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63" r:id="rId4"/>
    <p:sldId id="259" r:id="rId5"/>
    <p:sldId id="264" r:id="rId6"/>
    <p:sldId id="260" r:id="rId7"/>
    <p:sldId id="265" r:id="rId8"/>
    <p:sldId id="266" r:id="rId9"/>
    <p:sldId id="267" r:id="rId10"/>
    <p:sldId id="261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80" r:id="rId19"/>
    <p:sldId id="281" r:id="rId20"/>
    <p:sldId id="277" r:id="rId21"/>
    <p:sldId id="278" r:id="rId22"/>
    <p:sldId id="283" r:id="rId23"/>
    <p:sldId id="282" r:id="rId24"/>
    <p:sldId id="279" r:id="rId25"/>
    <p:sldId id="284" r:id="rId26"/>
    <p:sldId id="285" r:id="rId27"/>
    <p:sldId id="286" r:id="rId28"/>
    <p:sldId id="287" r:id="rId2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79" d="100"/>
          <a:sy n="79" d="100"/>
        </p:scale>
        <p:origin x="-78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2200AE9-3349-4FFF-A1F0-941CA8036F22}" type="datetimeFigureOut">
              <a:rPr lang="he-IL" smtClean="0"/>
              <a:t>י"ד/אייר/תשפ"א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22E890D-3401-4D47-93D6-BA3C875DFD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9227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EBFD-BA49-4C09-AA3B-640A7ABC5200}" type="datetime8">
              <a:rPr lang="he-IL" smtClean="0"/>
              <a:t>26 אפריל 21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שישי        לאה חנוכה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EFA1-540A-4E7E-8DBD-A11D7C4A39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116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A18C-E653-41DA-A4B1-19F6E8E543F9}" type="datetime8">
              <a:rPr lang="he-IL" smtClean="0"/>
              <a:t>26 אפריל 21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שישי        לאה חנוכה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EFA1-540A-4E7E-8DBD-A11D7C4A39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32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B76C-9238-4FBE-A593-412B1664F3B8}" type="datetime8">
              <a:rPr lang="he-IL" smtClean="0"/>
              <a:t>26 אפריל 21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שישי        לאה חנוכה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EFA1-540A-4E7E-8DBD-A11D7C4A39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64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E118-4ECF-416C-A638-AD9007346314}" type="datetime8">
              <a:rPr lang="he-IL" smtClean="0"/>
              <a:t>26 אפריל 21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שישי        לאה חנוכה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EFA1-540A-4E7E-8DBD-A11D7C4A39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640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9CC5-4470-4B65-AD56-6B077F99673E}" type="datetime8">
              <a:rPr lang="he-IL" smtClean="0"/>
              <a:t>26 אפריל 21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שישי        לאה חנוכה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EFA1-540A-4E7E-8DBD-A11D7C4A39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669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2C8E-8387-49A1-B420-DB568D42066D}" type="datetime8">
              <a:rPr lang="he-IL" smtClean="0"/>
              <a:t>26 אפריל 21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שישי        לאה חנוכה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EFA1-540A-4E7E-8DBD-A11D7C4A39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326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E93D-5C8D-4C99-A39F-B940B81214E9}" type="datetime8">
              <a:rPr lang="he-IL" smtClean="0"/>
              <a:t>26 אפריל 21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שישי        לאה חנוכה</a:t>
            </a:r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EFA1-540A-4E7E-8DBD-A11D7C4A39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736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8A14-C76A-41DE-BC5F-46AEBC65BE95}" type="datetime8">
              <a:rPr lang="he-IL" smtClean="0"/>
              <a:t>26 אפריל 21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שישי        לאה חנוכה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EFA1-540A-4E7E-8DBD-A11D7C4A39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768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44E4-1859-43F0-856D-7455C71C01E0}" type="datetime8">
              <a:rPr lang="he-IL" smtClean="0"/>
              <a:t>26 אפריל 21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שישי        לאה חנוכה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EFA1-540A-4E7E-8DBD-A11D7C4A39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869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E821-D293-4805-8C86-65BEC78A834E}" type="datetime8">
              <a:rPr lang="he-IL" smtClean="0"/>
              <a:t>26 אפריל 21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שישי        לאה חנוכה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EFA1-540A-4E7E-8DBD-A11D7C4A39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826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EC31-3EBF-4C41-901C-E38E1128351A}" type="datetime8">
              <a:rPr lang="he-IL" smtClean="0"/>
              <a:t>26 אפריל 21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שישי        לאה חנוכה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EFA1-540A-4E7E-8DBD-A11D7C4A39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105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F844F-3809-4B82-BD53-26ABCAD4FD84}" type="datetime8">
              <a:rPr lang="he-IL" smtClean="0"/>
              <a:t>26 אפריל 21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smtClean="0"/>
              <a:t>שיעור שישי        לאה חנוכה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6EFA1-540A-4E7E-8DBD-A11D7C4A39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836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11560" y="1268760"/>
            <a:ext cx="7772400" cy="1470025"/>
          </a:xfrm>
        </p:spPr>
        <p:txBody>
          <a:bodyPr/>
          <a:lstStyle/>
          <a:p>
            <a:r>
              <a:rPr lang="he-IL" b="1" dirty="0">
                <a:solidFill>
                  <a:srgbClr val="1F497D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תכנות אינטרנט  </a:t>
            </a:r>
            <a:r>
              <a:rPr lang="en-US" b="1" dirty="0">
                <a:solidFill>
                  <a:srgbClr val="1F497D"/>
                </a:solidFill>
              </a:rPr>
              <a:t>Java  Script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403648" y="2780928"/>
            <a:ext cx="6400800" cy="1752600"/>
          </a:xfrm>
        </p:spPr>
        <p:txBody>
          <a:bodyPr/>
          <a:lstStyle/>
          <a:p>
            <a:pPr lvl="0"/>
            <a:r>
              <a:rPr lang="he-IL" sz="2800" b="1" dirty="0">
                <a:solidFill>
                  <a:srgbClr val="C00000"/>
                </a:solidFill>
                <a:ea typeface="Times New Roman"/>
              </a:rPr>
              <a:t>מעבדה מספר </a:t>
            </a:r>
            <a:r>
              <a:rPr lang="he-IL" sz="2800" b="1" dirty="0" smtClean="0">
                <a:solidFill>
                  <a:srgbClr val="C00000"/>
                </a:solidFill>
                <a:ea typeface="Times New Roman"/>
              </a:rPr>
              <a:t>6</a:t>
            </a:r>
            <a:endParaRPr lang="he-IL" sz="2800" b="1" dirty="0">
              <a:solidFill>
                <a:srgbClr val="C00000"/>
              </a:solidFill>
              <a:ea typeface="Times New Roman"/>
            </a:endParaRPr>
          </a:p>
          <a:p>
            <a:pPr lvl="0"/>
            <a:r>
              <a:rPr lang="en-US" sz="2400" b="1" dirty="0">
                <a:solidFill>
                  <a:srgbClr val="C00000"/>
                </a:solidFill>
              </a:rPr>
              <a:t>Classes</a:t>
            </a:r>
            <a:r>
              <a:rPr lang="he-IL" sz="2400" b="1" dirty="0">
                <a:solidFill>
                  <a:srgbClr val="C00000"/>
                </a:solidFill>
              </a:rPr>
              <a:t> (מחלקות)</a:t>
            </a:r>
            <a:endParaRPr lang="he-IL" b="1" dirty="0">
              <a:solidFill>
                <a:srgbClr val="C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שישי        לאה חנוכה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041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שישי        לאה חנוכה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467544" y="548680"/>
            <a:ext cx="7920880" cy="32316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 smtClean="0">
                <a:solidFill>
                  <a:srgbClr val="C00000"/>
                </a:solidFill>
                <a:latin typeface="Times New Roman"/>
                <a:ea typeface="Times New Roman"/>
              </a:rPr>
              <a:t>                          מהו </a:t>
            </a:r>
            <a:r>
              <a:rPr lang="he-IL" sz="2400" b="1" dirty="0">
                <a:solidFill>
                  <a:srgbClr val="C00000"/>
                </a:solidFill>
                <a:latin typeface="Times New Roman"/>
                <a:ea typeface="Times New Roman"/>
              </a:rPr>
              <a:t>טיפוס נתונים</a:t>
            </a:r>
            <a:r>
              <a:rPr lang="en-US" sz="2400" dirty="0">
                <a:solidFill>
                  <a:srgbClr val="C00000"/>
                </a:solidFill>
                <a:latin typeface="Arial"/>
                <a:ea typeface="Times New Roman"/>
              </a:rPr>
              <a:t>                            </a:t>
            </a:r>
            <a:r>
              <a:rPr lang="he-IL" sz="2400" dirty="0">
                <a:solidFill>
                  <a:srgbClr val="C00000"/>
                </a:solidFill>
                <a:latin typeface="Arial"/>
                <a:ea typeface="Times New Roman"/>
              </a:rPr>
              <a:t>                    </a:t>
            </a:r>
            <a:endParaRPr lang="en-US" sz="2400" dirty="0">
              <a:solidFill>
                <a:srgbClr val="C00000"/>
              </a:solidFill>
              <a:latin typeface="Times New Roman"/>
              <a:ea typeface="Times New Roman"/>
            </a:endParaRPr>
          </a:p>
          <a:p>
            <a:r>
              <a:rPr lang="en-US" dirty="0">
                <a:latin typeface="Arial"/>
                <a:ea typeface="Times New Roman"/>
              </a:rPr>
              <a:t> </a:t>
            </a:r>
            <a:endParaRPr lang="en-US" dirty="0"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50000"/>
              </a:lnSpc>
              <a:buFont typeface="Arial"/>
              <a:buChar char="•"/>
              <a:tabLst>
                <a:tab pos="228600" algn="l"/>
                <a:tab pos="457200" algn="l"/>
              </a:tabLst>
            </a:pPr>
            <a:r>
              <a:rPr lang="he-IL" b="1" dirty="0" smtClean="0">
                <a:latin typeface="Times New Roman"/>
                <a:ea typeface="Times New Roman"/>
              </a:rPr>
              <a:t>טיפוס  </a:t>
            </a:r>
            <a:r>
              <a:rPr lang="he-IL" dirty="0">
                <a:latin typeface="Times New Roman"/>
                <a:ea typeface="Times New Roman"/>
              </a:rPr>
              <a:t>הוא תבנית המאפיינת עצמים</a:t>
            </a:r>
            <a:r>
              <a:rPr lang="he-IL" b="1" dirty="0">
                <a:latin typeface="Times New Roman"/>
                <a:ea typeface="Times New Roman"/>
              </a:rPr>
              <a:t>.</a:t>
            </a:r>
            <a:endParaRPr lang="en-US" dirty="0">
              <a:latin typeface="Times New Roman"/>
              <a:ea typeface="Times New Roman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buFont typeface="Arial"/>
              <a:buChar char="•"/>
              <a:tabLst>
                <a:tab pos="228600" algn="l"/>
                <a:tab pos="457200" algn="l"/>
              </a:tabLst>
            </a:pPr>
            <a:r>
              <a:rPr lang="he-IL" dirty="0">
                <a:latin typeface="Times New Roman"/>
                <a:ea typeface="Times New Roman"/>
              </a:rPr>
              <a:t>עצמים מסוג מסוים בעלי תכונות משותפות, נגדיר </a:t>
            </a:r>
            <a:r>
              <a:rPr lang="he-IL" b="1" dirty="0">
                <a:latin typeface="Times New Roman"/>
                <a:ea typeface="Times New Roman"/>
              </a:rPr>
              <a:t>כטיפוס נתונים.</a:t>
            </a:r>
            <a:endParaRPr lang="en-US" dirty="0">
              <a:latin typeface="Times New Roman"/>
              <a:ea typeface="Times New Roman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buFont typeface="Arial"/>
              <a:buChar char="•"/>
              <a:tabLst>
                <a:tab pos="228600" algn="l"/>
              </a:tabLst>
            </a:pPr>
            <a:r>
              <a:rPr lang="he-IL" b="1" dirty="0">
                <a:latin typeface="Times New Roman"/>
                <a:ea typeface="Times New Roman"/>
              </a:rPr>
              <a:t>עבור טיפוס </a:t>
            </a:r>
            <a:r>
              <a:rPr lang="he-IL" dirty="0">
                <a:latin typeface="Times New Roman"/>
                <a:ea typeface="Times New Roman"/>
              </a:rPr>
              <a:t>נגדיר: את </a:t>
            </a:r>
            <a:r>
              <a:rPr lang="he-IL" b="1" dirty="0">
                <a:latin typeface="Times New Roman"/>
                <a:ea typeface="Times New Roman"/>
              </a:rPr>
              <a:t>התכונות </a:t>
            </a:r>
            <a:r>
              <a:rPr lang="he-IL" dirty="0">
                <a:latin typeface="Times New Roman"/>
                <a:ea typeface="Times New Roman"/>
              </a:rPr>
              <a:t>שיהיו לכל עצם שיבנה על פי הטיפוס, וגם את </a:t>
            </a:r>
            <a:r>
              <a:rPr lang="he-IL" b="1" dirty="0">
                <a:latin typeface="Times New Roman"/>
                <a:ea typeface="Times New Roman"/>
              </a:rPr>
              <a:t>הפעולות</a:t>
            </a:r>
            <a:r>
              <a:rPr lang="he-IL" dirty="0">
                <a:latin typeface="Times New Roman"/>
                <a:ea typeface="Times New Roman"/>
              </a:rPr>
              <a:t> שניתן להפעיל על כל עצם שיבנה על פי הטיפוס</a:t>
            </a:r>
            <a:r>
              <a:rPr lang="he-IL" dirty="0" smtClean="0">
                <a:latin typeface="Times New Roman"/>
                <a:ea typeface="Times New Roman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Arial"/>
              <a:buChar char="•"/>
              <a:tabLst>
                <a:tab pos="228600" algn="l"/>
              </a:tabLst>
            </a:pPr>
            <a:endParaRPr lang="en-US" dirty="0">
              <a:latin typeface="Times New Roman"/>
              <a:ea typeface="Times New Roman"/>
              <a:cs typeface="Times New Roman"/>
            </a:endParaRPr>
          </a:p>
          <a:p>
            <a:pPr marL="457200" algn="just">
              <a:lnSpc>
                <a:spcPct val="150000"/>
              </a:lnSpc>
            </a:pPr>
            <a:r>
              <a:rPr lang="he-IL" b="1" dirty="0">
                <a:latin typeface="Times New Roman"/>
                <a:ea typeface="Times New Roman"/>
              </a:rPr>
              <a:t> </a:t>
            </a:r>
            <a:endParaRPr lang="en-US" dirty="0">
              <a:effectLst/>
              <a:latin typeface="Times New Roman"/>
              <a:ea typeface="Times New Roman"/>
            </a:endParaRPr>
          </a:p>
        </p:txBody>
      </p:sp>
      <p:pic>
        <p:nvPicPr>
          <p:cNvPr id="1026" name="Picture 2" descr="תבנית בבקה (קוגלהוף) 22 ס&quot;מ - תבניות אפייה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56992"/>
            <a:ext cx="2570869" cy="260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83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שישי        לאה חנוכה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611560" y="476672"/>
            <a:ext cx="7776864" cy="54014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>
              <a:lnSpc>
                <a:spcPct val="150000"/>
              </a:lnSpc>
              <a:tabLst>
                <a:tab pos="228600" algn="l"/>
              </a:tabLst>
            </a:pPr>
            <a:r>
              <a:rPr lang="he-IL" sz="2400" b="1" dirty="0">
                <a:solidFill>
                  <a:srgbClr val="C00000"/>
                </a:solidFill>
                <a:latin typeface="Times New Roman"/>
                <a:ea typeface="Times New Roman"/>
              </a:rPr>
              <a:t>מחלקה המגדירה טיפוס </a:t>
            </a:r>
            <a:r>
              <a:rPr lang="he-IL" sz="2400" b="1" dirty="0" smtClean="0">
                <a:solidFill>
                  <a:srgbClr val="C00000"/>
                </a:solidFill>
                <a:latin typeface="Times New Roman"/>
                <a:ea typeface="Times New Roman"/>
              </a:rPr>
              <a:t>נתונים</a:t>
            </a:r>
          </a:p>
          <a:p>
            <a:pPr lvl="0" algn="ctr">
              <a:lnSpc>
                <a:spcPct val="150000"/>
              </a:lnSpc>
              <a:tabLst>
                <a:tab pos="228600" algn="l"/>
              </a:tabLst>
            </a:pPr>
            <a:endParaRPr lang="he-IL" sz="800" b="1" dirty="0">
              <a:solidFill>
                <a:srgbClr val="C00000"/>
              </a:solidFill>
              <a:latin typeface="Times New Roman"/>
              <a:ea typeface="Times New Roman"/>
            </a:endParaRPr>
          </a:p>
          <a:p>
            <a:pPr lvl="0">
              <a:lnSpc>
                <a:spcPct val="150000"/>
              </a:lnSpc>
            </a:pPr>
            <a:r>
              <a:rPr lang="he-IL" dirty="0">
                <a:solidFill>
                  <a:prstClr val="black"/>
                </a:solidFill>
              </a:rPr>
              <a:t>כל טיפוס נתונים נגדיר על ידי </a:t>
            </a:r>
            <a:r>
              <a:rPr lang="he-IL" b="1" dirty="0">
                <a:solidFill>
                  <a:prstClr val="black"/>
                </a:solidFill>
              </a:rPr>
              <a:t>מחלקה (</a:t>
            </a:r>
            <a:r>
              <a:rPr lang="en-US" b="1" dirty="0">
                <a:solidFill>
                  <a:prstClr val="black"/>
                </a:solidFill>
              </a:rPr>
              <a:t>class</a:t>
            </a:r>
            <a:r>
              <a:rPr lang="he-IL" b="1" dirty="0">
                <a:solidFill>
                  <a:prstClr val="black"/>
                </a:solidFill>
              </a:rPr>
              <a:t>)</a:t>
            </a:r>
            <a:r>
              <a:rPr lang="he-IL" dirty="0">
                <a:solidFill>
                  <a:prstClr val="black"/>
                </a:solidFill>
              </a:rPr>
              <a:t>.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he-IL" b="1" dirty="0">
                <a:solidFill>
                  <a:prstClr val="black"/>
                </a:solidFill>
              </a:rPr>
              <a:t>מחלקה</a:t>
            </a:r>
            <a:r>
              <a:rPr lang="he-IL" dirty="0">
                <a:solidFill>
                  <a:prstClr val="black"/>
                </a:solidFill>
              </a:rPr>
              <a:t> </a:t>
            </a:r>
            <a:r>
              <a:rPr lang="en-US" b="1" dirty="0">
                <a:solidFill>
                  <a:prstClr val="black"/>
                </a:solidFill>
              </a:rPr>
              <a:t>class)</a:t>
            </a:r>
            <a:r>
              <a:rPr lang="he-IL" b="1" dirty="0">
                <a:solidFill>
                  <a:prstClr val="black"/>
                </a:solidFill>
              </a:rPr>
              <a:t>)</a:t>
            </a:r>
            <a:r>
              <a:rPr lang="he-IL" dirty="0">
                <a:solidFill>
                  <a:prstClr val="black"/>
                </a:solidFill>
              </a:rPr>
              <a:t> – תבנית המגדירה טיפוס נתונים הכוללת: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he-IL" dirty="0">
                <a:solidFill>
                  <a:prstClr val="black"/>
                </a:solidFill>
              </a:rPr>
              <a:t>           </a:t>
            </a:r>
            <a:r>
              <a:rPr lang="he-IL" b="1" dirty="0" smtClean="0">
                <a:solidFill>
                  <a:prstClr val="black"/>
                </a:solidFill>
              </a:rPr>
              <a:t>תכונות</a:t>
            </a:r>
            <a:r>
              <a:rPr lang="en-US" b="1" dirty="0" smtClean="0">
                <a:solidFill>
                  <a:prstClr val="black"/>
                </a:solidFill>
              </a:rPr>
              <a:t>  </a:t>
            </a:r>
            <a:r>
              <a:rPr lang="he-IL" b="1" dirty="0" smtClean="0">
                <a:solidFill>
                  <a:prstClr val="black"/>
                </a:solidFill>
              </a:rPr>
              <a:t>מופע (</a:t>
            </a:r>
            <a:r>
              <a:rPr lang="en-US" b="1" dirty="0" smtClean="0">
                <a:solidFill>
                  <a:prstClr val="black"/>
                </a:solidFill>
              </a:rPr>
              <a:t>instance  variables</a:t>
            </a:r>
            <a:r>
              <a:rPr lang="he-IL" b="1" dirty="0" smtClean="0">
                <a:solidFill>
                  <a:prstClr val="black"/>
                </a:solidFill>
              </a:rPr>
              <a:t>)   </a:t>
            </a:r>
          </a:p>
          <a:p>
            <a:pPr lvl="0">
              <a:lnSpc>
                <a:spcPct val="150000"/>
              </a:lnSpc>
            </a:pPr>
            <a:r>
              <a:rPr lang="he-IL" b="1" dirty="0">
                <a:solidFill>
                  <a:prstClr val="black"/>
                </a:solidFill>
              </a:rPr>
              <a:t> </a:t>
            </a:r>
            <a:r>
              <a:rPr lang="he-IL" b="1" dirty="0" smtClean="0">
                <a:solidFill>
                  <a:prstClr val="black"/>
                </a:solidFill>
              </a:rPr>
              <a:t>      </a:t>
            </a:r>
            <a:r>
              <a:rPr lang="he-IL" b="1" dirty="0">
                <a:solidFill>
                  <a:prstClr val="black"/>
                </a:solidFill>
              </a:rPr>
              <a:t>ו- מתודות </a:t>
            </a:r>
            <a:r>
              <a:rPr lang="he-IL" b="1" dirty="0" smtClean="0">
                <a:solidFill>
                  <a:prstClr val="black"/>
                </a:solidFill>
              </a:rPr>
              <a:t>מופע, פעולות </a:t>
            </a:r>
            <a:r>
              <a:rPr lang="he-IL" b="1" dirty="0">
                <a:solidFill>
                  <a:prstClr val="black"/>
                </a:solidFill>
              </a:rPr>
              <a:t>(</a:t>
            </a:r>
            <a:r>
              <a:rPr lang="en-US" b="1" dirty="0" smtClean="0">
                <a:solidFill>
                  <a:prstClr val="black"/>
                </a:solidFill>
              </a:rPr>
              <a:t>instance  methods</a:t>
            </a:r>
            <a:r>
              <a:rPr lang="he-IL" b="1" dirty="0">
                <a:solidFill>
                  <a:prstClr val="black"/>
                </a:solidFill>
              </a:rPr>
              <a:t>) </a:t>
            </a:r>
            <a:r>
              <a:rPr lang="he-IL" dirty="0">
                <a:solidFill>
                  <a:prstClr val="black"/>
                </a:solidFill>
              </a:rPr>
              <a:t>שנגדיר לגביו.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endParaRPr lang="he-IL" b="1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he-IL" b="1" dirty="0" smtClean="0">
                <a:solidFill>
                  <a:prstClr val="black"/>
                </a:solidFill>
              </a:rPr>
              <a:t>דוגמה</a:t>
            </a:r>
            <a:r>
              <a:rPr lang="he-IL" dirty="0" smtClean="0">
                <a:solidFill>
                  <a:prstClr val="black"/>
                </a:solidFill>
              </a:rPr>
              <a:t> </a:t>
            </a:r>
            <a:r>
              <a:rPr lang="he-IL" dirty="0">
                <a:solidFill>
                  <a:prstClr val="black"/>
                </a:solidFill>
              </a:rPr>
              <a:t>לטיפוס נתונים: סטודנט </a:t>
            </a:r>
            <a:r>
              <a:rPr lang="he-IL" dirty="0" smtClean="0">
                <a:solidFill>
                  <a:prstClr val="black"/>
                </a:solidFill>
              </a:rPr>
              <a:t>במכללה</a:t>
            </a:r>
          </a:p>
          <a:p>
            <a:pPr lvl="0">
              <a:lnSpc>
                <a:spcPct val="150000"/>
              </a:lnSpc>
            </a:pPr>
            <a:endParaRPr lang="he-IL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he-IL" dirty="0" smtClean="0">
                <a:solidFill>
                  <a:prstClr val="black"/>
                </a:solidFill>
              </a:rPr>
              <a:t>אילו תכונות / מאפיינים </a:t>
            </a:r>
            <a:r>
              <a:rPr lang="he-IL" dirty="0">
                <a:solidFill>
                  <a:prstClr val="black"/>
                </a:solidFill>
              </a:rPr>
              <a:t>נגדיר עבור </a:t>
            </a:r>
            <a:r>
              <a:rPr lang="he-IL" dirty="0" smtClean="0">
                <a:solidFill>
                  <a:prstClr val="black"/>
                </a:solidFill>
              </a:rPr>
              <a:t>סטודנט?</a:t>
            </a:r>
          </a:p>
          <a:p>
            <a:pPr lvl="0">
              <a:lnSpc>
                <a:spcPct val="150000"/>
              </a:lnSpc>
            </a:pPr>
            <a:r>
              <a:rPr lang="he-IL" dirty="0" smtClean="0">
                <a:solidFill>
                  <a:prstClr val="black"/>
                </a:solidFill>
              </a:rPr>
              <a:t>אילו </a:t>
            </a:r>
            <a:r>
              <a:rPr lang="he-IL" dirty="0">
                <a:solidFill>
                  <a:prstClr val="black"/>
                </a:solidFill>
              </a:rPr>
              <a:t>מתודות נגדיר עבור סטודנט</a:t>
            </a:r>
            <a:r>
              <a:rPr lang="he-IL" dirty="0" smtClean="0">
                <a:solidFill>
                  <a:prstClr val="black"/>
                </a:solidFill>
              </a:rPr>
              <a:t>?</a:t>
            </a:r>
          </a:p>
          <a:p>
            <a:pPr lvl="3">
              <a:lnSpc>
                <a:spcPct val="150000"/>
              </a:lnSpc>
            </a:pPr>
            <a:endParaRPr lang="he-IL" dirty="0">
              <a:solidFill>
                <a:prstClr val="black"/>
              </a:solidFill>
            </a:endParaRPr>
          </a:p>
          <a:p>
            <a:pPr lvl="3">
              <a:lnSpc>
                <a:spcPct val="150000"/>
              </a:lnSpc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32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שישי        לאה חנוכה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755576" y="476672"/>
            <a:ext cx="7632848" cy="63248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>
              <a:lnSpc>
                <a:spcPct val="150000"/>
              </a:lnSpc>
              <a:tabLst>
                <a:tab pos="228600" algn="l"/>
              </a:tabLst>
            </a:pPr>
            <a:r>
              <a:rPr lang="he-IL" sz="2400" b="1" dirty="0">
                <a:solidFill>
                  <a:srgbClr val="C00000"/>
                </a:solidFill>
                <a:latin typeface="Times New Roman"/>
                <a:ea typeface="Times New Roman"/>
              </a:rPr>
              <a:t>מחלקה המגדירה טיפוס </a:t>
            </a:r>
            <a:r>
              <a:rPr lang="he-IL" sz="2400" b="1" dirty="0" smtClean="0">
                <a:solidFill>
                  <a:srgbClr val="C00000"/>
                </a:solidFill>
                <a:latin typeface="Times New Roman"/>
                <a:ea typeface="Times New Roman"/>
              </a:rPr>
              <a:t>נתונים – המשך</a:t>
            </a:r>
          </a:p>
          <a:p>
            <a:pPr lvl="0">
              <a:lnSpc>
                <a:spcPct val="150000"/>
              </a:lnSpc>
            </a:pPr>
            <a:endParaRPr lang="he-IL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he-IL" dirty="0" smtClean="0">
                <a:solidFill>
                  <a:prstClr val="black"/>
                </a:solidFill>
              </a:rPr>
              <a:t>טיפוס </a:t>
            </a:r>
            <a:r>
              <a:rPr lang="he-IL" dirty="0">
                <a:solidFill>
                  <a:prstClr val="black"/>
                </a:solidFill>
              </a:rPr>
              <a:t>נתונים: סטודנט במכללה</a:t>
            </a:r>
          </a:p>
          <a:p>
            <a:pPr lvl="0">
              <a:lnSpc>
                <a:spcPct val="150000"/>
              </a:lnSpc>
            </a:pPr>
            <a:r>
              <a:rPr lang="he-IL" b="1" dirty="0" smtClean="0">
                <a:solidFill>
                  <a:prstClr val="black"/>
                </a:solidFill>
              </a:rPr>
              <a:t>מאפיינים :                                              מתודות:</a:t>
            </a:r>
          </a:p>
          <a:p>
            <a:pPr lvl="0">
              <a:lnSpc>
                <a:spcPct val="150000"/>
              </a:lnSpc>
            </a:pPr>
            <a:r>
              <a:rPr lang="he-IL" dirty="0" smtClean="0">
                <a:solidFill>
                  <a:prstClr val="black"/>
                </a:solidFill>
              </a:rPr>
              <a:t>ת"ז                                                        רישום נוכחות</a:t>
            </a:r>
          </a:p>
          <a:p>
            <a:pPr lvl="0">
              <a:lnSpc>
                <a:spcPct val="150000"/>
              </a:lnSpc>
            </a:pPr>
            <a:r>
              <a:rPr lang="he-IL" dirty="0" smtClean="0">
                <a:solidFill>
                  <a:prstClr val="black"/>
                </a:solidFill>
              </a:rPr>
              <a:t>שם פרטי                                                 רישום ציון</a:t>
            </a:r>
          </a:p>
          <a:p>
            <a:pPr lvl="0">
              <a:lnSpc>
                <a:spcPct val="150000"/>
              </a:lnSpc>
            </a:pPr>
            <a:r>
              <a:rPr lang="he-IL" dirty="0" smtClean="0">
                <a:solidFill>
                  <a:prstClr val="black"/>
                </a:solidFill>
              </a:rPr>
              <a:t>שם משפחה                                             </a:t>
            </a:r>
            <a:r>
              <a:rPr lang="he-IL" b="1" dirty="0" smtClean="0">
                <a:solidFill>
                  <a:prstClr val="black"/>
                </a:solidFill>
              </a:rPr>
              <a:t>.  .  .</a:t>
            </a:r>
          </a:p>
          <a:p>
            <a:pPr lvl="0">
              <a:lnSpc>
                <a:spcPct val="150000"/>
              </a:lnSpc>
            </a:pPr>
            <a:r>
              <a:rPr lang="he-IL" dirty="0" smtClean="0">
                <a:solidFill>
                  <a:prstClr val="black"/>
                </a:solidFill>
              </a:rPr>
              <a:t>כתובת </a:t>
            </a:r>
          </a:p>
          <a:p>
            <a:pPr lvl="0">
              <a:lnSpc>
                <a:spcPct val="150000"/>
              </a:lnSpc>
            </a:pPr>
            <a:r>
              <a:rPr lang="he-IL" dirty="0" smtClean="0">
                <a:solidFill>
                  <a:prstClr val="black"/>
                </a:solidFill>
              </a:rPr>
              <a:t>טלפון</a:t>
            </a:r>
          </a:p>
          <a:p>
            <a:pPr lvl="0">
              <a:lnSpc>
                <a:spcPct val="150000"/>
              </a:lnSpc>
            </a:pPr>
            <a:r>
              <a:rPr lang="he-IL" dirty="0" smtClean="0">
                <a:solidFill>
                  <a:prstClr val="black"/>
                </a:solidFill>
              </a:rPr>
              <a:t>מחלקה</a:t>
            </a:r>
          </a:p>
          <a:p>
            <a:pPr lvl="0">
              <a:lnSpc>
                <a:spcPct val="150000"/>
              </a:lnSpc>
            </a:pPr>
            <a:r>
              <a:rPr lang="he-IL" dirty="0" smtClean="0">
                <a:solidFill>
                  <a:prstClr val="black"/>
                </a:solidFill>
              </a:rPr>
              <a:t>רשימת ציונים</a:t>
            </a:r>
          </a:p>
          <a:p>
            <a:pPr lvl="0">
              <a:lnSpc>
                <a:spcPct val="150000"/>
              </a:lnSpc>
            </a:pPr>
            <a:r>
              <a:rPr lang="he-IL" b="1" dirty="0" smtClean="0">
                <a:solidFill>
                  <a:prstClr val="black"/>
                </a:solidFill>
              </a:rPr>
              <a:t>.  .  .</a:t>
            </a:r>
          </a:p>
          <a:p>
            <a:pPr lvl="0">
              <a:lnSpc>
                <a:spcPct val="150000"/>
              </a:lnSpc>
              <a:tabLst>
                <a:tab pos="228600" algn="l"/>
              </a:tabLst>
            </a:pPr>
            <a:endParaRPr lang="he-IL" sz="2400" b="1" dirty="0">
              <a:solidFill>
                <a:srgbClr val="C00000"/>
              </a:solidFill>
              <a:latin typeface="Times New Roman"/>
              <a:ea typeface="Times New Roman"/>
            </a:endParaRPr>
          </a:p>
          <a:p>
            <a:pPr lvl="0">
              <a:lnSpc>
                <a:spcPct val="150000"/>
              </a:lnSpc>
              <a:tabLst>
                <a:tab pos="228600" algn="l"/>
              </a:tabLst>
            </a:pPr>
            <a:endParaRPr lang="he-IL" sz="2400" b="1" dirty="0">
              <a:solidFill>
                <a:srgbClr val="C00000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311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שישי        לאה חנוכה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1187624" y="620688"/>
            <a:ext cx="7056784" cy="350474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2400" b="1" dirty="0">
                <a:solidFill>
                  <a:srgbClr val="C00000"/>
                </a:solidFill>
                <a:latin typeface="Times New Roman"/>
                <a:ea typeface="Times New Roman"/>
              </a:rPr>
              <a:t>מחלקות – הגדרה ובנייה</a:t>
            </a:r>
            <a:endParaRPr lang="en-US" sz="2400" b="1" dirty="0">
              <a:solidFill>
                <a:srgbClr val="C00000"/>
              </a:solidFill>
              <a:latin typeface="Times New Roman"/>
              <a:ea typeface="Times New Roman"/>
            </a:endParaRPr>
          </a:p>
          <a:p>
            <a:pPr algn="just">
              <a:lnSpc>
                <a:spcPct val="150000"/>
              </a:lnSpc>
            </a:pPr>
            <a:r>
              <a:rPr lang="he-IL" b="1" dirty="0">
                <a:latin typeface="Times New Roman"/>
                <a:ea typeface="Times New Roman"/>
              </a:rPr>
              <a:t> </a:t>
            </a:r>
            <a:endParaRPr lang="en-US" dirty="0"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50000"/>
              </a:lnSpc>
              <a:buFont typeface="Arial"/>
              <a:buChar char="•"/>
              <a:tabLst>
                <a:tab pos="228600" algn="l"/>
                <a:tab pos="457200" algn="l"/>
              </a:tabLst>
            </a:pPr>
            <a:r>
              <a:rPr lang="he-IL" b="1" dirty="0">
                <a:latin typeface="Times New Roman"/>
                <a:ea typeface="Times New Roman"/>
              </a:rPr>
              <a:t>מחלקה (</a:t>
            </a:r>
            <a:r>
              <a:rPr lang="en-US" b="1" dirty="0">
                <a:latin typeface="Arial"/>
                <a:ea typeface="Times New Roman"/>
                <a:cs typeface="Times New Roman"/>
              </a:rPr>
              <a:t>class</a:t>
            </a:r>
            <a:r>
              <a:rPr lang="he-IL" b="1" dirty="0">
                <a:latin typeface="Times New Roman"/>
                <a:ea typeface="Times New Roman"/>
              </a:rPr>
              <a:t>) </a:t>
            </a:r>
            <a:r>
              <a:rPr lang="he-IL" dirty="0">
                <a:latin typeface="Times New Roman"/>
                <a:ea typeface="Times New Roman"/>
              </a:rPr>
              <a:t>היא תבנית המגדירה </a:t>
            </a:r>
            <a:r>
              <a:rPr lang="he-IL" b="1" dirty="0">
                <a:latin typeface="Times New Roman"/>
                <a:ea typeface="Times New Roman"/>
              </a:rPr>
              <a:t>טיפוס נתונים</a:t>
            </a:r>
            <a:r>
              <a:rPr lang="he-IL" dirty="0">
                <a:latin typeface="Times New Roman"/>
                <a:ea typeface="Times New Roman"/>
              </a:rPr>
              <a:t>.</a:t>
            </a:r>
            <a:endParaRPr lang="en-US" dirty="0">
              <a:latin typeface="Times New Roman"/>
              <a:ea typeface="Times New Roman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buFont typeface="Arial"/>
              <a:buChar char="•"/>
              <a:tabLst>
                <a:tab pos="228600" algn="l"/>
                <a:tab pos="457200" algn="l"/>
              </a:tabLst>
            </a:pPr>
            <a:r>
              <a:rPr lang="he-IL" dirty="0">
                <a:latin typeface="Times New Roman"/>
                <a:ea typeface="Times New Roman"/>
              </a:rPr>
              <a:t>בעזרת </a:t>
            </a:r>
            <a:r>
              <a:rPr lang="he-IL" b="1" dirty="0">
                <a:latin typeface="Times New Roman"/>
                <a:ea typeface="Times New Roman"/>
              </a:rPr>
              <a:t>הפעולה הבונה </a:t>
            </a:r>
            <a:r>
              <a:rPr lang="he-IL" dirty="0">
                <a:latin typeface="Times New Roman"/>
                <a:ea typeface="Times New Roman"/>
              </a:rPr>
              <a:t>ניתן לייצר מופעים של העצמים מהטיפוס המוגדר על ידי </a:t>
            </a:r>
            <a:r>
              <a:rPr lang="he-IL" b="1" dirty="0">
                <a:latin typeface="Times New Roman"/>
                <a:ea typeface="Times New Roman"/>
              </a:rPr>
              <a:t>המחלקה</a:t>
            </a:r>
            <a:r>
              <a:rPr lang="he-IL" dirty="0">
                <a:latin typeface="Times New Roman"/>
                <a:ea typeface="Times New Roman"/>
              </a:rPr>
              <a:t>.</a:t>
            </a:r>
            <a:endParaRPr lang="en-US" dirty="0">
              <a:latin typeface="Times New Roman"/>
              <a:ea typeface="Times New Roman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buFont typeface="Arial"/>
              <a:buChar char="•"/>
              <a:tabLst>
                <a:tab pos="228600" algn="l"/>
                <a:tab pos="457200" algn="l"/>
              </a:tabLst>
            </a:pPr>
            <a:r>
              <a:rPr lang="he-IL" dirty="0">
                <a:latin typeface="Times New Roman"/>
                <a:ea typeface="Times New Roman"/>
              </a:rPr>
              <a:t>כאשר יוצרים </a:t>
            </a:r>
            <a:r>
              <a:rPr lang="he-IL" b="1" dirty="0">
                <a:latin typeface="Times New Roman"/>
                <a:ea typeface="Times New Roman"/>
              </a:rPr>
              <a:t>עצם מטיפוס המחלקה</a:t>
            </a:r>
            <a:r>
              <a:rPr lang="he-IL" dirty="0">
                <a:latin typeface="Times New Roman"/>
                <a:ea typeface="Times New Roman"/>
              </a:rPr>
              <a:t>, </a:t>
            </a:r>
            <a:r>
              <a:rPr lang="he-IL" b="1" dirty="0">
                <a:latin typeface="Times New Roman"/>
                <a:ea typeface="Times New Roman"/>
              </a:rPr>
              <a:t>התכונות </a:t>
            </a:r>
            <a:r>
              <a:rPr lang="he-IL" dirty="0">
                <a:latin typeface="Times New Roman"/>
                <a:ea typeface="Times New Roman"/>
              </a:rPr>
              <a:t>שלו מקבלות ערכים מסוימים. </a:t>
            </a:r>
            <a:r>
              <a:rPr lang="he-IL" b="1" dirty="0">
                <a:latin typeface="Times New Roman"/>
                <a:ea typeface="Times New Roman"/>
              </a:rPr>
              <a:t>הפעולות</a:t>
            </a:r>
            <a:r>
              <a:rPr lang="he-IL" dirty="0">
                <a:latin typeface="Times New Roman"/>
                <a:ea typeface="Times New Roman"/>
              </a:rPr>
              <a:t> השונות יכולות לגרום לשינוי ערכים אלה במהלך התכנית.</a:t>
            </a:r>
            <a:endParaRPr lang="en-US" dirty="0">
              <a:effectLst/>
              <a:latin typeface="Times New Roman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828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שישי        לאה חנוכה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755576" y="620688"/>
            <a:ext cx="7560840" cy="43858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2400" b="1" dirty="0">
                <a:solidFill>
                  <a:srgbClr val="C00000"/>
                </a:solidFill>
                <a:latin typeface="Times New Roman"/>
                <a:ea typeface="Times New Roman"/>
              </a:rPr>
              <a:t>אפיון טיפוס הנתונים: בחירת תכונות ופעולות</a:t>
            </a:r>
            <a:endParaRPr lang="en-US" sz="2400" b="1" dirty="0">
              <a:solidFill>
                <a:srgbClr val="C00000"/>
              </a:solidFill>
              <a:latin typeface="Times New Roman"/>
              <a:ea typeface="Times New Roman"/>
            </a:endParaRPr>
          </a:p>
          <a:p>
            <a:pPr>
              <a:lnSpc>
                <a:spcPct val="150000"/>
              </a:lnSpc>
            </a:pPr>
            <a:r>
              <a:rPr lang="he-IL" b="1" dirty="0">
                <a:latin typeface="Times New Roman"/>
                <a:ea typeface="Times New Roman"/>
              </a:rPr>
              <a:t> </a:t>
            </a:r>
            <a:endParaRPr lang="en-US" dirty="0"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50000"/>
              </a:lnSpc>
              <a:buFont typeface="Arial"/>
              <a:buChar char="•"/>
              <a:tabLst>
                <a:tab pos="228600" algn="l"/>
                <a:tab pos="457200" algn="l"/>
              </a:tabLst>
            </a:pPr>
            <a:r>
              <a:rPr lang="he-IL" dirty="0">
                <a:latin typeface="Times New Roman"/>
                <a:ea typeface="Times New Roman"/>
              </a:rPr>
              <a:t>את </a:t>
            </a:r>
            <a:r>
              <a:rPr lang="he-IL" b="1" dirty="0">
                <a:latin typeface="Times New Roman"/>
                <a:ea typeface="Times New Roman"/>
              </a:rPr>
              <a:t>התכונות </a:t>
            </a:r>
            <a:r>
              <a:rPr lang="he-IL" dirty="0">
                <a:latin typeface="Times New Roman"/>
                <a:ea typeface="Times New Roman"/>
              </a:rPr>
              <a:t>נבחר ונגדיר בהתאם לבעיה שאנו מנסים לפתור, כך גם את טיפוס התכונה ואת </a:t>
            </a:r>
            <a:r>
              <a:rPr lang="he-IL" b="1" dirty="0">
                <a:latin typeface="Times New Roman"/>
                <a:ea typeface="Times New Roman"/>
              </a:rPr>
              <a:t>הפעולות </a:t>
            </a:r>
            <a:r>
              <a:rPr lang="he-IL" dirty="0">
                <a:latin typeface="Times New Roman"/>
                <a:ea typeface="Times New Roman"/>
              </a:rPr>
              <a:t>שנממש.</a:t>
            </a:r>
            <a:endParaRPr lang="en-US" dirty="0">
              <a:latin typeface="Times New Roman"/>
              <a:ea typeface="Times New Roman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buFont typeface="Arial"/>
              <a:buChar char="•"/>
              <a:tabLst>
                <a:tab pos="228600" algn="l"/>
                <a:tab pos="457200" algn="l"/>
              </a:tabLst>
            </a:pPr>
            <a:r>
              <a:rPr lang="he-IL" dirty="0">
                <a:latin typeface="Times New Roman"/>
                <a:ea typeface="Times New Roman"/>
              </a:rPr>
              <a:t>אפיון הינו תהליך של הפשטה: בוחרים </a:t>
            </a:r>
            <a:r>
              <a:rPr lang="he-IL" b="1" dirty="0">
                <a:latin typeface="Times New Roman"/>
                <a:ea typeface="Times New Roman"/>
              </a:rPr>
              <a:t>תכונות</a:t>
            </a:r>
            <a:r>
              <a:rPr lang="he-IL" dirty="0">
                <a:latin typeface="Times New Roman"/>
                <a:ea typeface="Times New Roman"/>
              </a:rPr>
              <a:t> שדרושות ליישום שאנו בונים ומתעלמים מתכונות שאינן נראות חשובות ליישום. כנ"ל לגבי </a:t>
            </a:r>
            <a:r>
              <a:rPr lang="he-IL" b="1" dirty="0">
                <a:latin typeface="Times New Roman"/>
                <a:ea typeface="Times New Roman"/>
              </a:rPr>
              <a:t>הפעולות</a:t>
            </a:r>
            <a:r>
              <a:rPr lang="he-IL" dirty="0">
                <a:latin typeface="Times New Roman"/>
                <a:ea typeface="Times New Roman"/>
              </a:rPr>
              <a:t>.</a:t>
            </a:r>
            <a:endParaRPr lang="en-US" dirty="0">
              <a:latin typeface="Times New Roman"/>
              <a:ea typeface="Times New Roman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buFont typeface="Arial"/>
              <a:buChar char="•"/>
              <a:tabLst>
                <a:tab pos="228600" algn="l"/>
                <a:tab pos="457200" algn="l"/>
              </a:tabLst>
            </a:pPr>
            <a:r>
              <a:rPr lang="he-IL" dirty="0">
                <a:latin typeface="Times New Roman"/>
                <a:ea typeface="Times New Roman"/>
              </a:rPr>
              <a:t>דוגמה לטיפוס </a:t>
            </a:r>
            <a:r>
              <a:rPr lang="he-IL" dirty="0" smtClean="0">
                <a:latin typeface="Times New Roman"/>
                <a:ea typeface="Times New Roman"/>
              </a:rPr>
              <a:t>נתונים: </a:t>
            </a:r>
            <a:r>
              <a:rPr lang="he-IL" dirty="0">
                <a:latin typeface="Times New Roman"/>
                <a:ea typeface="Times New Roman"/>
              </a:rPr>
              <a:t>אדם </a:t>
            </a:r>
            <a:r>
              <a:rPr lang="en-US" dirty="0" smtClean="0">
                <a:latin typeface="Times New Roman"/>
                <a:ea typeface="Times New Roman"/>
              </a:rPr>
              <a:t> Person  -  </a:t>
            </a:r>
            <a:endParaRPr lang="he-IL" dirty="0" smtClean="0"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50000"/>
              </a:lnSpc>
              <a:buFont typeface="Arial"/>
              <a:buChar char="•"/>
              <a:tabLst>
                <a:tab pos="228600" algn="l"/>
                <a:tab pos="457200" algn="l"/>
              </a:tabLst>
            </a:pPr>
            <a:r>
              <a:rPr lang="he-IL" dirty="0">
                <a:latin typeface="Times New Roman"/>
                <a:ea typeface="Times New Roman"/>
              </a:rPr>
              <a:t>להגדרת אדם שהוא סטודנט במכללה נצטרך </a:t>
            </a:r>
          </a:p>
          <a:p>
            <a:pPr lvl="0" algn="just">
              <a:lnSpc>
                <a:spcPct val="150000"/>
              </a:lnSpc>
              <a:tabLst>
                <a:tab pos="228600" algn="l"/>
                <a:tab pos="457200" algn="l"/>
              </a:tabLst>
            </a:pPr>
            <a:r>
              <a:rPr lang="he-IL" dirty="0">
                <a:latin typeface="Times New Roman"/>
                <a:ea typeface="Times New Roman"/>
              </a:rPr>
              <a:t>      להגדיר תכונות ומתודות שונות </a:t>
            </a:r>
            <a:r>
              <a:rPr lang="he-IL" dirty="0" smtClean="0">
                <a:latin typeface="Times New Roman"/>
                <a:ea typeface="Times New Roman"/>
              </a:rPr>
              <a:t>מאדם </a:t>
            </a:r>
            <a:r>
              <a:rPr lang="he-IL" dirty="0">
                <a:latin typeface="Times New Roman"/>
                <a:ea typeface="Times New Roman"/>
              </a:rPr>
              <a:t>שאת פרטיו</a:t>
            </a:r>
          </a:p>
          <a:p>
            <a:pPr lvl="0" algn="just">
              <a:lnSpc>
                <a:spcPct val="150000"/>
              </a:lnSpc>
              <a:tabLst>
                <a:tab pos="228600" algn="l"/>
                <a:tab pos="457200" algn="l"/>
              </a:tabLst>
            </a:pPr>
            <a:r>
              <a:rPr lang="he-IL" dirty="0">
                <a:latin typeface="Times New Roman"/>
                <a:ea typeface="Times New Roman"/>
              </a:rPr>
              <a:t>      נשמור במרשם האוכלוסין במשרד הפנים.</a:t>
            </a:r>
            <a:endParaRPr lang="en-US" dirty="0">
              <a:latin typeface="Times New Roman"/>
              <a:ea typeface="Times New Roman"/>
            </a:endParaRPr>
          </a:p>
        </p:txBody>
      </p:sp>
      <p:pic>
        <p:nvPicPr>
          <p:cNvPr id="2052" name="Picture 4" descr="אוגוסט רודן,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149080"/>
            <a:ext cx="3015408" cy="221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5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שישי        לאה חנוכה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755576" y="620688"/>
            <a:ext cx="7632848" cy="58067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>
                <a:solidFill>
                  <a:srgbClr val="C00000"/>
                </a:solidFill>
                <a:latin typeface="Times New Roman"/>
                <a:ea typeface="Times New Roman"/>
              </a:rPr>
              <a:t>מחלקה המגדירה טיפוס </a:t>
            </a:r>
            <a:r>
              <a:rPr lang="he-IL" sz="2400" b="1" dirty="0" smtClean="0">
                <a:solidFill>
                  <a:srgbClr val="C00000"/>
                </a:solidFill>
                <a:latin typeface="Times New Roman"/>
                <a:ea typeface="Times New Roman"/>
              </a:rPr>
              <a:t>נתונים</a:t>
            </a:r>
          </a:p>
          <a:p>
            <a:pPr algn="ctr"/>
            <a:endParaRPr lang="he-IL" sz="2400" b="1" dirty="0">
              <a:solidFill>
                <a:srgbClr val="C00000"/>
              </a:solidFill>
              <a:latin typeface="Times New Roman"/>
              <a:ea typeface="Times New Roman"/>
            </a:endParaRPr>
          </a:p>
          <a:p>
            <a:r>
              <a:rPr lang="he-IL" b="1" dirty="0">
                <a:latin typeface="Times New Roman"/>
                <a:ea typeface="Times New Roman"/>
              </a:rPr>
              <a:t>דוגמה  -  האובייקט </a:t>
            </a:r>
            <a:r>
              <a:rPr lang="he-IL" b="1" dirty="0" smtClean="0">
                <a:latin typeface="Times New Roman"/>
                <a:ea typeface="Times New Roman"/>
              </a:rPr>
              <a:t>"סרט"</a:t>
            </a:r>
          </a:p>
          <a:p>
            <a:endParaRPr lang="he-IL" b="1" dirty="0">
              <a:latin typeface="Times New Roman"/>
              <a:ea typeface="Times New Roman"/>
            </a:endParaRPr>
          </a:p>
          <a:p>
            <a:pPr>
              <a:lnSpc>
                <a:spcPct val="150000"/>
              </a:lnSpc>
            </a:pPr>
            <a:r>
              <a:rPr lang="he-IL" dirty="0">
                <a:latin typeface="Times New Roman"/>
                <a:ea typeface="Times New Roman"/>
              </a:rPr>
              <a:t>בתוכנה </a:t>
            </a:r>
            <a:r>
              <a:rPr lang="he-IL" dirty="0" smtClean="0">
                <a:latin typeface="Times New Roman"/>
                <a:ea typeface="Times New Roman"/>
              </a:rPr>
              <a:t>להגדרת סרט </a:t>
            </a:r>
            <a:r>
              <a:rPr lang="he-IL" dirty="0">
                <a:latin typeface="Times New Roman"/>
                <a:ea typeface="Times New Roman"/>
              </a:rPr>
              <a:t>יש צורך בהגדרת </a:t>
            </a:r>
            <a:r>
              <a:rPr lang="he-IL" dirty="0" smtClean="0">
                <a:latin typeface="Times New Roman"/>
                <a:ea typeface="Times New Roman"/>
              </a:rPr>
              <a:t>סרטים שונים.</a:t>
            </a:r>
          </a:p>
          <a:p>
            <a:pPr>
              <a:lnSpc>
                <a:spcPct val="150000"/>
              </a:lnSpc>
            </a:pPr>
            <a:r>
              <a:rPr lang="he-IL" dirty="0" smtClean="0">
                <a:latin typeface="Times New Roman"/>
                <a:ea typeface="Times New Roman"/>
              </a:rPr>
              <a:t> </a:t>
            </a:r>
            <a:r>
              <a:rPr lang="he-IL" b="1" dirty="0" smtClean="0">
                <a:latin typeface="Times New Roman"/>
                <a:ea typeface="Times New Roman"/>
              </a:rPr>
              <a:t>סרט - </a:t>
            </a:r>
            <a:r>
              <a:rPr lang="en-US" b="1" dirty="0" smtClean="0">
                <a:latin typeface="Arial"/>
                <a:ea typeface="Times New Roman"/>
              </a:rPr>
              <a:t>Movie</a:t>
            </a:r>
            <a:endParaRPr lang="he-IL" b="1" dirty="0" smtClean="0">
              <a:latin typeface="Arial"/>
              <a:ea typeface="Times New Roman"/>
            </a:endParaRPr>
          </a:p>
          <a:p>
            <a:pPr>
              <a:lnSpc>
                <a:spcPct val="150000"/>
              </a:lnSpc>
            </a:pPr>
            <a:r>
              <a:rPr lang="he-IL" dirty="0" smtClean="0">
                <a:latin typeface="Times New Roman"/>
                <a:ea typeface="Calibri"/>
              </a:rPr>
              <a:t>כיצד </a:t>
            </a:r>
            <a:r>
              <a:rPr lang="he-IL" dirty="0">
                <a:latin typeface="Times New Roman"/>
                <a:ea typeface="Calibri"/>
              </a:rPr>
              <a:t>ניתן </a:t>
            </a:r>
            <a:r>
              <a:rPr lang="he-IL" dirty="0" smtClean="0">
                <a:latin typeface="Times New Roman"/>
                <a:ea typeface="Calibri"/>
              </a:rPr>
              <a:t>לייצג</a:t>
            </a:r>
            <a:r>
              <a:rPr lang="he-IL" dirty="0">
                <a:latin typeface="Times New Roman"/>
                <a:ea typeface="Calibri"/>
              </a:rPr>
              <a:t> </a:t>
            </a:r>
            <a:r>
              <a:rPr lang="he-IL" dirty="0" smtClean="0">
                <a:latin typeface="Times New Roman"/>
                <a:ea typeface="Calibri"/>
              </a:rPr>
              <a:t>סרט בתוכנה</a:t>
            </a:r>
            <a:r>
              <a:rPr lang="en-US" dirty="0">
                <a:latin typeface="Arial"/>
                <a:ea typeface="Calibri"/>
              </a:rPr>
              <a:t>?</a:t>
            </a:r>
            <a:endParaRPr lang="en-US" dirty="0"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50000"/>
              </a:lnSpc>
              <a:buFont typeface="Courier New"/>
              <a:buChar char="o"/>
            </a:pPr>
            <a:r>
              <a:rPr lang="he-IL" dirty="0">
                <a:ea typeface="Calibri"/>
              </a:rPr>
              <a:t>איזה מידע צריך לשמור על כל מופע</a:t>
            </a:r>
            <a:r>
              <a:rPr lang="en-US" dirty="0">
                <a:latin typeface="Arial"/>
                <a:ea typeface="Calibri"/>
                <a:cs typeface="Times New Roman"/>
              </a:rPr>
              <a:t>?</a:t>
            </a:r>
            <a:r>
              <a:rPr lang="he-IL" dirty="0">
                <a:ea typeface="Calibri"/>
              </a:rPr>
              <a:t> (מאפיינים/ תכונות)</a:t>
            </a:r>
            <a:endParaRPr lang="en-US" sz="1600" dirty="0">
              <a:ea typeface="Calibri"/>
              <a:cs typeface="Times New Roman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he-IL" dirty="0">
                <a:ea typeface="Calibri"/>
              </a:rPr>
              <a:t>מה ניתן לבקש ממנו</a:t>
            </a:r>
            <a:r>
              <a:rPr lang="en-US" dirty="0">
                <a:latin typeface="Arial"/>
                <a:ea typeface="Calibri"/>
                <a:cs typeface="Times New Roman"/>
              </a:rPr>
              <a:t>?</a:t>
            </a:r>
            <a:r>
              <a:rPr lang="he-IL" dirty="0">
                <a:ea typeface="Calibri"/>
              </a:rPr>
              <a:t>  (פעולות)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he-IL" dirty="0">
                <a:latin typeface="Times New Roman"/>
                <a:ea typeface="Calibri"/>
              </a:rPr>
              <a:t>לאחר שענינו על התשובות </a:t>
            </a:r>
            <a:r>
              <a:rPr lang="he-IL" dirty="0" smtClean="0">
                <a:latin typeface="Times New Roman"/>
                <a:ea typeface="Calibri"/>
              </a:rPr>
              <a:t>הנ</a:t>
            </a:r>
            <a:r>
              <a:rPr lang="en-US" dirty="0" smtClean="0">
                <a:latin typeface="Arial"/>
                <a:ea typeface="Calibri"/>
              </a:rPr>
              <a:t>"</a:t>
            </a:r>
            <a:r>
              <a:rPr lang="he-IL" dirty="0" smtClean="0">
                <a:latin typeface="Times New Roman"/>
                <a:ea typeface="Calibri"/>
              </a:rPr>
              <a:t>ל נבנה </a:t>
            </a:r>
            <a:r>
              <a:rPr lang="he-IL" dirty="0">
                <a:latin typeface="Times New Roman"/>
                <a:ea typeface="Calibri"/>
              </a:rPr>
              <a:t>מחלקה המייצגת </a:t>
            </a:r>
            <a:r>
              <a:rPr lang="he-IL" dirty="0" smtClean="0">
                <a:latin typeface="Times New Roman"/>
                <a:ea typeface="Calibri"/>
              </a:rPr>
              <a:t>סרט:</a:t>
            </a:r>
          </a:p>
          <a:p>
            <a:pPr>
              <a:lnSpc>
                <a:spcPct val="150000"/>
              </a:lnSpc>
            </a:pPr>
            <a:endParaRPr lang="he-IL" dirty="0" smtClean="0">
              <a:latin typeface="Times New Roman"/>
              <a:ea typeface="Calibri"/>
            </a:endParaRPr>
          </a:p>
          <a:p>
            <a:pPr>
              <a:lnSpc>
                <a:spcPct val="150000"/>
              </a:lnSpc>
            </a:pPr>
            <a:r>
              <a:rPr lang="he-IL" b="1" dirty="0" smtClean="0">
                <a:latin typeface="Times New Roman"/>
                <a:ea typeface="Times New Roman"/>
              </a:rPr>
              <a:t>תכונות: </a:t>
            </a:r>
            <a:r>
              <a:rPr lang="en-US" dirty="0" smtClean="0">
                <a:latin typeface="Times New Roman"/>
                <a:ea typeface="Times New Roman"/>
              </a:rPr>
              <a:t>name</a:t>
            </a:r>
            <a:r>
              <a:rPr lang="he-IL" b="1" dirty="0" smtClean="0">
                <a:latin typeface="Times New Roman"/>
                <a:ea typeface="Times New Roman"/>
              </a:rPr>
              <a:t> (</a:t>
            </a:r>
            <a:r>
              <a:rPr lang="he-IL" dirty="0" smtClean="0">
                <a:latin typeface="Times New Roman"/>
                <a:ea typeface="Times New Roman"/>
              </a:rPr>
              <a:t>שם), </a:t>
            </a:r>
            <a:r>
              <a:rPr lang="en-US" dirty="0" smtClean="0">
                <a:latin typeface="Times New Roman"/>
                <a:ea typeface="Times New Roman"/>
              </a:rPr>
              <a:t>category</a:t>
            </a:r>
            <a:r>
              <a:rPr lang="he-IL" dirty="0" smtClean="0">
                <a:latin typeface="Times New Roman"/>
                <a:ea typeface="Times New Roman"/>
              </a:rPr>
              <a:t> (קטגוריה), </a:t>
            </a:r>
            <a:r>
              <a:rPr lang="en-US" dirty="0" smtClean="0">
                <a:latin typeface="Times New Roman"/>
                <a:ea typeface="Times New Roman"/>
              </a:rPr>
              <a:t> length</a:t>
            </a:r>
            <a:r>
              <a:rPr lang="he-IL" dirty="0" smtClean="0">
                <a:latin typeface="Times New Roman"/>
                <a:ea typeface="Times New Roman"/>
              </a:rPr>
              <a:t>(אורך בדקות), </a:t>
            </a:r>
            <a:r>
              <a:rPr lang="en-US" dirty="0" smtClean="0">
                <a:latin typeface="Times New Roman"/>
                <a:ea typeface="Times New Roman"/>
              </a:rPr>
              <a:t>director</a:t>
            </a:r>
            <a:r>
              <a:rPr lang="he-IL" dirty="0" smtClean="0">
                <a:latin typeface="Times New Roman"/>
                <a:ea typeface="Times New Roman"/>
              </a:rPr>
              <a:t> (במאי)...</a:t>
            </a:r>
          </a:p>
          <a:p>
            <a:pPr>
              <a:lnSpc>
                <a:spcPct val="150000"/>
              </a:lnSpc>
            </a:pPr>
            <a:r>
              <a:rPr lang="he-IL" b="1" dirty="0" smtClean="0">
                <a:latin typeface="Times New Roman"/>
                <a:ea typeface="Times New Roman"/>
              </a:rPr>
              <a:t>מתודות: </a:t>
            </a:r>
            <a:r>
              <a:rPr lang="en-US" dirty="0" smtClean="0">
                <a:latin typeface="Times New Roman"/>
                <a:ea typeface="Times New Roman"/>
              </a:rPr>
              <a:t>getName</a:t>
            </a:r>
            <a:r>
              <a:rPr lang="he-IL" b="1" dirty="0" smtClean="0">
                <a:latin typeface="Times New Roman"/>
                <a:ea typeface="Times New Roman"/>
              </a:rPr>
              <a:t> (</a:t>
            </a:r>
            <a:r>
              <a:rPr lang="he-IL" dirty="0" smtClean="0">
                <a:latin typeface="Times New Roman"/>
                <a:ea typeface="Times New Roman"/>
              </a:rPr>
              <a:t>אחזור שם), </a:t>
            </a:r>
            <a:r>
              <a:rPr lang="en-US" dirty="0" smtClean="0">
                <a:latin typeface="Times New Roman"/>
                <a:ea typeface="Times New Roman"/>
              </a:rPr>
              <a:t>) getCategory</a:t>
            </a:r>
            <a:r>
              <a:rPr lang="he-IL" dirty="0" smtClean="0">
                <a:latin typeface="Times New Roman"/>
                <a:ea typeface="Times New Roman"/>
              </a:rPr>
              <a:t>אחזור קטגוריה)...</a:t>
            </a:r>
          </a:p>
          <a:p>
            <a:endParaRPr lang="he-IL" b="1" dirty="0" smtClean="0">
              <a:latin typeface="Times New Roman"/>
              <a:ea typeface="Times New Roman"/>
            </a:endParaRPr>
          </a:p>
          <a:p>
            <a:endParaRPr lang="he-IL" b="1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15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שישי        לאה חנוכה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1187624" y="548680"/>
            <a:ext cx="7128792" cy="49398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/>
            <a:r>
              <a:rPr lang="he-IL" sz="2400" b="1" dirty="0">
                <a:solidFill>
                  <a:srgbClr val="C00000"/>
                </a:solidFill>
                <a:latin typeface="Times New Roman"/>
                <a:ea typeface="Times New Roman"/>
              </a:rPr>
              <a:t>מחלקה המגדירה טיפוס </a:t>
            </a:r>
            <a:r>
              <a:rPr lang="he-IL" sz="2400" b="1" dirty="0" smtClean="0">
                <a:solidFill>
                  <a:srgbClr val="C00000"/>
                </a:solidFill>
                <a:latin typeface="Times New Roman"/>
                <a:ea typeface="Times New Roman"/>
              </a:rPr>
              <a:t>נתונים- המשך</a:t>
            </a:r>
          </a:p>
          <a:p>
            <a:pPr lvl="0" algn="ctr"/>
            <a:endParaRPr lang="he-IL" sz="2400" b="1" dirty="0">
              <a:solidFill>
                <a:srgbClr val="C00000"/>
              </a:solidFill>
              <a:latin typeface="Times New Roman"/>
              <a:ea typeface="Times New Roman"/>
            </a:endParaRPr>
          </a:p>
          <a:p>
            <a:r>
              <a:rPr lang="he-IL" b="1" dirty="0" smtClean="0">
                <a:latin typeface="Times New Roman"/>
                <a:ea typeface="Times New Roman"/>
              </a:rPr>
              <a:t>המשך הדוגמה:  </a:t>
            </a:r>
            <a:r>
              <a:rPr lang="he-IL" b="1" dirty="0">
                <a:latin typeface="Times New Roman"/>
                <a:ea typeface="Times New Roman"/>
              </a:rPr>
              <a:t>האובייקט "סרט</a:t>
            </a:r>
            <a:r>
              <a:rPr lang="he-IL" b="1" dirty="0" smtClean="0">
                <a:latin typeface="Times New Roman"/>
                <a:ea typeface="Times New Roman"/>
              </a:rPr>
              <a:t>"</a:t>
            </a:r>
          </a:p>
          <a:p>
            <a:endParaRPr lang="he-IL" b="1" dirty="0">
              <a:latin typeface="Times New Roman"/>
              <a:ea typeface="Times New Roman"/>
            </a:endParaRPr>
          </a:p>
          <a:p>
            <a:pPr lvl="0">
              <a:lnSpc>
                <a:spcPct val="150000"/>
              </a:lnSpc>
            </a:pPr>
            <a:r>
              <a:rPr lang="he-IL" dirty="0">
                <a:solidFill>
                  <a:prstClr val="black"/>
                </a:solidFill>
                <a:latin typeface="Times New Roman"/>
                <a:ea typeface="Times New Roman"/>
              </a:rPr>
              <a:t>סרטים שונים: מלך האריות,  באטמן, </a:t>
            </a:r>
            <a:r>
              <a:rPr lang="he-IL" dirty="0" smtClean="0">
                <a:solidFill>
                  <a:prstClr val="black"/>
                </a:solidFill>
                <a:latin typeface="Times New Roman"/>
                <a:ea typeface="Times New Roman"/>
              </a:rPr>
              <a:t>טיטאניק, מהיר ועצבני . . .</a:t>
            </a:r>
          </a:p>
          <a:p>
            <a:pPr lvl="0">
              <a:lnSpc>
                <a:spcPct val="150000"/>
              </a:lnSpc>
            </a:pPr>
            <a:endParaRPr lang="he-IL" dirty="0" smtClean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כל </a:t>
            </a:r>
            <a:r>
              <a:rPr lang="he-IL" dirty="0" smtClean="0"/>
              <a:t>הסרטים </a:t>
            </a:r>
            <a:r>
              <a:rPr lang="he-IL" dirty="0"/>
              <a:t>הללו שייכים לאותה משפחה/ לאותו טיפוס נתונים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• </a:t>
            </a:r>
            <a:r>
              <a:rPr lang="he-IL" dirty="0"/>
              <a:t>   את טיפוס הנתונים נייצג על ידי מחלקה  </a:t>
            </a:r>
            <a:r>
              <a:rPr lang="en-US" dirty="0"/>
              <a:t>.(class)</a:t>
            </a:r>
          </a:p>
          <a:p>
            <a:pPr>
              <a:lnSpc>
                <a:spcPct val="150000"/>
              </a:lnSpc>
            </a:pPr>
            <a:r>
              <a:rPr lang="en-US" dirty="0"/>
              <a:t>•</a:t>
            </a:r>
            <a:r>
              <a:rPr lang="he-IL" dirty="0"/>
              <a:t>    כל </a:t>
            </a:r>
            <a:r>
              <a:rPr lang="he-IL" dirty="0" smtClean="0"/>
              <a:t>סרט </a:t>
            </a:r>
            <a:r>
              <a:rPr lang="he-IL" dirty="0"/>
              <a:t>הוא שונה, אך כל </a:t>
            </a:r>
            <a:r>
              <a:rPr lang="he-IL" dirty="0" smtClean="0"/>
              <a:t>הסרטים </a:t>
            </a:r>
            <a:r>
              <a:rPr lang="he-IL" dirty="0"/>
              <a:t>הם מופעים </a:t>
            </a:r>
            <a:r>
              <a:rPr lang="en-US" dirty="0"/>
              <a:t>(instances) </a:t>
            </a:r>
            <a:r>
              <a:rPr lang="he-IL" dirty="0" smtClean="0"/>
              <a:t> של </a:t>
            </a:r>
            <a:r>
              <a:rPr lang="he-IL" dirty="0"/>
              <a:t>המחלקה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he-IL" dirty="0"/>
              <a:t>     </a:t>
            </a:r>
            <a:r>
              <a:rPr lang="en-US" dirty="0" smtClean="0"/>
              <a:t>Movie</a:t>
            </a:r>
            <a:r>
              <a:rPr lang="he-IL" dirty="0" smtClean="0"/>
              <a:t>.</a:t>
            </a:r>
            <a:endParaRPr lang="en-US" dirty="0"/>
          </a:p>
          <a:p>
            <a:pPr lvl="0">
              <a:lnSpc>
                <a:spcPct val="150000"/>
              </a:lnSpc>
            </a:pPr>
            <a:endParaRPr lang="en-US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endParaRPr lang="he-IL" b="1" dirty="0">
              <a:latin typeface="Times New Roman"/>
              <a:ea typeface="Times New Roman"/>
            </a:endParaRPr>
          </a:p>
          <a:p>
            <a:pPr lvl="0"/>
            <a:endParaRPr lang="he-IL" sz="2400" b="1" dirty="0">
              <a:solidFill>
                <a:srgbClr val="C00000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457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שישי        לאה חנוכה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971600" y="836712"/>
            <a:ext cx="7344816" cy="43858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2400" b="1" dirty="0" smtClean="0">
                <a:solidFill>
                  <a:srgbClr val="C00000"/>
                </a:solidFill>
                <a:latin typeface="Times New Roman"/>
                <a:ea typeface="Times New Roman"/>
              </a:rPr>
              <a:t>סרטים </a:t>
            </a:r>
            <a:r>
              <a:rPr lang="he-IL" sz="2400" b="1" dirty="0">
                <a:solidFill>
                  <a:srgbClr val="C00000"/>
                </a:solidFill>
                <a:latin typeface="Times New Roman"/>
                <a:ea typeface="Times New Roman"/>
              </a:rPr>
              <a:t>כאובייקטים</a:t>
            </a:r>
            <a:endParaRPr lang="en-US" sz="2400" dirty="0">
              <a:solidFill>
                <a:srgbClr val="C00000"/>
              </a:solidFill>
              <a:latin typeface="Times New Roman"/>
              <a:ea typeface="Times New Roman"/>
            </a:endParaRPr>
          </a:p>
          <a:p>
            <a:pPr>
              <a:lnSpc>
                <a:spcPct val="150000"/>
              </a:lnSpc>
            </a:pPr>
            <a:r>
              <a:rPr lang="he-IL" b="1" dirty="0">
                <a:latin typeface="Times New Roman"/>
                <a:ea typeface="Times New Roman"/>
              </a:rPr>
              <a:t> </a:t>
            </a:r>
            <a:endParaRPr lang="en-US" dirty="0">
              <a:latin typeface="Times New Roman"/>
              <a:ea typeface="Times New Roman"/>
            </a:endParaRPr>
          </a:p>
          <a:p>
            <a:pPr>
              <a:lnSpc>
                <a:spcPct val="150000"/>
              </a:lnSpc>
            </a:pPr>
            <a:r>
              <a:rPr lang="he-IL" b="1" dirty="0">
                <a:latin typeface="Times New Roman"/>
                <a:ea typeface="Times New Roman"/>
              </a:rPr>
              <a:t>שם המחלקה: </a:t>
            </a:r>
            <a:r>
              <a:rPr lang="en-US" b="1" dirty="0" smtClean="0">
                <a:latin typeface="Arial"/>
                <a:ea typeface="Times New Roman"/>
              </a:rPr>
              <a:t>Movie</a:t>
            </a:r>
            <a:endParaRPr lang="en-US" dirty="0">
              <a:latin typeface="Times New Roman"/>
              <a:ea typeface="Times New Roman"/>
            </a:endParaRPr>
          </a:p>
          <a:p>
            <a:pPr>
              <a:lnSpc>
                <a:spcPct val="150000"/>
              </a:lnSpc>
              <a:tabLst>
                <a:tab pos="2637155" algn="ctr"/>
              </a:tabLst>
            </a:pPr>
            <a:r>
              <a:rPr lang="he-IL" b="1" dirty="0">
                <a:latin typeface="Times New Roman"/>
                <a:ea typeface="Calibri"/>
              </a:rPr>
              <a:t>מופע ראשון לדוגמה (</a:t>
            </a:r>
            <a:r>
              <a:rPr lang="en-US" b="1" dirty="0" smtClean="0">
                <a:latin typeface="Arial"/>
                <a:ea typeface="Calibri"/>
              </a:rPr>
              <a:t>First  </a:t>
            </a:r>
            <a:r>
              <a:rPr lang="en-US" b="1" dirty="0">
                <a:latin typeface="Arial"/>
                <a:ea typeface="Calibri"/>
              </a:rPr>
              <a:t>Instantiation</a:t>
            </a:r>
            <a:r>
              <a:rPr lang="he-IL" b="1" dirty="0">
                <a:latin typeface="Times New Roman"/>
                <a:ea typeface="Calibri"/>
              </a:rPr>
              <a:t>): 	</a:t>
            </a:r>
            <a:endParaRPr lang="en-US" dirty="0">
              <a:latin typeface="Times New Roman"/>
              <a:ea typeface="Times New Roman"/>
            </a:endParaRPr>
          </a:p>
          <a:p>
            <a:pPr algn="l">
              <a:lnSpc>
                <a:spcPct val="150000"/>
              </a:lnSpc>
              <a:tabLst>
                <a:tab pos="2637155" algn="ctr"/>
              </a:tabLst>
            </a:pPr>
            <a:r>
              <a:rPr lang="en-US" b="1" dirty="0" smtClean="0">
                <a:latin typeface="Arial"/>
                <a:ea typeface="Calibri"/>
              </a:rPr>
              <a:t> </a:t>
            </a:r>
            <a:r>
              <a:rPr lang="en-US" b="1" dirty="0">
                <a:latin typeface="Arial"/>
                <a:ea typeface="Calibri"/>
              </a:rPr>
              <a:t>name:</a:t>
            </a:r>
            <a:r>
              <a:rPr lang="en-US" dirty="0">
                <a:latin typeface="Arial"/>
                <a:ea typeface="Calibri"/>
              </a:rPr>
              <a:t> </a:t>
            </a:r>
            <a:r>
              <a:rPr lang="en-US" dirty="0">
                <a:solidFill>
                  <a:srgbClr val="C00000"/>
                </a:solidFill>
                <a:latin typeface="Arial"/>
                <a:ea typeface="Calibri"/>
              </a:rPr>
              <a:t>The Lion </a:t>
            </a:r>
            <a:r>
              <a:rPr lang="en-US" dirty="0" smtClean="0">
                <a:solidFill>
                  <a:srgbClr val="C00000"/>
                </a:solidFill>
                <a:latin typeface="Arial"/>
                <a:ea typeface="Calibri"/>
              </a:rPr>
              <a:t>King</a:t>
            </a:r>
            <a:endParaRPr lang="he-IL" dirty="0" smtClean="0">
              <a:solidFill>
                <a:srgbClr val="C00000"/>
              </a:solidFill>
              <a:latin typeface="Arial"/>
              <a:ea typeface="Calibri"/>
            </a:endParaRPr>
          </a:p>
          <a:p>
            <a:pPr algn="l" rtl="0">
              <a:lnSpc>
                <a:spcPct val="150000"/>
              </a:lnSpc>
              <a:tabLst>
                <a:tab pos="2637155" algn="ctr"/>
              </a:tabLst>
            </a:pPr>
            <a:r>
              <a:rPr lang="en-US" dirty="0" smtClean="0">
                <a:latin typeface="Arial"/>
                <a:ea typeface="Calibri"/>
              </a:rPr>
              <a:t> </a:t>
            </a:r>
            <a:r>
              <a:rPr lang="en-US" b="1" dirty="0" smtClean="0">
                <a:latin typeface="Arial"/>
                <a:ea typeface="Calibri"/>
              </a:rPr>
              <a:t>category:</a:t>
            </a:r>
            <a:r>
              <a:rPr lang="en-US" dirty="0" smtClean="0">
                <a:latin typeface="Arial"/>
                <a:ea typeface="Calibri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Arial"/>
                <a:ea typeface="Calibri"/>
              </a:rPr>
              <a:t>cartoon</a:t>
            </a:r>
            <a:endParaRPr lang="he-IL" dirty="0" smtClean="0">
              <a:solidFill>
                <a:srgbClr val="C00000"/>
              </a:solidFill>
              <a:latin typeface="Arial"/>
              <a:ea typeface="Calibri"/>
            </a:endParaRPr>
          </a:p>
          <a:p>
            <a:pPr>
              <a:lnSpc>
                <a:spcPct val="150000"/>
              </a:lnSpc>
              <a:tabLst>
                <a:tab pos="2637155" algn="ctr"/>
              </a:tabLst>
            </a:pPr>
            <a:endParaRPr lang="he-IL" b="1" dirty="0" smtClean="0">
              <a:latin typeface="Times New Roman"/>
              <a:ea typeface="Calibri"/>
            </a:endParaRPr>
          </a:p>
          <a:p>
            <a:pPr>
              <a:lnSpc>
                <a:spcPct val="150000"/>
              </a:lnSpc>
              <a:tabLst>
                <a:tab pos="2637155" algn="ctr"/>
              </a:tabLst>
            </a:pPr>
            <a:r>
              <a:rPr lang="he-IL" b="1" dirty="0" smtClean="0">
                <a:latin typeface="Times New Roman"/>
                <a:ea typeface="Calibri"/>
              </a:rPr>
              <a:t>מופע </a:t>
            </a:r>
            <a:r>
              <a:rPr lang="he-IL" b="1" dirty="0">
                <a:latin typeface="Times New Roman"/>
                <a:ea typeface="Calibri"/>
              </a:rPr>
              <a:t>שני לדוגמה</a:t>
            </a:r>
            <a:r>
              <a:rPr lang="he-IL" dirty="0">
                <a:latin typeface="Times New Roman"/>
                <a:ea typeface="Calibri"/>
              </a:rPr>
              <a:t> (</a:t>
            </a:r>
            <a:r>
              <a:rPr lang="en-US" b="1" dirty="0">
                <a:latin typeface="Arial"/>
                <a:ea typeface="Calibri"/>
              </a:rPr>
              <a:t>Second </a:t>
            </a:r>
            <a:r>
              <a:rPr lang="en-US" b="1" dirty="0" smtClean="0">
                <a:latin typeface="Arial"/>
                <a:ea typeface="Calibri"/>
              </a:rPr>
              <a:t> Instantiation</a:t>
            </a:r>
            <a:r>
              <a:rPr lang="he-IL" dirty="0" smtClean="0">
                <a:latin typeface="Times New Roman"/>
                <a:ea typeface="Calibri"/>
              </a:rPr>
              <a:t>):</a:t>
            </a:r>
            <a:endParaRPr lang="en-US" dirty="0" smtClean="0">
              <a:latin typeface="Times New Roman"/>
              <a:ea typeface="Times New Roman"/>
            </a:endParaRPr>
          </a:p>
          <a:p>
            <a:pPr algn="l" rtl="0">
              <a:lnSpc>
                <a:spcPct val="150000"/>
              </a:lnSpc>
              <a:tabLst>
                <a:tab pos="2637155" algn="ctr"/>
              </a:tabLst>
            </a:pPr>
            <a:r>
              <a:rPr lang="en-US" b="1" dirty="0" smtClean="0">
                <a:latin typeface="Arial"/>
                <a:ea typeface="Calibri"/>
              </a:rPr>
              <a:t> name:</a:t>
            </a:r>
            <a:r>
              <a:rPr lang="en-US" dirty="0">
                <a:latin typeface="Arial"/>
                <a:ea typeface="Calibri"/>
              </a:rPr>
              <a:t> </a:t>
            </a:r>
            <a:r>
              <a:rPr lang="en-US" dirty="0">
                <a:solidFill>
                  <a:srgbClr val="C00000"/>
                </a:solidFill>
                <a:latin typeface="Arial"/>
                <a:ea typeface="Calibri"/>
              </a:rPr>
              <a:t>Batman</a:t>
            </a:r>
          </a:p>
          <a:p>
            <a:pPr algn="l" rtl="0">
              <a:lnSpc>
                <a:spcPct val="150000"/>
              </a:lnSpc>
              <a:tabLst>
                <a:tab pos="2637155" algn="ctr"/>
              </a:tabLst>
            </a:pPr>
            <a:r>
              <a:rPr lang="en-US" b="1" dirty="0" smtClean="0">
                <a:latin typeface="Arial"/>
                <a:ea typeface="Calibri"/>
              </a:rPr>
              <a:t> category</a:t>
            </a:r>
            <a:r>
              <a:rPr lang="en-US" b="1" dirty="0">
                <a:latin typeface="Arial"/>
                <a:ea typeface="Calibri"/>
              </a:rPr>
              <a:t>: </a:t>
            </a:r>
            <a:r>
              <a:rPr lang="en-US" dirty="0">
                <a:solidFill>
                  <a:srgbClr val="C00000"/>
                </a:solidFill>
                <a:latin typeface="Arial"/>
                <a:ea typeface="Calibri"/>
              </a:rPr>
              <a:t>Superheroes</a:t>
            </a:r>
          </a:p>
        </p:txBody>
      </p:sp>
    </p:spTree>
    <p:extLst>
      <p:ext uri="{BB962C8B-B14F-4D97-AF65-F5344CB8AC3E}">
        <p14:creationId xmlns:p14="http://schemas.microsoft.com/office/powerpoint/2010/main" val="387473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שישי        לאה חנוכה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899592" y="548680"/>
            <a:ext cx="7344816" cy="535531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2400" b="1" dirty="0">
                <a:solidFill>
                  <a:srgbClr val="C00000"/>
                </a:solidFill>
                <a:latin typeface="Times New Roman"/>
                <a:ea typeface="Times New Roman"/>
              </a:rPr>
              <a:t>הגדרת </a:t>
            </a:r>
            <a:r>
              <a:rPr lang="he-IL" sz="2400" b="1" dirty="0" smtClean="0">
                <a:solidFill>
                  <a:srgbClr val="C00000"/>
                </a:solidFill>
                <a:latin typeface="Times New Roman"/>
                <a:ea typeface="Times New Roman"/>
              </a:rPr>
              <a:t>מחלקה</a:t>
            </a:r>
          </a:p>
          <a:p>
            <a:pPr algn="ctr">
              <a:lnSpc>
                <a:spcPct val="150000"/>
              </a:lnSpc>
            </a:pPr>
            <a:endParaRPr lang="he-IL" sz="2400" b="1" dirty="0">
              <a:solidFill>
                <a:srgbClr val="C00000"/>
              </a:solidFill>
              <a:latin typeface="Times New Roman"/>
              <a:ea typeface="Times New Roman"/>
            </a:endParaRPr>
          </a:p>
          <a:p>
            <a:pPr algn="l" rtl="0">
              <a:lnSpc>
                <a:spcPct val="150000"/>
              </a:lnSpc>
            </a:pPr>
            <a:r>
              <a:rPr lang="en-US" b="1" dirty="0" smtClean="0">
                <a:latin typeface="Times New Roman"/>
                <a:ea typeface="Times New Roman"/>
              </a:rPr>
              <a:t>class</a:t>
            </a:r>
            <a:r>
              <a:rPr lang="en-US" dirty="0" smtClean="0">
                <a:latin typeface="Times New Roman"/>
                <a:ea typeface="Times New Roman"/>
              </a:rPr>
              <a:t>  </a:t>
            </a:r>
            <a:r>
              <a:rPr lang="he-IL" dirty="0" smtClean="0">
                <a:latin typeface="Times New Roman"/>
                <a:ea typeface="Times New Roman"/>
              </a:rPr>
              <a:t> שם המחלקה</a:t>
            </a:r>
            <a:endParaRPr lang="en-US" dirty="0" smtClean="0">
              <a:latin typeface="Times New Roman"/>
              <a:ea typeface="Times New Roman"/>
            </a:endParaRPr>
          </a:p>
          <a:p>
            <a:pPr algn="l" rtl="0">
              <a:lnSpc>
                <a:spcPct val="150000"/>
              </a:lnSpc>
            </a:pPr>
            <a:r>
              <a:rPr lang="en-US" dirty="0" smtClean="0">
                <a:latin typeface="Times New Roman"/>
                <a:ea typeface="Times New Roman"/>
              </a:rPr>
              <a:t>{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smtClean="0">
                <a:latin typeface="Times New Roman"/>
                <a:ea typeface="Times New Roman"/>
              </a:rPr>
              <a:t>    </a:t>
            </a:r>
            <a:r>
              <a:rPr lang="en-US" b="1" dirty="0" smtClean="0"/>
              <a:t>constructor</a:t>
            </a:r>
            <a:r>
              <a:rPr lang="en-US" dirty="0" smtClean="0"/>
              <a:t>  (</a:t>
            </a:r>
            <a:r>
              <a:rPr lang="he-IL" dirty="0" smtClean="0"/>
              <a:t>ניתן להגדיר פרמטרים לעדכון המאפיינים</a:t>
            </a:r>
            <a:r>
              <a:rPr lang="en-US" dirty="0" smtClean="0"/>
              <a:t>) {</a:t>
            </a:r>
          </a:p>
          <a:p>
            <a:pPr algn="l" rtl="0">
              <a:lnSpc>
                <a:spcPct val="150000"/>
              </a:lnSpc>
            </a:pPr>
            <a:r>
              <a:rPr lang="en-US" dirty="0" smtClean="0"/>
              <a:t>                              </a:t>
            </a:r>
            <a:r>
              <a:rPr lang="he-IL" dirty="0" smtClean="0"/>
              <a:t>עדכון המאפיינים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</a:t>
            </a:r>
            <a:r>
              <a:rPr lang="en-US" dirty="0" smtClean="0"/>
              <a:t>        </a:t>
            </a:r>
            <a:r>
              <a:rPr lang="en-US" dirty="0"/>
              <a:t>  </a:t>
            </a:r>
            <a:r>
              <a:rPr lang="en-US" dirty="0" smtClean="0"/>
              <a:t>    }</a:t>
            </a:r>
            <a:endParaRPr lang="en-US" dirty="0" smtClean="0">
              <a:latin typeface="Times New Roman"/>
              <a:ea typeface="Times New Roman"/>
            </a:endParaRPr>
          </a:p>
          <a:p>
            <a:pPr algn="l" rtl="0">
              <a:lnSpc>
                <a:spcPct val="150000"/>
              </a:lnSpc>
            </a:pPr>
            <a:r>
              <a:rPr lang="en-US" dirty="0" smtClean="0">
                <a:latin typeface="Times New Roman"/>
                <a:ea typeface="Times New Roman"/>
              </a:rPr>
              <a:t>}</a:t>
            </a:r>
          </a:p>
          <a:p>
            <a:pPr algn="l" rtl="0">
              <a:lnSpc>
                <a:spcPct val="150000"/>
              </a:lnSpc>
            </a:pPr>
            <a:endParaRPr lang="en-US" dirty="0">
              <a:latin typeface="Times New Roman"/>
              <a:ea typeface="Times New Roman"/>
            </a:endParaRPr>
          </a:p>
          <a:p>
            <a:pPr>
              <a:lnSpc>
                <a:spcPct val="150000"/>
              </a:lnSpc>
            </a:pPr>
            <a:r>
              <a:rPr lang="he-IL" dirty="0" smtClean="0">
                <a:latin typeface="Times New Roman"/>
                <a:ea typeface="Times New Roman"/>
              </a:rPr>
              <a:t>המילה השמורה </a:t>
            </a:r>
            <a:r>
              <a:rPr lang="en-US" b="1" u="sng" dirty="0"/>
              <a:t>class</a:t>
            </a:r>
            <a:r>
              <a:rPr lang="he-IL" dirty="0" smtClean="0">
                <a:latin typeface="Times New Roman"/>
                <a:ea typeface="Times New Roman"/>
              </a:rPr>
              <a:t> מגדירה מחלקה. </a:t>
            </a:r>
          </a:p>
          <a:p>
            <a:pPr>
              <a:lnSpc>
                <a:spcPct val="150000"/>
              </a:lnSpc>
            </a:pPr>
            <a:r>
              <a:rPr lang="he-IL" dirty="0" smtClean="0">
                <a:latin typeface="Times New Roman"/>
                <a:ea typeface="Times New Roman"/>
              </a:rPr>
              <a:t>לכל מחלקה יש להגדיר בנאי באמצעות המילה השמורה : </a:t>
            </a:r>
            <a:r>
              <a:rPr lang="en-US" b="1" u="sng" dirty="0" smtClean="0"/>
              <a:t>constructor</a:t>
            </a:r>
            <a:r>
              <a:rPr lang="he-IL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he-IL" dirty="0" smtClean="0">
                <a:latin typeface="Times New Roman"/>
                <a:ea typeface="Times New Roman"/>
              </a:rPr>
              <a:t>הבנאי יזומן עם כל יצירת עצם מטיפוס המחלקה.</a:t>
            </a:r>
            <a:endParaRPr lang="he-IL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221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שישי        לאה חנוכה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683568" y="620688"/>
            <a:ext cx="7488832" cy="62093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he-IL" sz="2400" b="1" dirty="0">
                <a:solidFill>
                  <a:srgbClr val="C00000"/>
                </a:solidFill>
                <a:latin typeface="Times New Roman"/>
                <a:ea typeface="Times New Roman"/>
              </a:rPr>
              <a:t>הגדרת </a:t>
            </a:r>
            <a:r>
              <a:rPr lang="he-IL" sz="2400" b="1" dirty="0" smtClean="0">
                <a:solidFill>
                  <a:srgbClr val="C00000"/>
                </a:solidFill>
                <a:latin typeface="Times New Roman"/>
                <a:ea typeface="Times New Roman"/>
              </a:rPr>
              <a:t>מחלקה – המשך</a:t>
            </a:r>
          </a:p>
          <a:p>
            <a:pPr lvl="0" algn="ctr">
              <a:lnSpc>
                <a:spcPct val="150000"/>
              </a:lnSpc>
            </a:pPr>
            <a:endParaRPr lang="he-IL" sz="800" b="1" dirty="0" smtClean="0">
              <a:solidFill>
                <a:srgbClr val="C00000"/>
              </a:solidFill>
              <a:latin typeface="Times New Roman"/>
              <a:ea typeface="Times New Roman"/>
            </a:endParaRPr>
          </a:p>
          <a:p>
            <a:pPr marL="342900" lvl="0" indent="-342900">
              <a:lnSpc>
                <a:spcPct val="150000"/>
              </a:lnSpc>
              <a:buFont typeface="Arial"/>
              <a:buChar char="•"/>
            </a:pPr>
            <a:r>
              <a:rPr lang="he-IL" dirty="0">
                <a:ea typeface="Calibri"/>
              </a:rPr>
              <a:t>שם המחלקה צריך להיות שם משמעותי (ביחיד) מתחיל באות גדולה.</a:t>
            </a:r>
            <a:endParaRPr lang="en-US" dirty="0">
              <a:ea typeface="Calibri"/>
              <a:cs typeface="Times New Roman"/>
            </a:endParaRPr>
          </a:p>
          <a:p>
            <a:pPr marL="342900" lvl="0" indent="-342900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latin typeface="Arial"/>
                <a:ea typeface="Calibri"/>
                <a:cs typeface="Times New Roman"/>
              </a:rPr>
              <a:t>instance </a:t>
            </a:r>
            <a:r>
              <a:rPr lang="en-US" b="1" dirty="0" smtClean="0">
                <a:latin typeface="Arial"/>
                <a:ea typeface="Calibri"/>
                <a:cs typeface="Times New Roman"/>
              </a:rPr>
              <a:t> variables</a:t>
            </a:r>
            <a:r>
              <a:rPr lang="en-US" dirty="0" smtClean="0">
                <a:latin typeface="Arial"/>
                <a:ea typeface="Calibri"/>
                <a:cs typeface="Times New Roman"/>
              </a:rPr>
              <a:t> </a:t>
            </a:r>
            <a:r>
              <a:rPr lang="he-IL" b="1" dirty="0">
                <a:latin typeface="Arial"/>
                <a:ea typeface="Calibri"/>
                <a:cs typeface="Times New Roman"/>
              </a:rPr>
              <a:t>-</a:t>
            </a:r>
            <a:r>
              <a:rPr lang="he-IL" dirty="0">
                <a:latin typeface="Arial"/>
                <a:ea typeface="Calibri"/>
                <a:cs typeface="Times New Roman"/>
              </a:rPr>
              <a:t> </a:t>
            </a:r>
            <a:r>
              <a:rPr lang="he-IL" dirty="0">
                <a:ea typeface="Calibri"/>
              </a:rPr>
              <a:t>מאפייני האובייקט: אילו תכונות מתארות אותו? </a:t>
            </a:r>
            <a:endParaRPr lang="he-IL" dirty="0" smtClean="0">
              <a:ea typeface="Calibri"/>
            </a:endParaRPr>
          </a:p>
          <a:p>
            <a:pPr marL="342900" lvl="0" indent="-342900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latin typeface="Arial"/>
                <a:ea typeface="Calibri"/>
                <a:cs typeface="Times New Roman"/>
              </a:rPr>
              <a:t>instance </a:t>
            </a:r>
            <a:r>
              <a:rPr lang="en-US" b="1" dirty="0" smtClean="0">
                <a:latin typeface="Arial"/>
                <a:ea typeface="Calibri"/>
                <a:cs typeface="Times New Roman"/>
              </a:rPr>
              <a:t> methods</a:t>
            </a:r>
            <a:r>
              <a:rPr lang="he-IL" b="1" dirty="0" smtClean="0">
                <a:latin typeface="Arial"/>
                <a:ea typeface="Calibri"/>
                <a:cs typeface="Times New Roman"/>
              </a:rPr>
              <a:t> </a:t>
            </a:r>
            <a:r>
              <a:rPr lang="he-IL" dirty="0">
                <a:ea typeface="Calibri"/>
              </a:rPr>
              <a:t>-  מתודות האובייקט/ מתודות מופע : מה ניתן לבקש מאובייקט </a:t>
            </a:r>
            <a:r>
              <a:rPr lang="he-IL" dirty="0" smtClean="0">
                <a:ea typeface="Calibri"/>
              </a:rPr>
              <a:t>במחלקה </a:t>
            </a:r>
            <a:r>
              <a:rPr lang="he-IL" dirty="0">
                <a:ea typeface="Calibri"/>
              </a:rPr>
              <a:t>לעשות</a:t>
            </a:r>
            <a:r>
              <a:rPr lang="he-IL" dirty="0" smtClean="0">
                <a:ea typeface="Calibri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he-IL" dirty="0"/>
              <a:t>עקרון הפשטות: כל מתודה תתוכנן כך שתבצע </a:t>
            </a:r>
            <a:r>
              <a:rPr lang="he-IL" b="1" dirty="0"/>
              <a:t>דבר אחד בלבד</a:t>
            </a:r>
            <a:r>
              <a:rPr lang="he-IL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he-IL" dirty="0" smtClean="0"/>
              <a:t>את הקוד של המחלקה יש לכתוב ב- </a:t>
            </a:r>
            <a:r>
              <a:rPr lang="en-US" dirty="0" smtClean="0"/>
              <a:t>Strict  Mode</a:t>
            </a:r>
            <a:r>
              <a:rPr lang="he-IL" dirty="0" smtClean="0"/>
              <a:t> (למשל: חייבים להגדיר כל משתנה שנעשה בו שימוש).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he-IL" dirty="0" smtClean="0"/>
              <a:t>הגדרת המחלקה צריכה להופיע בקוד לפני הקוד שעושה בה שימוש.</a:t>
            </a:r>
            <a:endParaRPr lang="en-US" dirty="0"/>
          </a:p>
          <a:p>
            <a:pPr lvl="0">
              <a:lnSpc>
                <a:spcPct val="150000"/>
              </a:lnSpc>
            </a:pPr>
            <a:endParaRPr lang="he-IL" b="1" dirty="0" smtClean="0">
              <a:solidFill>
                <a:srgbClr val="C00000"/>
              </a:solidFill>
              <a:ea typeface="Calibri"/>
            </a:endParaRPr>
          </a:p>
          <a:p>
            <a:pPr lvl="0">
              <a:lnSpc>
                <a:spcPct val="150000"/>
              </a:lnSpc>
            </a:pPr>
            <a:r>
              <a:rPr lang="he-IL" b="1" dirty="0" smtClean="0">
                <a:solidFill>
                  <a:srgbClr val="C00000"/>
                </a:solidFill>
                <a:ea typeface="Calibri"/>
              </a:rPr>
              <a:t>בשלב </a:t>
            </a:r>
            <a:r>
              <a:rPr lang="he-IL" b="1" dirty="0">
                <a:solidFill>
                  <a:srgbClr val="C00000"/>
                </a:solidFill>
                <a:ea typeface="Calibri"/>
              </a:rPr>
              <a:t>הגדרת המחלקה אנו מגדירים תבנית ליצירת מופעים של טיפוס הנתונים. </a:t>
            </a:r>
            <a:endParaRPr lang="en-US" sz="1600" b="1" dirty="0">
              <a:solidFill>
                <a:srgbClr val="C00000"/>
              </a:solidFill>
              <a:ea typeface="Calibri"/>
              <a:cs typeface="Times New Roman"/>
            </a:endParaRPr>
          </a:p>
          <a:p>
            <a:pPr marL="342900" lvl="0" indent="-342900">
              <a:lnSpc>
                <a:spcPct val="150000"/>
              </a:lnSpc>
              <a:buFont typeface="Arial"/>
              <a:buChar char="•"/>
            </a:pPr>
            <a:endParaRPr lang="he-IL" sz="1100" dirty="0" smtClean="0">
              <a:ea typeface="Calibri"/>
            </a:endParaRPr>
          </a:p>
          <a:p>
            <a:pPr marL="342900" lvl="0" indent="-342900">
              <a:lnSpc>
                <a:spcPct val="150000"/>
              </a:lnSpc>
              <a:buFont typeface="Arial"/>
              <a:buChar char="•"/>
            </a:pPr>
            <a:endParaRPr lang="en-US" dirty="0">
              <a:ea typeface="Calibri"/>
            </a:endParaRPr>
          </a:p>
          <a:p>
            <a:pPr lvl="0">
              <a:lnSpc>
                <a:spcPct val="150000"/>
              </a:lnSpc>
            </a:pPr>
            <a:endParaRPr lang="he-IL" sz="2400" b="1" dirty="0">
              <a:solidFill>
                <a:srgbClr val="C00000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45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שישי        לאה חנוכה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827584" y="548680"/>
            <a:ext cx="7632848" cy="39087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 smtClean="0">
                <a:solidFill>
                  <a:srgbClr val="C00000"/>
                </a:solidFill>
              </a:rPr>
              <a:t>פרדיגמות תכנות </a:t>
            </a:r>
          </a:p>
          <a:p>
            <a:pPr algn="ctr"/>
            <a:endParaRPr lang="he-IL" sz="2800" b="1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he-IL" dirty="0"/>
              <a:t>פרדיגמה הינה גישה לניתוח ולחשיבה</a:t>
            </a:r>
            <a:r>
              <a:rPr lang="he-IL" dirty="0" smtClean="0"/>
              <a:t>. </a:t>
            </a:r>
            <a:r>
              <a:rPr lang="he-IL" dirty="0"/>
              <a:t>במהלך </a:t>
            </a:r>
            <a:r>
              <a:rPr lang="he-IL" dirty="0" smtClean="0"/>
              <a:t>השנים, </a:t>
            </a:r>
            <a:r>
              <a:rPr lang="he-IL" dirty="0"/>
              <a:t>פותחו פרדיגמות תכנות שונות ובהתאם אליהן שפות תכנות אשר תומכות בהן. דוגמאות לפרדיגמות תכנות: 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he-IL" b="1" dirty="0"/>
              <a:t>פרדיגמה פרוצדוראלית:</a:t>
            </a:r>
            <a:r>
              <a:rPr lang="he-IL" dirty="0"/>
              <a:t> תכנות המונחה על ידי תהליכים - פרוצדורות (דוגמאות לשפות </a:t>
            </a:r>
            <a:r>
              <a:rPr lang="he-IL" dirty="0" smtClean="0"/>
              <a:t>בפרדיגמה זו:</a:t>
            </a:r>
            <a:r>
              <a:rPr lang="en-US" dirty="0"/>
              <a:t>Pascal </a:t>
            </a:r>
            <a:r>
              <a:rPr lang="he-IL" dirty="0"/>
              <a:t> ושפת</a:t>
            </a:r>
            <a:r>
              <a:rPr lang="en-US" dirty="0"/>
              <a:t>C  </a:t>
            </a:r>
            <a:r>
              <a:rPr lang="he-IL" dirty="0"/>
              <a:t>).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he-IL" b="1" dirty="0"/>
              <a:t>פרדיגמה מונחית עצמים</a:t>
            </a:r>
            <a:r>
              <a:rPr lang="he-IL" dirty="0"/>
              <a:t> </a:t>
            </a:r>
            <a:r>
              <a:rPr lang="en-US" dirty="0"/>
              <a:t>Object  Oriented  Programming (OOP) -</a:t>
            </a:r>
            <a:r>
              <a:rPr lang="he-IL" dirty="0"/>
              <a:t> (דוגמאות: </a:t>
            </a:r>
            <a:r>
              <a:rPr lang="en-US" dirty="0"/>
              <a:t>Java</a:t>
            </a:r>
            <a:r>
              <a:rPr lang="he-IL" dirty="0"/>
              <a:t>, </a:t>
            </a:r>
            <a:r>
              <a:rPr lang="he-IL" dirty="0" smtClean="0"/>
              <a:t>#</a:t>
            </a:r>
            <a:r>
              <a:rPr lang="en-US" dirty="0" smtClean="0"/>
              <a:t>JavaScript ,C</a:t>
            </a:r>
            <a:r>
              <a:rPr lang="he-IL" dirty="0"/>
              <a:t>).</a:t>
            </a:r>
            <a:endParaRPr lang="en-US" dirty="0"/>
          </a:p>
          <a:p>
            <a:endParaRPr lang="he-IL" sz="1200" dirty="0" smtClean="0"/>
          </a:p>
          <a:p>
            <a:endParaRPr lang="he-IL" dirty="0"/>
          </a:p>
        </p:txBody>
      </p:sp>
      <p:pic>
        <p:nvPicPr>
          <p:cNvPr id="1026" name="Picture 2" descr="תכנות מונחה עצמים - אינדקס מאמרי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77072"/>
            <a:ext cx="40100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94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שישי        לאה חנוכה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899592" y="548680"/>
            <a:ext cx="7632848" cy="37394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2400" b="1" dirty="0">
                <a:solidFill>
                  <a:srgbClr val="C00000"/>
                </a:solidFill>
                <a:latin typeface="Times New Roman"/>
                <a:ea typeface="Calibri"/>
              </a:rPr>
              <a:t>פעולה </a:t>
            </a:r>
            <a:r>
              <a:rPr lang="he-IL" sz="2400" b="1" dirty="0" smtClean="0">
                <a:solidFill>
                  <a:srgbClr val="C00000"/>
                </a:solidFill>
                <a:latin typeface="Times New Roman"/>
                <a:ea typeface="Calibri"/>
              </a:rPr>
              <a:t>בונה</a:t>
            </a:r>
          </a:p>
          <a:p>
            <a:pPr>
              <a:lnSpc>
                <a:spcPct val="150000"/>
              </a:lnSpc>
            </a:pPr>
            <a:endParaRPr lang="he-IL" sz="800" b="1" dirty="0">
              <a:solidFill>
                <a:srgbClr val="C00000"/>
              </a:solidFill>
              <a:effectLst/>
              <a:latin typeface="Times New Roman"/>
              <a:ea typeface="Times New Roman"/>
            </a:endParaRPr>
          </a:p>
          <a:p>
            <a:pPr algn="just">
              <a:lnSpc>
                <a:spcPct val="150000"/>
              </a:lnSpc>
            </a:pPr>
            <a:r>
              <a:rPr lang="he-IL" dirty="0" smtClean="0">
                <a:latin typeface="Times New Roman"/>
                <a:ea typeface="Times New Roman"/>
              </a:rPr>
              <a:t>זוהי פעולה/ מתודה מיוחדת המוגדרת באמצעות המילה השמורה </a:t>
            </a:r>
            <a:r>
              <a:rPr lang="en-US" b="1" dirty="0" smtClean="0"/>
              <a:t>constructor()</a:t>
            </a:r>
            <a:r>
              <a:rPr lang="he-IL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he-IL" dirty="0" smtClean="0">
                <a:effectLst/>
                <a:latin typeface="Times New Roman"/>
                <a:ea typeface="Times New Roman"/>
              </a:rPr>
              <a:t>באמצעותה נבנה עצמים מטיפוס המחלקה ונוכל להפעיל עליה מתודות המוגדרות במחלקה. כאשר יוצרים עצם ספציפי ע" ההוראה </a:t>
            </a:r>
            <a:r>
              <a:rPr lang="en-US" dirty="0" smtClean="0">
                <a:effectLst/>
                <a:latin typeface="Times New Roman"/>
                <a:ea typeface="Times New Roman"/>
              </a:rPr>
              <a:t>new</a:t>
            </a:r>
            <a:r>
              <a:rPr lang="he-IL" dirty="0" smtClean="0">
                <a:effectLst/>
                <a:latin typeface="Times New Roman"/>
                <a:ea typeface="Times New Roman"/>
              </a:rPr>
              <a:t>, מזמנים בעצם את הבנאי.</a:t>
            </a:r>
          </a:p>
          <a:p>
            <a:pPr algn="just">
              <a:lnSpc>
                <a:spcPct val="150000"/>
              </a:lnSpc>
            </a:pPr>
            <a:r>
              <a:rPr lang="he-IL" dirty="0" smtClean="0">
                <a:latin typeface="Times New Roman"/>
                <a:ea typeface="Times New Roman"/>
              </a:rPr>
              <a:t>בכל מקרה, ניתן ליצור עצם גם ע"י בנאי ברירת מחדל שיכיל ערכי </a:t>
            </a:r>
            <a:r>
              <a:rPr lang="en-US" dirty="0" smtClean="0">
                <a:latin typeface="Times New Roman"/>
                <a:ea typeface="Times New Roman"/>
              </a:rPr>
              <a:t>undefined</a:t>
            </a:r>
            <a:r>
              <a:rPr lang="he-IL" dirty="0" smtClean="0">
                <a:latin typeface="Times New Roman"/>
                <a:ea typeface="Times New Roman"/>
              </a:rPr>
              <a:t> עבור </a:t>
            </a:r>
            <a:r>
              <a:rPr lang="he-IL" dirty="0" smtClean="0">
                <a:latin typeface="Times New Roman"/>
                <a:ea typeface="Times New Roman"/>
              </a:rPr>
              <a:t>המאפיינים בהם נעשה שימוש במחלקה.</a:t>
            </a:r>
          </a:p>
          <a:p>
            <a:pPr marL="342900" lvl="0" indent="-342900" algn="just">
              <a:lnSpc>
                <a:spcPct val="150000"/>
              </a:lnSpc>
              <a:buFont typeface="Arial"/>
              <a:buChar char="•"/>
              <a:tabLst>
                <a:tab pos="-1828800" algn="l"/>
              </a:tabLst>
            </a:pPr>
            <a:endParaRPr lang="en-US" dirty="0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effectLst/>
              <a:latin typeface="Times New Roman"/>
              <a:ea typeface="Times New Roman"/>
            </a:endParaRPr>
          </a:p>
        </p:txBody>
      </p:sp>
      <p:pic>
        <p:nvPicPr>
          <p:cNvPr id="3074" name="Picture 2" descr="דף סוכר לעוגה בוב הבנאי דגם K8 - הפי טיימס happy tim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93096"/>
            <a:ext cx="2230662" cy="148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49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שישי        לאה חנוכה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827584" y="620688"/>
            <a:ext cx="7488832" cy="43858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he-IL" sz="2400" b="1" dirty="0">
                <a:solidFill>
                  <a:srgbClr val="C00000"/>
                </a:solidFill>
                <a:latin typeface="Times New Roman"/>
                <a:ea typeface="Calibri"/>
              </a:rPr>
              <a:t>פעולה </a:t>
            </a:r>
            <a:r>
              <a:rPr lang="he-IL" sz="2400" b="1" dirty="0" smtClean="0">
                <a:solidFill>
                  <a:srgbClr val="C00000"/>
                </a:solidFill>
                <a:latin typeface="Times New Roman"/>
                <a:ea typeface="Calibri"/>
              </a:rPr>
              <a:t>בונה </a:t>
            </a:r>
            <a:r>
              <a:rPr lang="en-US" sz="2400" b="1" dirty="0" smtClean="0">
                <a:solidFill>
                  <a:srgbClr val="C00000"/>
                </a:solidFill>
                <a:latin typeface="Times New Roman"/>
                <a:ea typeface="Calibri"/>
              </a:rPr>
              <a:t> -</a:t>
            </a:r>
            <a:r>
              <a:rPr lang="he-IL" sz="2400" b="1" dirty="0" smtClean="0">
                <a:solidFill>
                  <a:srgbClr val="C00000"/>
                </a:solidFill>
                <a:latin typeface="Times New Roman"/>
                <a:ea typeface="Calibri"/>
              </a:rPr>
              <a:t> המשך</a:t>
            </a:r>
            <a:endParaRPr lang="he-IL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50000"/>
              </a:lnSpc>
              <a:buFont typeface="Arial"/>
              <a:buChar char="•"/>
              <a:tabLst>
                <a:tab pos="-1828800" algn="l"/>
              </a:tabLst>
            </a:pPr>
            <a:endParaRPr lang="en-US" b="1" dirty="0" smtClean="0">
              <a:solidFill>
                <a:srgbClr val="C00000"/>
              </a:solidFill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50000"/>
              </a:lnSpc>
              <a:buFont typeface="Arial"/>
              <a:buChar char="•"/>
              <a:tabLst>
                <a:tab pos="-1828800" algn="l"/>
              </a:tabLst>
            </a:pPr>
            <a:r>
              <a:rPr lang="he-IL" b="1" dirty="0" smtClean="0">
                <a:latin typeface="Times New Roman"/>
                <a:ea typeface="Times New Roman"/>
              </a:rPr>
              <a:t>כותרת </a:t>
            </a:r>
            <a:r>
              <a:rPr lang="he-IL" b="1" dirty="0">
                <a:latin typeface="Times New Roman"/>
                <a:ea typeface="Times New Roman"/>
              </a:rPr>
              <a:t>הפעולה הבונה תכיל: </a:t>
            </a:r>
            <a:r>
              <a:rPr lang="he-IL" dirty="0">
                <a:latin typeface="Times New Roman"/>
                <a:ea typeface="Times New Roman"/>
              </a:rPr>
              <a:t>את </a:t>
            </a:r>
            <a:r>
              <a:rPr lang="he-IL" dirty="0" smtClean="0">
                <a:latin typeface="Times New Roman"/>
                <a:ea typeface="Times New Roman"/>
              </a:rPr>
              <a:t>הכותרת: </a:t>
            </a:r>
            <a:r>
              <a:rPr lang="en-US" dirty="0"/>
              <a:t>constructor()</a:t>
            </a:r>
            <a:r>
              <a:rPr lang="he-IL" dirty="0" smtClean="0">
                <a:latin typeface="Times New Roman"/>
                <a:ea typeface="Times New Roman"/>
              </a:rPr>
              <a:t> </a:t>
            </a:r>
            <a:r>
              <a:rPr lang="he-IL" dirty="0">
                <a:latin typeface="Times New Roman"/>
                <a:ea typeface="Times New Roman"/>
              </a:rPr>
              <a:t>ורשימת פרמטרים של הפעולה בסוגריים עגולים (אם אין פרמטרים, הסוגריים יישארו ריקים).</a:t>
            </a:r>
          </a:p>
          <a:p>
            <a:pPr marL="342900" lvl="0" indent="-342900" algn="just">
              <a:lnSpc>
                <a:spcPct val="150000"/>
              </a:lnSpc>
              <a:buFont typeface="Arial"/>
              <a:buChar char="•"/>
              <a:tabLst>
                <a:tab pos="-1371600" algn="l"/>
              </a:tabLst>
            </a:pPr>
            <a:r>
              <a:rPr lang="he-IL" b="1" dirty="0">
                <a:latin typeface="Times New Roman"/>
                <a:ea typeface="Times New Roman"/>
              </a:rPr>
              <a:t>הפעולה הבונה </a:t>
            </a:r>
            <a:r>
              <a:rPr lang="he-IL" dirty="0">
                <a:latin typeface="Times New Roman"/>
                <a:ea typeface="Times New Roman"/>
              </a:rPr>
              <a:t>יכולה לקבוע ערכים לתכונות על ידי: השמת </a:t>
            </a:r>
            <a:r>
              <a:rPr lang="he-IL" dirty="0" smtClean="0">
                <a:latin typeface="Times New Roman"/>
                <a:ea typeface="Times New Roman"/>
              </a:rPr>
              <a:t>קבועים, </a:t>
            </a:r>
            <a:r>
              <a:rPr lang="he-IL" dirty="0">
                <a:latin typeface="Times New Roman"/>
                <a:ea typeface="Times New Roman"/>
              </a:rPr>
              <a:t>ערכי ברירת מחדל, ערכים אקראיים, או על ידי השמת ערכים מפרמטרים.   </a:t>
            </a:r>
            <a:endParaRPr lang="en-US" dirty="0">
              <a:latin typeface="Times New Roman"/>
              <a:ea typeface="Times New Roman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buFont typeface="Arial"/>
              <a:buChar char="•"/>
              <a:tabLst>
                <a:tab pos="-1371600" algn="l"/>
              </a:tabLst>
            </a:pPr>
            <a:r>
              <a:rPr lang="he-IL" dirty="0" smtClean="0"/>
              <a:t>ניתן </a:t>
            </a:r>
            <a:r>
              <a:rPr lang="he-IL" dirty="0"/>
              <a:t>להגדיר </a:t>
            </a:r>
            <a:r>
              <a:rPr lang="he-IL" dirty="0" smtClean="0"/>
              <a:t>עבור טיפוס, פעולה בונה אחת בלבד. אם ננסה להגדיר מספר מתודות במחלקה עם הכותרת:  </a:t>
            </a:r>
            <a:r>
              <a:rPr lang="en-US" b="1" dirty="0"/>
              <a:t>constructor</a:t>
            </a:r>
            <a:r>
              <a:rPr lang="he-IL" b="1" dirty="0" smtClean="0"/>
              <a:t> </a:t>
            </a:r>
            <a:r>
              <a:rPr lang="he-IL" dirty="0" smtClean="0"/>
              <a:t> ייזרק </a:t>
            </a:r>
            <a:r>
              <a:rPr lang="en-US" dirty="0" smtClean="0"/>
              <a:t>SyntaxError</a:t>
            </a:r>
            <a:r>
              <a:rPr lang="en-US" dirty="0"/>
              <a:t> </a:t>
            </a:r>
            <a:r>
              <a:rPr lang="he-IL" dirty="0" smtClean="0"/>
              <a:t>.</a:t>
            </a:r>
          </a:p>
          <a:p>
            <a:pPr marL="342900" lvl="0" indent="-342900" algn="just">
              <a:lnSpc>
                <a:spcPct val="150000"/>
              </a:lnSpc>
              <a:buFont typeface="Arial"/>
              <a:buChar char="•"/>
              <a:tabLst>
                <a:tab pos="-1371600" algn="l"/>
              </a:tabLst>
            </a:pPr>
            <a:r>
              <a:rPr lang="he-IL" dirty="0" smtClean="0"/>
              <a:t>אם זאת, ניתן לזמן מתודה בונה ריקה, גם אם יש מתודה בונה עם פרמטרים שהוגדרה במחלקה.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62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שישי        לאה חנוכה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1115616" y="692696"/>
            <a:ext cx="6984776" cy="48013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2400" b="1" dirty="0">
                <a:solidFill>
                  <a:srgbClr val="C00000"/>
                </a:solidFill>
                <a:latin typeface="Times New Roman"/>
                <a:ea typeface="Calibri"/>
              </a:rPr>
              <a:t>הגדרת </a:t>
            </a:r>
            <a:r>
              <a:rPr lang="he-IL" sz="2400" b="1" dirty="0" smtClean="0">
                <a:solidFill>
                  <a:srgbClr val="C00000"/>
                </a:solidFill>
                <a:latin typeface="Times New Roman"/>
                <a:ea typeface="Calibri"/>
              </a:rPr>
              <a:t>מאפייני מופע</a:t>
            </a:r>
          </a:p>
          <a:p>
            <a:pPr>
              <a:lnSpc>
                <a:spcPct val="150000"/>
              </a:lnSpc>
            </a:pPr>
            <a:endParaRPr lang="he-IL" dirty="0">
              <a:solidFill>
                <a:srgbClr val="C00000"/>
              </a:solidFill>
              <a:latin typeface="Times New Roman"/>
              <a:ea typeface="Calibri"/>
            </a:endParaRPr>
          </a:p>
          <a:p>
            <a:pPr>
              <a:lnSpc>
                <a:spcPct val="150000"/>
              </a:lnSpc>
            </a:pPr>
            <a:r>
              <a:rPr lang="he-IL" dirty="0" smtClean="0">
                <a:latin typeface="Times New Roman"/>
                <a:ea typeface="Calibri"/>
              </a:rPr>
              <a:t>נאתחל את מאפייני המופע בבנאי. נעשה בהם שימוש לצורך אחזור, עדכון וחישוב במתודות המופע.  </a:t>
            </a:r>
          </a:p>
          <a:p>
            <a:pPr>
              <a:lnSpc>
                <a:spcPct val="150000"/>
              </a:lnSpc>
            </a:pPr>
            <a:endParaRPr lang="he-IL" dirty="0">
              <a:latin typeface="Times New Roman"/>
              <a:ea typeface="Calibri"/>
            </a:endParaRPr>
          </a:p>
          <a:p>
            <a:pPr lvl="0" algn="ctr"/>
            <a:r>
              <a:rPr lang="en-US" sz="2400" b="1" dirty="0">
                <a:solidFill>
                  <a:srgbClr val="C00000"/>
                </a:solidFill>
              </a:rPr>
              <a:t>Getters   &amp;  </a:t>
            </a:r>
            <a:r>
              <a:rPr lang="en-US" sz="2400" b="1" dirty="0" smtClean="0">
                <a:solidFill>
                  <a:srgbClr val="C00000"/>
                </a:solidFill>
              </a:rPr>
              <a:t>Setters</a:t>
            </a:r>
            <a:endParaRPr lang="he-IL" sz="2400" b="1" dirty="0" smtClean="0">
              <a:solidFill>
                <a:srgbClr val="C00000"/>
              </a:solidFill>
            </a:endParaRPr>
          </a:p>
          <a:p>
            <a:pPr lvl="0" algn="ctr"/>
            <a:endParaRPr lang="he-IL" sz="2400" b="1" dirty="0">
              <a:solidFill>
                <a:srgbClr val="C00000"/>
              </a:solidFill>
            </a:endParaRPr>
          </a:p>
          <a:p>
            <a:pPr lvl="0"/>
            <a:r>
              <a:rPr lang="en-US" b="1" dirty="0" smtClean="0">
                <a:latin typeface="Times New Roman"/>
                <a:ea typeface="Calibri"/>
              </a:rPr>
              <a:t>getters</a:t>
            </a:r>
            <a:r>
              <a:rPr lang="he-IL" b="1" dirty="0" smtClean="0">
                <a:latin typeface="Times New Roman"/>
                <a:ea typeface="Calibri"/>
              </a:rPr>
              <a:t> </a:t>
            </a:r>
            <a:r>
              <a:rPr lang="he-IL" sz="2400" dirty="0" smtClean="0"/>
              <a:t>– </a:t>
            </a:r>
            <a:r>
              <a:rPr lang="he-IL" dirty="0">
                <a:latin typeface="Times New Roman"/>
                <a:ea typeface="Calibri"/>
              </a:rPr>
              <a:t>באמצעות מתודות </a:t>
            </a:r>
            <a:r>
              <a:rPr lang="en-US" dirty="0">
                <a:latin typeface="Times New Roman"/>
                <a:ea typeface="Calibri"/>
              </a:rPr>
              <a:t>get </a:t>
            </a:r>
            <a:r>
              <a:rPr lang="he-IL" dirty="0">
                <a:latin typeface="Times New Roman"/>
                <a:ea typeface="Calibri"/>
              </a:rPr>
              <a:t> </a:t>
            </a:r>
            <a:r>
              <a:rPr lang="he-IL" dirty="0" smtClean="0">
                <a:latin typeface="Times New Roman"/>
                <a:ea typeface="Calibri"/>
              </a:rPr>
              <a:t>נאחזר </a:t>
            </a:r>
            <a:r>
              <a:rPr lang="he-IL" dirty="0">
                <a:latin typeface="Times New Roman"/>
                <a:ea typeface="Calibri"/>
              </a:rPr>
              <a:t>את </a:t>
            </a:r>
            <a:r>
              <a:rPr lang="he-IL" dirty="0" smtClean="0">
                <a:latin typeface="Times New Roman"/>
                <a:ea typeface="Calibri"/>
              </a:rPr>
              <a:t>הערכים של </a:t>
            </a:r>
            <a:r>
              <a:rPr lang="he-IL" dirty="0">
                <a:latin typeface="Times New Roman"/>
                <a:ea typeface="Calibri"/>
              </a:rPr>
              <a:t>מאפייני </a:t>
            </a:r>
            <a:r>
              <a:rPr lang="he-IL" dirty="0" smtClean="0">
                <a:latin typeface="Times New Roman"/>
                <a:ea typeface="Calibri"/>
              </a:rPr>
              <a:t>המופע.</a:t>
            </a:r>
          </a:p>
          <a:p>
            <a:pPr lvl="0"/>
            <a:endParaRPr lang="he-IL" dirty="0">
              <a:latin typeface="Times New Roman"/>
              <a:ea typeface="Calibri"/>
            </a:endParaRPr>
          </a:p>
          <a:p>
            <a:pPr lvl="0"/>
            <a:r>
              <a:rPr lang="en-US" b="1" dirty="0" smtClean="0">
                <a:latin typeface="Times New Roman"/>
                <a:ea typeface="Calibri"/>
              </a:rPr>
              <a:t>setters</a:t>
            </a:r>
            <a:r>
              <a:rPr lang="he-IL" b="1" dirty="0" smtClean="0">
                <a:latin typeface="Times New Roman"/>
                <a:ea typeface="Calibri"/>
              </a:rPr>
              <a:t> </a:t>
            </a:r>
            <a:r>
              <a:rPr lang="he-IL" dirty="0" smtClean="0">
                <a:latin typeface="Times New Roman"/>
                <a:ea typeface="Calibri"/>
              </a:rPr>
              <a:t>-  באמצעות מתודות </a:t>
            </a:r>
            <a:r>
              <a:rPr lang="en-US" dirty="0" smtClean="0">
                <a:latin typeface="Times New Roman"/>
                <a:ea typeface="Calibri"/>
              </a:rPr>
              <a:t>set</a:t>
            </a:r>
            <a:r>
              <a:rPr lang="he-IL" dirty="0" smtClean="0">
                <a:latin typeface="Times New Roman"/>
                <a:ea typeface="Calibri"/>
              </a:rPr>
              <a:t> נעדכן את הערכים  של מאפייני המופע.</a:t>
            </a:r>
            <a:endParaRPr lang="he-IL" dirty="0">
              <a:latin typeface="Times New Roman"/>
              <a:ea typeface="Calibri"/>
            </a:endParaRPr>
          </a:p>
          <a:p>
            <a:pPr>
              <a:lnSpc>
                <a:spcPct val="150000"/>
              </a:lnSpc>
            </a:pPr>
            <a:endParaRPr lang="he-IL" dirty="0" smtClean="0">
              <a:latin typeface="Times New Roman"/>
              <a:ea typeface="Calibri"/>
            </a:endParaRPr>
          </a:p>
          <a:p>
            <a:pPr>
              <a:lnSpc>
                <a:spcPct val="150000"/>
              </a:lnSpc>
            </a:pPr>
            <a:endParaRPr lang="he-IL" dirty="0">
              <a:latin typeface="Times New Roman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743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שישי        לאה חנוכה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323528" y="548680"/>
            <a:ext cx="8568952" cy="64171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 smtClean="0">
                <a:solidFill>
                  <a:srgbClr val="C00000"/>
                </a:solidFill>
              </a:rPr>
              <a:t>הגדרת מתודות מופע</a:t>
            </a:r>
          </a:p>
          <a:p>
            <a:pPr algn="ctr"/>
            <a:endParaRPr lang="he-IL" sz="2400" b="1" dirty="0">
              <a:solidFill>
                <a:srgbClr val="C00000"/>
              </a:solidFill>
            </a:endParaRPr>
          </a:p>
          <a:p>
            <a:r>
              <a:rPr lang="he-IL" b="1" dirty="0">
                <a:solidFill>
                  <a:prstClr val="black"/>
                </a:solidFill>
              </a:rPr>
              <a:t>פורמט ההוראה: </a:t>
            </a:r>
          </a:p>
          <a:p>
            <a:pPr lvl="0" algn="l" rtl="0">
              <a:lnSpc>
                <a:spcPct val="150000"/>
              </a:lnSpc>
            </a:pPr>
            <a:r>
              <a:rPr lang="he-IL" dirty="0" smtClean="0">
                <a:solidFill>
                  <a:prstClr val="black"/>
                </a:solidFill>
              </a:rPr>
              <a:t> שם המתודה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he-IL" dirty="0" smtClean="0">
                <a:solidFill>
                  <a:prstClr val="black"/>
                </a:solidFill>
              </a:rPr>
              <a:t>פרמטרים אם יש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</a:p>
          <a:p>
            <a:pPr lvl="0" algn="l" rtl="0">
              <a:lnSpc>
                <a:spcPct val="150000"/>
              </a:lnSpc>
            </a:pPr>
            <a:r>
              <a:rPr lang="en-US" dirty="0" smtClean="0">
                <a:solidFill>
                  <a:prstClr val="black"/>
                </a:solidFill>
              </a:rPr>
              <a:t>{</a:t>
            </a:r>
          </a:p>
          <a:p>
            <a:pPr lvl="0" algn="l" rtl="0">
              <a:lnSpc>
                <a:spcPct val="150000"/>
              </a:lnSpc>
            </a:pPr>
            <a:r>
              <a:rPr lang="en-US" dirty="0">
                <a:solidFill>
                  <a:prstClr val="black"/>
                </a:solidFill>
              </a:rPr>
              <a:t>}</a:t>
            </a:r>
            <a:endParaRPr lang="he-IL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he-IL" sz="2000" b="1" dirty="0" smtClean="0">
                <a:solidFill>
                  <a:srgbClr val="C00000"/>
                </a:solidFill>
              </a:rPr>
              <a:t>בפנייה למאפייני המופע בתוך המחלקה (בנאי, מתודות) חובה לעשות שימוש ב- </a:t>
            </a:r>
            <a:r>
              <a:rPr lang="en-US" sz="2000" b="1" dirty="0" smtClean="0">
                <a:solidFill>
                  <a:srgbClr val="C00000"/>
                </a:solidFill>
              </a:rPr>
              <a:t>this</a:t>
            </a:r>
            <a:r>
              <a:rPr lang="he-IL" sz="2000" b="1" dirty="0" smtClean="0">
                <a:solidFill>
                  <a:srgbClr val="C00000"/>
                </a:solidFill>
              </a:rPr>
              <a:t>.</a:t>
            </a:r>
            <a:endParaRPr lang="he-IL" sz="2000" b="1" dirty="0">
              <a:solidFill>
                <a:srgbClr val="C00000"/>
              </a:solidFill>
            </a:endParaRPr>
          </a:p>
          <a:p>
            <a:pPr lvl="0">
              <a:lnSpc>
                <a:spcPct val="150000"/>
              </a:lnSpc>
            </a:pPr>
            <a:endParaRPr lang="he-IL" b="1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he-IL" dirty="0" smtClean="0">
                <a:solidFill>
                  <a:prstClr val="black"/>
                </a:solidFill>
              </a:rPr>
              <a:t>בדוגמה </a:t>
            </a:r>
            <a:r>
              <a:rPr lang="he-IL" dirty="0">
                <a:solidFill>
                  <a:prstClr val="black"/>
                </a:solidFill>
              </a:rPr>
              <a:t>שלנו של טיפוס הנתונים סרט: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he-IL" b="1" dirty="0">
                <a:solidFill>
                  <a:prstClr val="black"/>
                </a:solidFill>
              </a:rPr>
              <a:t>המחלקה </a:t>
            </a:r>
            <a:r>
              <a:rPr lang="en-US" b="1" dirty="0">
                <a:solidFill>
                  <a:prstClr val="black"/>
                </a:solidFill>
              </a:rPr>
              <a:t>Movie</a:t>
            </a:r>
            <a:r>
              <a:rPr lang="he-IL" b="1" dirty="0">
                <a:solidFill>
                  <a:prstClr val="black"/>
                </a:solidFill>
              </a:rPr>
              <a:t> מגדירה את טיפוס הנתונים "סרט".</a:t>
            </a:r>
          </a:p>
          <a:p>
            <a:pPr lvl="0">
              <a:lnSpc>
                <a:spcPct val="150000"/>
              </a:lnSpc>
            </a:pPr>
            <a:r>
              <a:rPr lang="he-IL" b="1" dirty="0">
                <a:solidFill>
                  <a:prstClr val="black"/>
                </a:solidFill>
              </a:rPr>
              <a:t>דוגמה בקוד: </a:t>
            </a:r>
            <a:r>
              <a:rPr lang="en-US" b="1" dirty="0">
                <a:solidFill>
                  <a:prstClr val="black"/>
                </a:solidFill>
              </a:rPr>
              <a:t>Movie.html</a:t>
            </a:r>
            <a:endParaRPr lang="en-US" dirty="0">
              <a:solidFill>
                <a:prstClr val="black"/>
              </a:solidFill>
            </a:endParaRPr>
          </a:p>
          <a:p>
            <a:endParaRPr lang="he-IL" sz="2400" b="1" dirty="0" smtClean="0">
              <a:solidFill>
                <a:srgbClr val="C00000"/>
              </a:solidFill>
            </a:endParaRPr>
          </a:p>
          <a:p>
            <a:pPr algn="ctr"/>
            <a:endParaRPr lang="he-IL" sz="2400" b="1" dirty="0" smtClean="0">
              <a:solidFill>
                <a:srgbClr val="C00000"/>
              </a:solidFill>
            </a:endParaRPr>
          </a:p>
          <a:p>
            <a:pPr algn="ctr"/>
            <a:endParaRPr lang="he-IL" sz="2400" b="1" dirty="0">
              <a:solidFill>
                <a:srgbClr val="C00000"/>
              </a:solidFill>
            </a:endParaRPr>
          </a:p>
          <a:p>
            <a:pPr algn="ctr"/>
            <a:endParaRPr lang="he-IL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55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שישי        לאה חנוכה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395536" y="548680"/>
            <a:ext cx="7920880" cy="512448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>
                <a:solidFill>
                  <a:srgbClr val="C00000"/>
                </a:solidFill>
              </a:rPr>
              <a:t>יצירת </a:t>
            </a:r>
            <a:r>
              <a:rPr lang="he-IL" sz="2400" b="1" dirty="0" smtClean="0">
                <a:solidFill>
                  <a:srgbClr val="C00000"/>
                </a:solidFill>
              </a:rPr>
              <a:t>אובייקט</a:t>
            </a:r>
            <a:r>
              <a:rPr lang="en-US" sz="2400" b="1" dirty="0" smtClean="0">
                <a:solidFill>
                  <a:srgbClr val="C00000"/>
                </a:solidFill>
              </a:rPr>
              <a:t> Movie  </a:t>
            </a:r>
            <a:endParaRPr lang="he-IL" sz="2400" b="1" dirty="0" smtClean="0">
              <a:solidFill>
                <a:srgbClr val="C00000"/>
              </a:solidFill>
            </a:endParaRPr>
          </a:p>
          <a:p>
            <a:pPr algn="ctr"/>
            <a:endParaRPr lang="he-IL" sz="2400" b="1" dirty="0" smtClean="0">
              <a:solidFill>
                <a:srgbClr val="C00000"/>
              </a:solidFill>
            </a:endParaRPr>
          </a:p>
          <a:p>
            <a:pPr marL="342900" lvl="0" indent="-342900">
              <a:lnSpc>
                <a:spcPct val="150000"/>
              </a:lnSpc>
              <a:buFont typeface="Arial"/>
              <a:buChar char="•"/>
            </a:pPr>
            <a:r>
              <a:rPr lang="he-IL" dirty="0">
                <a:ea typeface="Times New Roman"/>
              </a:rPr>
              <a:t>בנינו מחלקה, כעת ניצור אובייקט </a:t>
            </a:r>
            <a:r>
              <a:rPr lang="he-IL" dirty="0" smtClean="0">
                <a:ea typeface="Times New Roman"/>
              </a:rPr>
              <a:t>"סרט" </a:t>
            </a:r>
            <a:r>
              <a:rPr lang="he-IL" dirty="0">
                <a:ea typeface="Times New Roman"/>
              </a:rPr>
              <a:t>ונבצע עליו פעולות</a:t>
            </a:r>
            <a:r>
              <a:rPr lang="he-IL" dirty="0" smtClean="0">
                <a:ea typeface="Times New Roman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Arial"/>
              <a:buChar char="•"/>
            </a:pPr>
            <a:r>
              <a:rPr lang="he-IL" dirty="0"/>
              <a:t>ללא בניית עצמים אי אפשר לבצע עליהם שום </a:t>
            </a:r>
            <a:r>
              <a:rPr lang="he-IL" dirty="0" smtClean="0"/>
              <a:t>פעולה.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he-IL" dirty="0"/>
              <a:t>בניית העצמים מתבצעת </a:t>
            </a:r>
            <a:r>
              <a:rPr lang="he-IL" dirty="0" smtClean="0"/>
              <a:t>על </a:t>
            </a:r>
            <a:r>
              <a:rPr lang="he-IL" dirty="0"/>
              <a:t>ידי זימון פעולה מיוחדת שנקראת </a:t>
            </a:r>
            <a:r>
              <a:rPr lang="he-IL" b="1" dirty="0"/>
              <a:t>פעולה בונה</a:t>
            </a:r>
            <a:r>
              <a:rPr lang="he-IL" dirty="0"/>
              <a:t> </a:t>
            </a:r>
            <a:r>
              <a:rPr lang="en-US" b="1" dirty="0"/>
              <a:t>Constructor</a:t>
            </a:r>
            <a:r>
              <a:rPr lang="he-IL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he-IL" sz="2000" b="1" dirty="0"/>
          </a:p>
          <a:p>
            <a:pPr>
              <a:lnSpc>
                <a:spcPct val="150000"/>
              </a:lnSpc>
            </a:pPr>
            <a:r>
              <a:rPr lang="he-IL" sz="2000" b="1" dirty="0" smtClean="0"/>
              <a:t>דוגמה: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 movie1 = new Movie("</a:t>
            </a:r>
            <a:r>
              <a:rPr lang="he-IL" sz="2000" dirty="0"/>
              <a:t>פורד נגד </a:t>
            </a:r>
            <a:r>
              <a:rPr lang="he-IL" sz="2000" dirty="0" smtClean="0"/>
              <a:t>פרארי </a:t>
            </a:r>
            <a:r>
              <a:rPr lang="en-US" sz="2000" dirty="0" smtClean="0"/>
              <a:t>“, “</a:t>
            </a:r>
            <a:r>
              <a:rPr lang="he-IL" sz="2000" dirty="0" smtClean="0"/>
              <a:t>דרמה</a:t>
            </a:r>
            <a:r>
              <a:rPr lang="en-US" sz="2000" dirty="0" smtClean="0"/>
              <a:t>“);</a:t>
            </a:r>
          </a:p>
          <a:p>
            <a:pPr rtl="0">
              <a:lnSpc>
                <a:spcPct val="150000"/>
              </a:lnSpc>
            </a:pPr>
            <a:endParaRPr lang="en-US" dirty="0" smtClean="0"/>
          </a:p>
          <a:p>
            <a:pPr rtl="0">
              <a:lnSpc>
                <a:spcPct val="150000"/>
              </a:lnSpc>
            </a:pPr>
            <a:r>
              <a:rPr lang="he-IL" dirty="0" smtClean="0"/>
              <a:t>בפעולה </a:t>
            </a:r>
            <a:r>
              <a:rPr lang="he-IL" dirty="0"/>
              <a:t>זו נזמן את הבנאי לפי הפרמטרים </a:t>
            </a:r>
            <a:r>
              <a:rPr lang="he-IL" dirty="0" smtClean="0"/>
              <a:t>שהגדרנו </a:t>
            </a:r>
            <a:r>
              <a:rPr lang="he-IL" dirty="0"/>
              <a:t>לצורך יצירת עצם מסוג סרט</a:t>
            </a:r>
            <a:r>
              <a:rPr lang="he-IL" sz="2000" dirty="0" smtClean="0">
                <a:ea typeface="Calibri"/>
                <a:cs typeface="Times New Roman"/>
              </a:rPr>
              <a:t>.</a:t>
            </a:r>
            <a:endParaRPr lang="en-US" sz="2000" dirty="0">
              <a:ea typeface="Calibri"/>
              <a:cs typeface="Times New Roman"/>
            </a:endParaRPr>
          </a:p>
          <a:p>
            <a:endParaRPr lang="he-IL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53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שישי        לאה חנוכה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971600" y="548680"/>
            <a:ext cx="7200800" cy="47551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 smtClean="0">
                <a:solidFill>
                  <a:srgbClr val="C00000"/>
                </a:solidFill>
              </a:rPr>
              <a:t>זימון מתודות מופע</a:t>
            </a:r>
          </a:p>
          <a:p>
            <a:pPr algn="ctr"/>
            <a:endParaRPr lang="he-IL" sz="2400" b="1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he-IL" dirty="0">
                <a:latin typeface="Times New Roman"/>
                <a:ea typeface="Calibri"/>
              </a:rPr>
              <a:t>בנוסף לפעולה הבונה מוגדרות במחלקה פעולות נוספות. פעולות אלו ניתן להפעיל על ידי עצמים הנוצרים מהמחלקה. </a:t>
            </a:r>
            <a:r>
              <a:rPr lang="he-IL" dirty="0" smtClean="0">
                <a:latin typeface="Times New Roman"/>
                <a:ea typeface="Calibri"/>
              </a:rPr>
              <a:t>לרוב, </a:t>
            </a:r>
            <a:r>
              <a:rPr lang="he-IL" dirty="0">
                <a:latin typeface="Times New Roman"/>
                <a:ea typeface="Calibri"/>
              </a:rPr>
              <a:t>הן משתמשות בתכונות העצמים. </a:t>
            </a:r>
            <a:r>
              <a:rPr lang="he-IL" b="1" dirty="0">
                <a:latin typeface="Times New Roman"/>
                <a:ea typeface="Calibri"/>
              </a:rPr>
              <a:t>ניתן להפעיל פעולות המוגדרות במחלקה רק על עצמים שאותחלו (עצמים קיימים שנבנו).</a:t>
            </a:r>
            <a:r>
              <a:rPr lang="he-IL" dirty="0">
                <a:latin typeface="Times New Roman"/>
                <a:ea typeface="Calibri"/>
              </a:rPr>
              <a:t> הפעולות מופעלות כך (משמאל לימין): </a:t>
            </a:r>
            <a:endParaRPr lang="he-IL" dirty="0" smtClean="0">
              <a:latin typeface="Times New Roman"/>
              <a:ea typeface="Calibri"/>
            </a:endParaRPr>
          </a:p>
          <a:p>
            <a:pPr algn="just">
              <a:lnSpc>
                <a:spcPct val="150000"/>
              </a:lnSpc>
            </a:pPr>
            <a:r>
              <a:rPr lang="he-IL" dirty="0" smtClean="0">
                <a:latin typeface="Times New Roman"/>
                <a:ea typeface="Calibri"/>
              </a:rPr>
              <a:t>  </a:t>
            </a:r>
            <a:r>
              <a:rPr lang="he-IL" dirty="0">
                <a:latin typeface="Times New Roman"/>
                <a:ea typeface="Calibri"/>
              </a:rPr>
              <a:t>&lt;זימון הפעולה&gt;. &lt;שם/מזהה העצם&gt;</a:t>
            </a:r>
            <a:endParaRPr lang="en-US" dirty="0">
              <a:latin typeface="Times New Roman"/>
              <a:ea typeface="Times New Roman"/>
            </a:endParaRPr>
          </a:p>
          <a:p>
            <a:pPr algn="just">
              <a:lnSpc>
                <a:spcPct val="150000"/>
              </a:lnSpc>
            </a:pPr>
            <a:endParaRPr lang="he-IL" b="1" dirty="0" smtClean="0">
              <a:latin typeface="Times New Roman"/>
              <a:ea typeface="Calibri"/>
            </a:endParaRPr>
          </a:p>
          <a:p>
            <a:pPr algn="just">
              <a:lnSpc>
                <a:spcPct val="150000"/>
              </a:lnSpc>
            </a:pPr>
            <a:r>
              <a:rPr lang="he-IL" b="1" dirty="0" smtClean="0">
                <a:latin typeface="Times New Roman"/>
                <a:ea typeface="Calibri"/>
              </a:rPr>
              <a:t>דוגמה</a:t>
            </a:r>
            <a:r>
              <a:rPr lang="he-IL" b="1" dirty="0">
                <a:latin typeface="Times New Roman"/>
                <a:ea typeface="Calibri"/>
              </a:rPr>
              <a:t>: </a:t>
            </a:r>
            <a:endParaRPr lang="he-IL" b="1" dirty="0" smtClean="0">
              <a:latin typeface="Times New Roman"/>
              <a:ea typeface="Calibri"/>
            </a:endParaRPr>
          </a:p>
          <a:p>
            <a:pPr algn="just">
              <a:lnSpc>
                <a:spcPct val="150000"/>
              </a:lnSpc>
            </a:pPr>
            <a:endParaRPr lang="en-US" sz="800" dirty="0">
              <a:latin typeface="Times New Roman"/>
              <a:ea typeface="Times New Roman"/>
            </a:endParaRPr>
          </a:p>
          <a:p>
            <a:pPr algn="l" rtl="0"/>
            <a:r>
              <a:rPr lang="en-US" dirty="0"/>
              <a:t>document.getElementById("demo2").innerHTML = </a:t>
            </a:r>
            <a:r>
              <a:rPr lang="en-US" b="1" dirty="0" smtClean="0"/>
              <a:t>movie1.toString();</a:t>
            </a:r>
          </a:p>
          <a:p>
            <a:pPr algn="l" rtl="0"/>
            <a:endParaRPr lang="en-US" b="1" dirty="0">
              <a:solidFill>
                <a:srgbClr val="C00000"/>
              </a:solidFill>
            </a:endParaRPr>
          </a:p>
          <a:p>
            <a:pPr algn="l" rtl="0"/>
            <a:endParaRPr lang="he-IL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29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שישי        לאה חנוכה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467544" y="548680"/>
            <a:ext cx="7920880" cy="59246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 smtClean="0">
                <a:solidFill>
                  <a:srgbClr val="C00000"/>
                </a:solidFill>
              </a:rPr>
              <a:t>זימון </a:t>
            </a:r>
            <a:r>
              <a:rPr lang="en-US" sz="2400" b="1" dirty="0" smtClean="0">
                <a:solidFill>
                  <a:srgbClr val="C00000"/>
                </a:solidFill>
              </a:rPr>
              <a:t>getters</a:t>
            </a:r>
            <a:r>
              <a:rPr lang="he-IL" sz="2400" b="1" dirty="0" smtClean="0">
                <a:solidFill>
                  <a:srgbClr val="C00000"/>
                </a:solidFill>
              </a:rPr>
              <a:t> ו-  </a:t>
            </a:r>
            <a:r>
              <a:rPr lang="en-US" sz="2400" b="1" dirty="0" smtClean="0">
                <a:solidFill>
                  <a:srgbClr val="C00000"/>
                </a:solidFill>
              </a:rPr>
              <a:t>setters</a:t>
            </a:r>
            <a:endParaRPr lang="he-IL" sz="2400" b="1" dirty="0" smtClean="0">
              <a:solidFill>
                <a:srgbClr val="C00000"/>
              </a:solidFill>
            </a:endParaRPr>
          </a:p>
          <a:p>
            <a:pPr algn="ctr"/>
            <a:endParaRPr lang="he-IL" sz="2400" b="1" dirty="0">
              <a:solidFill>
                <a:srgbClr val="C00000"/>
              </a:solidFill>
            </a:endParaRPr>
          </a:p>
          <a:p>
            <a:pPr lvl="0"/>
            <a:endParaRPr lang="he-IL" sz="2000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e-IL" sz="2000" b="1" dirty="0" smtClean="0"/>
              <a:t>שמות מתודות </a:t>
            </a:r>
            <a:r>
              <a:rPr lang="en-US" sz="2000" b="1" dirty="0" smtClean="0"/>
              <a:t>getters  &amp; setters</a:t>
            </a:r>
            <a:r>
              <a:rPr lang="he-IL" sz="2000" b="1" dirty="0" smtClean="0"/>
              <a:t> צריכים להיות שונים משמות המאפיינים.</a:t>
            </a:r>
            <a:endParaRPr lang="he-IL" sz="2000" b="1" dirty="0"/>
          </a:p>
          <a:p>
            <a:pPr lvl="0"/>
            <a:endParaRPr lang="he-IL" dirty="0" smtClean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 smtClean="0"/>
              <a:t>זימון </a:t>
            </a:r>
            <a:r>
              <a:rPr lang="en-US" dirty="0"/>
              <a:t>getters</a:t>
            </a:r>
            <a:r>
              <a:rPr lang="he-IL" dirty="0"/>
              <a:t> ו- </a:t>
            </a:r>
            <a:r>
              <a:rPr lang="en-US" dirty="0"/>
              <a:t>setters</a:t>
            </a:r>
            <a:r>
              <a:rPr lang="he-IL" dirty="0"/>
              <a:t> </a:t>
            </a:r>
            <a:r>
              <a:rPr lang="he-IL" dirty="0" smtClean="0"/>
              <a:t> </a:t>
            </a:r>
            <a:r>
              <a:rPr lang="he-IL" dirty="0"/>
              <a:t>מתבצע ע"י </a:t>
            </a:r>
            <a:r>
              <a:rPr lang="he-IL" sz="2000" b="1" dirty="0"/>
              <a:t>פניה לשם </a:t>
            </a:r>
            <a:r>
              <a:rPr lang="he-IL" sz="2000" b="1" dirty="0" smtClean="0"/>
              <a:t>המתודה ללא שימוש בסוגריים</a:t>
            </a:r>
            <a:r>
              <a:rPr lang="he-IL" dirty="0" smtClean="0"/>
              <a:t>, לצורך אחזור </a:t>
            </a:r>
            <a:r>
              <a:rPr lang="he-IL" dirty="0"/>
              <a:t>/ עדכון</a:t>
            </a:r>
            <a:r>
              <a:rPr lang="he-IL" dirty="0" smtClean="0"/>
              <a:t>.</a:t>
            </a:r>
          </a:p>
          <a:p>
            <a:pPr lvl="0"/>
            <a:endParaRPr lang="he-IL" dirty="0"/>
          </a:p>
          <a:p>
            <a:pPr lvl="0"/>
            <a:r>
              <a:rPr lang="he-IL" dirty="0" smtClean="0"/>
              <a:t>     דוגמאות:</a:t>
            </a:r>
          </a:p>
          <a:p>
            <a:pPr lvl="0"/>
            <a:endParaRPr lang="he-IL" dirty="0"/>
          </a:p>
          <a:p>
            <a:pPr algn="l" rtl="0"/>
            <a:r>
              <a:rPr lang="en-US" dirty="0">
                <a:solidFill>
                  <a:srgbClr val="008000"/>
                </a:solidFill>
              </a:rPr>
              <a:t>//getter  </a:t>
            </a:r>
            <a:r>
              <a:rPr lang="he-IL" dirty="0">
                <a:solidFill>
                  <a:srgbClr val="008000"/>
                </a:solidFill>
              </a:rPr>
              <a:t>זימון</a:t>
            </a:r>
          </a:p>
          <a:p>
            <a:pPr lvl="0" algn="l" rtl="0"/>
            <a:r>
              <a:rPr lang="en-US" dirty="0" smtClean="0"/>
              <a:t>X  =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movie1.getName;</a:t>
            </a:r>
            <a:r>
              <a:rPr lang="en-US" dirty="0" smtClean="0"/>
              <a:t> </a:t>
            </a:r>
            <a:endParaRPr lang="en-US" dirty="0"/>
          </a:p>
          <a:p>
            <a:pPr lvl="0" algn="l" rtl="0"/>
            <a:endParaRPr lang="en-US" dirty="0" smtClean="0"/>
          </a:p>
          <a:p>
            <a:pPr algn="l" rtl="0"/>
            <a:r>
              <a:rPr lang="en-US" dirty="0">
                <a:solidFill>
                  <a:srgbClr val="008000"/>
                </a:solidFill>
              </a:rPr>
              <a:t>// setter </a:t>
            </a:r>
            <a:r>
              <a:rPr lang="he-IL" dirty="0">
                <a:solidFill>
                  <a:srgbClr val="008000"/>
                </a:solidFill>
              </a:rPr>
              <a:t>זימון</a:t>
            </a:r>
            <a:r>
              <a:rPr lang="he-IL" dirty="0"/>
              <a:t> </a:t>
            </a:r>
          </a:p>
          <a:p>
            <a:pPr algn="l" rtl="0"/>
            <a:r>
              <a:rPr lang="en-US" dirty="0"/>
              <a:t>movie1.setCategory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he-IL" dirty="0" smtClean="0"/>
              <a:t>"היסטוריה"</a:t>
            </a:r>
            <a:r>
              <a:rPr lang="en-US" dirty="0" smtClean="0"/>
              <a:t>;</a:t>
            </a:r>
            <a:endParaRPr lang="en-US" dirty="0"/>
          </a:p>
          <a:p>
            <a:endParaRPr lang="he-IL" sz="2400" b="1" dirty="0" smtClean="0">
              <a:solidFill>
                <a:srgbClr val="C00000"/>
              </a:solidFill>
            </a:endParaRPr>
          </a:p>
          <a:p>
            <a:pPr algn="ctr"/>
            <a:endParaRPr lang="he-IL" sz="2400" b="1" dirty="0">
              <a:solidFill>
                <a:srgbClr val="C00000"/>
              </a:solidFill>
            </a:endParaRPr>
          </a:p>
          <a:p>
            <a:pPr algn="ctr"/>
            <a:endParaRPr lang="he-IL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99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שישי        לאה חנוכה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395536" y="764704"/>
            <a:ext cx="8136904" cy="63709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/>
            <a:r>
              <a:rPr lang="he-IL" sz="2400" b="1" dirty="0" smtClean="0">
                <a:solidFill>
                  <a:srgbClr val="C00000"/>
                </a:solidFill>
              </a:rPr>
              <a:t>תרגילים</a:t>
            </a:r>
          </a:p>
          <a:p>
            <a:pPr lvl="0"/>
            <a:endParaRPr lang="he-IL" sz="2400" b="1" dirty="0" smtClean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tabLst>
                <a:tab pos="233680" algn="l"/>
              </a:tabLst>
            </a:pPr>
            <a:r>
              <a:rPr lang="he-IL" dirty="0">
                <a:ea typeface="Calibri"/>
              </a:rPr>
              <a:t>1א.  יש ליצור מחלקה בשם </a:t>
            </a:r>
            <a:r>
              <a:rPr lang="en-US" b="1" dirty="0">
                <a:latin typeface="Arial"/>
                <a:ea typeface="Calibri"/>
                <a:cs typeface="Arial"/>
              </a:rPr>
              <a:t>Person</a:t>
            </a:r>
            <a:r>
              <a:rPr lang="en-US" dirty="0">
                <a:latin typeface="Arial"/>
                <a:ea typeface="Calibri"/>
                <a:cs typeface="Arial"/>
              </a:rPr>
              <a:t> </a:t>
            </a:r>
            <a:r>
              <a:rPr lang="he-IL" dirty="0" smtClean="0">
                <a:latin typeface="Arial"/>
                <a:ea typeface="Calibri"/>
                <a:cs typeface="Arial"/>
              </a:rPr>
              <a:t> </a:t>
            </a:r>
            <a:r>
              <a:rPr lang="he-IL" dirty="0" smtClean="0">
                <a:latin typeface="Arial"/>
                <a:ea typeface="Calibri"/>
              </a:rPr>
              <a:t>המייצגת</a:t>
            </a:r>
            <a:r>
              <a:rPr lang="he-IL" dirty="0" smtClean="0">
                <a:ea typeface="Calibri"/>
              </a:rPr>
              <a:t> </a:t>
            </a:r>
            <a:r>
              <a:rPr lang="he-IL" dirty="0">
                <a:ea typeface="Calibri"/>
              </a:rPr>
              <a:t>אדם </a:t>
            </a:r>
            <a:r>
              <a:rPr lang="he-IL" b="1" dirty="0">
                <a:ea typeface="Calibri"/>
              </a:rPr>
              <a:t>עם התכונות הבאות</a:t>
            </a:r>
            <a:r>
              <a:rPr lang="en-US" b="1" dirty="0">
                <a:latin typeface="Arial"/>
                <a:ea typeface="Calibri"/>
                <a:cs typeface="Arial"/>
              </a:rPr>
              <a:t>:</a:t>
            </a:r>
            <a:r>
              <a:rPr lang="en-US" dirty="0">
                <a:latin typeface="Arial"/>
                <a:ea typeface="Calibri"/>
                <a:cs typeface="Arial"/>
              </a:rPr>
              <a:t> </a:t>
            </a:r>
            <a:endParaRPr lang="en-US" dirty="0">
              <a:ea typeface="Calibri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he-IL" dirty="0" smtClean="0">
                <a:latin typeface="Arial"/>
                <a:ea typeface="Calibri"/>
              </a:rPr>
              <a:t>       שם</a:t>
            </a:r>
            <a:r>
              <a:rPr lang="he-IL" dirty="0" smtClean="0">
                <a:ea typeface="Calibri"/>
              </a:rPr>
              <a:t> פרטי</a:t>
            </a:r>
            <a:r>
              <a:rPr lang="en-US" dirty="0" smtClean="0">
                <a:ea typeface="Calibri"/>
              </a:rPr>
              <a:t>(</a:t>
            </a:r>
            <a:r>
              <a:rPr lang="en-US" dirty="0" err="1" smtClean="0">
                <a:ea typeface="Calibri"/>
              </a:rPr>
              <a:t>fname</a:t>
            </a:r>
            <a:r>
              <a:rPr lang="en-US" dirty="0" smtClean="0">
                <a:ea typeface="Calibri"/>
              </a:rPr>
              <a:t>) </a:t>
            </a:r>
            <a:r>
              <a:rPr lang="he-IL" dirty="0" smtClean="0">
                <a:ea typeface="Calibri"/>
              </a:rPr>
              <a:t>, </a:t>
            </a:r>
            <a:r>
              <a:rPr lang="he-IL" dirty="0">
                <a:ea typeface="Calibri"/>
              </a:rPr>
              <a:t>שם </a:t>
            </a:r>
            <a:r>
              <a:rPr lang="he-IL" dirty="0" smtClean="0">
                <a:ea typeface="Calibri"/>
              </a:rPr>
              <a:t>משפחה (</a:t>
            </a:r>
            <a:r>
              <a:rPr lang="en-US" dirty="0" err="1" smtClean="0">
                <a:ea typeface="Calibri"/>
              </a:rPr>
              <a:t>lname</a:t>
            </a:r>
            <a:r>
              <a:rPr lang="he-IL" dirty="0" smtClean="0">
                <a:ea typeface="Calibri"/>
              </a:rPr>
              <a:t>) </a:t>
            </a:r>
            <a:r>
              <a:rPr lang="he-IL" dirty="0">
                <a:ea typeface="Calibri"/>
              </a:rPr>
              <a:t>ומגדר (</a:t>
            </a:r>
            <a:r>
              <a:rPr lang="en-US" dirty="0">
                <a:latin typeface="Arial"/>
                <a:ea typeface="Calibri"/>
                <a:cs typeface="Arial"/>
              </a:rPr>
              <a:t>(gender</a:t>
            </a:r>
            <a:r>
              <a:rPr lang="he-IL" dirty="0" smtClean="0">
                <a:ea typeface="Calibri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he-IL" b="1" dirty="0" smtClean="0">
                <a:latin typeface="Arial"/>
                <a:ea typeface="Calibri"/>
              </a:rPr>
              <a:t>       יש </a:t>
            </a:r>
            <a:r>
              <a:rPr lang="he-IL" b="1" dirty="0">
                <a:latin typeface="Arial"/>
                <a:ea typeface="Calibri"/>
              </a:rPr>
              <a:t>להגדיר</a:t>
            </a:r>
            <a:r>
              <a:rPr lang="he-IL" b="1" dirty="0">
                <a:ea typeface="Calibri"/>
              </a:rPr>
              <a:t> ולממש את המתודות הבאות</a:t>
            </a:r>
            <a:r>
              <a:rPr lang="en-US" b="1" dirty="0">
                <a:latin typeface="Arial"/>
                <a:ea typeface="Calibri"/>
                <a:cs typeface="Arial"/>
              </a:rPr>
              <a:t>:</a:t>
            </a:r>
            <a:endParaRPr lang="en-US" sz="1600" dirty="0">
              <a:ea typeface="Calibri"/>
              <a:cs typeface="Arial"/>
            </a:endParaRPr>
          </a:p>
          <a:p>
            <a:pPr marL="800100" lvl="1" indent="-342900">
              <a:lnSpc>
                <a:spcPct val="150000"/>
              </a:lnSpc>
              <a:buFont typeface="Symbol"/>
              <a:buChar char=""/>
              <a:tabLst>
                <a:tab pos="863600" algn="l"/>
                <a:tab pos="1043305" algn="l"/>
              </a:tabLst>
            </a:pPr>
            <a:r>
              <a:rPr lang="he-IL" dirty="0" smtClean="0">
                <a:ea typeface="Calibri"/>
              </a:rPr>
              <a:t>פעולה </a:t>
            </a:r>
            <a:r>
              <a:rPr lang="he-IL" dirty="0">
                <a:ea typeface="Calibri"/>
              </a:rPr>
              <a:t>בונה המאתחלת את כל תכונות </a:t>
            </a:r>
            <a:r>
              <a:rPr lang="he-IL" dirty="0" smtClean="0">
                <a:ea typeface="Calibri"/>
              </a:rPr>
              <a:t>האדם באמצעות פרמטרים שהיא מקבלת.</a:t>
            </a:r>
            <a:endParaRPr lang="en-US" sz="1600" dirty="0">
              <a:ea typeface="Calibri"/>
              <a:cs typeface="Arial"/>
            </a:endParaRPr>
          </a:p>
          <a:p>
            <a:pPr marL="800100" lvl="1" indent="-342900">
              <a:lnSpc>
                <a:spcPct val="150000"/>
              </a:lnSpc>
              <a:buFont typeface="Symbol"/>
              <a:buChar char=""/>
            </a:pPr>
            <a:r>
              <a:rPr lang="he-IL" dirty="0">
                <a:ea typeface="Calibri"/>
              </a:rPr>
              <a:t>פעולה </a:t>
            </a:r>
            <a:r>
              <a:rPr lang="he-IL" dirty="0" smtClean="0">
                <a:ea typeface="Calibri"/>
              </a:rPr>
              <a:t>היוצרת מחרוזת המייצגת </a:t>
            </a:r>
            <a:r>
              <a:rPr lang="he-IL" dirty="0">
                <a:ea typeface="Calibri"/>
              </a:rPr>
              <a:t>את פרטי האדם </a:t>
            </a:r>
            <a:r>
              <a:rPr lang="en-US" dirty="0" smtClean="0">
                <a:latin typeface="Arial"/>
                <a:ea typeface="Calibri"/>
                <a:cs typeface="Arial"/>
              </a:rPr>
              <a:t>toString </a:t>
            </a:r>
            <a:r>
              <a:rPr lang="en-US" dirty="0">
                <a:latin typeface="Arial"/>
                <a:ea typeface="Calibri"/>
                <a:cs typeface="Arial"/>
              </a:rPr>
              <a:t>- </a:t>
            </a:r>
            <a:r>
              <a:rPr lang="he-IL" dirty="0" smtClean="0">
                <a:latin typeface="Arial"/>
                <a:ea typeface="Calibri"/>
                <a:cs typeface="Arial"/>
              </a:rPr>
              <a:t>.</a:t>
            </a:r>
            <a:endParaRPr lang="en-US" sz="1600" dirty="0">
              <a:ea typeface="Calibri"/>
              <a:cs typeface="Arial"/>
            </a:endParaRPr>
          </a:p>
          <a:p>
            <a:pPr marL="685800">
              <a:lnSpc>
                <a:spcPct val="150000"/>
              </a:lnSpc>
            </a:pPr>
            <a:r>
              <a:rPr lang="en-US" b="1" dirty="0">
                <a:latin typeface="Arial"/>
                <a:ea typeface="Calibri"/>
                <a:cs typeface="Arial"/>
              </a:rPr>
              <a:t> </a:t>
            </a:r>
            <a:endParaRPr lang="en-US" sz="1600" dirty="0">
              <a:ea typeface="Calibri"/>
              <a:cs typeface="Arial"/>
            </a:endParaRPr>
          </a:p>
          <a:p>
            <a:pPr marL="342900" indent="-342900" algn="just">
              <a:lnSpc>
                <a:spcPct val="150000"/>
              </a:lnSpc>
              <a:buFont typeface="+mj-cs"/>
              <a:buAutoNum type="hebrew2Minus" startAt="2"/>
              <a:tabLst>
                <a:tab pos="233680" algn="l"/>
              </a:tabLst>
            </a:pPr>
            <a:r>
              <a:rPr lang="en-US" dirty="0">
                <a:latin typeface="Arial"/>
                <a:ea typeface="Calibri"/>
                <a:cs typeface="Arial"/>
              </a:rPr>
              <a:t> </a:t>
            </a:r>
            <a:r>
              <a:rPr lang="he-IL" dirty="0">
                <a:ea typeface="Calibri"/>
              </a:rPr>
              <a:t>יש ליצור </a:t>
            </a:r>
            <a:r>
              <a:rPr lang="he-IL" dirty="0" smtClean="0">
                <a:ea typeface="Calibri"/>
              </a:rPr>
              <a:t>שני </a:t>
            </a:r>
            <a:r>
              <a:rPr lang="he-IL" dirty="0">
                <a:ea typeface="Calibri"/>
              </a:rPr>
              <a:t>אובייקטים המייצגים אנשים ולהציג </a:t>
            </a:r>
            <a:r>
              <a:rPr lang="he-IL" dirty="0">
                <a:ea typeface="Calibri"/>
              </a:rPr>
              <a:t>את פרטיהם </a:t>
            </a:r>
            <a:r>
              <a:rPr lang="he-IL" dirty="0">
                <a:ea typeface="Calibri"/>
              </a:rPr>
              <a:t>על המסך</a:t>
            </a:r>
            <a:r>
              <a:rPr lang="en-US" dirty="0">
                <a:ea typeface="Calibri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+mj-cs"/>
              <a:buAutoNum type="hebrew2Minus" startAt="2"/>
              <a:tabLst>
                <a:tab pos="233680" algn="l"/>
              </a:tabLst>
            </a:pPr>
            <a:endParaRPr lang="en-US" sz="1600" dirty="0">
              <a:ea typeface="Calibri"/>
              <a:cs typeface="Arial"/>
            </a:endParaRPr>
          </a:p>
          <a:p>
            <a:pPr marL="228600" algn="just">
              <a:lnSpc>
                <a:spcPct val="150000"/>
              </a:lnSpc>
              <a:tabLst>
                <a:tab pos="233680" algn="l"/>
              </a:tabLst>
            </a:pPr>
            <a:r>
              <a:rPr lang="he-IL" dirty="0">
                <a:ea typeface="Calibri"/>
              </a:rPr>
              <a:t> </a:t>
            </a:r>
            <a:endParaRPr lang="he-IL" dirty="0">
              <a:solidFill>
                <a:srgbClr val="C00000"/>
              </a:solidFill>
            </a:endParaRPr>
          </a:p>
          <a:p>
            <a:pPr lvl="0"/>
            <a:endParaRPr lang="he-IL" sz="2400" b="1" dirty="0" smtClean="0">
              <a:solidFill>
                <a:srgbClr val="C00000"/>
              </a:solidFill>
            </a:endParaRPr>
          </a:p>
          <a:p>
            <a:pPr lvl="0"/>
            <a:endParaRPr lang="he-IL" sz="2400" b="1" dirty="0">
              <a:solidFill>
                <a:srgbClr val="C00000"/>
              </a:solidFill>
            </a:endParaRPr>
          </a:p>
          <a:p>
            <a:pPr lvl="0"/>
            <a:endParaRPr lang="he-IL" sz="2400" b="1" dirty="0" smtClean="0">
              <a:solidFill>
                <a:srgbClr val="C00000"/>
              </a:solidFill>
            </a:endParaRPr>
          </a:p>
          <a:p>
            <a:pPr lvl="0"/>
            <a:endParaRPr lang="he-IL" sz="2400" b="1" dirty="0">
              <a:solidFill>
                <a:srgbClr val="C00000"/>
              </a:solidFill>
            </a:endParaRPr>
          </a:p>
          <a:p>
            <a:pPr lvl="0"/>
            <a:endParaRPr lang="he-IL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84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שישי        לאה חנוכה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467544" y="260648"/>
            <a:ext cx="8136904" cy="63094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/>
            <a:r>
              <a:rPr lang="he-IL" sz="2400" b="1" dirty="0" smtClean="0">
                <a:solidFill>
                  <a:srgbClr val="C00000"/>
                </a:solidFill>
              </a:rPr>
              <a:t>תרגילים – המשך</a:t>
            </a:r>
          </a:p>
          <a:p>
            <a:pPr lvl="0"/>
            <a:endParaRPr lang="he-IL" sz="800" b="1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tabLst>
                <a:tab pos="233680" algn="l"/>
              </a:tabLst>
            </a:pPr>
            <a:r>
              <a:rPr lang="he-IL" dirty="0">
                <a:ea typeface="Calibri"/>
              </a:rPr>
              <a:t>2א.</a:t>
            </a:r>
            <a:r>
              <a:rPr lang="he-IL" sz="2000" dirty="0">
                <a:ea typeface="Calibri"/>
              </a:rPr>
              <a:t> </a:t>
            </a:r>
            <a:r>
              <a:rPr lang="he-IL" dirty="0">
                <a:ea typeface="Calibri"/>
              </a:rPr>
              <a:t>יש ליצור מחלקה בשם </a:t>
            </a:r>
            <a:r>
              <a:rPr lang="en-US" b="1" dirty="0">
                <a:ea typeface="Calibri"/>
                <a:cs typeface="Arial"/>
              </a:rPr>
              <a:t>Box</a:t>
            </a:r>
            <a:r>
              <a:rPr lang="he-IL" dirty="0">
                <a:ea typeface="Calibri"/>
              </a:rPr>
              <a:t>, המגדירה קופסה תלת ממדית.</a:t>
            </a:r>
            <a:endParaRPr lang="en-US" sz="1600" dirty="0">
              <a:ea typeface="Calibri"/>
              <a:cs typeface="Arial"/>
            </a:endParaRPr>
          </a:p>
          <a:p>
            <a:pPr algn="just">
              <a:lnSpc>
                <a:spcPct val="150000"/>
              </a:lnSpc>
              <a:tabLst>
                <a:tab pos="233680" algn="l"/>
              </a:tabLst>
            </a:pPr>
            <a:r>
              <a:rPr lang="he-IL" dirty="0">
                <a:ea typeface="Calibri"/>
              </a:rPr>
              <a:t>      </a:t>
            </a:r>
            <a:r>
              <a:rPr lang="he-IL" b="1" dirty="0">
                <a:ea typeface="Calibri"/>
              </a:rPr>
              <a:t>לפי המאפיינים/תכונות :</a:t>
            </a:r>
            <a:r>
              <a:rPr lang="he-IL" dirty="0">
                <a:ea typeface="Calibri"/>
              </a:rPr>
              <a:t> </a:t>
            </a:r>
            <a:r>
              <a:rPr lang="he-IL" dirty="0" smtClean="0">
                <a:ea typeface="Calibri"/>
              </a:rPr>
              <a:t>אורך- </a:t>
            </a:r>
            <a:r>
              <a:rPr lang="en-US" dirty="0">
                <a:ea typeface="Calibri"/>
                <a:cs typeface="Arial"/>
              </a:rPr>
              <a:t>length</a:t>
            </a:r>
            <a:r>
              <a:rPr lang="he-IL" dirty="0" smtClean="0">
                <a:ea typeface="Calibri"/>
              </a:rPr>
              <a:t>, רוחב - </a:t>
            </a:r>
            <a:r>
              <a:rPr lang="en-US" dirty="0" smtClean="0">
                <a:ea typeface="Calibri"/>
              </a:rPr>
              <a:t> ,</a:t>
            </a:r>
            <a:r>
              <a:rPr lang="en-US" dirty="0" smtClean="0">
                <a:ea typeface="Calibri"/>
                <a:cs typeface="Arial"/>
              </a:rPr>
              <a:t>width </a:t>
            </a:r>
            <a:r>
              <a:rPr lang="he-IL" dirty="0" smtClean="0">
                <a:ea typeface="Calibri"/>
              </a:rPr>
              <a:t>וגובה- </a:t>
            </a:r>
            <a:r>
              <a:rPr lang="en-US" dirty="0">
                <a:ea typeface="Calibri"/>
                <a:cs typeface="Arial"/>
              </a:rPr>
              <a:t>height</a:t>
            </a:r>
            <a:r>
              <a:rPr lang="he-IL" dirty="0" smtClean="0">
                <a:ea typeface="Calibri"/>
              </a:rPr>
              <a:t>.</a:t>
            </a:r>
            <a:endParaRPr lang="en-US" sz="1600" dirty="0">
              <a:ea typeface="Calibri"/>
              <a:cs typeface="Arial"/>
            </a:endParaRPr>
          </a:p>
          <a:p>
            <a:pPr algn="just">
              <a:lnSpc>
                <a:spcPct val="150000"/>
              </a:lnSpc>
            </a:pPr>
            <a:r>
              <a:rPr lang="he-IL" b="1" dirty="0">
                <a:ea typeface="Calibri"/>
              </a:rPr>
              <a:t>      הפעולות/מתודות המוגדרות על </a:t>
            </a:r>
            <a:r>
              <a:rPr lang="en-US" b="1" dirty="0">
                <a:ea typeface="Calibri"/>
                <a:cs typeface="Arial"/>
              </a:rPr>
              <a:t>Box</a:t>
            </a:r>
            <a:r>
              <a:rPr lang="he-IL" b="1" dirty="0">
                <a:ea typeface="Calibri"/>
              </a:rPr>
              <a:t>:</a:t>
            </a:r>
            <a:endParaRPr lang="en-US" sz="1600" dirty="0">
              <a:ea typeface="Calibri"/>
              <a:cs typeface="Arial"/>
            </a:endParaRPr>
          </a:p>
          <a:p>
            <a:pPr marL="342900" lvl="0" indent="-342900" algn="just">
              <a:lnSpc>
                <a:spcPct val="150000"/>
              </a:lnSpc>
              <a:buFont typeface="Symbol"/>
              <a:buChar char=""/>
            </a:pPr>
            <a:r>
              <a:rPr lang="he-IL" dirty="0" smtClean="0">
                <a:ea typeface="Calibri"/>
              </a:rPr>
              <a:t>ללא פעולה בונה.</a:t>
            </a:r>
          </a:p>
          <a:p>
            <a:pPr marL="342900" lvl="0" indent="-342900" algn="just">
              <a:lnSpc>
                <a:spcPct val="150000"/>
              </a:lnSpc>
              <a:buFont typeface="Symbol"/>
              <a:buChar char=""/>
            </a:pPr>
            <a:r>
              <a:rPr lang="he-IL" dirty="0" smtClean="0">
                <a:ea typeface="Calibri"/>
              </a:rPr>
              <a:t>יש להגדיר </a:t>
            </a:r>
            <a:r>
              <a:rPr lang="he-IL" dirty="0">
                <a:ea typeface="Calibri"/>
              </a:rPr>
              <a:t>פעולות </a:t>
            </a:r>
            <a:r>
              <a:rPr lang="en-US" dirty="0">
                <a:ea typeface="Calibri"/>
                <a:cs typeface="Arial"/>
              </a:rPr>
              <a:t>) Set</a:t>
            </a:r>
            <a:r>
              <a:rPr lang="he-IL" dirty="0">
                <a:ea typeface="Calibri"/>
              </a:rPr>
              <a:t>עדכון) לכל מאפייני המחלקה</a:t>
            </a:r>
            <a:r>
              <a:rPr lang="he-IL" dirty="0" smtClean="0">
                <a:ea typeface="Calibri"/>
              </a:rPr>
              <a:t>. </a:t>
            </a:r>
            <a:r>
              <a:rPr lang="he-IL" dirty="0">
                <a:ea typeface="Calibri"/>
              </a:rPr>
              <a:t>יש לוודא שערכי המאפיינים </a:t>
            </a:r>
            <a:r>
              <a:rPr lang="he-IL" dirty="0" smtClean="0">
                <a:ea typeface="Calibri"/>
              </a:rPr>
              <a:t>חיוביים אחרת נציב בהם 0. כמו כן יש להגדיר מתודות </a:t>
            </a:r>
            <a:r>
              <a:rPr lang="en-US" dirty="0" smtClean="0">
                <a:ea typeface="Calibri"/>
              </a:rPr>
              <a:t>get</a:t>
            </a:r>
            <a:r>
              <a:rPr lang="he-IL" dirty="0" smtClean="0">
                <a:ea typeface="Calibri"/>
              </a:rPr>
              <a:t> לכל המאפיינים.</a:t>
            </a:r>
            <a:endParaRPr lang="en-US" dirty="0">
              <a:ea typeface="Calibri"/>
            </a:endParaRPr>
          </a:p>
          <a:p>
            <a:pPr marL="342900" lvl="0" indent="-342900" algn="just">
              <a:lnSpc>
                <a:spcPct val="150000"/>
              </a:lnSpc>
              <a:buFont typeface="Symbol"/>
              <a:buChar char=""/>
            </a:pPr>
            <a:r>
              <a:rPr lang="he-IL" dirty="0" smtClean="0">
                <a:ea typeface="Calibri"/>
              </a:rPr>
              <a:t>הפעולה</a:t>
            </a:r>
            <a:r>
              <a:rPr lang="en-US" dirty="0" smtClean="0">
                <a:ea typeface="Calibri"/>
                <a:cs typeface="Arial"/>
              </a:rPr>
              <a:t>GetVolume</a:t>
            </a:r>
            <a:r>
              <a:rPr lang="en-US" dirty="0">
                <a:ea typeface="Calibri"/>
                <a:cs typeface="Arial"/>
              </a:rPr>
              <a:t>()</a:t>
            </a:r>
            <a:r>
              <a:rPr lang="en-US" dirty="0">
                <a:latin typeface="Arial"/>
                <a:ea typeface="Calibri"/>
                <a:cs typeface="Arial"/>
              </a:rPr>
              <a:t> </a:t>
            </a:r>
            <a:r>
              <a:rPr lang="he-IL" dirty="0" smtClean="0">
                <a:latin typeface="Arial"/>
                <a:ea typeface="Calibri"/>
                <a:cs typeface="Arial"/>
              </a:rPr>
              <a:t> </a:t>
            </a:r>
            <a:r>
              <a:rPr lang="he-IL" dirty="0" smtClean="0">
                <a:latin typeface="Arial"/>
                <a:ea typeface="Calibri"/>
              </a:rPr>
              <a:t>תחזיר </a:t>
            </a:r>
            <a:r>
              <a:rPr lang="he-IL" dirty="0" smtClean="0">
                <a:ea typeface="Calibri"/>
              </a:rPr>
              <a:t>את </a:t>
            </a:r>
            <a:r>
              <a:rPr lang="he-IL" dirty="0">
                <a:ea typeface="Calibri"/>
              </a:rPr>
              <a:t>נפח הקופסה.</a:t>
            </a:r>
            <a:endParaRPr lang="en-US" sz="1600" dirty="0">
              <a:ea typeface="Calibri"/>
              <a:cs typeface="Arial"/>
            </a:endParaRPr>
          </a:p>
          <a:p>
            <a:pPr marL="342900" lvl="0" indent="-342900" algn="just">
              <a:lnSpc>
                <a:spcPct val="150000"/>
              </a:lnSpc>
              <a:buFont typeface="Symbol"/>
              <a:buChar char=""/>
            </a:pPr>
            <a:r>
              <a:rPr lang="he-IL" dirty="0" smtClean="0">
                <a:ea typeface="Calibri"/>
              </a:rPr>
              <a:t>הפעולה</a:t>
            </a:r>
            <a:r>
              <a:rPr lang="en-US" dirty="0" smtClean="0">
                <a:ea typeface="Calibri"/>
              </a:rPr>
              <a:t> </a:t>
            </a:r>
            <a:r>
              <a:rPr lang="en-US" dirty="0">
                <a:latin typeface="Arial"/>
                <a:ea typeface="Calibri"/>
                <a:cs typeface="Arial"/>
              </a:rPr>
              <a:t>toString</a:t>
            </a:r>
            <a:r>
              <a:rPr lang="en-US" dirty="0" smtClean="0">
                <a:ea typeface="Calibri"/>
                <a:cs typeface="Arial"/>
              </a:rPr>
              <a:t>()</a:t>
            </a:r>
            <a:r>
              <a:rPr lang="en-US" dirty="0" smtClean="0">
                <a:latin typeface="Arial"/>
                <a:ea typeface="Calibri"/>
                <a:cs typeface="Arial"/>
              </a:rPr>
              <a:t> </a:t>
            </a:r>
            <a:r>
              <a:rPr lang="he-IL" dirty="0" smtClean="0">
                <a:latin typeface="Arial"/>
                <a:ea typeface="Calibri"/>
                <a:cs typeface="Arial"/>
              </a:rPr>
              <a:t>תחזיר מחרוזת ש</a:t>
            </a:r>
            <a:r>
              <a:rPr lang="he-IL" dirty="0" smtClean="0">
                <a:ea typeface="Calibri"/>
              </a:rPr>
              <a:t>תציג </a:t>
            </a:r>
            <a:r>
              <a:rPr lang="he-IL" dirty="0">
                <a:ea typeface="Calibri"/>
              </a:rPr>
              <a:t>את הערכים של תכונות הקופסה (התכונות שהוגדרו בפעולה הבונה).</a:t>
            </a:r>
            <a:endParaRPr lang="en-US" sz="1600" dirty="0">
              <a:ea typeface="Calibri"/>
              <a:cs typeface="Arial"/>
            </a:endParaRPr>
          </a:p>
          <a:p>
            <a:pPr algn="just">
              <a:lnSpc>
                <a:spcPct val="150000"/>
              </a:lnSpc>
            </a:pPr>
            <a:r>
              <a:rPr lang="he-IL" dirty="0">
                <a:ea typeface="Calibri"/>
              </a:rPr>
              <a:t> </a:t>
            </a:r>
            <a:endParaRPr lang="en-US" sz="1600" dirty="0">
              <a:ea typeface="Calibri"/>
              <a:cs typeface="Arial"/>
            </a:endParaRPr>
          </a:p>
          <a:p>
            <a:pPr algn="just">
              <a:lnSpc>
                <a:spcPct val="150000"/>
              </a:lnSpc>
            </a:pPr>
            <a:r>
              <a:rPr lang="he-IL" dirty="0">
                <a:ea typeface="Calibri"/>
              </a:rPr>
              <a:t>ב.  </a:t>
            </a:r>
            <a:r>
              <a:rPr lang="he-IL" dirty="0" smtClean="0">
                <a:ea typeface="Calibri"/>
              </a:rPr>
              <a:t>יש </a:t>
            </a:r>
            <a:r>
              <a:rPr lang="he-IL" dirty="0">
                <a:ea typeface="Calibri"/>
              </a:rPr>
              <a:t>ליצור </a:t>
            </a:r>
            <a:r>
              <a:rPr lang="he-IL" dirty="0" smtClean="0">
                <a:ea typeface="Calibri"/>
              </a:rPr>
              <a:t>2 </a:t>
            </a:r>
            <a:r>
              <a:rPr lang="he-IL" dirty="0">
                <a:ea typeface="Calibri"/>
              </a:rPr>
              <a:t>מופעים של קופסאות </a:t>
            </a:r>
            <a:r>
              <a:rPr lang="en-US" dirty="0">
                <a:ea typeface="Calibri"/>
                <a:cs typeface="Arial"/>
              </a:rPr>
              <a:t>box1,box2</a:t>
            </a:r>
            <a:r>
              <a:rPr lang="he-IL" dirty="0">
                <a:ea typeface="Calibri"/>
              </a:rPr>
              <a:t> במידות שתבחרו. </a:t>
            </a:r>
            <a:r>
              <a:rPr lang="he-IL" dirty="0" smtClean="0">
                <a:ea typeface="Calibri"/>
              </a:rPr>
              <a:t>עדכון הערכים יעשה ע"י </a:t>
            </a:r>
          </a:p>
          <a:p>
            <a:pPr algn="just">
              <a:lnSpc>
                <a:spcPct val="150000"/>
              </a:lnSpc>
            </a:pPr>
            <a:r>
              <a:rPr lang="he-IL" dirty="0">
                <a:ea typeface="Calibri"/>
              </a:rPr>
              <a:t> </a:t>
            </a:r>
            <a:r>
              <a:rPr lang="he-IL" dirty="0" smtClean="0">
                <a:ea typeface="Calibri"/>
              </a:rPr>
              <a:t>    זימון מתודות </a:t>
            </a:r>
            <a:r>
              <a:rPr lang="en-US" dirty="0" smtClean="0">
                <a:ea typeface="Calibri"/>
              </a:rPr>
              <a:t>Set</a:t>
            </a:r>
            <a:r>
              <a:rPr lang="he-IL" dirty="0" smtClean="0">
                <a:ea typeface="Calibri"/>
              </a:rPr>
              <a:t>. יש </a:t>
            </a:r>
            <a:r>
              <a:rPr lang="he-IL" dirty="0">
                <a:ea typeface="Calibri"/>
              </a:rPr>
              <a:t>לחשב </a:t>
            </a:r>
            <a:r>
              <a:rPr lang="he-IL" dirty="0" smtClean="0">
                <a:ea typeface="Calibri"/>
              </a:rPr>
              <a:t>ולהדפיס </a:t>
            </a:r>
            <a:r>
              <a:rPr lang="he-IL" dirty="0">
                <a:ea typeface="Calibri"/>
              </a:rPr>
              <a:t>את נפחן, כמו כן יש להדפיס את פרטי הקופסאות </a:t>
            </a:r>
            <a:endParaRPr lang="he-IL" dirty="0" smtClean="0">
              <a:ea typeface="Calibri"/>
            </a:endParaRPr>
          </a:p>
          <a:p>
            <a:pPr algn="just">
              <a:lnSpc>
                <a:spcPct val="150000"/>
              </a:lnSpc>
            </a:pPr>
            <a:r>
              <a:rPr lang="he-IL" dirty="0">
                <a:ea typeface="Calibri"/>
              </a:rPr>
              <a:t> </a:t>
            </a:r>
            <a:r>
              <a:rPr lang="he-IL" dirty="0" smtClean="0">
                <a:ea typeface="Calibri"/>
              </a:rPr>
              <a:t>    שיצרתם</a:t>
            </a:r>
            <a:r>
              <a:rPr lang="he-IL" dirty="0">
                <a:ea typeface="Calibri"/>
              </a:rPr>
              <a:t>.</a:t>
            </a:r>
            <a:endParaRPr lang="en-US" sz="1600" dirty="0">
              <a:ea typeface="Calibri"/>
              <a:cs typeface="Arial"/>
            </a:endParaRPr>
          </a:p>
          <a:p>
            <a:pPr lvl="0"/>
            <a:endParaRPr lang="he-IL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165304"/>
            <a:ext cx="203041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198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שישי        לאה חנוכה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683568" y="620688"/>
            <a:ext cx="7848872" cy="53450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2400" b="1" dirty="0">
                <a:solidFill>
                  <a:srgbClr val="C00000"/>
                </a:solidFill>
              </a:rPr>
              <a:t>עצמים  -  </a:t>
            </a:r>
            <a:r>
              <a:rPr lang="he-IL" sz="2400" b="1" dirty="0" smtClean="0">
                <a:solidFill>
                  <a:srgbClr val="C00000"/>
                </a:solidFill>
              </a:rPr>
              <a:t>מבוא</a:t>
            </a:r>
            <a:endParaRPr lang="en-US" dirty="0"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50000"/>
              </a:lnSpc>
              <a:buFont typeface="Arial"/>
              <a:buChar char="•"/>
              <a:tabLst>
                <a:tab pos="228600" algn="l"/>
                <a:tab pos="457200" algn="l"/>
              </a:tabLst>
            </a:pPr>
            <a:r>
              <a:rPr lang="he-IL" dirty="0" smtClean="0">
                <a:latin typeface="Times New Roman"/>
                <a:ea typeface="Times New Roman"/>
              </a:rPr>
              <a:t>עד היום עשינו שימוש במשתנים </a:t>
            </a:r>
            <a:r>
              <a:rPr lang="he-IL" dirty="0">
                <a:latin typeface="Times New Roman"/>
                <a:ea typeface="Times New Roman"/>
              </a:rPr>
              <a:t>שיכולים להכיל ערכים </a:t>
            </a:r>
            <a:r>
              <a:rPr lang="he-IL" dirty="0" smtClean="0">
                <a:latin typeface="Times New Roman"/>
                <a:ea typeface="Times New Roman"/>
              </a:rPr>
              <a:t>שונים: מספרים שלמים, מספרים ממשיים, תווים ועוד.</a:t>
            </a:r>
            <a:endParaRPr lang="en-US" dirty="0">
              <a:latin typeface="Times New Roman"/>
              <a:ea typeface="Times New Roman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buFont typeface="Arial"/>
              <a:buChar char="•"/>
              <a:tabLst>
                <a:tab pos="228600" algn="l"/>
              </a:tabLst>
            </a:pPr>
            <a:r>
              <a:rPr lang="he-IL" dirty="0">
                <a:ea typeface="Times New Roman"/>
              </a:rPr>
              <a:t>על ערכים אלה </a:t>
            </a:r>
            <a:r>
              <a:rPr lang="he-IL" dirty="0" smtClean="0">
                <a:ea typeface="Times New Roman"/>
              </a:rPr>
              <a:t>אפשר לבצע </a:t>
            </a:r>
            <a:r>
              <a:rPr lang="he-IL" dirty="0">
                <a:ea typeface="Times New Roman"/>
              </a:rPr>
              <a:t>פעולות שונות: פעולות אריתמטיות, פעולות השוואה ועוד.</a:t>
            </a:r>
            <a:endParaRPr lang="en-US" sz="1600" dirty="0"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buFont typeface="Arial"/>
              <a:buChar char="•"/>
              <a:tabLst>
                <a:tab pos="228600" algn="l"/>
              </a:tabLst>
            </a:pPr>
            <a:r>
              <a:rPr lang="he-IL" dirty="0">
                <a:ea typeface="Times New Roman"/>
              </a:rPr>
              <a:t>הכרנו גם טיפוסי נתונים אחרים הכלולים בשפה כמו: מחרוזות </a:t>
            </a:r>
            <a:r>
              <a:rPr lang="he-IL" dirty="0" smtClean="0">
                <a:ea typeface="Times New Roman"/>
              </a:rPr>
              <a:t>(</a:t>
            </a:r>
            <a:r>
              <a:rPr lang="en-US" dirty="0" smtClean="0">
                <a:latin typeface="Arial"/>
                <a:ea typeface="Times New Roman"/>
                <a:cs typeface="Arial"/>
              </a:rPr>
              <a:t>String</a:t>
            </a:r>
            <a:r>
              <a:rPr lang="he-IL" dirty="0">
                <a:ea typeface="Times New Roman"/>
              </a:rPr>
              <a:t>) ומערך </a:t>
            </a:r>
            <a:r>
              <a:rPr lang="he-IL" dirty="0" smtClean="0">
                <a:ea typeface="Times New Roman"/>
              </a:rPr>
              <a:t>(</a:t>
            </a:r>
            <a:r>
              <a:rPr lang="en-US" dirty="0" smtClean="0">
                <a:latin typeface="Arial"/>
                <a:ea typeface="Times New Roman"/>
                <a:cs typeface="Arial"/>
              </a:rPr>
              <a:t>Array</a:t>
            </a:r>
            <a:r>
              <a:rPr lang="he-IL" dirty="0">
                <a:ea typeface="Times New Roman"/>
              </a:rPr>
              <a:t>).</a:t>
            </a:r>
            <a:endParaRPr lang="en-US" sz="1600" dirty="0">
              <a:ea typeface="Calibri"/>
              <a:cs typeface="Times New Roman"/>
            </a:endParaRPr>
          </a:p>
          <a:p>
            <a:pPr marL="228600" algn="just">
              <a:lnSpc>
                <a:spcPct val="150000"/>
              </a:lnSpc>
            </a:pPr>
            <a:r>
              <a:rPr lang="he-IL" dirty="0">
                <a:ea typeface="Times New Roman"/>
              </a:rPr>
              <a:t>הכרנו פעולות שניתן לבצע על טיפוסי נתונים </a:t>
            </a:r>
            <a:r>
              <a:rPr lang="he-IL" dirty="0" smtClean="0">
                <a:ea typeface="Times New Roman"/>
              </a:rPr>
              <a:t>אלה:</a:t>
            </a:r>
            <a:endParaRPr lang="en-US" sz="1600" dirty="0" smtClean="0">
              <a:ea typeface="Times New Roman"/>
              <a:cs typeface="Arial"/>
            </a:endParaRPr>
          </a:p>
          <a:p>
            <a:pPr marL="228600" algn="just">
              <a:lnSpc>
                <a:spcPct val="150000"/>
              </a:lnSpc>
            </a:pPr>
            <a:r>
              <a:rPr lang="he-IL" b="1" dirty="0" smtClean="0">
                <a:ea typeface="Times New Roman"/>
              </a:rPr>
              <a:t>לגבי מחרוזת</a:t>
            </a:r>
            <a:r>
              <a:rPr lang="en-US" b="1" dirty="0" smtClean="0">
                <a:latin typeface="Arial"/>
                <a:ea typeface="Times New Roman"/>
                <a:cs typeface="Arial"/>
              </a:rPr>
              <a:t>String) </a:t>
            </a:r>
            <a:r>
              <a:rPr lang="he-IL" b="1" dirty="0" smtClean="0">
                <a:ea typeface="Times New Roman"/>
              </a:rPr>
              <a:t>)</a:t>
            </a:r>
            <a:r>
              <a:rPr lang="he-IL" dirty="0" smtClean="0">
                <a:ea typeface="Times New Roman"/>
              </a:rPr>
              <a:t> </a:t>
            </a:r>
            <a:r>
              <a:rPr lang="he-IL" dirty="0">
                <a:ea typeface="Times New Roman"/>
              </a:rPr>
              <a:t>ראינו מגוון רחב של פעולות: שרשור, </a:t>
            </a:r>
            <a:r>
              <a:rPr lang="he-IL" dirty="0" smtClean="0">
                <a:ea typeface="Times New Roman"/>
              </a:rPr>
              <a:t>חיפוש,</a:t>
            </a:r>
            <a:r>
              <a:rPr lang="en-US" dirty="0" smtClean="0">
                <a:ea typeface="Times New Roman"/>
              </a:rPr>
              <a:t> </a:t>
            </a:r>
            <a:r>
              <a:rPr lang="he-IL" dirty="0" smtClean="0">
                <a:ea typeface="Times New Roman"/>
              </a:rPr>
              <a:t>החלפה ועוד.</a:t>
            </a:r>
            <a:endParaRPr lang="en-US" sz="1600" dirty="0" smtClean="0">
              <a:ea typeface="Times New Roman"/>
              <a:cs typeface="Arial"/>
            </a:endParaRPr>
          </a:p>
          <a:p>
            <a:pPr marL="228600" algn="just">
              <a:lnSpc>
                <a:spcPct val="150000"/>
              </a:lnSpc>
            </a:pPr>
            <a:r>
              <a:rPr lang="he-IL" b="1" dirty="0" smtClean="0">
                <a:ea typeface="Times New Roman"/>
              </a:rPr>
              <a:t>לגבי מערך </a:t>
            </a:r>
            <a:r>
              <a:rPr lang="he-IL" b="1" dirty="0">
                <a:ea typeface="Times New Roman"/>
              </a:rPr>
              <a:t>(</a:t>
            </a:r>
            <a:r>
              <a:rPr lang="en-US" b="1" dirty="0">
                <a:ea typeface="Times New Roman"/>
              </a:rPr>
              <a:t>Array</a:t>
            </a:r>
            <a:r>
              <a:rPr lang="he-IL" b="1" dirty="0">
                <a:ea typeface="Times New Roman"/>
              </a:rPr>
              <a:t>) </a:t>
            </a:r>
            <a:r>
              <a:rPr lang="he-IL" b="1" dirty="0" smtClean="0">
                <a:ea typeface="Times New Roman"/>
              </a:rPr>
              <a:t>:</a:t>
            </a:r>
            <a:r>
              <a:rPr lang="he-IL" dirty="0" smtClean="0">
                <a:ea typeface="Times New Roman"/>
              </a:rPr>
              <a:t> </a:t>
            </a:r>
            <a:r>
              <a:rPr lang="he-IL" dirty="0">
                <a:ea typeface="Times New Roman"/>
              </a:rPr>
              <a:t>ברור אורכו, גישה ישירה לאחד מאיבריו, עדכון איבריו ועוד.  </a:t>
            </a:r>
            <a:endParaRPr lang="en-US" sz="1600" dirty="0">
              <a:ea typeface="Calibri"/>
              <a:cs typeface="Arial"/>
            </a:endParaRPr>
          </a:p>
          <a:p>
            <a:pPr marL="457200" algn="just">
              <a:lnSpc>
                <a:spcPct val="150000"/>
              </a:lnSpc>
              <a:spcAft>
                <a:spcPts val="1000"/>
              </a:spcAft>
            </a:pPr>
            <a:r>
              <a:rPr lang="he-IL" dirty="0">
                <a:ea typeface="Times New Roman"/>
              </a:rPr>
              <a:t>     </a:t>
            </a:r>
            <a:endParaRPr lang="en-US" sz="1600" dirty="0">
              <a:ea typeface="Calibri"/>
              <a:cs typeface="Arial"/>
            </a:endParaRPr>
          </a:p>
          <a:p>
            <a:pPr algn="just">
              <a:lnSpc>
                <a:spcPct val="150000"/>
              </a:lnSpc>
              <a:tabLst>
                <a:tab pos="457200" algn="l"/>
              </a:tabLst>
            </a:pPr>
            <a:r>
              <a:rPr lang="he-IL" dirty="0">
                <a:latin typeface="Arial"/>
                <a:ea typeface="Times New Roman"/>
              </a:rPr>
              <a:t> </a:t>
            </a:r>
            <a:endParaRPr lang="en-US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908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שישי        לאה חנוכה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827584" y="692696"/>
            <a:ext cx="7488832" cy="41088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2400" b="1" dirty="0">
                <a:solidFill>
                  <a:srgbClr val="C00000"/>
                </a:solidFill>
                <a:latin typeface="Times New Roman"/>
                <a:ea typeface="Times New Roman"/>
              </a:rPr>
              <a:t>טיפוסי נתונים </a:t>
            </a:r>
            <a:r>
              <a:rPr lang="he-IL" sz="2400" b="1" dirty="0" smtClean="0">
                <a:solidFill>
                  <a:srgbClr val="C00000"/>
                </a:solidFill>
                <a:latin typeface="Times New Roman"/>
                <a:ea typeface="Times New Roman"/>
              </a:rPr>
              <a:t>חדשים</a:t>
            </a:r>
            <a:r>
              <a:rPr lang="he-IL" sz="2400" b="1" dirty="0">
                <a:latin typeface="Times New Roman"/>
                <a:ea typeface="Times New Roman"/>
              </a:rPr>
              <a:t> </a:t>
            </a:r>
            <a:endParaRPr lang="he-IL" sz="2400" b="1" dirty="0" smtClean="0">
              <a:latin typeface="Times New Roman"/>
              <a:ea typeface="Times New Roman"/>
            </a:endParaRPr>
          </a:p>
          <a:p>
            <a:pPr algn="ctr">
              <a:lnSpc>
                <a:spcPct val="150000"/>
              </a:lnSpc>
            </a:pPr>
            <a:endParaRPr lang="en-US" sz="1000" dirty="0"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50000"/>
              </a:lnSpc>
              <a:buFont typeface="Arial"/>
              <a:buChar char="•"/>
            </a:pPr>
            <a:r>
              <a:rPr lang="he-IL" dirty="0">
                <a:latin typeface="Times New Roman"/>
                <a:ea typeface="Times New Roman"/>
              </a:rPr>
              <a:t>כדי לפתח תוכנות מעניינות ומורכבות יותר נרצה להגדיר בעצמנו </a:t>
            </a:r>
            <a:r>
              <a:rPr lang="he-IL" b="1" dirty="0">
                <a:latin typeface="Times New Roman"/>
                <a:ea typeface="Times New Roman"/>
              </a:rPr>
              <a:t>טיפוסי נתונים חדשים.  </a:t>
            </a:r>
            <a:endParaRPr lang="en-US" dirty="0">
              <a:latin typeface="Times New Roman"/>
              <a:ea typeface="Times New Roman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buFont typeface="Arial"/>
              <a:buChar char="•"/>
              <a:tabLst>
                <a:tab pos="457200" algn="l"/>
              </a:tabLst>
            </a:pPr>
            <a:r>
              <a:rPr lang="he-IL" dirty="0">
                <a:latin typeface="Times New Roman"/>
                <a:ea typeface="Times New Roman"/>
              </a:rPr>
              <a:t>בתכנות מונחה עצמים תהליך פתרון בעיה מתחיל בזיהוי המרכיבים המשתתפים בפתרון. למרכיבים אלו קוראים </a:t>
            </a:r>
            <a:r>
              <a:rPr lang="he-IL" b="1" dirty="0">
                <a:latin typeface="Times New Roman"/>
                <a:ea typeface="Times New Roman"/>
              </a:rPr>
              <a:t>עצמים</a:t>
            </a:r>
            <a:r>
              <a:rPr lang="he-IL" dirty="0">
                <a:latin typeface="Times New Roman"/>
                <a:ea typeface="Times New Roman"/>
              </a:rPr>
              <a:t>. </a:t>
            </a:r>
            <a:endParaRPr lang="en-US" dirty="0">
              <a:latin typeface="Times New Roman"/>
              <a:ea typeface="Times New Roman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buFont typeface="Arial"/>
              <a:buChar char="•"/>
              <a:tabLst>
                <a:tab pos="457200" algn="l"/>
              </a:tabLst>
            </a:pPr>
            <a:r>
              <a:rPr lang="he-IL" dirty="0">
                <a:latin typeface="Times New Roman"/>
                <a:ea typeface="Times New Roman"/>
              </a:rPr>
              <a:t>ניצור </a:t>
            </a:r>
            <a:r>
              <a:rPr lang="he-IL" b="1" dirty="0">
                <a:latin typeface="Times New Roman"/>
                <a:ea typeface="Times New Roman"/>
              </a:rPr>
              <a:t>אובייקטים / עצמים </a:t>
            </a:r>
            <a:r>
              <a:rPr lang="he-IL" dirty="0">
                <a:latin typeface="Times New Roman"/>
                <a:ea typeface="Times New Roman"/>
              </a:rPr>
              <a:t>הדרושים לפתרון הבעיה, ונפעיל עליהם פעולות המתאימות לפתרונה.</a:t>
            </a:r>
            <a:endParaRPr lang="en-US" dirty="0">
              <a:latin typeface="Times New Roman"/>
              <a:ea typeface="Times New Roman"/>
              <a:cs typeface="Times New Roman"/>
            </a:endParaRPr>
          </a:p>
          <a:p>
            <a:pPr algn="ctr"/>
            <a:endParaRPr lang="he-IL" sz="2400" b="1" dirty="0">
              <a:solidFill>
                <a:srgbClr val="C00000"/>
              </a:solidFill>
            </a:endParaRPr>
          </a:p>
          <a:p>
            <a:endParaRPr lang="he-IL" sz="2400" b="1" dirty="0">
              <a:solidFill>
                <a:srgbClr val="C00000"/>
              </a:solidFill>
            </a:endParaRPr>
          </a:p>
        </p:txBody>
      </p:sp>
      <p:pic>
        <p:nvPicPr>
          <p:cNvPr id="2050" name="Picture 2" descr="מנעולי ירדני: חדש על המדף, מוצרים חדשים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221088"/>
            <a:ext cx="236220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71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שישי        לאה חנוכה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683568" y="548680"/>
            <a:ext cx="7776864" cy="40626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685800" algn="ctr">
              <a:lnSpc>
                <a:spcPct val="150000"/>
              </a:lnSpc>
            </a:pPr>
            <a:r>
              <a:rPr lang="he-IL" sz="2400" b="1" dirty="0">
                <a:solidFill>
                  <a:srgbClr val="C00000"/>
                </a:solidFill>
                <a:ea typeface="Calibri"/>
              </a:rPr>
              <a:t>עצם / אובייקט</a:t>
            </a:r>
            <a:endParaRPr lang="en-US" sz="2400" dirty="0">
              <a:solidFill>
                <a:srgbClr val="C00000"/>
              </a:solidFill>
              <a:ea typeface="Calibri"/>
              <a:cs typeface="Arial"/>
            </a:endParaRPr>
          </a:p>
          <a:p>
            <a:pPr marL="685800">
              <a:lnSpc>
                <a:spcPct val="150000"/>
              </a:lnSpc>
            </a:pPr>
            <a:r>
              <a:rPr lang="he-IL" b="1" dirty="0">
                <a:ea typeface="Calibri"/>
              </a:rPr>
              <a:t> </a:t>
            </a:r>
            <a:endParaRPr lang="en-US" sz="1600" dirty="0">
              <a:ea typeface="Calibri"/>
              <a:cs typeface="Arial"/>
            </a:endParaRPr>
          </a:p>
          <a:p>
            <a:pPr lvl="0">
              <a:lnSpc>
                <a:spcPct val="150000"/>
              </a:lnSpc>
            </a:pPr>
            <a:r>
              <a:rPr lang="he-IL" dirty="0" smtClean="0">
                <a:ea typeface="Calibri"/>
              </a:rPr>
              <a:t>   העולם </a:t>
            </a:r>
            <a:r>
              <a:rPr lang="he-IL" dirty="0">
                <a:ea typeface="Calibri"/>
              </a:rPr>
              <a:t>מורכב מעצמים</a:t>
            </a:r>
            <a:endParaRPr lang="en-US" sz="1600" dirty="0">
              <a:ea typeface="Calibri"/>
              <a:cs typeface="Times New Roman"/>
            </a:endParaRP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  <a:tabLst>
                <a:tab pos="685800" algn="l"/>
              </a:tabLst>
            </a:pPr>
            <a:r>
              <a:rPr lang="he-IL" dirty="0">
                <a:ea typeface="Calibri"/>
              </a:rPr>
              <a:t>הסטודנט שיושב לצדכם</a:t>
            </a:r>
            <a:endParaRPr lang="en-US" sz="1600" dirty="0">
              <a:ea typeface="Calibri"/>
              <a:cs typeface="Times New Roman"/>
            </a:endParaRP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  <a:tabLst>
                <a:tab pos="685800" algn="l"/>
              </a:tabLst>
            </a:pPr>
            <a:r>
              <a:rPr lang="he-IL" dirty="0">
                <a:ea typeface="Calibri"/>
              </a:rPr>
              <a:t>הכיסא שאתם יושבים עליו</a:t>
            </a:r>
            <a:endParaRPr lang="en-US" sz="1600" dirty="0">
              <a:ea typeface="Calibri"/>
              <a:cs typeface="Times New Roman"/>
            </a:endParaRP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  <a:tabLst>
                <a:tab pos="685800" algn="l"/>
              </a:tabLst>
            </a:pPr>
            <a:r>
              <a:rPr lang="he-IL" dirty="0">
                <a:ea typeface="Calibri"/>
              </a:rPr>
              <a:t>העט אתו אתם כותבים  </a:t>
            </a:r>
            <a:endParaRPr lang="en-US" sz="1600" dirty="0">
              <a:ea typeface="Calibri"/>
              <a:cs typeface="Times New Roman"/>
            </a:endParaRP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  <a:tabLst>
                <a:tab pos="685800" algn="l"/>
              </a:tabLst>
            </a:pPr>
            <a:r>
              <a:rPr lang="he-IL" dirty="0">
                <a:ea typeface="Calibri"/>
              </a:rPr>
              <a:t>שיר כלשהו</a:t>
            </a:r>
            <a:endParaRPr lang="en-US" sz="1600" dirty="0">
              <a:ea typeface="Calibri"/>
              <a:cs typeface="Times New Roman"/>
            </a:endParaRP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  <a:tabLst>
                <a:tab pos="685800" algn="l"/>
              </a:tabLst>
            </a:pPr>
            <a:r>
              <a:rPr lang="he-IL" dirty="0">
                <a:ea typeface="Calibri"/>
              </a:rPr>
              <a:t>קובץ </a:t>
            </a:r>
            <a:r>
              <a:rPr lang="he-IL" dirty="0" smtClean="0">
                <a:ea typeface="Calibri"/>
              </a:rPr>
              <a:t>כלשהו</a:t>
            </a:r>
            <a:endParaRPr lang="en-US" sz="1600" dirty="0">
              <a:ea typeface="Calibri"/>
              <a:cs typeface="Times New Roman"/>
            </a:endParaRP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Courier New"/>
              <a:buChar char="o"/>
              <a:tabLst>
                <a:tab pos="914400" algn="l"/>
              </a:tabLst>
            </a:pPr>
            <a:r>
              <a:rPr lang="en-US" b="1" dirty="0" smtClean="0">
                <a:ea typeface="Calibri"/>
              </a:rPr>
              <a:t>.  .  .</a:t>
            </a:r>
            <a:endParaRPr lang="en-US" sz="1600" b="1" dirty="0">
              <a:ea typeface="Calibri"/>
              <a:cs typeface="Times New Roman"/>
            </a:endParaRPr>
          </a:p>
        </p:txBody>
      </p:sp>
      <p:pic>
        <p:nvPicPr>
          <p:cNvPr id="1026" name="Picture 2" descr="כסא-בר-מעוצב-מברזל-וראטן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956829"/>
            <a:ext cx="1497505" cy="149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277" y="3955555"/>
            <a:ext cx="1549077" cy="1311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מעלת שיר השירים - תהילים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48880"/>
            <a:ext cx="2149556" cy="147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74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שישי        לאה חנוכה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755576" y="620688"/>
            <a:ext cx="7416824" cy="56323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2400" b="1" dirty="0">
                <a:solidFill>
                  <a:srgbClr val="C00000"/>
                </a:solidFill>
                <a:latin typeface="Times New Roman"/>
                <a:ea typeface="Times New Roman"/>
              </a:rPr>
              <a:t>מידול  "העולם האמיתי"</a:t>
            </a:r>
            <a:endParaRPr lang="en-US" sz="2400" dirty="0">
              <a:solidFill>
                <a:srgbClr val="C00000"/>
              </a:solidFill>
              <a:latin typeface="Times New Roman"/>
              <a:ea typeface="Times New Roman"/>
            </a:endParaRPr>
          </a:p>
          <a:p>
            <a:pPr algn="ctr">
              <a:lnSpc>
                <a:spcPct val="150000"/>
              </a:lnSpc>
            </a:pPr>
            <a:r>
              <a:rPr lang="he-IL" b="1" dirty="0">
                <a:latin typeface="Times New Roman"/>
                <a:ea typeface="Times New Roman"/>
              </a:rPr>
              <a:t> </a:t>
            </a:r>
            <a:endParaRPr lang="en-US" dirty="0">
              <a:latin typeface="Times New Roman"/>
              <a:ea typeface="Times New Roman"/>
            </a:endParaRPr>
          </a:p>
          <a:p>
            <a:pPr marL="342900" lvl="0" indent="-342900">
              <a:lnSpc>
                <a:spcPct val="150000"/>
              </a:lnSpc>
              <a:buFont typeface="Arial"/>
              <a:buChar char="•"/>
              <a:tabLst>
                <a:tab pos="228600" algn="l"/>
              </a:tabLst>
            </a:pPr>
            <a:r>
              <a:rPr lang="he-IL" dirty="0">
                <a:latin typeface="Times New Roman"/>
                <a:ea typeface="Times New Roman"/>
              </a:rPr>
              <a:t>אנו רוצים "למדל" את התוכנה כייצוג של העצמים מהעולם האמיתי.</a:t>
            </a:r>
            <a:endParaRPr lang="en-US" dirty="0">
              <a:latin typeface="Times New Roman"/>
              <a:ea typeface="Times New Roman"/>
              <a:cs typeface="Times New Roman"/>
            </a:endParaRPr>
          </a:p>
          <a:p>
            <a:pPr marL="342900" lvl="0" indent="-342900">
              <a:lnSpc>
                <a:spcPct val="150000"/>
              </a:lnSpc>
              <a:buFont typeface="Arial"/>
              <a:buChar char="•"/>
              <a:tabLst>
                <a:tab pos="457200" algn="l"/>
              </a:tabLst>
            </a:pPr>
            <a:r>
              <a:rPr lang="he-IL" b="1" dirty="0">
                <a:latin typeface="Times New Roman"/>
                <a:ea typeface="Times New Roman"/>
              </a:rPr>
              <a:t>דוגמה:</a:t>
            </a:r>
            <a:r>
              <a:rPr lang="he-IL" dirty="0">
                <a:latin typeface="Times New Roman"/>
                <a:ea typeface="Times New Roman"/>
              </a:rPr>
              <a:t> </a:t>
            </a:r>
            <a:r>
              <a:rPr lang="he-IL" b="1" dirty="0" smtClean="0">
                <a:latin typeface="Times New Roman"/>
                <a:ea typeface="Times New Roman"/>
              </a:rPr>
              <a:t>סופרמרקט</a:t>
            </a:r>
            <a:endParaRPr lang="en-US" dirty="0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he-IL" dirty="0">
                <a:latin typeface="Times New Roman"/>
                <a:ea typeface="Times New Roman"/>
              </a:rPr>
              <a:t>     העצמים המשתתפים:</a:t>
            </a:r>
            <a:endParaRPr lang="en-US" dirty="0">
              <a:latin typeface="Times New Roman"/>
              <a:ea typeface="Times New Roman"/>
            </a:endParaRP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  <a:tabLst>
                <a:tab pos="914400" algn="l"/>
              </a:tabLst>
            </a:pPr>
            <a:r>
              <a:rPr lang="he-IL" dirty="0" smtClean="0">
                <a:latin typeface="Times New Roman"/>
                <a:ea typeface="Times New Roman"/>
              </a:rPr>
              <a:t>ספקים</a:t>
            </a:r>
            <a:endParaRPr lang="en-US" dirty="0">
              <a:latin typeface="Times New Roman"/>
              <a:ea typeface="Times New Roman"/>
              <a:cs typeface="Times New Roman"/>
            </a:endParaRP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  <a:tabLst>
                <a:tab pos="914400" algn="l"/>
              </a:tabLst>
            </a:pPr>
            <a:r>
              <a:rPr lang="he-IL" dirty="0">
                <a:latin typeface="Times New Roman"/>
                <a:ea typeface="Times New Roman"/>
              </a:rPr>
              <a:t>קופאים/</a:t>
            </a:r>
            <a:r>
              <a:rPr lang="he-IL" dirty="0" err="1">
                <a:latin typeface="Times New Roman"/>
                <a:ea typeface="Times New Roman"/>
              </a:rPr>
              <a:t>יות</a:t>
            </a:r>
            <a:endParaRPr lang="en-US" dirty="0">
              <a:latin typeface="Times New Roman"/>
              <a:ea typeface="Times New Roman"/>
              <a:cs typeface="Times New Roman"/>
            </a:endParaRP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  <a:tabLst>
                <a:tab pos="914400" algn="l"/>
              </a:tabLst>
            </a:pPr>
            <a:r>
              <a:rPr lang="he-IL" dirty="0">
                <a:latin typeface="Times New Roman"/>
                <a:ea typeface="Times New Roman"/>
              </a:rPr>
              <a:t>קופות</a:t>
            </a:r>
            <a:endParaRPr lang="en-US" dirty="0">
              <a:latin typeface="Times New Roman"/>
              <a:ea typeface="Times New Roman"/>
              <a:cs typeface="Times New Roman"/>
            </a:endParaRP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  <a:tabLst>
                <a:tab pos="914400" algn="l"/>
              </a:tabLst>
            </a:pPr>
            <a:r>
              <a:rPr lang="he-IL" dirty="0">
                <a:latin typeface="Times New Roman"/>
                <a:ea typeface="Times New Roman"/>
              </a:rPr>
              <a:t>מוצרים</a:t>
            </a:r>
            <a:endParaRPr lang="en-US" dirty="0">
              <a:latin typeface="Times New Roman"/>
              <a:ea typeface="Times New Roman"/>
              <a:cs typeface="Times New Roman"/>
            </a:endParaRP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  <a:tabLst>
                <a:tab pos="914400" algn="l"/>
              </a:tabLst>
            </a:pPr>
            <a:r>
              <a:rPr lang="he-IL" dirty="0">
                <a:latin typeface="Times New Roman"/>
                <a:ea typeface="Times New Roman"/>
              </a:rPr>
              <a:t>אמצעי תשלום: כרטיס אשראי/ צ'ק/ מזומן</a:t>
            </a:r>
            <a:endParaRPr lang="en-US" dirty="0">
              <a:latin typeface="Times New Roman"/>
              <a:ea typeface="Times New Roman"/>
              <a:cs typeface="Times New Roman"/>
            </a:endParaRPr>
          </a:p>
          <a:p>
            <a:pPr marL="685800">
              <a:lnSpc>
                <a:spcPct val="150000"/>
              </a:lnSpc>
            </a:pPr>
            <a:r>
              <a:rPr lang="he-IL" dirty="0">
                <a:latin typeface="Times New Roman"/>
                <a:ea typeface="Times New Roman"/>
              </a:rPr>
              <a:t> </a:t>
            </a:r>
            <a:endParaRPr lang="en-US" dirty="0">
              <a:latin typeface="Times New Roman"/>
              <a:ea typeface="Times New Roman"/>
            </a:endParaRP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  <a:tabLst>
                <a:tab pos="914400" algn="l"/>
              </a:tabLst>
            </a:pPr>
            <a:endParaRPr lang="he-IL" dirty="0" smtClean="0">
              <a:latin typeface="Times New Roman"/>
              <a:ea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Courier New"/>
              <a:buChar char="o"/>
              <a:tabLst>
                <a:tab pos="914400" algn="l"/>
              </a:tabLst>
            </a:pPr>
            <a:endParaRPr lang="he-IL" dirty="0">
              <a:effectLst/>
              <a:latin typeface="Times New Roman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199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שישי        לאה חנוכה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611560" y="548680"/>
            <a:ext cx="7848872" cy="67197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he-IL" sz="2400" b="1" dirty="0">
                <a:solidFill>
                  <a:srgbClr val="C00000"/>
                </a:solidFill>
                <a:latin typeface="Times New Roman"/>
                <a:ea typeface="Times New Roman"/>
              </a:rPr>
              <a:t>מידול  "העולם האמיתי</a:t>
            </a:r>
            <a:r>
              <a:rPr lang="he-IL" sz="2400" b="1" dirty="0" smtClean="0">
                <a:solidFill>
                  <a:srgbClr val="C00000"/>
                </a:solidFill>
                <a:latin typeface="Times New Roman"/>
                <a:ea typeface="Times New Roman"/>
              </a:rPr>
              <a:t>" - המשך</a:t>
            </a:r>
          </a:p>
          <a:p>
            <a:pPr marL="342900" lvl="0" indent="-342900">
              <a:lnSpc>
                <a:spcPct val="150000"/>
              </a:lnSpc>
              <a:buFont typeface="Arial"/>
              <a:buChar char="•"/>
            </a:pPr>
            <a:endParaRPr lang="he-IL" b="1" dirty="0" smtClean="0">
              <a:ea typeface="Times New Roman"/>
            </a:endParaRPr>
          </a:p>
          <a:p>
            <a:pPr marL="342900" lvl="0" indent="-342900">
              <a:lnSpc>
                <a:spcPct val="150000"/>
              </a:lnSpc>
              <a:buFont typeface="Arial"/>
              <a:buChar char="•"/>
            </a:pPr>
            <a:r>
              <a:rPr lang="he-IL" b="1" dirty="0" smtClean="0">
                <a:ea typeface="Times New Roman"/>
              </a:rPr>
              <a:t>דוגמה </a:t>
            </a:r>
            <a:r>
              <a:rPr lang="he-IL" b="1" dirty="0">
                <a:ea typeface="Times New Roman"/>
              </a:rPr>
              <a:t>נוספת:</a:t>
            </a:r>
            <a:r>
              <a:rPr lang="he-IL" dirty="0">
                <a:ea typeface="Times New Roman"/>
              </a:rPr>
              <a:t> </a:t>
            </a:r>
            <a:r>
              <a:rPr lang="he-IL" b="1" dirty="0">
                <a:ea typeface="Times New Roman"/>
              </a:rPr>
              <a:t>מערכת לשיבוץ קורסים</a:t>
            </a:r>
            <a:endParaRPr lang="en-US" dirty="0">
              <a:ea typeface="Calibri"/>
              <a:cs typeface="Times New Roman"/>
            </a:endParaRPr>
          </a:p>
          <a:p>
            <a:pPr marL="228600">
              <a:lnSpc>
                <a:spcPct val="150000"/>
              </a:lnSpc>
            </a:pPr>
            <a:r>
              <a:rPr lang="he-IL" dirty="0">
                <a:ea typeface="Times New Roman"/>
              </a:rPr>
              <a:t>העצמים המשתתפים:</a:t>
            </a:r>
            <a:endParaRPr lang="en-US" dirty="0">
              <a:ea typeface="Calibri"/>
              <a:cs typeface="Arial"/>
            </a:endParaRPr>
          </a:p>
          <a:p>
            <a:pPr marL="342900" lvl="0" indent="-342900">
              <a:lnSpc>
                <a:spcPct val="150000"/>
              </a:lnSpc>
              <a:buFont typeface="Courier New"/>
              <a:buChar char="o"/>
            </a:pPr>
            <a:r>
              <a:rPr lang="he-IL" dirty="0">
                <a:ea typeface="Times New Roman"/>
              </a:rPr>
              <a:t>סטודנטים</a:t>
            </a:r>
            <a:endParaRPr lang="en-US" dirty="0">
              <a:ea typeface="Calibri"/>
              <a:cs typeface="Times New Roman"/>
            </a:endParaRPr>
          </a:p>
          <a:p>
            <a:pPr marL="342900" lvl="0" indent="-342900">
              <a:lnSpc>
                <a:spcPct val="150000"/>
              </a:lnSpc>
              <a:buFont typeface="Courier New"/>
              <a:buChar char="o"/>
            </a:pPr>
            <a:r>
              <a:rPr lang="he-IL" dirty="0">
                <a:ea typeface="Times New Roman"/>
              </a:rPr>
              <a:t>מרצים</a:t>
            </a:r>
            <a:endParaRPr lang="en-US" dirty="0">
              <a:ea typeface="Calibri"/>
              <a:cs typeface="Times New Roman"/>
            </a:endParaRPr>
          </a:p>
          <a:p>
            <a:pPr marL="342900" lvl="0" indent="-342900">
              <a:lnSpc>
                <a:spcPct val="150000"/>
              </a:lnSpc>
              <a:buFont typeface="Courier New"/>
              <a:buChar char="o"/>
            </a:pPr>
            <a:r>
              <a:rPr lang="he-IL" dirty="0">
                <a:ea typeface="Times New Roman"/>
              </a:rPr>
              <a:t>חדרים</a:t>
            </a:r>
            <a:endParaRPr lang="en-US" dirty="0">
              <a:ea typeface="Calibri"/>
              <a:cs typeface="Times New Roman"/>
            </a:endParaRPr>
          </a:p>
          <a:p>
            <a:pPr marL="342900" lvl="0" indent="-342900">
              <a:lnSpc>
                <a:spcPct val="150000"/>
              </a:lnSpc>
              <a:buFont typeface="Courier New"/>
              <a:buChar char="o"/>
            </a:pPr>
            <a:r>
              <a:rPr lang="he-IL" dirty="0">
                <a:ea typeface="Times New Roman"/>
              </a:rPr>
              <a:t>מערכת שעות</a:t>
            </a:r>
            <a:endParaRPr lang="en-US" dirty="0">
              <a:ea typeface="Calibri"/>
              <a:cs typeface="Times New Roman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Courier New"/>
              <a:buChar char="o"/>
            </a:pPr>
            <a:r>
              <a:rPr lang="he-IL" dirty="0">
                <a:ea typeface="Times New Roman"/>
              </a:rPr>
              <a:t>קורסים</a:t>
            </a:r>
            <a:endParaRPr lang="en-US" dirty="0">
              <a:ea typeface="Calibri"/>
              <a:cs typeface="Times New Roman"/>
            </a:endParaRPr>
          </a:p>
          <a:p>
            <a:pPr lvl="0">
              <a:lnSpc>
                <a:spcPct val="150000"/>
              </a:lnSpc>
            </a:pPr>
            <a:endParaRPr lang="he-IL" sz="2400" b="1" dirty="0" smtClean="0">
              <a:solidFill>
                <a:srgbClr val="C00000"/>
              </a:solidFill>
              <a:latin typeface="Times New Roman"/>
              <a:ea typeface="Times New Roman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Arial"/>
              <a:buChar char="•"/>
              <a:tabLst>
                <a:tab pos="228600" algn="l"/>
              </a:tabLst>
            </a:pPr>
            <a:r>
              <a:rPr lang="he-IL" dirty="0">
                <a:solidFill>
                  <a:prstClr val="black"/>
                </a:solidFill>
                <a:ea typeface="Calibri"/>
              </a:rPr>
              <a:t>לכל עצם יש: </a:t>
            </a:r>
            <a:r>
              <a:rPr lang="he-IL" b="1" dirty="0">
                <a:solidFill>
                  <a:prstClr val="black"/>
                </a:solidFill>
                <a:ea typeface="Calibri"/>
              </a:rPr>
              <a:t>תכונות</a:t>
            </a:r>
            <a:r>
              <a:rPr lang="he-IL" dirty="0">
                <a:solidFill>
                  <a:prstClr val="black"/>
                </a:solidFill>
                <a:ea typeface="Calibri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Arial"/>
                <a:ea typeface="Calibri"/>
                <a:cs typeface="Arial"/>
              </a:rPr>
              <a:t>(Attributes</a:t>
            </a:r>
            <a:r>
              <a:rPr lang="en-US" sz="1600" b="1" dirty="0">
                <a:solidFill>
                  <a:prstClr val="black"/>
                </a:solidFill>
                <a:latin typeface="Arial"/>
                <a:ea typeface="Calibri"/>
                <a:cs typeface="Arial"/>
              </a:rPr>
              <a:t>)</a:t>
            </a:r>
            <a:r>
              <a:rPr lang="he-IL" dirty="0">
                <a:solidFill>
                  <a:prstClr val="black"/>
                </a:solidFill>
                <a:ea typeface="Calibri"/>
              </a:rPr>
              <a:t> שמאפיינות אותו, ו</a:t>
            </a:r>
            <a:r>
              <a:rPr lang="he-IL" b="1" dirty="0">
                <a:solidFill>
                  <a:prstClr val="black"/>
                </a:solidFill>
                <a:ea typeface="Calibri"/>
              </a:rPr>
              <a:t>פעולות</a:t>
            </a:r>
            <a:r>
              <a:rPr lang="he-IL" dirty="0">
                <a:solidFill>
                  <a:prstClr val="black"/>
                </a:solidFill>
                <a:ea typeface="Calibri"/>
              </a:rPr>
              <a:t> </a:t>
            </a:r>
            <a:r>
              <a:rPr lang="he-IL" sz="1600" b="1" dirty="0">
                <a:solidFill>
                  <a:prstClr val="black"/>
                </a:solidFill>
                <a:ea typeface="Calibri"/>
              </a:rPr>
              <a:t>(</a:t>
            </a:r>
            <a:r>
              <a:rPr lang="en-US" sz="1600" b="1" dirty="0" smtClean="0">
                <a:solidFill>
                  <a:prstClr val="black"/>
                </a:solidFill>
                <a:latin typeface="Arial"/>
                <a:ea typeface="Calibri"/>
                <a:cs typeface="Arial"/>
              </a:rPr>
              <a:t>(Methods</a:t>
            </a:r>
            <a:r>
              <a:rPr lang="he-IL" dirty="0" smtClean="0">
                <a:solidFill>
                  <a:prstClr val="black"/>
                </a:solidFill>
                <a:latin typeface="Arial"/>
                <a:ea typeface="Calibri"/>
              </a:rPr>
              <a:t>שניתן </a:t>
            </a:r>
            <a:r>
              <a:rPr lang="he-IL" dirty="0">
                <a:solidFill>
                  <a:prstClr val="black"/>
                </a:solidFill>
                <a:latin typeface="Arial"/>
                <a:ea typeface="Calibri"/>
              </a:rPr>
              <a:t>לבצע עליו. </a:t>
            </a:r>
            <a:r>
              <a:rPr lang="he-IL" b="1" dirty="0">
                <a:solidFill>
                  <a:prstClr val="black"/>
                </a:solidFill>
                <a:latin typeface="Arial"/>
                <a:ea typeface="Calibri"/>
              </a:rPr>
              <a:t>לתכונות יש ערכים המאפיינים עצם מסוים - ערכי תכונות.</a:t>
            </a:r>
            <a:endParaRPr lang="en-US" sz="16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>
              <a:lnSpc>
                <a:spcPct val="150000"/>
              </a:lnSpc>
            </a:pPr>
            <a:endParaRPr lang="he-IL" sz="2400" b="1" dirty="0">
              <a:solidFill>
                <a:srgbClr val="C00000"/>
              </a:solidFill>
              <a:latin typeface="Times New Roman"/>
              <a:ea typeface="Times New Roman"/>
            </a:endParaRPr>
          </a:p>
          <a:p>
            <a:pPr lvl="0" algn="ctr">
              <a:lnSpc>
                <a:spcPct val="150000"/>
              </a:lnSpc>
            </a:pPr>
            <a:endParaRPr lang="en-US" sz="2400" dirty="0">
              <a:solidFill>
                <a:srgbClr val="C00000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723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שישי        לאה חנוכה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611560" y="548680"/>
            <a:ext cx="7776864" cy="54014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he-IL" sz="2400" b="1" dirty="0">
                <a:solidFill>
                  <a:srgbClr val="C00000"/>
                </a:solidFill>
                <a:latin typeface="Times New Roman"/>
                <a:ea typeface="Times New Roman"/>
              </a:rPr>
              <a:t>מידול  "העולם האמיתי" - המשך</a:t>
            </a:r>
          </a:p>
          <a:p>
            <a:pPr marL="342900" lvl="0" indent="-342900">
              <a:lnSpc>
                <a:spcPct val="150000"/>
              </a:lnSpc>
              <a:buFont typeface="Arial"/>
              <a:buChar char="•"/>
            </a:pPr>
            <a:endParaRPr lang="he-IL" sz="800" b="1" dirty="0" smtClean="0">
              <a:solidFill>
                <a:prstClr val="black"/>
              </a:solidFill>
              <a:ea typeface="Times New Roman"/>
            </a:endParaRPr>
          </a:p>
          <a:p>
            <a:pPr>
              <a:lnSpc>
                <a:spcPct val="150000"/>
              </a:lnSpc>
            </a:pPr>
            <a:r>
              <a:rPr lang="he-IL" b="1" dirty="0">
                <a:latin typeface="Times New Roman"/>
                <a:ea typeface="Times New Roman"/>
              </a:rPr>
              <a:t>דוגמה ל: עצם, מאפייניו, וערכים שניתן לתת לתכונות המוגדרות </a:t>
            </a:r>
            <a:r>
              <a:rPr lang="he-IL" b="1" dirty="0" smtClean="0">
                <a:latin typeface="Times New Roman"/>
                <a:ea typeface="Times New Roman"/>
              </a:rPr>
              <a:t>עבורו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ea typeface="Times New Roman"/>
            </a:endParaRPr>
          </a:p>
          <a:p>
            <a:pPr>
              <a:lnSpc>
                <a:spcPct val="150000"/>
              </a:lnSpc>
            </a:pPr>
            <a:r>
              <a:rPr lang="he-IL" b="1" dirty="0">
                <a:latin typeface="Times New Roman"/>
                <a:ea typeface="Times New Roman"/>
              </a:rPr>
              <a:t>עצם -</a:t>
            </a:r>
            <a:r>
              <a:rPr lang="he-IL" dirty="0">
                <a:latin typeface="Times New Roman"/>
                <a:ea typeface="Times New Roman"/>
              </a:rPr>
              <a:t>    הטלפון הסלולרי שלכם </a:t>
            </a:r>
            <a:endParaRPr lang="he-IL" dirty="0" smtClean="0">
              <a:latin typeface="Times New Roman"/>
              <a:ea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ea typeface="Times New Roman"/>
            </a:endParaRPr>
          </a:p>
          <a:p>
            <a:pPr>
              <a:lnSpc>
                <a:spcPct val="150000"/>
              </a:lnSpc>
              <a:tabLst>
                <a:tab pos="503555" algn="l"/>
              </a:tabLst>
            </a:pPr>
            <a:r>
              <a:rPr lang="he-IL" b="1" dirty="0" smtClean="0">
                <a:latin typeface="Times New Roman"/>
                <a:ea typeface="Times New Roman"/>
              </a:rPr>
              <a:t>תכונות/מאפיינים </a:t>
            </a:r>
            <a:r>
              <a:rPr lang="en-US" b="1" dirty="0" smtClean="0">
                <a:latin typeface="Arial"/>
                <a:ea typeface="Times New Roman"/>
              </a:rPr>
              <a:t>  </a:t>
            </a:r>
            <a:r>
              <a:rPr lang="en-US" b="1" dirty="0">
                <a:latin typeface="Arial"/>
                <a:ea typeface="Times New Roman"/>
              </a:rPr>
              <a:t>(attributes)</a:t>
            </a:r>
            <a:r>
              <a:rPr lang="he-IL" b="1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</a:rPr>
              <a:t>וערכיהן: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/>
              <a:ea typeface="Times New Roman"/>
            </a:endParaRPr>
          </a:p>
          <a:p>
            <a:pPr>
              <a:lnSpc>
                <a:spcPct val="150000"/>
              </a:lnSpc>
              <a:tabLst>
                <a:tab pos="4410710" algn="r"/>
              </a:tabLst>
            </a:pPr>
            <a:r>
              <a:rPr lang="he-IL" dirty="0" smtClean="0">
                <a:latin typeface="Times New Roman"/>
                <a:ea typeface="Times New Roman"/>
              </a:rPr>
              <a:t>מספרו</a:t>
            </a:r>
            <a:r>
              <a:rPr lang="he-IL" dirty="0">
                <a:latin typeface="Times New Roman"/>
                <a:ea typeface="Times New Roman"/>
              </a:rPr>
              <a:t>: </a:t>
            </a:r>
            <a:r>
              <a:rPr lang="he-IL" b="1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</a:rPr>
              <a:t>0502233558</a:t>
            </a:r>
            <a:endParaRPr lang="he-IL" b="1" dirty="0">
              <a:solidFill>
                <a:schemeClr val="accent2">
                  <a:lumMod val="75000"/>
                </a:schemeClr>
              </a:solidFill>
              <a:latin typeface="Times New Roman"/>
              <a:ea typeface="Times New Roman"/>
            </a:endParaRPr>
          </a:p>
          <a:p>
            <a:pPr>
              <a:lnSpc>
                <a:spcPct val="150000"/>
              </a:lnSpc>
              <a:tabLst>
                <a:tab pos="4410710" algn="r"/>
              </a:tabLst>
            </a:pPr>
            <a:r>
              <a:rPr lang="he-IL" dirty="0" smtClean="0">
                <a:latin typeface="Arial"/>
                <a:ea typeface="Times New Roman"/>
              </a:rPr>
              <a:t>שם </a:t>
            </a:r>
            <a:r>
              <a:rPr lang="he-IL" dirty="0">
                <a:latin typeface="Arial"/>
                <a:ea typeface="Times New Roman"/>
              </a:rPr>
              <a:t>הרשת: </a:t>
            </a:r>
            <a:r>
              <a:rPr lang="he-IL" b="1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</a:rPr>
              <a:t>סלקום</a:t>
            </a:r>
            <a:endParaRPr lang="he-IL" b="1" dirty="0">
              <a:solidFill>
                <a:schemeClr val="accent2">
                  <a:lumMod val="75000"/>
                </a:schemeClr>
              </a:solidFill>
              <a:latin typeface="Times New Roman"/>
              <a:ea typeface="Times New Roman"/>
            </a:endParaRPr>
          </a:p>
          <a:p>
            <a:pPr>
              <a:lnSpc>
                <a:spcPct val="150000"/>
              </a:lnSpc>
              <a:tabLst>
                <a:tab pos="4410710" algn="r"/>
              </a:tabLst>
            </a:pPr>
            <a:r>
              <a:rPr lang="he-IL" dirty="0" smtClean="0">
                <a:latin typeface="Times New Roman"/>
                <a:ea typeface="Times New Roman"/>
              </a:rPr>
              <a:t> </a:t>
            </a:r>
            <a:r>
              <a:rPr lang="he-IL" dirty="0">
                <a:latin typeface="Times New Roman"/>
                <a:ea typeface="Times New Roman"/>
              </a:rPr>
              <a:t>שם בעליו: </a:t>
            </a:r>
            <a:r>
              <a:rPr lang="he-IL" b="1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</a:rPr>
              <a:t>ערן זהבי </a:t>
            </a:r>
          </a:p>
          <a:p>
            <a:pPr>
              <a:lnSpc>
                <a:spcPct val="150000"/>
              </a:lnSpc>
              <a:tabLst>
                <a:tab pos="4410710" algn="r"/>
              </a:tabLst>
            </a:pPr>
            <a:r>
              <a:rPr lang="he-IL" dirty="0" smtClean="0">
                <a:latin typeface="Times New Roman"/>
                <a:ea typeface="Times New Roman"/>
              </a:rPr>
              <a:t>אחוז </a:t>
            </a:r>
            <a:r>
              <a:rPr lang="he-IL" dirty="0">
                <a:latin typeface="Times New Roman"/>
                <a:ea typeface="Times New Roman"/>
              </a:rPr>
              <a:t>טעינה: </a:t>
            </a:r>
            <a:r>
              <a:rPr lang="he-IL" b="1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</a:rPr>
              <a:t>65%</a:t>
            </a:r>
            <a:endParaRPr lang="he-IL" b="1" dirty="0">
              <a:solidFill>
                <a:schemeClr val="accent2">
                  <a:lumMod val="75000"/>
                </a:schemeClr>
              </a:solidFill>
              <a:latin typeface="Times New Roman"/>
              <a:ea typeface="Times New Roman"/>
            </a:endParaRPr>
          </a:p>
          <a:p>
            <a:pPr>
              <a:lnSpc>
                <a:spcPct val="150000"/>
              </a:lnSpc>
              <a:tabLst>
                <a:tab pos="4410710" algn="r"/>
              </a:tabLst>
            </a:pPr>
            <a:r>
              <a:rPr lang="he-IL" dirty="0" smtClean="0">
                <a:latin typeface="Times New Roman"/>
                <a:ea typeface="Times New Roman"/>
              </a:rPr>
              <a:t>רשימת </a:t>
            </a:r>
            <a:r>
              <a:rPr lang="he-IL" dirty="0">
                <a:latin typeface="Times New Roman"/>
                <a:ea typeface="Times New Roman"/>
              </a:rPr>
              <a:t>המספרים בזיכרון:  </a:t>
            </a:r>
            <a:r>
              <a:rPr lang="he-IL" b="1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</a:rPr>
              <a:t>אין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/>
              <a:ea typeface="Times New Roman"/>
            </a:endParaRPr>
          </a:p>
          <a:p>
            <a:pPr algn="just">
              <a:lnSpc>
                <a:spcPct val="150000"/>
              </a:lnSpc>
              <a:tabLst>
                <a:tab pos="503555" algn="l"/>
              </a:tabLst>
            </a:pPr>
            <a:r>
              <a:rPr lang="he-IL" dirty="0">
                <a:latin typeface="Times New Roman"/>
                <a:ea typeface="Times New Roman"/>
              </a:rPr>
              <a:t>         </a:t>
            </a:r>
            <a:r>
              <a:rPr lang="he-IL" dirty="0" smtClean="0">
                <a:latin typeface="Times New Roman"/>
                <a:ea typeface="Times New Roman"/>
              </a:rPr>
              <a:t>      </a:t>
            </a:r>
            <a:endParaRPr lang="he-IL" b="1" dirty="0">
              <a:solidFill>
                <a:prstClr val="black"/>
              </a:solidFill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942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שישי        לאה חנוכה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827584" y="692696"/>
            <a:ext cx="7416824" cy="6730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he-IL" sz="2400" b="1" dirty="0">
                <a:solidFill>
                  <a:srgbClr val="C00000"/>
                </a:solidFill>
                <a:latin typeface="Times New Roman"/>
                <a:ea typeface="Times New Roman"/>
              </a:rPr>
              <a:t>מידול  "העולם האמיתי" </a:t>
            </a:r>
            <a:r>
              <a:rPr lang="he-IL" sz="2400" b="1" dirty="0" smtClean="0">
                <a:solidFill>
                  <a:srgbClr val="C00000"/>
                </a:solidFill>
                <a:latin typeface="Times New Roman"/>
                <a:ea typeface="Times New Roman"/>
              </a:rPr>
              <a:t>– המשך</a:t>
            </a:r>
          </a:p>
          <a:p>
            <a:pPr lvl="0">
              <a:lnSpc>
                <a:spcPct val="150000"/>
              </a:lnSpc>
            </a:pPr>
            <a:r>
              <a:rPr lang="he-IL" b="1" dirty="0">
                <a:latin typeface="Times New Roman"/>
                <a:ea typeface="Times New Roman"/>
              </a:rPr>
              <a:t>המשך הדוגמה</a:t>
            </a:r>
            <a:r>
              <a:rPr lang="he-IL" b="1" dirty="0" smtClean="0">
                <a:latin typeface="Times New Roman"/>
                <a:ea typeface="Times New Roman"/>
              </a:rPr>
              <a:t>:</a:t>
            </a:r>
          </a:p>
          <a:p>
            <a:pPr lvl="0">
              <a:lnSpc>
                <a:spcPct val="150000"/>
              </a:lnSpc>
            </a:pPr>
            <a:endParaRPr lang="he-IL" b="1" dirty="0">
              <a:latin typeface="Times New Roman"/>
              <a:ea typeface="Times New Roman"/>
            </a:endParaRPr>
          </a:p>
          <a:p>
            <a:pPr lvl="0" algn="just">
              <a:lnSpc>
                <a:spcPct val="150000"/>
              </a:lnSpc>
              <a:tabLst>
                <a:tab pos="503555" algn="l"/>
              </a:tabLst>
            </a:pPr>
            <a:r>
              <a:rPr lang="he-IL" b="1" dirty="0">
                <a:solidFill>
                  <a:prstClr val="black"/>
                </a:solidFill>
                <a:latin typeface="Times New Roman"/>
                <a:ea typeface="Times New Roman"/>
              </a:rPr>
              <a:t>פעולות (</a:t>
            </a:r>
            <a:r>
              <a:rPr lang="en-US" b="1" dirty="0">
                <a:solidFill>
                  <a:prstClr val="black"/>
                </a:solidFill>
                <a:latin typeface="Arial"/>
                <a:ea typeface="Times New Roman"/>
              </a:rPr>
              <a:t>(methods</a:t>
            </a:r>
            <a:r>
              <a:rPr lang="he-IL" b="1" dirty="0">
                <a:solidFill>
                  <a:prstClr val="black"/>
                </a:solidFill>
                <a:latin typeface="Times New Roman"/>
                <a:ea typeface="Times New Roman"/>
              </a:rPr>
              <a:t>:</a:t>
            </a:r>
            <a:endParaRPr lang="en-US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lvl="0">
              <a:lnSpc>
                <a:spcPct val="150000"/>
              </a:lnSpc>
            </a:pPr>
            <a:r>
              <a:rPr lang="he-IL" dirty="0" smtClean="0">
                <a:solidFill>
                  <a:prstClr val="black"/>
                </a:solidFill>
                <a:latin typeface="Times New Roman"/>
                <a:ea typeface="Times New Roman"/>
              </a:rPr>
              <a:t>ביצוע שיחה</a:t>
            </a:r>
          </a:p>
          <a:p>
            <a:pPr lvl="0">
              <a:lnSpc>
                <a:spcPct val="150000"/>
              </a:lnSpc>
            </a:pPr>
            <a:r>
              <a:rPr lang="he-IL" dirty="0" smtClean="0">
                <a:solidFill>
                  <a:prstClr val="black"/>
                </a:solidFill>
                <a:latin typeface="Times New Roman"/>
                <a:ea typeface="Times New Roman"/>
              </a:rPr>
              <a:t>קבלת </a:t>
            </a:r>
            <a:r>
              <a:rPr lang="he-IL" dirty="0">
                <a:solidFill>
                  <a:prstClr val="black"/>
                </a:solidFill>
                <a:latin typeface="Times New Roman"/>
                <a:ea typeface="Times New Roman"/>
              </a:rPr>
              <a:t>שיחה                                         </a:t>
            </a:r>
          </a:p>
          <a:p>
            <a:pPr lvl="0">
              <a:lnSpc>
                <a:spcPct val="150000"/>
              </a:lnSpc>
            </a:pPr>
            <a:r>
              <a:rPr lang="he-IL" dirty="0" smtClean="0">
                <a:solidFill>
                  <a:prstClr val="black"/>
                </a:solidFill>
                <a:latin typeface="Times New Roman"/>
                <a:ea typeface="Times New Roman"/>
              </a:rPr>
              <a:t>הוספת </a:t>
            </a:r>
            <a:r>
              <a:rPr lang="he-IL" dirty="0">
                <a:solidFill>
                  <a:prstClr val="black"/>
                </a:solidFill>
                <a:latin typeface="Times New Roman"/>
                <a:ea typeface="Times New Roman"/>
              </a:rPr>
              <a:t>מספר לזיכרון</a:t>
            </a:r>
            <a:endParaRPr lang="en-US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lvl="0">
              <a:lnSpc>
                <a:spcPct val="150000"/>
              </a:lnSpc>
            </a:pPr>
            <a:r>
              <a:rPr lang="he-IL" dirty="0">
                <a:solidFill>
                  <a:prstClr val="black"/>
                </a:solidFill>
                <a:latin typeface="Times New Roman"/>
                <a:ea typeface="Times New Roman"/>
              </a:rPr>
              <a:t>מחיקת מספר </a:t>
            </a:r>
            <a:r>
              <a:rPr lang="he-IL" dirty="0" smtClean="0">
                <a:solidFill>
                  <a:prstClr val="black"/>
                </a:solidFill>
                <a:latin typeface="Times New Roman"/>
                <a:ea typeface="Times New Roman"/>
              </a:rPr>
              <a:t>מהזיכרון</a:t>
            </a:r>
          </a:p>
          <a:p>
            <a:pPr lvl="0">
              <a:lnSpc>
                <a:spcPct val="150000"/>
              </a:lnSpc>
            </a:pPr>
            <a:r>
              <a:rPr lang="he-IL" dirty="0" smtClean="0">
                <a:solidFill>
                  <a:prstClr val="black"/>
                </a:solidFill>
                <a:latin typeface="Times New Roman"/>
                <a:ea typeface="Times New Roman"/>
              </a:rPr>
              <a:t>טעינה</a:t>
            </a:r>
          </a:p>
          <a:p>
            <a:pPr lvl="0">
              <a:lnSpc>
                <a:spcPct val="150000"/>
              </a:lnSpc>
            </a:pPr>
            <a:endParaRPr lang="he-IL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Arial"/>
              <a:buChar char="•"/>
            </a:pPr>
            <a:r>
              <a:rPr lang="he-IL" dirty="0">
                <a:ea typeface="Calibri"/>
              </a:rPr>
              <a:t>ביצוע פעולות יכול לשנות את ערכי התכונות של העצם. למשל: טעינה תשנה את אחוז הטעינה, הוספת מספר לזיכרון תשנה את רשימת המספרים המצויים בזיכרון וכ"ו.</a:t>
            </a:r>
            <a:endParaRPr lang="en-US" sz="1600" dirty="0">
              <a:ea typeface="Calibri"/>
              <a:cs typeface="Times New Roman"/>
            </a:endParaRPr>
          </a:p>
          <a:p>
            <a:pPr lvl="0">
              <a:lnSpc>
                <a:spcPct val="150000"/>
              </a:lnSpc>
            </a:pPr>
            <a:endParaRPr lang="en-US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lvl="0">
              <a:lnSpc>
                <a:spcPct val="150000"/>
              </a:lnSpc>
            </a:pPr>
            <a:endParaRPr lang="he-IL" sz="2400" b="1" dirty="0">
              <a:solidFill>
                <a:srgbClr val="C00000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968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</TotalTime>
  <Words>1435</Words>
  <Application>Microsoft Office PowerPoint</Application>
  <PresentationFormat>‫הצגה על המסך (4:3)</PresentationFormat>
  <Paragraphs>297</Paragraphs>
  <Slides>28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28</vt:i4>
      </vt:variant>
    </vt:vector>
  </HeadingPairs>
  <TitlesOfParts>
    <vt:vector size="29" baseType="lpstr">
      <vt:lpstr>ערכת נושא Office</vt:lpstr>
      <vt:lpstr>תכנות אינטרנט  Java  Script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תכנות אינטרנט  Java  Script</dc:title>
  <dc:creator>user</dc:creator>
  <cp:lastModifiedBy>user</cp:lastModifiedBy>
  <cp:revision>120</cp:revision>
  <dcterms:created xsi:type="dcterms:W3CDTF">2020-05-07T15:16:12Z</dcterms:created>
  <dcterms:modified xsi:type="dcterms:W3CDTF">2021-04-26T15:08:16Z</dcterms:modified>
</cp:coreProperties>
</file>