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1ed7768d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1ed7768d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1ed7768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1ed7768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ed7768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1ed7768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1ed7768d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1ed7768d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ed7768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ed7768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ed7768d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ed7768d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c1ed7768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c1ed7768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1ed7768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c1ed7768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1ed7768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1ed7768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c1ed7768d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c1ed7768d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1ed7768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1ed7768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ed7768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ed7768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ed7768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ed7768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ed7768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ed7768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79243" y="1504084"/>
            <a:ext cx="87648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00050" lvl="0" marL="4572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1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1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1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1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79243" y="872837"/>
            <a:ext cx="8764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1" algn="r">
              <a:spcBef>
                <a:spcPts val="600"/>
              </a:spcBef>
              <a:spcAft>
                <a:spcPts val="0"/>
              </a:spcAft>
              <a:buClr>
                <a:srgbClr val="6693A6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6693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811200"/>
          </a:xfrm>
          <a:prstGeom prst="rect">
            <a:avLst/>
          </a:prstGeom>
          <a:solidFill>
            <a:srgbClr val="CCE5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:\sharon\Documents\לאחר ההפרדה החל משנת 2015\פורמט למצגות\אלמנטים גרפים מחלקות\TOP - NO ort - mahlakot\TOP + NO ort - pos -- tohna.pn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900" y="143932"/>
            <a:ext cx="9144897" cy="523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ymA3Kx7CXevowKmyHVjtRiidQYJIMSBY/view?usp=sharing" TargetMode="External"/><Relationship Id="rId4" Type="http://schemas.openxmlformats.org/officeDocument/2006/relationships/hyperlink" Target="http://linoit.com/users/kupfermoran/canvases/Mivne_ex" TargetMode="External"/><Relationship Id="rId5" Type="http://schemas.openxmlformats.org/officeDocument/2006/relationships/hyperlink" Target="https://drive.google.com/file/d/1BC_vS0ggOONr4UwkKqA8rDuQlV4oquA2/view?usp=sharing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מבנה נתונים 1</a:t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מבוא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העברת מערך כפרמטר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9250" y="954599"/>
            <a:ext cx="8764800" cy="385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700"/>
              <a:buFont typeface="Gisha"/>
              <a:buChar char="●"/>
            </a:pPr>
            <a:r>
              <a:rPr lang="iw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כאשר מועבר נתון פשוט כפרמטר לפונקציה נוצר שכפול שלו בפונקציה הנקראת. </a:t>
            </a:r>
            <a:endParaRPr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746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Gisha"/>
              <a:buChar char="○"/>
            </a:pPr>
            <a:r>
              <a:rPr lang="iw" sz="23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שינוי ערכו בפונקציה זו לא משפיע על הערך שלו אצל הפונקציה הקוראת.</a:t>
            </a:r>
            <a:endParaRPr sz="23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700"/>
              <a:buChar char="●"/>
            </a:pPr>
            <a:r>
              <a:rPr lang="iw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מערך המועבר כפרמטר </a:t>
            </a:r>
            <a:r>
              <a:rPr lang="iw" u="sng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לא משוכפל</a:t>
            </a:r>
            <a:r>
              <a:rPr lang="iw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אצל הפונקציה ה</a:t>
            </a:r>
            <a:r>
              <a:rPr lang="iw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נקראת</a:t>
            </a:r>
            <a:r>
              <a:rPr lang="iw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○"/>
            </a:pPr>
            <a:r>
              <a:rPr lang="iw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הפונקציה מתייחסת לאותו מקום בזיכרון בו הוגדר המערך אצל הפונקציה הקוראת.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פונקציות מודולריות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79250" y="933248"/>
            <a:ext cx="8764800" cy="387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Gisha"/>
              <a:buChar char="●"/>
            </a:pPr>
            <a:r>
              <a:rPr lang="iw" sz="26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העברת המערך כפרמטר לפונקציה היא שיטת תכנות מודולרית יותר ועדיפה על פני הגדרתו כמשתנה גלובלי ממספר סיבות:</a:t>
            </a:r>
            <a:endParaRPr sz="26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937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Gisha"/>
              <a:buChar char="○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ניתן לבצע שימוש חוזר בפונקציה המקבלת את המערך כפרמטר עבור מספר מערכים.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937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Gisha"/>
              <a:buChar char="○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המעטה במספר המשתנים הגלובליים מקילה על ניפוי התכנית, כלומר מציאת השגיאות בזמן הריצה.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מערכים רב-מימדים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79250" y="918998"/>
            <a:ext cx="8764800" cy="388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Char char="●"/>
            </a:pPr>
            <a:r>
              <a:rPr lang="iw" sz="28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ניתן להגדיר מערך ממספר ממדים. לדוגמא, הגדרת מערך דו-ממדי בגודל 5 על 10 </a:t>
            </a:r>
            <a:r>
              <a:rPr lang="iw" sz="2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int[][] matrix = new int[5][10];</a:t>
            </a:r>
            <a:endParaRPr sz="2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9144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Char char="○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המימד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הראשון המצוין, 5, הוא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מימד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השורות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והמימד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השני, 10, הוא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מימד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העמודות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8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כמו מערך חד-ממדי, ניתן לאתחל מערך רב ממדי ע"י לולאה, אך במצב זה הלולאה תהיה לולאה מקוננת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טיפוס נתונים מופשט (טנ"מ)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79243" y="1504084"/>
            <a:ext cx="8764800" cy="330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Gisha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מבנה נתונים חייב להיות מודולרי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Gisha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יש להגדיר את שלושת הפעולות העיקריות על מבנה הנתונים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Gisha"/>
              <a:buChar char="○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תכנית המשתמשת במבנה הנתונים, אינה חשופה לאופן הביצוע של הפעולות, אלא מורה למבנה לבצע אותן</a:t>
            </a:r>
            <a:endParaRPr sz="20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דוגמא: נכנה מבנה נתונים 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yolo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○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כל תכנית המשתמשת במבנה זה תידרש להגדיר משתנה מהסוג </a:t>
            </a:r>
            <a:r>
              <a:rPr lang="iw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Yolo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○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כדי להכניס איבר חדש יש לקרוא לפונקציה </a:t>
            </a:r>
            <a:r>
              <a:rPr lang="iw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insert ולשלוח לה את האיבר החדש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179243" y="872837"/>
            <a:ext cx="87648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w"/>
              <a:t>Abstract Data Type (ADT)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שלבים לבניית טנ"מ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79250" y="933248"/>
            <a:ext cx="8764800" cy="387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Gisha"/>
              <a:buAutoNum type="arabicPeriod"/>
            </a:pPr>
            <a:r>
              <a:rPr lang="iw" sz="23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תיאור המבנה – הגדרה אבסטרקטית של מערכת הנתונים והפעולות המתבצעות עליהם. לדוגמא: מכונה לממכר חטיפים – הנתונים הם החטיפים והפעולות הן בחירת חטיף לפי לחצן, הכנסת חטיף ומונה כסף</a:t>
            </a:r>
            <a:endParaRPr sz="23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746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Gisha"/>
              <a:buAutoNum type="arabicPeriod"/>
            </a:pPr>
            <a:r>
              <a:rPr lang="iw" sz="23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תיאור האלגוריתמים של פעולות המבנה – הגדרה זו אינה מתבצעת בשפה כלשהי אלא כפסאודו-קוד</a:t>
            </a:r>
            <a:endParaRPr sz="23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marR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3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כעת, הוגדר למעשה מבנה הנתונים</a:t>
            </a:r>
            <a:endParaRPr sz="23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746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Gisha"/>
              <a:buAutoNum type="arabicPeriod"/>
            </a:pPr>
            <a:r>
              <a:rPr lang="iw" sz="23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מימוש המבנה בשפה ספציפית – מימוש אלגוריתם יכול להיות שונה בין שפה לשפה</a:t>
            </a:r>
            <a:endParaRPr sz="23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rtl="1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תרגיל כיתה 2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79243" y="1504084"/>
            <a:ext cx="8764800" cy="330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1" algn="r">
              <a:spcBef>
                <a:spcPts val="500"/>
              </a:spcBef>
              <a:spcAft>
                <a:spcPts val="0"/>
              </a:spcAft>
              <a:buSzPts val="2700"/>
              <a:buAutoNum type="arabicPeriod"/>
            </a:pPr>
            <a:r>
              <a:rPr lang="iw"/>
              <a:t>מה הם הנתונים שיש לשמור במבנה?</a:t>
            </a:r>
            <a:endParaRPr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iw"/>
              <a:t>מה יהיו הפעולות שניתן לבצע על המבנה? </a:t>
            </a:r>
            <a:endParaRPr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iw"/>
              <a:t>לכל פעולה שהוגדרה - כיצד יראה האלגוריתם?</a:t>
            </a:r>
            <a:endParaRPr/>
          </a:p>
        </p:txBody>
      </p:sp>
      <p:sp>
        <p:nvSpPr>
          <p:cNvPr id="115" name="Google Shape;115;p18"/>
          <p:cNvSpPr txBox="1"/>
          <p:nvPr>
            <p:ph idx="2" type="subTitle"/>
          </p:nvPr>
        </p:nvSpPr>
        <p:spPr>
          <a:xfrm>
            <a:off x="179243" y="872837"/>
            <a:ext cx="87648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iw"/>
              <a:t>יצירת מבנה נתונים לקופסת צעצועים: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תוכן השיעור</a:t>
            </a:r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79250" y="954599"/>
            <a:ext cx="8764800" cy="385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1" algn="r">
              <a:spcBef>
                <a:spcPts val="500"/>
              </a:spcBef>
              <a:spcAft>
                <a:spcPts val="0"/>
              </a:spcAft>
              <a:buSzPts val="2700"/>
              <a:buChar char="•"/>
            </a:pPr>
            <a:r>
              <a:rPr lang="iw"/>
              <a:t>נעים מאוד</a:t>
            </a:r>
            <a:endParaRPr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w" u="sng">
                <a:solidFill>
                  <a:schemeClr val="hlink"/>
                </a:solidFill>
                <a:hlinkClick r:id="rId3"/>
              </a:rPr>
              <a:t>סילבוס</a:t>
            </a:r>
            <a:endParaRPr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w"/>
              <a:t>תיאום ציפיות</a:t>
            </a:r>
            <a:endParaRPr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iw" u="sng">
                <a:solidFill>
                  <a:schemeClr val="hlink"/>
                </a:solidFill>
                <a:hlinkClick r:id="rId4"/>
              </a:rPr>
              <a:t>שלכם</a:t>
            </a:r>
            <a:endParaRPr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iw" u="sng">
                <a:solidFill>
                  <a:schemeClr val="hlink"/>
                </a:solidFill>
                <a:hlinkClick r:id="rId5"/>
              </a:rPr>
              <a:t>שלי</a:t>
            </a:r>
            <a:endParaRPr/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w"/>
              <a:t>נושאי השיעור</a:t>
            </a:r>
            <a:endParaRPr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iw"/>
              <a:t>מה זה מבנה נתונים</a:t>
            </a:r>
            <a:endParaRPr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iw"/>
              <a:t>מה זה אלגוריתם</a:t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" y="3237275"/>
            <a:ext cx="1893675" cy="19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מה הוא מבנה נתונים?</a:t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79250" y="968849"/>
            <a:ext cx="8764800" cy="383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●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בעיה כוללת שני מרכיבים: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○"/>
            </a:pPr>
            <a:r>
              <a:rPr lang="iw" sz="19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נתונים</a:t>
            </a:r>
            <a:endParaRPr sz="19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○"/>
            </a:pPr>
            <a:r>
              <a:rPr lang="iw" sz="19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פעולות המתבצעות על הנתונים</a:t>
            </a:r>
            <a:endParaRPr sz="19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●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מבנה נתונים הוא דגם המגדיר את היחסים בין הנתונים ואת הפעולות המבוצעות עליהם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rtl="1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0" y="3139350"/>
            <a:ext cx="2091000" cy="1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פעולות בסיסיות במבנה נתונים</a:t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79250" y="1054349"/>
            <a:ext cx="8764800" cy="375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●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במציאות משתמשים במספר "דגמי-על" של יחסים בין נתונים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○"/>
            </a:pPr>
            <a:r>
              <a:rPr lang="iw" sz="19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למשל: איברים המסודרים בתור לפי סדר הגעתם</a:t>
            </a:r>
            <a:endParaRPr sz="19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○"/>
            </a:pPr>
            <a:r>
              <a:rPr lang="iw" sz="19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מבנים אלו כבר מוגדרים ועל המתכנת לזהות את מבנה הנתונים המתאים לבעיה הנתונה ולהשתמש בו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●"/>
            </a:pPr>
            <a:r>
              <a:rPr lang="iw" sz="22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בעת הטיפול בנתונים נדרשים שלוש פעולות עיקריות: הכנסת איבר, הוצאת איבר וחיפוש איבר</a:t>
            </a:r>
            <a:endParaRPr sz="22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683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Gisha"/>
              <a:buChar char="○"/>
            </a:pPr>
            <a:r>
              <a:rPr lang="iw" sz="19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פעולות אלו ניתנות לביצוע בשיטות שונות, על המתכנת לבצע אותם ביעילות הגבוהה ביותר (מספר קטן ככל האפשר של צעדים)</a:t>
            </a:r>
            <a:endParaRPr sz="19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rtl="1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0" y="4031574"/>
            <a:ext cx="2581700" cy="10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מבנה נתונים בסיסי - מערך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79250" y="883375"/>
            <a:ext cx="8764800" cy="392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b="1"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מערך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משמש לאחסון מספר משתנים מאותו טיפוס בסדרה רצופה בזיכרון.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כל איבר ב</a:t>
            </a:r>
            <a:r>
              <a:rPr b="1"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מערך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הוא משתנה ללא שם - ההתייחסות אליו היא באמצעות ה</a:t>
            </a:r>
            <a:r>
              <a:rPr lang="iw" sz="2400" u="sng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אינדקס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שלו, כלומר מיקומו ביחס לתחילת ה</a:t>
            </a:r>
            <a:r>
              <a:rPr b="1"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מערך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Gisha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ניתן לקרוא את הערך של כל איבר במערך, לשנות את ערכו, להדפיס אותו, לקלוט לתוכו ערך מהקלט - כלומר ניתן לבצע עליו על פעולות כאילו היה משתנה פשוט.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איברי המערך יכולים להיות מטיפוס פשוט, כגון: שלם, 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ממשי, תו. כמו כן הם יכולים להיות מטיפוס מורכב יותר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7" y="3747202"/>
            <a:ext cx="1506175" cy="12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עבודה עם מערכים בשפת Java</a:t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79250" y="911873"/>
            <a:ext cx="8764800" cy="389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הגדרת מערך נעשית ע"י הגדרת משתנה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לטיפוס הנתונים תוספת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סוגריים מרובעות ובבנייה יש לציין את מספר האיברים, כלומר גודל המערך, בתוך הסוגריים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array_type[] array_name = new array_type[array_size];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9144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Char char="●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לדוגמא</a:t>
            </a:r>
            <a:r>
              <a:rPr lang="iw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הגדרת מערך שלמים בגודל 5: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int[] integers = new int[5];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1" algn="r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במערך מגודל 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 הערכים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מאוחסנים במערך החל מאינדקס 0 ועד ל- 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n-1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עבודה עם מערכים בשפת Java</a:t>
            </a:r>
            <a:endParaRPr/>
          </a:p>
        </p:txBody>
      </p:sp>
      <p:sp>
        <p:nvSpPr>
          <p:cNvPr id="61" name="Google Shape;61;p10"/>
          <p:cNvSpPr txBox="1"/>
          <p:nvPr>
            <p:ph idx="2" type="subTitle"/>
          </p:nvPr>
        </p:nvSpPr>
        <p:spPr>
          <a:xfrm>
            <a:off x="79443" y="2295087"/>
            <a:ext cx="87648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iw"/>
              <a:t>אתחול מערך ע"י הצבה מפורשת:</a:t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88" y="2914650"/>
            <a:ext cx="75152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/>
        </p:nvSpPr>
        <p:spPr>
          <a:xfrm>
            <a:off x="243375" y="847550"/>
            <a:ext cx="88053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הגישה לאיבר באינדקס 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במערך מבוצעת ע"י שם המערך, בתוספת האינדקס בסוגריים</a:t>
            </a: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array_name[index_number];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עבודה עם מערכים בשפת Java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79250" y="904748"/>
            <a:ext cx="8764800" cy="390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00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בדרך כלל פעולות על מערכים מבוצעות בלולאות.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-3810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נניח וקיים מערך של מספרים שלמים בשם </a:t>
            </a:r>
            <a:r>
              <a:rPr lang="iw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שאותחל בגודל לא ידוע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0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ניתן לדעת מה גודל המערך ע"י </a:t>
            </a:r>
            <a:r>
              <a:rPr lang="iw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length</a:t>
            </a:r>
            <a:endParaRPr sz="2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" sz="2400">
                <a:solidFill>
                  <a:srgbClr val="404040"/>
                </a:solidFill>
                <a:latin typeface="Gisha"/>
                <a:ea typeface="Gisha"/>
                <a:cs typeface="Gisha"/>
                <a:sym typeface="Gisha"/>
              </a:rPr>
              <a:t>ניתן כעת לכתוב שיטה לאתחול המערך מהקלט:</a:t>
            </a:r>
            <a:endParaRPr sz="2400">
              <a:solidFill>
                <a:srgbClr val="404040"/>
              </a:solidFill>
              <a:latin typeface="Gisha"/>
              <a:ea typeface="Gisha"/>
              <a:cs typeface="Gisha"/>
              <a:sym typeface="Gish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13" y="2931913"/>
            <a:ext cx="79724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2291194" y="205978"/>
            <a:ext cx="6652800" cy="5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תרגיל כיתה 1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24393" y="1414034"/>
            <a:ext cx="8764800" cy="330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שיטה להדפסת איברי מערך של מספרים שלמים: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static void output(int[] arr);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שיטה להחזרת ערך מקסימום במערך של מספרים שלמים: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static int findMax(int[] arr);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שיטה לבדיקה האם ערך מופיע במערך של מספרים שלמים: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static boolean exists(int[] arr, int x);</a:t>
            </a:r>
            <a:endParaRPr sz="2400"/>
          </a:p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179243" y="872837"/>
            <a:ext cx="87648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iw"/>
              <a:t>ממש את השיטות הבאות: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יצוב מותאם אישית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