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26CFC6-0ADD-44BD-96E4-CEF53BFB4995}">
  <a:tblStyle styleId="{9126CFC6-0ADD-44BD-96E4-CEF53BFB499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 name="Google Shape;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1f1b161c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1f1b161c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f1b161c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f1b161c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1f1b161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1f1b161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1f1b161c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1f1b161c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1f1b161c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1f1b161c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gc1f1b161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gc1f1b161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c1f1b161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c1f1b161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c1f1b161c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c1f1b161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c1f1b161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c1f1b161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1f1b161c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1f1b161c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1f1b161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1f1b161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1f1b161c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1f1b161c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1f1b161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1f1b161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p:cSld name="כותרת ותוכן">
    <p:spTree>
      <p:nvGrpSpPr>
        <p:cNvPr id="8" name="Shape 8"/>
        <p:cNvGrpSpPr/>
        <p:nvPr/>
      </p:nvGrpSpPr>
      <p:grpSpPr>
        <a:xfrm>
          <a:off x="0" y="0"/>
          <a:ext cx="0" cy="0"/>
          <a:chOff x="0" y="0"/>
          <a:chExt cx="0" cy="0"/>
        </a:xfrm>
      </p:grpSpPr>
      <p:sp>
        <p:nvSpPr>
          <p:cNvPr id="9" name="Google Shape;9;p2"/>
          <p:cNvSpPr txBox="1"/>
          <p:nvPr>
            <p:ph type="title"/>
          </p:nvPr>
        </p:nvSpPr>
        <p:spPr>
          <a:xfrm>
            <a:off x="2291194" y="205978"/>
            <a:ext cx="6652800" cy="542100"/>
          </a:xfrm>
          <a:prstGeom prst="rect">
            <a:avLst/>
          </a:prstGeom>
          <a:noFill/>
          <a:ln>
            <a:noFill/>
          </a:ln>
        </p:spPr>
        <p:txBody>
          <a:bodyPr anchorCtr="0" anchor="t" bIns="34275" lIns="68575" spcFirstLastPara="1" rIns="68575" wrap="square" tIns="34275">
            <a:noAutofit/>
          </a:bodyPr>
          <a:lstStyle>
            <a:lvl1pPr lvl="0" marR="0" rtl="1" algn="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 name="Google Shape;10;p2"/>
          <p:cNvSpPr txBox="1"/>
          <p:nvPr>
            <p:ph idx="1" type="body"/>
          </p:nvPr>
        </p:nvSpPr>
        <p:spPr>
          <a:xfrm>
            <a:off x="179243" y="1504084"/>
            <a:ext cx="8764800" cy="3304200"/>
          </a:xfrm>
          <a:prstGeom prst="rect">
            <a:avLst/>
          </a:prstGeom>
          <a:noFill/>
          <a:ln>
            <a:noFill/>
          </a:ln>
        </p:spPr>
        <p:txBody>
          <a:bodyPr anchorCtr="0" anchor="t" bIns="34275" lIns="68575" spcFirstLastPara="1" rIns="68575" wrap="square" tIns="34275">
            <a:noAutofit/>
          </a:bodyPr>
          <a:lstStyle>
            <a:lvl1pPr indent="-400050" lvl="0" marL="457200" marR="0" rtl="1" algn="r">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1" algn="r">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61950" lvl="2" marL="1371600" marR="0" rtl="1" algn="r">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1" algn="r">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1" algn="r">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23850" lvl="5" marL="2743200" marR="0" rtl="1" algn="r">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1" algn="r">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1" algn="r">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1" algn="r">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1" name="Google Shape;11;p2"/>
          <p:cNvSpPr txBox="1"/>
          <p:nvPr>
            <p:ph idx="2" type="subTitle"/>
          </p:nvPr>
        </p:nvSpPr>
        <p:spPr>
          <a:xfrm>
            <a:off x="179243" y="872837"/>
            <a:ext cx="8764800" cy="541200"/>
          </a:xfrm>
          <a:prstGeom prst="rect">
            <a:avLst/>
          </a:prstGeom>
          <a:noFill/>
          <a:ln>
            <a:noFill/>
          </a:ln>
        </p:spPr>
        <p:txBody>
          <a:bodyPr anchorCtr="0" anchor="t" bIns="34275" lIns="68575" spcFirstLastPara="1" rIns="68575" wrap="square" tIns="34275">
            <a:noAutofit/>
          </a:bodyPr>
          <a:lstStyle>
            <a:lvl1pPr lvl="0" marR="0" rtl="1" algn="r">
              <a:spcBef>
                <a:spcPts val="600"/>
              </a:spcBef>
              <a:spcAft>
                <a:spcPts val="0"/>
              </a:spcAft>
              <a:buClr>
                <a:srgbClr val="6693A6"/>
              </a:buClr>
              <a:buSzPts val="3000"/>
              <a:buFont typeface="Arial"/>
              <a:buNone/>
              <a:defRPr b="1" i="0" sz="3000" u="none" cap="none" strike="noStrike">
                <a:solidFill>
                  <a:srgbClr val="6693A6"/>
                </a:solidFill>
                <a:latin typeface="Calibri"/>
                <a:ea typeface="Calibri"/>
                <a:cs typeface="Calibri"/>
                <a:sym typeface="Calibri"/>
              </a:defRPr>
            </a:lvl1pPr>
            <a:lvl2pPr lvl="1" marR="0" rtl="1"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1"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1"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4" name="Google Shape;14;p3"/>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811200"/>
          </a:xfrm>
          <a:prstGeom prst="rect">
            <a:avLst/>
          </a:prstGeom>
          <a:solidFill>
            <a:srgbClr val="CCE5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U:\sharon\Documents\לאחר ההפרדה החל משנת 2015\פורמט למצגות\אלמנטים גרפים מחלקות\TOP - NO ort - mahlakot\TOP + NO ort - pos -- tohna.png" id="7" name="Google Shape;7;p1"/>
          <p:cNvPicPr preferRelativeResize="0"/>
          <p:nvPr/>
        </p:nvPicPr>
        <p:blipFill rotWithShape="1">
          <a:blip r:embed="rId1">
            <a:alphaModFix/>
          </a:blip>
          <a:srcRect b="0" l="0" r="0" t="0"/>
          <a:stretch/>
        </p:blipFill>
        <p:spPr>
          <a:xfrm>
            <a:off x="-900" y="143932"/>
            <a:ext cx="9144897" cy="5232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1" algn="ctr">
              <a:spcBef>
                <a:spcPts val="0"/>
              </a:spcBef>
              <a:spcAft>
                <a:spcPts val="0"/>
              </a:spcAft>
              <a:buNone/>
            </a:pPr>
            <a:r>
              <a:rPr lang="iw"/>
              <a:t>ניתוח מערכות 1</a:t>
            </a:r>
            <a:endParaRPr/>
          </a:p>
        </p:txBody>
      </p:sp>
      <p:sp>
        <p:nvSpPr>
          <p:cNvPr id="21" name="Google Shape;21;p4"/>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lang="iw"/>
              <a:t>שיטות איסוף נתונים</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ניהול הראיון</a:t>
            </a:r>
            <a:endParaRPr/>
          </a:p>
        </p:txBody>
      </p:sp>
      <p:sp>
        <p:nvSpPr>
          <p:cNvPr id="86" name="Google Shape;86;p13"/>
          <p:cNvSpPr txBox="1"/>
          <p:nvPr>
            <p:ph idx="1" type="body"/>
          </p:nvPr>
        </p:nvSpPr>
        <p:spPr>
          <a:xfrm>
            <a:off x="179250" y="911873"/>
            <a:ext cx="8764800" cy="3896400"/>
          </a:xfrm>
          <a:prstGeom prst="rect">
            <a:avLst/>
          </a:prstGeom>
        </p:spPr>
        <p:txBody>
          <a:bodyPr anchorCtr="0" anchor="t" bIns="34275" lIns="68575" spcFirstLastPara="1" rIns="68575" wrap="square" tIns="34275">
            <a:noAutofit/>
          </a:bodyPr>
          <a:lstStyle/>
          <a:p>
            <a:pPr indent="-165100" lvl="0" marL="228600" rtl="1" algn="r">
              <a:lnSpc>
                <a:spcPct val="90000"/>
              </a:lnSpc>
              <a:spcBef>
                <a:spcPts val="0"/>
              </a:spcBef>
              <a:spcAft>
                <a:spcPts val="0"/>
              </a:spcAft>
              <a:buSzPts val="2600"/>
              <a:buChar char="•"/>
            </a:pPr>
            <a:r>
              <a:rPr lang="iw" sz="2600"/>
              <a:t>לפתוח בהצגת משתתפי הריאיון, הסברת מטרת הריאיון והסיבות לעריכתו</a:t>
            </a:r>
            <a:endParaRPr sz="1800"/>
          </a:p>
          <a:p>
            <a:pPr indent="-165100" lvl="0" marL="228600" rtl="1" algn="r">
              <a:lnSpc>
                <a:spcPct val="90000"/>
              </a:lnSpc>
              <a:spcBef>
                <a:spcPts val="1000"/>
              </a:spcBef>
              <a:spcAft>
                <a:spcPts val="0"/>
              </a:spcAft>
              <a:buSzPts val="2600"/>
              <a:buChar char="•"/>
            </a:pPr>
            <a:r>
              <a:rPr lang="iw" sz="2600"/>
              <a:t>עידוד המרואיין להעלות רעיונות באופן חופשי ולנסות ליצור אווירה אוהדת ומפרגנת</a:t>
            </a:r>
            <a:endParaRPr sz="1800"/>
          </a:p>
          <a:p>
            <a:pPr indent="-165100" lvl="0" marL="228600" rtl="1" algn="r">
              <a:lnSpc>
                <a:spcPct val="90000"/>
              </a:lnSpc>
              <a:spcBef>
                <a:spcPts val="1000"/>
              </a:spcBef>
              <a:spcAft>
                <a:spcPts val="0"/>
              </a:spcAft>
              <a:buSzPts val="2600"/>
              <a:buChar char="•"/>
            </a:pPr>
            <a:r>
              <a:rPr lang="iw" sz="2600"/>
              <a:t>להימנע מוויכוחים ולא ליצור תחושה של עימות או חקירה</a:t>
            </a:r>
            <a:endParaRPr sz="1800"/>
          </a:p>
          <a:p>
            <a:pPr indent="-165100" lvl="0" marL="228600" rtl="1" algn="r">
              <a:lnSpc>
                <a:spcPct val="90000"/>
              </a:lnSpc>
              <a:spcBef>
                <a:spcPts val="1000"/>
              </a:spcBef>
              <a:spcAft>
                <a:spcPts val="0"/>
              </a:spcAft>
              <a:buSzPts val="2600"/>
              <a:buChar char="•"/>
            </a:pPr>
            <a:r>
              <a:rPr lang="iw" sz="2600"/>
              <a:t>יש לתעד את כל הנאמר</a:t>
            </a:r>
            <a:endParaRPr sz="1800"/>
          </a:p>
          <a:p>
            <a:pPr indent="-165100" lvl="0" marL="228600" rtl="1" algn="r">
              <a:lnSpc>
                <a:spcPct val="90000"/>
              </a:lnSpc>
              <a:spcBef>
                <a:spcPts val="1000"/>
              </a:spcBef>
              <a:spcAft>
                <a:spcPts val="0"/>
              </a:spcAft>
              <a:buSzPts val="2600"/>
              <a:buChar char="•"/>
            </a:pPr>
            <a:r>
              <a:rPr lang="iw" sz="2600"/>
              <a:t>לעיתים לחזור על דברי המרואיין ולשאול האם הניסוח מדויק והאם דבריו הובנו כהלכה</a:t>
            </a:r>
            <a:endParaRPr sz="1800"/>
          </a:p>
          <a:p>
            <a:pPr indent="-165100" lvl="0" marL="228600" rtl="1" algn="r">
              <a:lnSpc>
                <a:spcPct val="90000"/>
              </a:lnSpc>
              <a:spcBef>
                <a:spcPts val="1000"/>
              </a:spcBef>
              <a:spcAft>
                <a:spcPts val="0"/>
              </a:spcAft>
              <a:buSzPts val="2600"/>
              <a:buChar char="•"/>
            </a:pPr>
            <a:r>
              <a:rPr lang="iw" sz="2600"/>
              <a:t>בסיום הריאיון לערוך סיכום של הריאיון ולהסיק מסקנות</a:t>
            </a:r>
            <a:endParaRPr sz="1700"/>
          </a:p>
        </p:txBody>
      </p:sp>
      <p:pic>
        <p:nvPicPr>
          <p:cNvPr id="87" name="Google Shape;87;p13"/>
          <p:cNvPicPr preferRelativeResize="0"/>
          <p:nvPr/>
        </p:nvPicPr>
        <p:blipFill>
          <a:blip r:embed="rId3">
            <a:alphaModFix/>
          </a:blip>
          <a:stretch>
            <a:fillRect/>
          </a:stretch>
        </p:blipFill>
        <p:spPr>
          <a:xfrm>
            <a:off x="82050" y="4282450"/>
            <a:ext cx="1777300" cy="86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שאלון</a:t>
            </a:r>
            <a:endParaRPr/>
          </a:p>
        </p:txBody>
      </p:sp>
      <p:sp>
        <p:nvSpPr>
          <p:cNvPr id="93" name="Google Shape;93;p14"/>
          <p:cNvSpPr txBox="1"/>
          <p:nvPr>
            <p:ph idx="1" type="body"/>
          </p:nvPr>
        </p:nvSpPr>
        <p:spPr>
          <a:xfrm>
            <a:off x="179250" y="918998"/>
            <a:ext cx="8764800" cy="3889200"/>
          </a:xfrm>
          <a:prstGeom prst="rect">
            <a:avLst/>
          </a:prstGeom>
        </p:spPr>
        <p:txBody>
          <a:bodyPr anchorCtr="0" anchor="t" bIns="34275" lIns="68575" spcFirstLastPara="1" rIns="68575" wrap="square" tIns="34275">
            <a:noAutofit/>
          </a:bodyPr>
          <a:lstStyle/>
          <a:p>
            <a:pPr indent="-190500" lvl="0" marL="228600" rtl="1" algn="r">
              <a:lnSpc>
                <a:spcPct val="90000"/>
              </a:lnSpc>
              <a:spcBef>
                <a:spcPts val="0"/>
              </a:spcBef>
              <a:spcAft>
                <a:spcPts val="0"/>
              </a:spcAft>
              <a:buSzPts val="3000"/>
              <a:buChar char="•"/>
            </a:pPr>
            <a:r>
              <a:rPr lang="iw" sz="3000"/>
              <a:t>שאלון הוא כלי לאיסוף נתונים המסייע ברכישת ידע המבוסס על ניסיונם או דעתם של אחרים, באופן מסודר ושיטתי.</a:t>
            </a:r>
            <a:endParaRPr sz="3000"/>
          </a:p>
          <a:p>
            <a:pPr indent="-190500" lvl="0" marL="228600" rtl="1" algn="r">
              <a:lnSpc>
                <a:spcPct val="90000"/>
              </a:lnSpc>
              <a:spcBef>
                <a:spcPts val="0"/>
              </a:spcBef>
              <a:spcAft>
                <a:spcPts val="0"/>
              </a:spcAft>
              <a:buSzPts val="3000"/>
              <a:buChar char="•"/>
            </a:pPr>
            <a:r>
              <a:rPr lang="iw" sz="3000"/>
              <a:t>באמצעות השאלון מתקבלים ממצאים שניתוחם מסייע במתן תשובות מתאימות לבעיה ומכוונות לפתרונה</a:t>
            </a:r>
            <a:endParaRPr sz="2100"/>
          </a:p>
        </p:txBody>
      </p:sp>
      <p:pic>
        <p:nvPicPr>
          <p:cNvPr descr="C:\Users\1\AppData\Local\Microsoft\Windows\Temporary Internet Files\Content.IE5\UEZA7YGR\MMj02867840000[1].gif" id="94" name="Google Shape;94;p14"/>
          <p:cNvPicPr preferRelativeResize="0"/>
          <p:nvPr/>
        </p:nvPicPr>
        <p:blipFill rotWithShape="1">
          <a:blip r:embed="rId3">
            <a:alphaModFix/>
          </a:blip>
          <a:srcRect b="0" l="0" r="0" t="0"/>
          <a:stretch/>
        </p:blipFill>
        <p:spPr>
          <a:xfrm>
            <a:off x="122298" y="3545703"/>
            <a:ext cx="1428750" cy="1468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בניית שאלון</a:t>
            </a:r>
            <a:endParaRPr/>
          </a:p>
        </p:txBody>
      </p:sp>
      <p:sp>
        <p:nvSpPr>
          <p:cNvPr id="100" name="Google Shape;100;p15"/>
          <p:cNvSpPr txBox="1"/>
          <p:nvPr>
            <p:ph idx="1" type="body"/>
          </p:nvPr>
        </p:nvSpPr>
        <p:spPr>
          <a:xfrm>
            <a:off x="179250" y="918998"/>
            <a:ext cx="8764800" cy="3889200"/>
          </a:xfrm>
          <a:prstGeom prst="rect">
            <a:avLst/>
          </a:prstGeom>
        </p:spPr>
        <p:txBody>
          <a:bodyPr anchorCtr="0" anchor="t" bIns="34275" lIns="68575" spcFirstLastPara="1" rIns="68575" wrap="square" tIns="34275">
            <a:noAutofit/>
          </a:bodyPr>
          <a:lstStyle/>
          <a:p>
            <a:pPr indent="-190500" lvl="0" marL="228600" rtl="1" algn="r">
              <a:lnSpc>
                <a:spcPct val="90000"/>
              </a:lnSpc>
              <a:spcBef>
                <a:spcPts val="0"/>
              </a:spcBef>
              <a:spcAft>
                <a:spcPts val="0"/>
              </a:spcAft>
              <a:buSzPts val="2600"/>
              <a:buChar char="•"/>
            </a:pPr>
            <a:r>
              <a:rPr lang="iw" sz="2600"/>
              <a:t>הגדרת אוכלוסיית היעד אליה מופנה השאלון</a:t>
            </a:r>
            <a:endParaRPr sz="2200"/>
          </a:p>
          <a:p>
            <a:pPr indent="-190500" lvl="0" marL="228600" rtl="1" algn="r">
              <a:lnSpc>
                <a:spcPct val="90000"/>
              </a:lnSpc>
              <a:spcBef>
                <a:spcPts val="1000"/>
              </a:spcBef>
              <a:spcAft>
                <a:spcPts val="0"/>
              </a:spcAft>
              <a:buSzPts val="2600"/>
              <a:buChar char="•"/>
            </a:pPr>
            <a:r>
              <a:rPr lang="iw" sz="2600"/>
              <a:t>ניסוח 6-10 שאלות ו/או היגדים המתייחסים לבעיה ומקדמים לפתרון:</a:t>
            </a:r>
            <a:endParaRPr sz="2200"/>
          </a:p>
          <a:p>
            <a:pPr indent="-190500" lvl="1" marL="685800" rtl="1" algn="r">
              <a:lnSpc>
                <a:spcPct val="90000"/>
              </a:lnSpc>
              <a:spcBef>
                <a:spcPts val="500"/>
              </a:spcBef>
              <a:spcAft>
                <a:spcPts val="0"/>
              </a:spcAft>
              <a:buSzPts val="2200"/>
              <a:buChar char="•"/>
            </a:pPr>
            <a:r>
              <a:rPr lang="iw" sz="2200"/>
              <a:t>שאלות על התופעה הכללית</a:t>
            </a:r>
            <a:endParaRPr sz="2600"/>
          </a:p>
          <a:p>
            <a:pPr indent="-190500" lvl="1" marL="685800" rtl="1" algn="r">
              <a:lnSpc>
                <a:spcPct val="90000"/>
              </a:lnSpc>
              <a:spcBef>
                <a:spcPts val="500"/>
              </a:spcBef>
              <a:spcAft>
                <a:spcPts val="0"/>
              </a:spcAft>
              <a:buSzPts val="2200"/>
              <a:buChar char="•"/>
            </a:pPr>
            <a:r>
              <a:rPr lang="iw" sz="2200"/>
              <a:t>שאלות על הבעיה הספציפית</a:t>
            </a:r>
            <a:endParaRPr sz="1800"/>
          </a:p>
          <a:p>
            <a:pPr indent="-190500" lvl="1" marL="685800" rtl="1" algn="r">
              <a:lnSpc>
                <a:spcPct val="90000"/>
              </a:lnSpc>
              <a:spcBef>
                <a:spcPts val="500"/>
              </a:spcBef>
              <a:spcAft>
                <a:spcPts val="0"/>
              </a:spcAft>
              <a:buSzPts val="2200"/>
              <a:buChar char="•"/>
            </a:pPr>
            <a:r>
              <a:rPr lang="iw" sz="2200"/>
              <a:t>שאלות שמקדמות לפתרון </a:t>
            </a:r>
            <a:endParaRPr sz="2200"/>
          </a:p>
          <a:p>
            <a:pPr indent="-190500" lvl="0" marL="228600" rtl="1" algn="r">
              <a:lnSpc>
                <a:spcPct val="90000"/>
              </a:lnSpc>
              <a:spcBef>
                <a:spcPts val="1000"/>
              </a:spcBef>
              <a:spcAft>
                <a:spcPts val="0"/>
              </a:spcAft>
              <a:buSzPts val="2600"/>
              <a:buChar char="•"/>
            </a:pPr>
            <a:r>
              <a:rPr lang="iw" sz="2600"/>
              <a:t>שאלות סגורות:  </a:t>
            </a:r>
            <a:endParaRPr sz="2200"/>
          </a:p>
          <a:p>
            <a:pPr indent="-190500" lvl="1" marL="685800" rtl="1" algn="r">
              <a:lnSpc>
                <a:spcPct val="90000"/>
              </a:lnSpc>
              <a:spcBef>
                <a:spcPts val="500"/>
              </a:spcBef>
              <a:spcAft>
                <a:spcPts val="0"/>
              </a:spcAft>
              <a:buSzPts val="2200"/>
              <a:buChar char="•"/>
            </a:pPr>
            <a:r>
              <a:rPr lang="iw" sz="2200"/>
              <a:t>שאלות בעלות שתי תשובות אפשריות: כן / לא. </a:t>
            </a:r>
            <a:endParaRPr sz="2200"/>
          </a:p>
          <a:p>
            <a:pPr indent="-190500" lvl="1" marL="685800" rtl="1" algn="r">
              <a:lnSpc>
                <a:spcPct val="90000"/>
              </a:lnSpc>
              <a:spcBef>
                <a:spcPts val="500"/>
              </a:spcBef>
              <a:spcAft>
                <a:spcPts val="0"/>
              </a:spcAft>
              <a:buSzPts val="2200"/>
              <a:buChar char="•"/>
            </a:pPr>
            <a:r>
              <a:rPr lang="iw" sz="2200"/>
              <a:t>שאלות עם דרוג מספרי של תשובות ... </a:t>
            </a:r>
            <a:endParaRPr sz="1800"/>
          </a:p>
          <a:p>
            <a:pPr indent="-190500" lvl="0" marL="228600" rtl="1" algn="r">
              <a:lnSpc>
                <a:spcPct val="90000"/>
              </a:lnSpc>
              <a:spcBef>
                <a:spcPts val="1000"/>
              </a:spcBef>
              <a:spcAft>
                <a:spcPts val="0"/>
              </a:spcAft>
              <a:buSzPts val="2600"/>
              <a:buChar char="•"/>
            </a:pPr>
            <a:r>
              <a:rPr lang="iw" sz="2600"/>
              <a:t>אפשרות לשאלה פתוחה בסוף השאלון</a:t>
            </a:r>
            <a:endParaRPr sz="2600"/>
          </a:p>
          <a:p>
            <a:pPr indent="0" lvl="0" marL="0" rtl="0" algn="l">
              <a:spcBef>
                <a:spcPts val="500"/>
              </a:spcBef>
              <a:spcAft>
                <a:spcPts val="0"/>
              </a:spcAft>
              <a:buNone/>
            </a:pPr>
            <a:r>
              <a:t/>
            </a:r>
            <a:endParaRPr sz="2100"/>
          </a:p>
        </p:txBody>
      </p:sp>
      <p:pic>
        <p:nvPicPr>
          <p:cNvPr id="101" name="Google Shape;101;p15"/>
          <p:cNvPicPr preferRelativeResize="0"/>
          <p:nvPr/>
        </p:nvPicPr>
        <p:blipFill rotWithShape="1">
          <a:blip r:embed="rId3">
            <a:alphaModFix/>
          </a:blip>
          <a:srcRect b="0" l="0" r="9436" t="0"/>
          <a:stretch/>
        </p:blipFill>
        <p:spPr>
          <a:xfrm>
            <a:off x="286375" y="2906575"/>
            <a:ext cx="1502875" cy="202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תוצאות איסוף נתונים</a:t>
            </a:r>
            <a:endParaRPr/>
          </a:p>
        </p:txBody>
      </p:sp>
      <p:sp>
        <p:nvSpPr>
          <p:cNvPr id="107" name="Google Shape;107;p16"/>
          <p:cNvSpPr txBox="1"/>
          <p:nvPr>
            <p:ph idx="1" type="body"/>
          </p:nvPr>
        </p:nvSpPr>
        <p:spPr>
          <a:xfrm>
            <a:off x="179250" y="904748"/>
            <a:ext cx="8764800" cy="3903600"/>
          </a:xfrm>
          <a:prstGeom prst="rect">
            <a:avLst/>
          </a:prstGeom>
        </p:spPr>
        <p:txBody>
          <a:bodyPr anchorCtr="0" anchor="t" bIns="34275" lIns="68575" spcFirstLastPara="1" rIns="68575" wrap="square" tIns="34275">
            <a:noAutofit/>
          </a:bodyPr>
          <a:lstStyle/>
          <a:p>
            <a:pPr indent="-228600" lvl="0" marL="228600" rtl="1" algn="r">
              <a:lnSpc>
                <a:spcPct val="90000"/>
              </a:lnSpc>
              <a:spcBef>
                <a:spcPts val="0"/>
              </a:spcBef>
              <a:spcAft>
                <a:spcPts val="0"/>
              </a:spcAft>
              <a:buSzPts val="2800"/>
              <a:buChar char="•"/>
            </a:pPr>
            <a:r>
              <a:rPr lang="iw" sz="2800"/>
              <a:t>לאחר איסוף הנתונים יש לזהות את הפער בין המצב המצוי לבין המצב הרצוי</a:t>
            </a:r>
            <a:endParaRPr sz="1400">
              <a:latin typeface="Arial"/>
              <a:ea typeface="Arial"/>
              <a:cs typeface="Arial"/>
              <a:sym typeface="Arial"/>
            </a:endParaRPr>
          </a:p>
          <a:p>
            <a:pPr indent="-228600" lvl="0" marL="228600" rtl="1" algn="r">
              <a:lnSpc>
                <a:spcPct val="90000"/>
              </a:lnSpc>
              <a:spcBef>
                <a:spcPts val="1000"/>
              </a:spcBef>
              <a:spcAft>
                <a:spcPts val="0"/>
              </a:spcAft>
              <a:buSzPts val="2800"/>
              <a:buChar char="•"/>
            </a:pPr>
            <a:r>
              <a:rPr lang="iw" sz="2800"/>
              <a:t>יש להבדיל בין מקור הבעיה לבין סממני הבעיה</a:t>
            </a:r>
            <a:endParaRPr sz="1400">
              <a:latin typeface="Arial"/>
              <a:ea typeface="Arial"/>
              <a:cs typeface="Arial"/>
              <a:sym typeface="Arial"/>
            </a:endParaRPr>
          </a:p>
          <a:p>
            <a:pPr indent="-228600" lvl="0" marL="228600" rtl="1" algn="r">
              <a:lnSpc>
                <a:spcPct val="90000"/>
              </a:lnSpc>
              <a:spcBef>
                <a:spcPts val="1000"/>
              </a:spcBef>
              <a:spcAft>
                <a:spcPts val="0"/>
              </a:spcAft>
              <a:buSzPts val="2800"/>
              <a:buChar char="•"/>
            </a:pPr>
            <a:r>
              <a:rPr lang="iw" sz="2800"/>
              <a:t>סממן בעיה(סימפטום): סימן שמצביע על בעייה, תופעה וכדומה</a:t>
            </a:r>
            <a:endParaRPr sz="1400">
              <a:latin typeface="Arial"/>
              <a:ea typeface="Arial"/>
              <a:cs typeface="Arial"/>
              <a:sym typeface="Arial"/>
            </a:endParaRPr>
          </a:p>
          <a:p>
            <a:pPr indent="-228600" lvl="0" marL="228600" rtl="1" algn="r">
              <a:lnSpc>
                <a:spcPct val="90000"/>
              </a:lnSpc>
              <a:spcBef>
                <a:spcPts val="1000"/>
              </a:spcBef>
              <a:spcAft>
                <a:spcPts val="0"/>
              </a:spcAft>
              <a:buSzPts val="2800"/>
              <a:buChar char="•"/>
            </a:pPr>
            <a:r>
              <a:rPr lang="iw" sz="2800"/>
              <a:t>מקור הבעיה: חוסר/תהליך/אירוע/פעולה הגורם להיווצרות הבעיה</a:t>
            </a:r>
            <a:endParaRPr/>
          </a:p>
        </p:txBody>
      </p:sp>
      <p:pic>
        <p:nvPicPr>
          <p:cNvPr id="108" name="Google Shape;108;p16"/>
          <p:cNvPicPr preferRelativeResize="0"/>
          <p:nvPr/>
        </p:nvPicPr>
        <p:blipFill>
          <a:blip r:embed="rId3">
            <a:alphaModFix/>
          </a:blip>
          <a:stretch>
            <a:fillRect/>
          </a:stretch>
        </p:blipFill>
        <p:spPr>
          <a:xfrm>
            <a:off x="3126850" y="3602025"/>
            <a:ext cx="3206375" cy="141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179250" y="828548"/>
            <a:ext cx="8764800" cy="3903600"/>
          </a:xfrm>
          <a:prstGeom prst="rect">
            <a:avLst/>
          </a:prstGeom>
        </p:spPr>
        <p:txBody>
          <a:bodyPr anchorCtr="0" anchor="t" bIns="34275" lIns="68575" spcFirstLastPara="1" rIns="68575" wrap="square" tIns="34275">
            <a:noAutofit/>
          </a:bodyPr>
          <a:lstStyle/>
          <a:p>
            <a:pPr indent="-203200" lvl="0" marL="228600" rtl="1" algn="r">
              <a:lnSpc>
                <a:spcPct val="90000"/>
              </a:lnSpc>
              <a:spcBef>
                <a:spcPts val="0"/>
              </a:spcBef>
              <a:spcAft>
                <a:spcPts val="0"/>
              </a:spcAft>
              <a:buSzPts val="2400"/>
              <a:buChar char="•"/>
            </a:pPr>
            <a:r>
              <a:rPr lang="iw" sz="2400"/>
              <a:t>לחברת התעופה "שמיים כחולים" הגיעו מכתבי תלונה רבים מלקוחות</a:t>
            </a:r>
            <a:endParaRPr sz="2400"/>
          </a:p>
          <a:p>
            <a:pPr indent="-203200" lvl="0" marL="228600" rtl="1" algn="r">
              <a:lnSpc>
                <a:spcPct val="90000"/>
              </a:lnSpc>
              <a:spcBef>
                <a:spcPts val="1000"/>
              </a:spcBef>
              <a:spcAft>
                <a:spcPts val="0"/>
              </a:spcAft>
              <a:buSzPts val="2400"/>
              <a:buChar char="•"/>
            </a:pPr>
            <a:r>
              <a:rPr lang="iw" sz="2400"/>
              <a:t>מהי הבעיה/בעיות של חברת התעופה?</a:t>
            </a:r>
            <a:endParaRPr sz="2300"/>
          </a:p>
        </p:txBody>
      </p:sp>
      <p:sp>
        <p:nvSpPr>
          <p:cNvPr id="114" name="Google Shape;114;p17"/>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תרגיל כיתה 2 - זיהוי בעיה</a:t>
            </a:r>
            <a:endParaRPr/>
          </a:p>
        </p:txBody>
      </p:sp>
      <p:sp>
        <p:nvSpPr>
          <p:cNvPr id="115" name="Google Shape;115;p17"/>
          <p:cNvSpPr/>
          <p:nvPr/>
        </p:nvSpPr>
        <p:spPr>
          <a:xfrm>
            <a:off x="34525" y="1435100"/>
            <a:ext cx="3684300" cy="2129100"/>
          </a:xfrm>
          <a:prstGeom prst="foldedCorner">
            <a:avLst>
              <a:gd fmla="val 16667" name="adj"/>
            </a:avLst>
          </a:prstGeom>
          <a:solidFill>
            <a:srgbClr val="FFFFFF"/>
          </a:solidFill>
          <a:ln cap="flat" cmpd="sng" w="12700">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500">
              <a:latin typeface="Calibri"/>
              <a:ea typeface="Calibri"/>
              <a:cs typeface="Calibri"/>
              <a:sym typeface="Calibri"/>
            </a:endParaRPr>
          </a:p>
          <a:p>
            <a:pPr indent="0" lvl="0" marL="0" marR="0" rtl="1" algn="ctr">
              <a:spcBef>
                <a:spcPts val="0"/>
              </a:spcBef>
              <a:spcAft>
                <a:spcPts val="0"/>
              </a:spcAft>
              <a:buNone/>
            </a:pPr>
            <a:r>
              <a:rPr lang="iw" sz="1500">
                <a:solidFill>
                  <a:srgbClr val="000000"/>
                </a:solidFill>
                <a:latin typeface="Calibri"/>
                <a:ea typeface="Calibri"/>
                <a:cs typeface="Calibri"/>
                <a:sym typeface="Calibri"/>
              </a:rPr>
              <a:t>הזמנתי כרטיס טיסה באתר למוסקבה לצורך ביקור משפחתי אצל סבתי החולה. לאחר שקיבלתי את הכרטיס בדוא"ל רכשתי כרטיסי נסיעה בתוך רוסיה שלא ניתן לקבל עליהם החזר.</a:t>
            </a:r>
            <a:endParaRPr sz="1100"/>
          </a:p>
          <a:p>
            <a:pPr indent="0" lvl="0" marL="0" marR="0" rtl="1" algn="ctr">
              <a:spcBef>
                <a:spcPts val="0"/>
              </a:spcBef>
              <a:spcAft>
                <a:spcPts val="0"/>
              </a:spcAft>
              <a:buNone/>
            </a:pPr>
            <a:r>
              <a:rPr lang="iw" sz="1500">
                <a:solidFill>
                  <a:srgbClr val="000000"/>
                </a:solidFill>
                <a:latin typeface="Calibri"/>
                <a:ea typeface="Calibri"/>
                <a:cs typeface="Calibri"/>
                <a:sym typeface="Calibri"/>
              </a:rPr>
              <a:t>כשלושה שבועות לפני מועד הטיסה המתוכננת בישרו לי כי הטיסה בוטלה, אבל אחותי כן טסה בטיסה הזאת, מדוע קיבלתי הודעה שהטיסה בוטלה?</a:t>
            </a:r>
            <a:endParaRPr sz="1500">
              <a:solidFill>
                <a:srgbClr val="000000"/>
              </a:solidFill>
              <a:latin typeface="Calibri"/>
              <a:ea typeface="Calibri"/>
              <a:cs typeface="Calibri"/>
              <a:sym typeface="Calibri"/>
            </a:endParaRPr>
          </a:p>
        </p:txBody>
      </p:sp>
      <p:sp>
        <p:nvSpPr>
          <p:cNvPr id="116" name="Google Shape;116;p17"/>
          <p:cNvSpPr/>
          <p:nvPr/>
        </p:nvSpPr>
        <p:spPr>
          <a:xfrm rot="445171">
            <a:off x="5815988" y="1871316"/>
            <a:ext cx="3054979" cy="3104619"/>
          </a:xfrm>
          <a:prstGeom prst="foldedCorner">
            <a:avLst>
              <a:gd fmla="val 16667" name="adj"/>
            </a:avLst>
          </a:prstGeom>
          <a:solidFill>
            <a:srgbClr val="FFFFFF"/>
          </a:solidFill>
          <a:ln cap="flat" cmpd="sng" w="12700">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iw" sz="1600">
                <a:solidFill>
                  <a:srgbClr val="000000"/>
                </a:solidFill>
                <a:latin typeface="Calibri"/>
                <a:ea typeface="Calibri"/>
                <a:cs typeface="Calibri"/>
                <a:sym typeface="Calibri"/>
              </a:rPr>
              <a:t>רכשתי כרטיסי טיסה באתר. מסיבות אישיות נאלצתי לבטל את טיסתי, בעקבות ביטול העסקה הוחזרו לי הכספים ששילמתי בניכוי 50$ קנס ביטול. </a:t>
            </a:r>
            <a:br>
              <a:rPr lang="iw" sz="1600">
                <a:solidFill>
                  <a:srgbClr val="000000"/>
                </a:solidFill>
                <a:latin typeface="Calibri"/>
                <a:ea typeface="Calibri"/>
                <a:cs typeface="Calibri"/>
                <a:sym typeface="Calibri"/>
              </a:rPr>
            </a:br>
            <a:r>
              <a:rPr lang="iw" sz="1600">
                <a:solidFill>
                  <a:srgbClr val="000000"/>
                </a:solidFill>
                <a:latin typeface="Calibri"/>
                <a:ea typeface="Calibri"/>
                <a:cs typeface="Calibri"/>
                <a:sym typeface="Calibri"/>
              </a:rPr>
              <a:t>ביטלתי את העסקה תוך 14 יום, לפי חוק זכויות הצרכן זכותי לבטל את העסקה תוך 14 יום תמורת דמי ביטול של 5% או 100 ₪ הנמוך מביניהם.</a:t>
            </a:r>
            <a:endParaRPr sz="1200"/>
          </a:p>
          <a:p>
            <a:pPr indent="0" lvl="0" marL="0" marR="0" rtl="1" algn="ctr">
              <a:spcBef>
                <a:spcPts val="0"/>
              </a:spcBef>
              <a:spcAft>
                <a:spcPts val="0"/>
              </a:spcAft>
              <a:buNone/>
            </a:pPr>
            <a:r>
              <a:rPr lang="iw" sz="1600">
                <a:solidFill>
                  <a:srgbClr val="000000"/>
                </a:solidFill>
                <a:latin typeface="Calibri"/>
                <a:ea typeface="Calibri"/>
                <a:cs typeface="Calibri"/>
                <a:sym typeface="Calibri"/>
              </a:rPr>
              <a:t> מדוע הקנס שקיבלתי היה גבוה?</a:t>
            </a:r>
            <a:endParaRPr sz="1600">
              <a:solidFill>
                <a:srgbClr val="000000"/>
              </a:solidFill>
              <a:latin typeface="Calibri"/>
              <a:ea typeface="Calibri"/>
              <a:cs typeface="Calibri"/>
              <a:sym typeface="Calibri"/>
            </a:endParaRPr>
          </a:p>
        </p:txBody>
      </p:sp>
      <p:sp>
        <p:nvSpPr>
          <p:cNvPr id="117" name="Google Shape;117;p17"/>
          <p:cNvSpPr/>
          <p:nvPr/>
        </p:nvSpPr>
        <p:spPr>
          <a:xfrm>
            <a:off x="2334100" y="3220025"/>
            <a:ext cx="3457800" cy="1830900"/>
          </a:xfrm>
          <a:prstGeom prst="foldedCorner">
            <a:avLst>
              <a:gd fmla="val 16667" name="adj"/>
            </a:avLst>
          </a:prstGeom>
          <a:solidFill>
            <a:srgbClr val="FFFFFF"/>
          </a:solidFill>
          <a:ln cap="flat" cmpd="sng" w="12700">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600">
              <a:latin typeface="Calibri"/>
              <a:ea typeface="Calibri"/>
              <a:cs typeface="Calibri"/>
              <a:sym typeface="Calibri"/>
            </a:endParaRPr>
          </a:p>
          <a:p>
            <a:pPr indent="0" lvl="0" marL="0" marR="0" rtl="1" algn="ctr">
              <a:spcBef>
                <a:spcPts val="0"/>
              </a:spcBef>
              <a:spcAft>
                <a:spcPts val="0"/>
              </a:spcAft>
              <a:buNone/>
            </a:pPr>
            <a:r>
              <a:rPr lang="iw" sz="1600">
                <a:solidFill>
                  <a:srgbClr val="000000"/>
                </a:solidFill>
                <a:latin typeface="Calibri"/>
                <a:ea typeface="Calibri"/>
                <a:cs typeface="Calibri"/>
                <a:sym typeface="Calibri"/>
              </a:rPr>
              <a:t>הזמנתי כרטיס טיסה דרך הטלפון, רציתי להזמין ארוחה כשרה לטיסה ונאמר לי שניתן לבצע זאת ע"י כניסה לאתר החברה עם הכנסת מספר ההזמנה. נכנסתי לאתר, ולאחר קושי רב מצאתי את המיקום בו ניתן להכניס מספר הזמנה אולם לא הצלחתי למצוא כיצד מזמינים ארוחה כשרה</a:t>
            </a:r>
            <a:endParaRPr sz="16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5"/>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איסוף נתונים</a:t>
            </a:r>
            <a:endParaRPr/>
          </a:p>
        </p:txBody>
      </p:sp>
      <p:sp>
        <p:nvSpPr>
          <p:cNvPr id="27" name="Google Shape;27;p5"/>
          <p:cNvSpPr txBox="1"/>
          <p:nvPr>
            <p:ph idx="1" type="body"/>
          </p:nvPr>
        </p:nvSpPr>
        <p:spPr>
          <a:xfrm>
            <a:off x="179250" y="961724"/>
            <a:ext cx="8764800" cy="3846600"/>
          </a:xfrm>
          <a:prstGeom prst="rect">
            <a:avLst/>
          </a:prstGeom>
        </p:spPr>
        <p:txBody>
          <a:bodyPr anchorCtr="0" anchor="t" bIns="34275" lIns="68575" spcFirstLastPara="1" rIns="68575" wrap="square" tIns="34275">
            <a:noAutofit/>
          </a:bodyPr>
          <a:lstStyle/>
          <a:p>
            <a:pPr indent="-228600" lvl="0" marL="228600" rtl="1" algn="r">
              <a:lnSpc>
                <a:spcPct val="90000"/>
              </a:lnSpc>
              <a:spcBef>
                <a:spcPts val="0"/>
              </a:spcBef>
              <a:spcAft>
                <a:spcPts val="0"/>
              </a:spcAft>
              <a:buSzPts val="3600"/>
              <a:buChar char="•"/>
            </a:pPr>
            <a:r>
              <a:rPr lang="iw" sz="3600"/>
              <a:t>תהליך המבוצע על מנת:</a:t>
            </a:r>
            <a:endParaRPr sz="1000">
              <a:latin typeface="Arial"/>
              <a:ea typeface="Arial"/>
              <a:cs typeface="Arial"/>
              <a:sym typeface="Arial"/>
            </a:endParaRPr>
          </a:p>
          <a:p>
            <a:pPr indent="-203200" lvl="1" marL="685800" rtl="1" algn="r">
              <a:lnSpc>
                <a:spcPct val="90000"/>
              </a:lnSpc>
              <a:spcBef>
                <a:spcPts val="500"/>
              </a:spcBef>
              <a:spcAft>
                <a:spcPts val="0"/>
              </a:spcAft>
              <a:buSzPts val="2800"/>
              <a:buChar char="•"/>
            </a:pPr>
            <a:r>
              <a:rPr lang="iw" sz="2800"/>
              <a:t>להבין מיהם </a:t>
            </a:r>
            <a:r>
              <a:rPr b="1" lang="iw" sz="2800">
                <a:solidFill>
                  <a:srgbClr val="44546A"/>
                </a:solidFill>
              </a:rPr>
              <a:t>בעלי העניין </a:t>
            </a:r>
            <a:r>
              <a:rPr lang="iw" sz="2800"/>
              <a:t>במערכת</a:t>
            </a:r>
            <a:endParaRPr sz="1000">
              <a:latin typeface="Arial"/>
              <a:ea typeface="Arial"/>
              <a:cs typeface="Arial"/>
              <a:sym typeface="Arial"/>
            </a:endParaRPr>
          </a:p>
          <a:p>
            <a:pPr indent="-203200" lvl="1" marL="685800" rtl="1" algn="r">
              <a:lnSpc>
                <a:spcPct val="90000"/>
              </a:lnSpc>
              <a:spcBef>
                <a:spcPts val="500"/>
              </a:spcBef>
              <a:spcAft>
                <a:spcPts val="0"/>
              </a:spcAft>
              <a:buSzPts val="2800"/>
              <a:buChar char="•"/>
            </a:pPr>
            <a:r>
              <a:rPr lang="iw" sz="2800"/>
              <a:t>להבין מהו </a:t>
            </a:r>
            <a:r>
              <a:rPr b="1" lang="iw" sz="2800">
                <a:solidFill>
                  <a:srgbClr val="44546A"/>
                </a:solidFill>
              </a:rPr>
              <a:t>המצב הקיים</a:t>
            </a:r>
            <a:endParaRPr sz="1000">
              <a:latin typeface="Arial"/>
              <a:ea typeface="Arial"/>
              <a:cs typeface="Arial"/>
              <a:sym typeface="Arial"/>
            </a:endParaRPr>
          </a:p>
          <a:p>
            <a:pPr indent="-203200" lvl="1" marL="685800" rtl="1" algn="r">
              <a:lnSpc>
                <a:spcPct val="90000"/>
              </a:lnSpc>
              <a:spcBef>
                <a:spcPts val="500"/>
              </a:spcBef>
              <a:spcAft>
                <a:spcPts val="0"/>
              </a:spcAft>
              <a:buSzPts val="2800"/>
              <a:buChar char="•"/>
            </a:pPr>
            <a:r>
              <a:rPr lang="iw" sz="2800"/>
              <a:t>ללמוד את </a:t>
            </a:r>
            <a:r>
              <a:rPr b="1" lang="iw" sz="2800">
                <a:solidFill>
                  <a:srgbClr val="44546A"/>
                </a:solidFill>
              </a:rPr>
              <a:t>הצרכים</a:t>
            </a:r>
            <a:endParaRPr sz="2000"/>
          </a:p>
        </p:txBody>
      </p:sp>
      <p:pic>
        <p:nvPicPr>
          <p:cNvPr id="28" name="Google Shape;28;p5"/>
          <p:cNvPicPr preferRelativeResize="0"/>
          <p:nvPr/>
        </p:nvPicPr>
        <p:blipFill rotWithShape="1">
          <a:blip r:embed="rId3">
            <a:alphaModFix/>
          </a:blip>
          <a:srcRect b="0" l="0" r="0" t="0"/>
          <a:stretch/>
        </p:blipFill>
        <p:spPr>
          <a:xfrm>
            <a:off x="1634824" y="2923547"/>
            <a:ext cx="5546149" cy="2141600"/>
          </a:xfrm>
          <a:prstGeom prst="rect">
            <a:avLst/>
          </a:prstGeom>
          <a:noFill/>
          <a:ln>
            <a:noFill/>
          </a:ln>
        </p:spPr>
      </p:pic>
      <p:sp>
        <p:nvSpPr>
          <p:cNvPr id="29" name="Google Shape;29;p5"/>
          <p:cNvSpPr/>
          <p:nvPr/>
        </p:nvSpPr>
        <p:spPr>
          <a:xfrm>
            <a:off x="5333050" y="3362500"/>
            <a:ext cx="1926300" cy="1296600"/>
          </a:xfrm>
          <a:prstGeom prst="rect">
            <a:avLst/>
          </a:prstGeom>
          <a:noFill/>
          <a:ln cap="flat" cmpd="sng" w="762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 name="Google Shape;30;p5"/>
          <p:cNvSpPr txBox="1"/>
          <p:nvPr/>
        </p:nvSpPr>
        <p:spPr>
          <a:xfrm>
            <a:off x="3514293" y="4688631"/>
            <a:ext cx="2291100" cy="4002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iw" sz="2000" u="none" cap="none" strike="noStrike">
                <a:solidFill>
                  <a:srgbClr val="000000"/>
                </a:solidFill>
                <a:latin typeface="Calibri"/>
                <a:ea typeface="Calibri"/>
                <a:cs typeface="Calibri"/>
                <a:sym typeface="Calibri"/>
              </a:rPr>
              <a:t>שלבים בפיתוח תוכנה</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6"/>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שיטות לאיסוף נתונים</a:t>
            </a:r>
            <a:endParaRPr/>
          </a:p>
        </p:txBody>
      </p:sp>
      <p:sp>
        <p:nvSpPr>
          <p:cNvPr id="36" name="Google Shape;36;p6"/>
          <p:cNvSpPr txBox="1"/>
          <p:nvPr>
            <p:ph idx="1" type="body"/>
          </p:nvPr>
        </p:nvSpPr>
        <p:spPr>
          <a:xfrm>
            <a:off x="179250" y="926123"/>
            <a:ext cx="8764800" cy="3882000"/>
          </a:xfrm>
          <a:prstGeom prst="rect">
            <a:avLst/>
          </a:prstGeom>
        </p:spPr>
        <p:txBody>
          <a:bodyPr anchorCtr="0" anchor="t" bIns="34275" lIns="68575" spcFirstLastPara="1" rIns="68575" wrap="square" tIns="34275">
            <a:noAutofit/>
          </a:bodyPr>
          <a:lstStyle/>
          <a:p>
            <a:pPr indent="-190500" lvl="0" marL="228600" rtl="1" algn="r">
              <a:lnSpc>
                <a:spcPct val="90000"/>
              </a:lnSpc>
              <a:spcBef>
                <a:spcPts val="0"/>
              </a:spcBef>
              <a:spcAft>
                <a:spcPts val="0"/>
              </a:spcAft>
              <a:buSzPts val="3000"/>
              <a:buChar char="•"/>
            </a:pPr>
            <a:r>
              <a:rPr lang="iw" sz="3000"/>
              <a:t>קיימות מספר שיטות לאיסוף נתונים:</a:t>
            </a:r>
            <a:endParaRPr sz="3000"/>
          </a:p>
          <a:p>
            <a:pPr indent="-165100" lvl="1" marL="685800" rtl="1" algn="r">
              <a:lnSpc>
                <a:spcPct val="90000"/>
              </a:lnSpc>
              <a:spcBef>
                <a:spcPts val="500"/>
              </a:spcBef>
              <a:spcAft>
                <a:spcPts val="0"/>
              </a:spcAft>
              <a:buSzPts val="2600"/>
              <a:buChar char="•"/>
            </a:pPr>
            <a:r>
              <a:rPr lang="iw" sz="2600"/>
              <a:t>ניתוח </a:t>
            </a:r>
            <a:r>
              <a:rPr b="1" lang="iw" sz="2600"/>
              <a:t>מסמכים</a:t>
            </a:r>
            <a:r>
              <a:rPr lang="iw" sz="2600"/>
              <a:t> שונים</a:t>
            </a:r>
            <a:endParaRPr sz="1400"/>
          </a:p>
          <a:p>
            <a:pPr indent="-165100" lvl="2" marL="1143000" rtl="1" algn="r">
              <a:lnSpc>
                <a:spcPct val="90000"/>
              </a:lnSpc>
              <a:spcBef>
                <a:spcPts val="500"/>
              </a:spcBef>
              <a:spcAft>
                <a:spcPts val="0"/>
              </a:spcAft>
              <a:buSzPts val="2200"/>
              <a:buChar char="•"/>
            </a:pPr>
            <a:r>
              <a:rPr lang="iw" sz="2200"/>
              <a:t>אם קיימת מערכת דומה או אם המערכת הינה עבור ארגון</a:t>
            </a:r>
            <a:endParaRPr sz="1000"/>
          </a:p>
          <a:p>
            <a:pPr indent="-165100" lvl="1" marL="685800" rtl="1" algn="r">
              <a:lnSpc>
                <a:spcPct val="90000"/>
              </a:lnSpc>
              <a:spcBef>
                <a:spcPts val="500"/>
              </a:spcBef>
              <a:spcAft>
                <a:spcPts val="0"/>
              </a:spcAft>
              <a:buSzPts val="2600"/>
              <a:buChar char="•"/>
            </a:pPr>
            <a:r>
              <a:rPr lang="iw" sz="2600"/>
              <a:t>עריכת </a:t>
            </a:r>
            <a:r>
              <a:rPr b="1" lang="iw" sz="2600"/>
              <a:t>תצפיות</a:t>
            </a:r>
            <a:endParaRPr sz="1400"/>
          </a:p>
          <a:p>
            <a:pPr indent="-165100" lvl="2" marL="1143000" rtl="1" algn="r">
              <a:lnSpc>
                <a:spcPct val="90000"/>
              </a:lnSpc>
              <a:spcBef>
                <a:spcPts val="500"/>
              </a:spcBef>
              <a:spcAft>
                <a:spcPts val="0"/>
              </a:spcAft>
              <a:buSzPts val="2200"/>
              <a:buChar char="•"/>
            </a:pPr>
            <a:r>
              <a:rPr lang="iw" sz="2200"/>
              <a:t>על בעלי עניין במערכת</a:t>
            </a:r>
            <a:endParaRPr sz="2200"/>
          </a:p>
          <a:p>
            <a:pPr indent="-165100" lvl="1" marL="685800" rtl="1" algn="r">
              <a:lnSpc>
                <a:spcPct val="90000"/>
              </a:lnSpc>
              <a:spcBef>
                <a:spcPts val="500"/>
              </a:spcBef>
              <a:spcAft>
                <a:spcPts val="0"/>
              </a:spcAft>
              <a:buSzPts val="2600"/>
              <a:buChar char="•"/>
            </a:pPr>
            <a:r>
              <a:rPr lang="iw" sz="2600"/>
              <a:t>עריכת </a:t>
            </a:r>
            <a:r>
              <a:rPr b="1" lang="iw" sz="2600"/>
              <a:t>ראיונות</a:t>
            </a:r>
            <a:r>
              <a:rPr lang="iw" sz="2600"/>
              <a:t> עם בעלי עניין במערכת</a:t>
            </a:r>
            <a:endParaRPr sz="2600"/>
          </a:p>
          <a:p>
            <a:pPr indent="-165100" lvl="1" marL="685800" rtl="1" algn="r">
              <a:lnSpc>
                <a:spcPct val="90000"/>
              </a:lnSpc>
              <a:spcBef>
                <a:spcPts val="500"/>
              </a:spcBef>
              <a:spcAft>
                <a:spcPts val="0"/>
              </a:spcAft>
              <a:buSzPts val="2600"/>
              <a:buChar char="•"/>
            </a:pPr>
            <a:r>
              <a:rPr lang="iw" sz="2600"/>
              <a:t>הפצת </a:t>
            </a:r>
            <a:r>
              <a:rPr b="1" lang="iw" sz="2600"/>
              <a:t>שאלונים</a:t>
            </a:r>
            <a:r>
              <a:rPr lang="iw" sz="2600"/>
              <a:t> לציבור רחב של משתמשים של </a:t>
            </a:r>
            <a:endParaRPr sz="2600"/>
          </a:p>
          <a:p>
            <a:pPr indent="0" lvl="0" marL="685800" rtl="1" algn="r">
              <a:lnSpc>
                <a:spcPct val="90000"/>
              </a:lnSpc>
              <a:spcBef>
                <a:spcPts val="500"/>
              </a:spcBef>
              <a:spcAft>
                <a:spcPts val="0"/>
              </a:spcAft>
              <a:buNone/>
            </a:pPr>
            <a:r>
              <a:rPr lang="iw" sz="2600"/>
              <a:t>המערכת</a:t>
            </a:r>
            <a:endParaRPr sz="1400"/>
          </a:p>
        </p:txBody>
      </p:sp>
      <p:pic>
        <p:nvPicPr>
          <p:cNvPr id="37" name="Google Shape;37;p6"/>
          <p:cNvPicPr preferRelativeResize="0"/>
          <p:nvPr/>
        </p:nvPicPr>
        <p:blipFill>
          <a:blip r:embed="rId3">
            <a:alphaModFix/>
          </a:blip>
          <a:stretch>
            <a:fillRect/>
          </a:stretch>
        </p:blipFill>
        <p:spPr>
          <a:xfrm>
            <a:off x="95775" y="3153700"/>
            <a:ext cx="20193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7"/>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ניתוח מסמכים - איסוף ממצאים</a:t>
            </a:r>
            <a:endParaRPr/>
          </a:p>
        </p:txBody>
      </p:sp>
      <p:sp>
        <p:nvSpPr>
          <p:cNvPr id="43" name="Google Shape;43;p7"/>
          <p:cNvSpPr txBox="1"/>
          <p:nvPr>
            <p:ph idx="1" type="body"/>
          </p:nvPr>
        </p:nvSpPr>
        <p:spPr>
          <a:xfrm>
            <a:off x="179250" y="975974"/>
            <a:ext cx="8764800" cy="3832200"/>
          </a:xfrm>
          <a:prstGeom prst="rect">
            <a:avLst/>
          </a:prstGeom>
        </p:spPr>
        <p:txBody>
          <a:bodyPr anchorCtr="0" anchor="t" bIns="34275" lIns="68575" spcFirstLastPara="1" rIns="68575" wrap="square" tIns="34275">
            <a:noAutofit/>
          </a:bodyPr>
          <a:lstStyle/>
          <a:p>
            <a:pPr indent="-184150" lvl="0" marL="228600" rtl="1" algn="r">
              <a:lnSpc>
                <a:spcPct val="90000"/>
              </a:lnSpc>
              <a:spcBef>
                <a:spcPts val="0"/>
              </a:spcBef>
              <a:spcAft>
                <a:spcPts val="0"/>
              </a:spcAft>
              <a:buSzPts val="2900"/>
              <a:buChar char="•"/>
            </a:pPr>
            <a:r>
              <a:rPr lang="iw" sz="2900"/>
              <a:t>השימוש בניתוח מסמכים הינו לאיסוף ממצאים משמש אותנו ל</a:t>
            </a:r>
            <a:r>
              <a:rPr b="1" lang="iw" sz="2900"/>
              <a:t>בדיקת הבעיה ולאיסוף ראיות</a:t>
            </a:r>
            <a:r>
              <a:rPr lang="iw" sz="2900"/>
              <a:t>.</a:t>
            </a:r>
            <a:endParaRPr sz="2900"/>
          </a:p>
          <a:p>
            <a:pPr indent="-184150" lvl="0" marL="228600" rtl="1" algn="r">
              <a:lnSpc>
                <a:spcPct val="90000"/>
              </a:lnSpc>
              <a:spcBef>
                <a:spcPts val="1000"/>
              </a:spcBef>
              <a:spcAft>
                <a:spcPts val="0"/>
              </a:spcAft>
              <a:buSzPts val="2900"/>
              <a:buChar char="•"/>
            </a:pPr>
            <a:r>
              <a:rPr lang="iw" sz="2900"/>
              <a:t>איסוף ממצאים משמש בידינו מכשיר להבנת הבעיה הנחקרת</a:t>
            </a:r>
            <a:endParaRPr sz="2100"/>
          </a:p>
          <a:p>
            <a:pPr indent="-184150" lvl="1" marL="685800" rtl="1" algn="r">
              <a:lnSpc>
                <a:spcPct val="90000"/>
              </a:lnSpc>
              <a:spcBef>
                <a:spcPts val="500"/>
              </a:spcBef>
              <a:spcAft>
                <a:spcPts val="0"/>
              </a:spcAft>
              <a:buSzPts val="2500"/>
              <a:buChar char="•"/>
            </a:pPr>
            <a:r>
              <a:rPr lang="iw" sz="2500"/>
              <a:t>כלי הנותן לנו תמונה רחבה יותר על הבעיה ומקרב אותנו להצעות לפתרונה.</a:t>
            </a:r>
            <a:endParaRPr sz="1700"/>
          </a:p>
        </p:txBody>
      </p:sp>
      <p:pic>
        <p:nvPicPr>
          <p:cNvPr id="44" name="Google Shape;44;p7"/>
          <p:cNvPicPr preferRelativeResize="0"/>
          <p:nvPr/>
        </p:nvPicPr>
        <p:blipFill rotWithShape="1">
          <a:blip r:embed="rId3">
            <a:alphaModFix/>
          </a:blip>
          <a:srcRect b="0" l="0" r="0" t="0"/>
          <a:stretch/>
        </p:blipFill>
        <p:spPr>
          <a:xfrm>
            <a:off x="381903" y="3610175"/>
            <a:ext cx="1694316" cy="1328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ניתוח מסמכים - אילו?</a:t>
            </a:r>
            <a:endParaRPr/>
          </a:p>
        </p:txBody>
      </p:sp>
      <p:sp>
        <p:nvSpPr>
          <p:cNvPr id="50" name="Google Shape;50;p8"/>
          <p:cNvSpPr txBox="1"/>
          <p:nvPr>
            <p:ph idx="1" type="body"/>
          </p:nvPr>
        </p:nvSpPr>
        <p:spPr>
          <a:xfrm>
            <a:off x="179250" y="883373"/>
            <a:ext cx="8764800" cy="3924900"/>
          </a:xfrm>
          <a:prstGeom prst="rect">
            <a:avLst/>
          </a:prstGeom>
        </p:spPr>
        <p:txBody>
          <a:bodyPr anchorCtr="0" anchor="t" bIns="34275" lIns="68575" spcFirstLastPara="1" rIns="68575" wrap="square" tIns="34275">
            <a:noAutofit/>
          </a:bodyPr>
          <a:lstStyle/>
          <a:p>
            <a:pPr indent="-190500" lvl="0" marL="228600" rtl="1" algn="r">
              <a:lnSpc>
                <a:spcPct val="90000"/>
              </a:lnSpc>
              <a:spcBef>
                <a:spcPts val="0"/>
              </a:spcBef>
              <a:spcAft>
                <a:spcPts val="0"/>
              </a:spcAft>
              <a:buSzPts val="3000"/>
              <a:buChar char="•"/>
            </a:pPr>
            <a:r>
              <a:rPr lang="iw" sz="3000"/>
              <a:t>מסמכים היכולים לשמש כמקור לנתונים על ארגון/מערכת:</a:t>
            </a:r>
            <a:endParaRPr sz="2200"/>
          </a:p>
          <a:p>
            <a:pPr indent="-190500" lvl="1" marL="685800" rtl="1" algn="r">
              <a:lnSpc>
                <a:spcPct val="90000"/>
              </a:lnSpc>
              <a:spcBef>
                <a:spcPts val="500"/>
              </a:spcBef>
              <a:spcAft>
                <a:spcPts val="0"/>
              </a:spcAft>
              <a:buSzPts val="2600"/>
              <a:buChar char="•"/>
            </a:pPr>
            <a:r>
              <a:rPr lang="iw" sz="2600"/>
              <a:t>מסמכים המתארים נהלי עבודה בארגון</a:t>
            </a:r>
            <a:endParaRPr sz="1800"/>
          </a:p>
          <a:p>
            <a:pPr indent="-190500" lvl="1" marL="685800" rtl="1" algn="r">
              <a:lnSpc>
                <a:spcPct val="90000"/>
              </a:lnSpc>
              <a:spcBef>
                <a:spcPts val="500"/>
              </a:spcBef>
              <a:spcAft>
                <a:spcPts val="0"/>
              </a:spcAft>
              <a:buSzPts val="2600"/>
              <a:buChar char="•"/>
            </a:pPr>
            <a:r>
              <a:rPr lang="iw" sz="2600"/>
              <a:t>מסמכים המתארים דוחות תכנון למערכת קיימת, תיאור קלט/פלט של דוחות על נוהלי תפעול מערכת קיימת, מדריכי משתמש למערכת קיימת</a:t>
            </a:r>
            <a:endParaRPr sz="1800"/>
          </a:p>
          <a:p>
            <a:pPr indent="-190500" lvl="1" marL="685800" rtl="1" algn="r">
              <a:lnSpc>
                <a:spcPct val="90000"/>
              </a:lnSpc>
              <a:spcBef>
                <a:spcPts val="500"/>
              </a:spcBef>
              <a:spcAft>
                <a:spcPts val="0"/>
              </a:spcAft>
              <a:buSzPts val="2600"/>
              <a:buChar char="•"/>
            </a:pPr>
            <a:r>
              <a:rPr lang="iw" sz="2600"/>
              <a:t>פניות ותלונות של בעלי עניין על המערכת הקיימת או אל הארגון</a:t>
            </a:r>
            <a:endParaRPr sz="1800"/>
          </a:p>
          <a:p>
            <a:pPr indent="-190500" lvl="1" marL="685800" rtl="1" algn="r">
              <a:lnSpc>
                <a:spcPct val="90000"/>
              </a:lnSpc>
              <a:spcBef>
                <a:spcPts val="500"/>
              </a:spcBef>
              <a:spcAft>
                <a:spcPts val="0"/>
              </a:spcAft>
              <a:buSzPts val="2600"/>
              <a:buChar char="•"/>
            </a:pPr>
            <a:r>
              <a:rPr lang="iw" sz="2600"/>
              <a:t>מסמכים המתארים מערכות אחרות דומות</a:t>
            </a:r>
            <a:endParaRPr sz="1800"/>
          </a:p>
        </p:txBody>
      </p:sp>
      <p:pic>
        <p:nvPicPr>
          <p:cNvPr id="51" name="Google Shape;51;p8"/>
          <p:cNvPicPr preferRelativeResize="0"/>
          <p:nvPr/>
        </p:nvPicPr>
        <p:blipFill rotWithShape="1">
          <a:blip r:embed="rId3">
            <a:alphaModFix/>
          </a:blip>
          <a:srcRect b="9977" l="0" r="0" t="6249"/>
          <a:stretch/>
        </p:blipFill>
        <p:spPr>
          <a:xfrm>
            <a:off x="47125" y="3471525"/>
            <a:ext cx="2400300" cy="15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תרגיל כיתה 1 -איסוף מסמכים</a:t>
            </a:r>
            <a:endParaRPr/>
          </a:p>
        </p:txBody>
      </p:sp>
      <p:sp>
        <p:nvSpPr>
          <p:cNvPr id="57" name="Google Shape;57;p9"/>
          <p:cNvSpPr txBox="1"/>
          <p:nvPr>
            <p:ph idx="1" type="body"/>
          </p:nvPr>
        </p:nvSpPr>
        <p:spPr>
          <a:xfrm>
            <a:off x="179250" y="1054349"/>
            <a:ext cx="8764800" cy="3753900"/>
          </a:xfrm>
          <a:prstGeom prst="rect">
            <a:avLst/>
          </a:prstGeom>
        </p:spPr>
        <p:txBody>
          <a:bodyPr anchorCtr="0" anchor="t" bIns="34275" lIns="68575" spcFirstLastPara="1" rIns="68575" wrap="square" tIns="34275">
            <a:noAutofit/>
          </a:bodyPr>
          <a:lstStyle/>
          <a:p>
            <a:pPr indent="0" lvl="0" marL="0" rtl="1" algn="r">
              <a:spcBef>
                <a:spcPts val="500"/>
              </a:spcBef>
              <a:spcAft>
                <a:spcPts val="0"/>
              </a:spcAft>
              <a:buNone/>
            </a:pPr>
            <a:r>
              <a:rPr lang="iw"/>
              <a:t>מעוניינים לפתח מערכת לניהול עובדים.</a:t>
            </a:r>
            <a:endParaRPr/>
          </a:p>
          <a:p>
            <a:pPr indent="0" lvl="0" marL="0" rtl="1" algn="r">
              <a:spcBef>
                <a:spcPts val="500"/>
              </a:spcBef>
              <a:spcAft>
                <a:spcPts val="0"/>
              </a:spcAft>
              <a:buNone/>
            </a:pPr>
            <a:r>
              <a:rPr lang="iw"/>
              <a:t>עליכם לחפש באינטרנט לפחות 3 מערכות קיימות ועבור כל מערכת לענות על השאלות הבאות:</a:t>
            </a:r>
            <a:endParaRPr/>
          </a:p>
          <a:p>
            <a:pPr indent="-400050" lvl="0" marL="457200" rtl="1" algn="r">
              <a:spcBef>
                <a:spcPts val="500"/>
              </a:spcBef>
              <a:spcAft>
                <a:spcPts val="0"/>
              </a:spcAft>
              <a:buSzPts val="2700"/>
              <a:buAutoNum type="arabicPeriod"/>
            </a:pPr>
            <a:r>
              <a:rPr lang="iw"/>
              <a:t>מה שם המערכת (צרפו קישור לאתר)?</a:t>
            </a:r>
            <a:endParaRPr/>
          </a:p>
          <a:p>
            <a:pPr indent="-400050" lvl="0" marL="457200" rtl="1" algn="r">
              <a:spcBef>
                <a:spcPts val="0"/>
              </a:spcBef>
              <a:spcAft>
                <a:spcPts val="0"/>
              </a:spcAft>
              <a:buSzPts val="2700"/>
              <a:buAutoNum type="arabicPeriod"/>
            </a:pPr>
            <a:r>
              <a:rPr lang="iw"/>
              <a:t>מה הפעולות שאפשר לבצע במערכת?</a:t>
            </a:r>
            <a:endParaRPr/>
          </a:p>
          <a:p>
            <a:pPr indent="-400050" lvl="0" marL="457200" rtl="1" algn="r">
              <a:spcBef>
                <a:spcPts val="0"/>
              </a:spcBef>
              <a:spcAft>
                <a:spcPts val="0"/>
              </a:spcAft>
              <a:buSzPts val="2700"/>
              <a:buAutoNum type="arabicPeriod"/>
            </a:pPr>
            <a:r>
              <a:rPr lang="iw"/>
              <a:t>מה לפי דעתכם חסר במערכת?</a:t>
            </a:r>
            <a:endParaRPr/>
          </a:p>
        </p:txBody>
      </p:sp>
      <p:pic>
        <p:nvPicPr>
          <p:cNvPr id="58" name="Google Shape;58;p9"/>
          <p:cNvPicPr preferRelativeResize="0"/>
          <p:nvPr/>
        </p:nvPicPr>
        <p:blipFill>
          <a:blip r:embed="rId3">
            <a:alphaModFix/>
          </a:blip>
          <a:stretch>
            <a:fillRect/>
          </a:stretch>
        </p:blipFill>
        <p:spPr>
          <a:xfrm>
            <a:off x="85450" y="3788750"/>
            <a:ext cx="1510325" cy="129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0"/>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תצפיות</a:t>
            </a:r>
            <a:endParaRPr/>
          </a:p>
        </p:txBody>
      </p:sp>
      <p:sp>
        <p:nvSpPr>
          <p:cNvPr id="64" name="Google Shape;64;p10"/>
          <p:cNvSpPr txBox="1"/>
          <p:nvPr>
            <p:ph idx="1" type="body"/>
          </p:nvPr>
        </p:nvSpPr>
        <p:spPr>
          <a:xfrm>
            <a:off x="179250" y="883373"/>
            <a:ext cx="8764800" cy="3924900"/>
          </a:xfrm>
          <a:prstGeom prst="rect">
            <a:avLst/>
          </a:prstGeom>
        </p:spPr>
        <p:txBody>
          <a:bodyPr anchorCtr="0" anchor="t" bIns="34275" lIns="68575" spcFirstLastPara="1" rIns="68575" wrap="square" tIns="34275">
            <a:noAutofit/>
          </a:bodyPr>
          <a:lstStyle/>
          <a:p>
            <a:pPr indent="-186690" lvl="0" marL="228600" rtl="1" algn="r">
              <a:lnSpc>
                <a:spcPct val="90000"/>
              </a:lnSpc>
              <a:spcBef>
                <a:spcPts val="0"/>
              </a:spcBef>
              <a:spcAft>
                <a:spcPts val="0"/>
              </a:spcAft>
              <a:buSzPts val="2300"/>
              <a:buChar char="•"/>
            </a:pPr>
            <a:r>
              <a:rPr lang="iw" sz="2300"/>
              <a:t>תצפית היא כלי לאיסוף מידע באמצעות צפייה ורישום של מהלך הצפייה במקום, תופעה, התרחשות הנחקרים.</a:t>
            </a:r>
            <a:endParaRPr sz="2300"/>
          </a:p>
          <a:p>
            <a:pPr indent="-186690" lvl="0" marL="228600" rtl="1" algn="r">
              <a:lnSpc>
                <a:spcPct val="90000"/>
              </a:lnSpc>
              <a:spcBef>
                <a:spcPts val="1000"/>
              </a:spcBef>
              <a:spcAft>
                <a:spcPts val="0"/>
              </a:spcAft>
              <a:buSzPts val="2300"/>
              <a:buChar char="•"/>
            </a:pPr>
            <a:r>
              <a:rPr lang="iw" sz="2300"/>
              <a:t>התצפית חייבת להיות מתוכננת (שעות, ימים ונצפים) ולא אקראית; צריכה להיות לה מטרה ברורה, תוך הגדרה מראש על אילו שאלות היא אמורה לענות</a:t>
            </a:r>
            <a:endParaRPr sz="1900"/>
          </a:p>
          <a:p>
            <a:pPr indent="-186690" lvl="0" marL="228600" rtl="1" algn="r">
              <a:lnSpc>
                <a:spcPct val="90000"/>
              </a:lnSpc>
              <a:spcBef>
                <a:spcPts val="1000"/>
              </a:spcBef>
              <a:spcAft>
                <a:spcPts val="0"/>
              </a:spcAft>
              <a:buSzPts val="2300"/>
              <a:buChar char="•"/>
            </a:pPr>
            <a:r>
              <a:rPr lang="iw" sz="2300"/>
              <a:t>התצפית מאפשרת לנו לבחון את קיומה של תופעה, ולעמוד על מאפיינים שונים שלה כמו היקפה, אפיון המשתתפים הנוטלים בה חלק, ועוד.</a:t>
            </a:r>
            <a:endParaRPr sz="1900"/>
          </a:p>
          <a:p>
            <a:pPr indent="-184784" lvl="1" marL="685800" rtl="1" algn="r">
              <a:lnSpc>
                <a:spcPct val="90000"/>
              </a:lnSpc>
              <a:spcBef>
                <a:spcPts val="500"/>
              </a:spcBef>
              <a:spcAft>
                <a:spcPts val="0"/>
              </a:spcAft>
              <a:buSzPts val="1900"/>
              <a:buChar char="•"/>
            </a:pPr>
            <a:r>
              <a:rPr lang="iw" sz="1900"/>
              <a:t>תצפית הינו כלי מחקר 'פאסיבי' : ניתן לאשש או להפריך באמצעותה השערה שעלתה ביחס לבעיה, אולם לא ניתן לחקור מה שלא 'נמצא בשטח'.</a:t>
            </a:r>
            <a:endParaRPr sz="1500"/>
          </a:p>
          <a:p>
            <a:pPr indent="-186690" lvl="0" marL="228600" rtl="1" algn="r">
              <a:lnSpc>
                <a:spcPct val="90000"/>
              </a:lnSpc>
              <a:spcBef>
                <a:spcPts val="1000"/>
              </a:spcBef>
              <a:spcAft>
                <a:spcPts val="0"/>
              </a:spcAft>
              <a:buSzPts val="2300"/>
              <a:buChar char="•"/>
            </a:pPr>
            <a:r>
              <a:rPr lang="iw" sz="2300"/>
              <a:t>תצפית יכולה לסייע בזיהוי תהליכים ומאפשרת:</a:t>
            </a:r>
            <a:endParaRPr sz="1900"/>
          </a:p>
          <a:p>
            <a:pPr indent="-184784" lvl="1" marL="685800" rtl="1" algn="r">
              <a:lnSpc>
                <a:spcPct val="90000"/>
              </a:lnSpc>
              <a:spcBef>
                <a:spcPts val="500"/>
              </a:spcBef>
              <a:spcAft>
                <a:spcPts val="0"/>
              </a:spcAft>
              <a:buSzPts val="1900"/>
              <a:buChar char="•"/>
            </a:pPr>
            <a:r>
              <a:rPr lang="iw" sz="1900"/>
              <a:t>זיהוי קשיים</a:t>
            </a:r>
            <a:endParaRPr sz="1500"/>
          </a:p>
          <a:p>
            <a:pPr indent="-184784" lvl="1" marL="685800" rtl="1" algn="r">
              <a:lnSpc>
                <a:spcPct val="90000"/>
              </a:lnSpc>
              <a:spcBef>
                <a:spcPts val="500"/>
              </a:spcBef>
              <a:spcAft>
                <a:spcPts val="0"/>
              </a:spcAft>
              <a:buSzPts val="1900"/>
              <a:buChar char="•"/>
            </a:pPr>
            <a:r>
              <a:rPr lang="iw" sz="1900"/>
              <a:t>איתור שינויים</a:t>
            </a:r>
            <a:endParaRPr sz="1500"/>
          </a:p>
          <a:p>
            <a:pPr indent="-184784" lvl="1" marL="685800" rtl="1" algn="r">
              <a:lnSpc>
                <a:spcPct val="90000"/>
              </a:lnSpc>
              <a:spcBef>
                <a:spcPts val="500"/>
              </a:spcBef>
              <a:spcAft>
                <a:spcPts val="0"/>
              </a:spcAft>
              <a:buSzPts val="1900"/>
              <a:buChar char="•"/>
            </a:pPr>
            <a:r>
              <a:rPr lang="iw" sz="1900"/>
              <a:t>גילוי דרכי עבודה</a:t>
            </a:r>
            <a:endParaRPr sz="1500"/>
          </a:p>
        </p:txBody>
      </p:sp>
      <p:pic>
        <p:nvPicPr>
          <p:cNvPr id="65" name="Google Shape;65;p10"/>
          <p:cNvPicPr preferRelativeResize="0"/>
          <p:nvPr/>
        </p:nvPicPr>
        <p:blipFill rotWithShape="1">
          <a:blip r:embed="rId3">
            <a:alphaModFix/>
          </a:blip>
          <a:srcRect b="0" l="0" r="0" t="0"/>
          <a:stretch/>
        </p:blipFill>
        <p:spPr>
          <a:xfrm>
            <a:off x="216567" y="3624789"/>
            <a:ext cx="1643063" cy="138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סוגי תצפיות</a:t>
            </a:r>
            <a:endParaRPr/>
          </a:p>
        </p:txBody>
      </p:sp>
      <p:sp>
        <p:nvSpPr>
          <p:cNvPr id="71" name="Google Shape;71;p11"/>
          <p:cNvSpPr txBox="1"/>
          <p:nvPr/>
        </p:nvSpPr>
        <p:spPr>
          <a:xfrm>
            <a:off x="347209" y="835263"/>
            <a:ext cx="8596800" cy="4346700"/>
          </a:xfrm>
          <a:prstGeom prst="rect">
            <a:avLst/>
          </a:prstGeom>
          <a:noFill/>
          <a:ln>
            <a:noFill/>
          </a:ln>
        </p:spPr>
        <p:txBody>
          <a:bodyPr anchorCtr="0" anchor="t" bIns="45700" lIns="91425" spcFirstLastPara="1" rIns="91425" wrap="square" tIns="45700">
            <a:normAutofit/>
          </a:bodyPr>
          <a:lstStyle/>
          <a:p>
            <a:pPr indent="-292100" lvl="0" marL="342900" marR="0" rtl="1" algn="r">
              <a:spcBef>
                <a:spcPts val="0"/>
              </a:spcBef>
              <a:spcAft>
                <a:spcPts val="0"/>
              </a:spcAft>
              <a:buClr>
                <a:srgbClr val="5B9BD5"/>
              </a:buClr>
              <a:buSzPts val="1760"/>
              <a:buFont typeface="Noto Sans Symbols"/>
              <a:buChar char="►"/>
            </a:pPr>
            <a:r>
              <a:rPr lang="iw" sz="2400">
                <a:solidFill>
                  <a:srgbClr val="3F3F3F"/>
                </a:solidFill>
                <a:latin typeface="Calibri"/>
                <a:ea typeface="Calibri"/>
                <a:cs typeface="Calibri"/>
                <a:sym typeface="Calibri"/>
              </a:rPr>
              <a:t>מעורבות הצופה:</a:t>
            </a:r>
            <a:endParaRPr sz="600"/>
          </a:p>
          <a:p>
            <a:pPr indent="-180340" lvl="0" marL="342900" marR="0" rtl="1" algn="r">
              <a:spcBef>
                <a:spcPts val="1000"/>
              </a:spcBef>
              <a:spcAft>
                <a:spcPts val="0"/>
              </a:spcAft>
              <a:buClr>
                <a:srgbClr val="5B9BD5"/>
              </a:buClr>
              <a:buSzPts val="2560"/>
              <a:buFont typeface="Noto Sans Symbols"/>
              <a:buNone/>
            </a:pPr>
            <a:r>
              <a:t/>
            </a:r>
            <a:endParaRPr sz="2400">
              <a:solidFill>
                <a:srgbClr val="3F3F3F"/>
              </a:solidFill>
              <a:latin typeface="Calibri"/>
              <a:ea typeface="Calibri"/>
              <a:cs typeface="Calibri"/>
              <a:sym typeface="Calibri"/>
            </a:endParaRPr>
          </a:p>
          <a:p>
            <a:pPr indent="-180340" lvl="0" marL="342900" marR="0" rtl="1" algn="r">
              <a:spcBef>
                <a:spcPts val="1000"/>
              </a:spcBef>
              <a:spcAft>
                <a:spcPts val="0"/>
              </a:spcAft>
              <a:buClr>
                <a:srgbClr val="5B9BD5"/>
              </a:buClr>
              <a:buSzPts val="2560"/>
              <a:buFont typeface="Noto Sans Symbols"/>
              <a:buNone/>
            </a:pPr>
            <a:r>
              <a:t/>
            </a:r>
            <a:endParaRPr sz="2400">
              <a:solidFill>
                <a:srgbClr val="3F3F3F"/>
              </a:solidFill>
              <a:latin typeface="Calibri"/>
              <a:ea typeface="Calibri"/>
              <a:cs typeface="Calibri"/>
              <a:sym typeface="Calibri"/>
            </a:endParaRPr>
          </a:p>
          <a:p>
            <a:pPr indent="0" lvl="0" marL="0" marR="0" rtl="1" algn="r">
              <a:spcBef>
                <a:spcPts val="1000"/>
              </a:spcBef>
              <a:spcAft>
                <a:spcPts val="0"/>
              </a:spcAft>
              <a:buClr>
                <a:srgbClr val="5B9BD5"/>
              </a:buClr>
              <a:buSzPts val="2560"/>
              <a:buFont typeface="Noto Sans Symbols"/>
              <a:buNone/>
            </a:pPr>
            <a:r>
              <a:t/>
            </a:r>
            <a:endParaRPr sz="2400">
              <a:solidFill>
                <a:srgbClr val="3F3F3F"/>
              </a:solidFill>
              <a:latin typeface="Calibri"/>
              <a:ea typeface="Calibri"/>
              <a:cs typeface="Calibri"/>
              <a:sym typeface="Calibri"/>
            </a:endParaRPr>
          </a:p>
          <a:p>
            <a:pPr indent="-292100" lvl="0" marL="342900" marR="0" rtl="1" algn="r">
              <a:spcBef>
                <a:spcPts val="1000"/>
              </a:spcBef>
              <a:spcAft>
                <a:spcPts val="0"/>
              </a:spcAft>
              <a:buClr>
                <a:srgbClr val="5B9BD5"/>
              </a:buClr>
              <a:buSzPts val="1760"/>
              <a:buFont typeface="Noto Sans Symbols"/>
              <a:buChar char="►"/>
            </a:pPr>
            <a:r>
              <a:rPr lang="iw" sz="2400">
                <a:solidFill>
                  <a:srgbClr val="3F3F3F"/>
                </a:solidFill>
                <a:latin typeface="Calibri"/>
                <a:ea typeface="Calibri"/>
                <a:cs typeface="Calibri"/>
                <a:sym typeface="Calibri"/>
              </a:rPr>
              <a:t>הכנה לתצפית:</a:t>
            </a:r>
            <a:endParaRPr sz="600"/>
          </a:p>
        </p:txBody>
      </p:sp>
      <p:graphicFrame>
        <p:nvGraphicFramePr>
          <p:cNvPr id="72" name="Google Shape;72;p11"/>
          <p:cNvGraphicFramePr/>
          <p:nvPr/>
        </p:nvGraphicFramePr>
        <p:xfrm>
          <a:off x="259494" y="1342429"/>
          <a:ext cx="3000000" cy="3000000"/>
        </p:xfrm>
        <a:graphic>
          <a:graphicData uri="http://schemas.openxmlformats.org/drawingml/2006/table">
            <a:tbl>
              <a:tblPr bandRow="1" firstRow="1">
                <a:noFill/>
                <a:tableStyleId>{9126CFC6-0ADD-44BD-96E4-CEF53BFB4995}</a:tableStyleId>
              </a:tblPr>
              <a:tblGrid>
                <a:gridCol w="4342250"/>
                <a:gridCol w="4342250"/>
              </a:tblGrid>
              <a:tr h="324875">
                <a:tc>
                  <a:txBody>
                    <a:bodyPr/>
                    <a:lstStyle/>
                    <a:p>
                      <a:pPr indent="0" lvl="0" marL="0" marR="0" rtl="1" algn="ctr">
                        <a:spcBef>
                          <a:spcPts val="0"/>
                        </a:spcBef>
                        <a:spcAft>
                          <a:spcPts val="0"/>
                        </a:spcAft>
                        <a:buNone/>
                      </a:pPr>
                      <a:r>
                        <a:rPr lang="iw" sz="1500" u="none" cap="none" strike="noStrike"/>
                        <a:t>פסיבית</a:t>
                      </a:r>
                      <a:endParaRPr sz="1100"/>
                    </a:p>
                  </a:txBody>
                  <a:tcPr marT="45725" marB="45725" marR="91450" marL="91450"/>
                </a:tc>
                <a:tc>
                  <a:txBody>
                    <a:bodyPr/>
                    <a:lstStyle/>
                    <a:p>
                      <a:pPr indent="0" lvl="0" marL="0" marR="0" rtl="1" algn="ctr">
                        <a:spcBef>
                          <a:spcPts val="0"/>
                        </a:spcBef>
                        <a:spcAft>
                          <a:spcPts val="0"/>
                        </a:spcAft>
                        <a:buNone/>
                      </a:pPr>
                      <a:r>
                        <a:rPr lang="iw" sz="1500" u="none" cap="none" strike="noStrike"/>
                        <a:t>אקטיבית</a:t>
                      </a:r>
                      <a:endParaRPr sz="1100"/>
                    </a:p>
                  </a:txBody>
                  <a:tcPr marT="45725" marB="45725" marR="91450" marL="91450"/>
                </a:tc>
              </a:tr>
              <a:tr h="544575">
                <a:tc>
                  <a:txBody>
                    <a:bodyPr/>
                    <a:lstStyle/>
                    <a:p>
                      <a:pPr indent="0" lvl="0" marL="0" marR="0" rtl="1" algn="r">
                        <a:spcBef>
                          <a:spcPts val="0"/>
                        </a:spcBef>
                        <a:spcAft>
                          <a:spcPts val="0"/>
                        </a:spcAft>
                        <a:buNone/>
                      </a:pPr>
                      <a:r>
                        <a:rPr lang="iw" sz="1500" u="none" cap="none" strike="noStrike"/>
                        <a:t>הצופה עומד מהצד ומתעד את ההתנהגות ללא כל התערבות</a:t>
                      </a:r>
                      <a:endParaRPr sz="1100"/>
                    </a:p>
                  </a:txBody>
                  <a:tcPr marT="45725" marB="45725" marR="91450" marL="91450"/>
                </a:tc>
                <a:tc>
                  <a:txBody>
                    <a:bodyPr/>
                    <a:lstStyle/>
                    <a:p>
                      <a:pPr indent="0" lvl="0" marL="0" marR="0" rtl="1" algn="r">
                        <a:spcBef>
                          <a:spcPts val="0"/>
                        </a:spcBef>
                        <a:spcAft>
                          <a:spcPts val="0"/>
                        </a:spcAft>
                        <a:buNone/>
                      </a:pPr>
                      <a:r>
                        <a:rPr lang="iw" sz="1500" u="none" cap="none" strike="noStrike"/>
                        <a:t>הצופה עשוי לשאול את הנחקר שאלה או לתת הוראה ולתעד את תגובת הנחקר בעקבות השאלה או ההוראה</a:t>
                      </a:r>
                      <a:endParaRPr sz="1100"/>
                    </a:p>
                  </a:txBody>
                  <a:tcPr marT="45725" marB="45725" marR="91450" marL="91450"/>
                </a:tc>
              </a:tr>
              <a:tr h="560725">
                <a:tc>
                  <a:txBody>
                    <a:bodyPr/>
                    <a:lstStyle/>
                    <a:p>
                      <a:pPr indent="0" lvl="0" marL="0" marR="0" rtl="1" algn="r">
                        <a:lnSpc>
                          <a:spcPct val="100000"/>
                        </a:lnSpc>
                        <a:spcBef>
                          <a:spcPts val="0"/>
                        </a:spcBef>
                        <a:spcAft>
                          <a:spcPts val="0"/>
                        </a:spcAft>
                        <a:buClr>
                          <a:srgbClr val="000000"/>
                        </a:buClr>
                        <a:buSzPts val="1800"/>
                        <a:buFont typeface="Calibri"/>
                        <a:buNone/>
                      </a:pPr>
                      <a:r>
                        <a:rPr lang="iw" sz="1500" u="none" cap="none" strike="noStrike">
                          <a:solidFill>
                            <a:srgbClr val="000000"/>
                          </a:solidFill>
                          <a:latin typeface="Calibri"/>
                          <a:ea typeface="Calibri"/>
                          <a:cs typeface="Calibri"/>
                          <a:sym typeface="Calibri"/>
                        </a:rPr>
                        <a:t>הצופה נדרש לסקר את האירועים באופן אובייקטיבי</a:t>
                      </a:r>
                      <a:endParaRPr sz="1100"/>
                    </a:p>
                  </a:txBody>
                  <a:tcPr marT="45725" marB="45725" marR="91450" marL="91450"/>
                </a:tc>
                <a:tc>
                  <a:txBody>
                    <a:bodyPr/>
                    <a:lstStyle/>
                    <a:p>
                      <a:pPr indent="0" lvl="0" marL="0" marR="0" rtl="1" algn="r">
                        <a:spcBef>
                          <a:spcPts val="0"/>
                        </a:spcBef>
                        <a:spcAft>
                          <a:spcPts val="0"/>
                        </a:spcAft>
                        <a:buNone/>
                      </a:pPr>
                      <a:r>
                        <a:rPr lang="iw" sz="1500" u="none" cap="none" strike="noStrike">
                          <a:solidFill>
                            <a:srgbClr val="000000"/>
                          </a:solidFill>
                          <a:latin typeface="Calibri"/>
                          <a:ea typeface="Calibri"/>
                          <a:cs typeface="Calibri"/>
                          <a:sym typeface="Calibri"/>
                        </a:rPr>
                        <a:t>הצופה נוטל חלק בפעולות היומיומיות של האוכלוסייה הנחקרת</a:t>
                      </a:r>
                      <a:endParaRPr sz="1500" u="none" cap="none" strike="noStrike">
                        <a:solidFill>
                          <a:srgbClr val="000000"/>
                        </a:solidFill>
                        <a:latin typeface="Calibri"/>
                        <a:ea typeface="Calibri"/>
                        <a:cs typeface="Calibri"/>
                        <a:sym typeface="Calibri"/>
                      </a:endParaRPr>
                    </a:p>
                  </a:txBody>
                  <a:tcPr marT="45725" marB="45725" marR="91450" marL="91450"/>
                </a:tc>
              </a:tr>
            </a:tbl>
          </a:graphicData>
        </a:graphic>
      </p:graphicFrame>
      <p:graphicFrame>
        <p:nvGraphicFramePr>
          <p:cNvPr id="73" name="Google Shape;73;p11"/>
          <p:cNvGraphicFramePr/>
          <p:nvPr/>
        </p:nvGraphicFramePr>
        <p:xfrm>
          <a:off x="259494" y="3298507"/>
          <a:ext cx="3000000" cy="3000000"/>
        </p:xfrm>
        <a:graphic>
          <a:graphicData uri="http://schemas.openxmlformats.org/drawingml/2006/table">
            <a:tbl>
              <a:tblPr bandRow="1" firstRow="1">
                <a:noFill/>
                <a:tableStyleId>{9126CFC6-0ADD-44BD-96E4-CEF53BFB4995}</a:tableStyleId>
              </a:tblPr>
              <a:tblGrid>
                <a:gridCol w="4342250"/>
                <a:gridCol w="4342250"/>
              </a:tblGrid>
              <a:tr h="335300">
                <a:tc>
                  <a:txBody>
                    <a:bodyPr/>
                    <a:lstStyle/>
                    <a:p>
                      <a:pPr indent="0" lvl="0" marL="0" marR="0" rtl="1" algn="ctr">
                        <a:spcBef>
                          <a:spcPts val="0"/>
                        </a:spcBef>
                        <a:spcAft>
                          <a:spcPts val="0"/>
                        </a:spcAft>
                        <a:buNone/>
                      </a:pPr>
                      <a:r>
                        <a:rPr lang="iw" sz="1600" u="none" cap="none" strike="noStrike"/>
                        <a:t>פתוחה / בלתי מובנית</a:t>
                      </a:r>
                      <a:endParaRPr sz="1200"/>
                    </a:p>
                  </a:txBody>
                  <a:tcPr marT="45725" marB="45725" marR="91450" marL="91450"/>
                </a:tc>
                <a:tc>
                  <a:txBody>
                    <a:bodyPr/>
                    <a:lstStyle/>
                    <a:p>
                      <a:pPr indent="0" lvl="0" marL="0" marR="0" rtl="1" algn="ctr">
                        <a:spcBef>
                          <a:spcPts val="0"/>
                        </a:spcBef>
                        <a:spcAft>
                          <a:spcPts val="0"/>
                        </a:spcAft>
                        <a:buNone/>
                      </a:pPr>
                      <a:r>
                        <a:rPr lang="iw" sz="1600" u="none" cap="none" strike="noStrike"/>
                        <a:t>מובנית / ממוקדת</a:t>
                      </a:r>
                      <a:endParaRPr sz="1200"/>
                    </a:p>
                  </a:txBody>
                  <a:tcPr marT="45725" marB="45725" marR="91450" marL="91450"/>
                </a:tc>
              </a:tr>
              <a:tr h="978775">
                <a:tc>
                  <a:txBody>
                    <a:bodyPr/>
                    <a:lstStyle/>
                    <a:p>
                      <a:pPr indent="0" lvl="0" marL="0" marR="0" rtl="1" algn="r">
                        <a:spcBef>
                          <a:spcPts val="0"/>
                        </a:spcBef>
                        <a:spcAft>
                          <a:spcPts val="0"/>
                        </a:spcAft>
                        <a:buNone/>
                      </a:pPr>
                      <a:r>
                        <a:rPr lang="iw" sz="1600" u="none" cap="none" strike="noStrike"/>
                        <a:t>הצופה עומד מהצד ומתבונן ומתעד את כל התנהגויות האוכלוסייה הנחקרת במקרה זה הצופה איננו ניגש לתצפית עם תוכנית או מיקוד צפייה מראש</a:t>
                      </a:r>
                      <a:endParaRPr sz="1200"/>
                    </a:p>
                  </a:txBody>
                  <a:tcPr marT="45725" marB="45725" marR="91450" marL="91450"/>
                </a:tc>
                <a:tc>
                  <a:txBody>
                    <a:bodyPr/>
                    <a:lstStyle/>
                    <a:p>
                      <a:pPr indent="0" lvl="0" marL="0" marR="0" rtl="1" algn="r">
                        <a:spcBef>
                          <a:spcPts val="0"/>
                        </a:spcBef>
                        <a:spcAft>
                          <a:spcPts val="0"/>
                        </a:spcAft>
                        <a:buNone/>
                      </a:pPr>
                      <a:r>
                        <a:rPr lang="iw" sz="1600" u="none" cap="none" strike="noStrike"/>
                        <a:t>הצופה מגיע עם תכנית, מוקד צפייה מראש: מתעד רק התנהגויות שקבע מראש</a:t>
                      </a:r>
                      <a:endParaRPr sz="12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2291194" y="205978"/>
            <a:ext cx="6652800" cy="542100"/>
          </a:xfrm>
          <a:prstGeom prst="rect">
            <a:avLst/>
          </a:prstGeom>
        </p:spPr>
        <p:txBody>
          <a:bodyPr anchorCtr="0" anchor="t" bIns="34275" lIns="68575" spcFirstLastPara="1" rIns="68575" wrap="square" tIns="34275">
            <a:noAutofit/>
          </a:bodyPr>
          <a:lstStyle/>
          <a:p>
            <a:pPr indent="0" lvl="0" marL="0" rtl="1" algn="r">
              <a:spcBef>
                <a:spcPts val="0"/>
              </a:spcBef>
              <a:spcAft>
                <a:spcPts val="0"/>
              </a:spcAft>
              <a:buNone/>
            </a:pPr>
            <a:r>
              <a:rPr lang="iw"/>
              <a:t>ראיון</a:t>
            </a:r>
            <a:endParaRPr/>
          </a:p>
        </p:txBody>
      </p:sp>
      <p:sp>
        <p:nvSpPr>
          <p:cNvPr id="79" name="Google Shape;79;p12"/>
          <p:cNvSpPr txBox="1"/>
          <p:nvPr>
            <p:ph idx="1" type="body"/>
          </p:nvPr>
        </p:nvSpPr>
        <p:spPr>
          <a:xfrm>
            <a:off x="179250" y="904748"/>
            <a:ext cx="8764800" cy="3903600"/>
          </a:xfrm>
          <a:prstGeom prst="rect">
            <a:avLst/>
          </a:prstGeom>
        </p:spPr>
        <p:txBody>
          <a:bodyPr anchorCtr="0" anchor="t" bIns="34275" lIns="68575" spcFirstLastPara="1" rIns="68575" wrap="square" tIns="34275">
            <a:noAutofit/>
          </a:bodyPr>
          <a:lstStyle/>
          <a:p>
            <a:pPr indent="-171450" lvl="0" marL="228600" rtl="1" algn="r">
              <a:lnSpc>
                <a:spcPct val="90000"/>
              </a:lnSpc>
              <a:spcBef>
                <a:spcPts val="0"/>
              </a:spcBef>
              <a:spcAft>
                <a:spcPts val="0"/>
              </a:spcAft>
              <a:buSzPts val="2700"/>
              <a:buChar char="•"/>
            </a:pPr>
            <a:r>
              <a:rPr lang="iw"/>
              <a:t>ראיון הוא כלי לאיסוף נתונים באמצעות שיחה יזומה בין שני אנשים או יותר, בה המראיין מנסה להשיג מידע מן המרואיין על נושא מסוים, באמצעות סדרת שאלות המתפתחות בהדרגה.</a:t>
            </a:r>
            <a:endParaRPr/>
          </a:p>
          <a:p>
            <a:pPr indent="-177800" lvl="0" marL="228600" rtl="1" algn="r">
              <a:lnSpc>
                <a:spcPct val="90000"/>
              </a:lnSpc>
              <a:spcBef>
                <a:spcPts val="0"/>
              </a:spcBef>
              <a:spcAft>
                <a:spcPts val="0"/>
              </a:spcAft>
              <a:buSzPts val="2800"/>
              <a:buChar char="•"/>
            </a:pPr>
            <a:r>
              <a:rPr lang="iw"/>
              <a:t>יש לבצע הכנה לראיון:</a:t>
            </a:r>
            <a:endParaRPr/>
          </a:p>
          <a:p>
            <a:pPr indent="-234950" lvl="1" marL="685800" rtl="1" algn="r">
              <a:lnSpc>
                <a:spcPct val="90000"/>
              </a:lnSpc>
              <a:spcBef>
                <a:spcPts val="0"/>
              </a:spcBef>
              <a:spcAft>
                <a:spcPts val="0"/>
              </a:spcAft>
              <a:buSzPts val="2500"/>
              <a:buChar char="•"/>
            </a:pPr>
            <a:r>
              <a:rPr lang="iw" sz="2500"/>
              <a:t>לימוד מוקדם של הארגון והנושא המרכזי שעליו ייסוב הריאיון</a:t>
            </a:r>
            <a:endParaRPr sz="1700"/>
          </a:p>
          <a:p>
            <a:pPr indent="-234950" lvl="1" marL="685800" rtl="1" algn="r">
              <a:lnSpc>
                <a:spcPct val="90000"/>
              </a:lnSpc>
              <a:spcBef>
                <a:spcPts val="1000"/>
              </a:spcBef>
              <a:spcAft>
                <a:spcPts val="0"/>
              </a:spcAft>
              <a:buSzPts val="2500"/>
              <a:buChar char="•"/>
            </a:pPr>
            <a:r>
              <a:rPr lang="iw" sz="2500"/>
              <a:t>לימוד חומר רקע על המרואיינים – תפקידם בארגון ועמדותיהם על הסוגיות בהם ידון הריאיון</a:t>
            </a:r>
            <a:endParaRPr sz="1700"/>
          </a:p>
          <a:p>
            <a:pPr indent="-234950" lvl="1" marL="685800" rtl="1" algn="r">
              <a:lnSpc>
                <a:spcPct val="90000"/>
              </a:lnSpc>
              <a:spcBef>
                <a:spcPts val="1000"/>
              </a:spcBef>
              <a:spcAft>
                <a:spcPts val="0"/>
              </a:spcAft>
              <a:buSzPts val="2500"/>
              <a:buChar char="•"/>
            </a:pPr>
            <a:r>
              <a:rPr lang="iw" sz="2500"/>
              <a:t>בניית שלד של מבנה הריאיון – בסיס לניהול הריאיון</a:t>
            </a:r>
            <a:endParaRPr sz="1700"/>
          </a:p>
          <a:p>
            <a:pPr indent="-234950" lvl="1" marL="685800" rtl="1" algn="r">
              <a:lnSpc>
                <a:spcPct val="90000"/>
              </a:lnSpc>
              <a:spcBef>
                <a:spcPts val="1000"/>
              </a:spcBef>
              <a:spcAft>
                <a:spcPts val="0"/>
              </a:spcAft>
              <a:buSzPts val="2500"/>
              <a:buChar char="•"/>
            </a:pPr>
            <a:r>
              <a:rPr lang="iw" sz="2500"/>
              <a:t>הכנת מקום מתאים וקביעת מועד עבור הריאיון</a:t>
            </a:r>
            <a:endParaRPr sz="1600"/>
          </a:p>
          <a:p>
            <a:pPr indent="0" lvl="0" marL="0" rtl="0" algn="l">
              <a:spcBef>
                <a:spcPts val="500"/>
              </a:spcBef>
              <a:spcAft>
                <a:spcPts val="0"/>
              </a:spcAft>
              <a:buNone/>
            </a:pPr>
            <a:r>
              <a:t/>
            </a:r>
            <a:endParaRPr sz="1800"/>
          </a:p>
        </p:txBody>
      </p:sp>
      <p:pic>
        <p:nvPicPr>
          <p:cNvPr id="80" name="Google Shape;80;p12"/>
          <p:cNvPicPr preferRelativeResize="0"/>
          <p:nvPr/>
        </p:nvPicPr>
        <p:blipFill rotWithShape="1">
          <a:blip r:embed="rId3">
            <a:alphaModFix/>
          </a:blip>
          <a:srcRect b="10799" l="10414" r="10390" t="30473"/>
          <a:stretch/>
        </p:blipFill>
        <p:spPr>
          <a:xfrm>
            <a:off x="106850" y="3678950"/>
            <a:ext cx="1830875" cy="135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יצוב מותאם אישית">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