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7A5CF1-AB20-4EE2-912C-99099B245E2F}">
  <a:tblStyle styleId="{397A5CF1-AB20-4EE2-912C-99099B245E2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77e7c43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77e7c43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77e7c43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77e7c43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77e7c43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77e7c43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77e7c43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77e7c43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77e7c436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77e7c436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he.wikipedia.org/wiki/%D7%95%D7%99%D7%93%D7%90%D7%95_%D7%A2%D7%9C_%D7%A4%D7%99_%D7%93%D7%A8%D7%99%D7%A9%D7%94" TargetMode="External"/><Relationship Id="rId4" Type="http://schemas.openxmlformats.org/officeDocument/2006/relationships/image" Target="../media/image5.png"/><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he.wikipedia.org/wiki/%D7%AA%D7%97%D7%A0%D7%AA_%D7%A8%D7%93%D7%99%D7%95" TargetMode="External"/><Relationship Id="rId4" Type="http://schemas.openxmlformats.org/officeDocument/2006/relationships/hyperlink" Target="https://he.wikipedia.org/wiki/%D7%90%D7%A0%D7%98%D7%A0%D7%94" TargetMode="External"/><Relationship Id="rId5" Type="http://schemas.openxmlformats.org/officeDocument/2006/relationships/hyperlink" Target="https://he.wikipedia.org/wiki/%D7%9E%D7%A7%D7%9C%D7%98_%D7%A8%D7%93%D7%99%D7%95" TargetMode="External"/><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1" algn="ctr">
              <a:spcBef>
                <a:spcPts val="0"/>
              </a:spcBef>
              <a:spcAft>
                <a:spcPts val="0"/>
              </a:spcAft>
              <a:buNone/>
            </a:pPr>
            <a:r>
              <a:rPr lang="iw"/>
              <a:t>שיטות הפצה בתקשורת נתונים</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293125" y="74150"/>
            <a:ext cx="10086900" cy="572700"/>
          </a:xfrm>
          <a:prstGeom prst="rect">
            <a:avLst/>
          </a:prstGeom>
        </p:spPr>
        <p:txBody>
          <a:bodyPr anchorCtr="0" anchor="t" bIns="91425" lIns="91425" spcFirstLastPara="1" rIns="91425" wrap="square" tIns="91425">
            <a:normAutofit fontScale="90000"/>
          </a:bodyPr>
          <a:lstStyle/>
          <a:p>
            <a:pPr indent="0" lvl="0" marL="0" rtl="0" algn="ctr">
              <a:lnSpc>
                <a:spcPct val="160000"/>
              </a:lnSpc>
              <a:spcBef>
                <a:spcPts val="400"/>
              </a:spcBef>
              <a:spcAft>
                <a:spcPts val="0"/>
              </a:spcAft>
              <a:buClr>
                <a:schemeClr val="dk1"/>
              </a:buClr>
              <a:buSzPct val="55153"/>
              <a:buFont typeface="Arial"/>
              <a:buNone/>
            </a:pPr>
            <a:r>
              <a:rPr b="1" lang="iw" sz="1994">
                <a:highlight>
                  <a:srgbClr val="FFFFFF"/>
                </a:highlight>
              </a:rPr>
              <a:t>Unicast</a:t>
            </a:r>
            <a:endParaRPr b="1" sz="2105">
              <a:highlight>
                <a:srgbClr val="FFFFFF"/>
              </a:highlight>
            </a:endParaRPr>
          </a:p>
          <a:p>
            <a:pPr indent="0" lvl="0" marL="0" rtl="0" algn="ctr">
              <a:spcBef>
                <a:spcPts val="0"/>
              </a:spcBef>
              <a:spcAft>
                <a:spcPts val="0"/>
              </a:spcAft>
              <a:buNone/>
            </a:pPr>
            <a:r>
              <a:t/>
            </a:r>
            <a:endParaRPr/>
          </a:p>
        </p:txBody>
      </p:sp>
      <p:sp>
        <p:nvSpPr>
          <p:cNvPr id="60" name="Google Shape;60;p14"/>
          <p:cNvSpPr txBox="1"/>
          <p:nvPr/>
        </p:nvSpPr>
        <p:spPr>
          <a:xfrm>
            <a:off x="2836200" y="3482600"/>
            <a:ext cx="17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1" name="Google Shape;61;p14"/>
          <p:cNvSpPr txBox="1"/>
          <p:nvPr/>
        </p:nvSpPr>
        <p:spPr>
          <a:xfrm>
            <a:off x="1214600" y="498700"/>
            <a:ext cx="7684500" cy="2550300"/>
          </a:xfrm>
          <a:prstGeom prst="rect">
            <a:avLst/>
          </a:prstGeom>
          <a:noFill/>
          <a:ln>
            <a:noFill/>
          </a:ln>
        </p:spPr>
        <p:txBody>
          <a:bodyPr anchorCtr="0" anchor="t" bIns="91425" lIns="91425" spcFirstLastPara="1" rIns="91425" wrap="square" tIns="91425">
            <a:spAutoFit/>
          </a:bodyPr>
          <a:lstStyle/>
          <a:p>
            <a:pPr indent="0" lvl="0" marL="0" rtl="1" algn="r">
              <a:lnSpc>
                <a:spcPct val="115000"/>
              </a:lnSpc>
              <a:spcBef>
                <a:spcPts val="1200"/>
              </a:spcBef>
              <a:spcAft>
                <a:spcPts val="0"/>
              </a:spcAft>
              <a:buClr>
                <a:schemeClr val="dk1"/>
              </a:buClr>
              <a:buSzPts val="1100"/>
              <a:buFont typeface="Arial"/>
              <a:buNone/>
            </a:pPr>
            <a:r>
              <a:rPr lang="iw" sz="1200">
                <a:solidFill>
                  <a:schemeClr val="dk1"/>
                </a:solidFill>
                <a:highlight>
                  <a:srgbClr val="FFFFFF"/>
                </a:highlight>
              </a:rPr>
              <a:t> </a:t>
            </a:r>
            <a:endParaRPr sz="1100">
              <a:solidFill>
                <a:schemeClr val="dk1"/>
              </a:solidFill>
              <a:highlight>
                <a:srgbClr val="FFFFFF"/>
              </a:highlight>
            </a:endParaRPr>
          </a:p>
          <a:p>
            <a:pPr indent="0" lvl="0" marL="0" rtl="1" algn="r">
              <a:lnSpc>
                <a:spcPct val="115000"/>
              </a:lnSpc>
              <a:spcBef>
                <a:spcPts val="1200"/>
              </a:spcBef>
              <a:spcAft>
                <a:spcPts val="0"/>
              </a:spcAft>
              <a:buClr>
                <a:schemeClr val="dk1"/>
              </a:buClr>
              <a:buSzPts val="1100"/>
              <a:buFont typeface="Arial"/>
              <a:buNone/>
            </a:pPr>
            <a:r>
              <a:rPr lang="iw" sz="950">
                <a:solidFill>
                  <a:srgbClr val="313131"/>
                </a:solidFill>
                <a:highlight>
                  <a:srgbClr val="FFFFFF"/>
                </a:highlight>
              </a:rPr>
              <a:t> Unicast היא תשדורת בין רשתות </a:t>
            </a:r>
            <a:r>
              <a:rPr lang="iw" sz="950">
                <a:highlight>
                  <a:srgbClr val="FFFF00"/>
                </a:highlight>
              </a:rPr>
              <a:t>מנקודה אחת לנקודה מסוימת אחרת וזאת על פי זיהוי של הכתובת</a:t>
            </a:r>
            <a:endParaRPr sz="950">
              <a:highlight>
                <a:srgbClr val="FFFF00"/>
              </a:highlight>
            </a:endParaRPr>
          </a:p>
          <a:p>
            <a:pPr indent="0" lvl="0" marL="0" rtl="1" algn="r">
              <a:lnSpc>
                <a:spcPct val="115000"/>
              </a:lnSpc>
              <a:spcBef>
                <a:spcPts val="1200"/>
              </a:spcBef>
              <a:spcAft>
                <a:spcPts val="0"/>
              </a:spcAft>
              <a:buClr>
                <a:schemeClr val="dk1"/>
              </a:buClr>
              <a:buSzPts val="1100"/>
              <a:buFont typeface="Arial"/>
              <a:buNone/>
            </a:pPr>
            <a:r>
              <a:rPr lang="iw" sz="950">
                <a:solidFill>
                  <a:srgbClr val="313131"/>
                </a:solidFill>
                <a:highlight>
                  <a:srgbClr val="FFFFFF"/>
                </a:highlight>
              </a:rPr>
              <a:t>לדוגמה מחשב א' מתחבר לשירות FTP ומתחיל להוריד קבצים, סוג התשדורת הוא Unicast כיוון שהשרת FTP שולח את המידע ליישות ספציפית אחת ואילו עם עוד ישות (משתמש) יפתח גישה לשרת ה FTP תפתח תשדורת נוספת וכך יהיו לנו 2 חיבורים פתוחים בין השרת למשתמשים, ורוב השימוש בו הוא ליצור חיבור פרטי בין 2 הנקודות.</a:t>
            </a:r>
            <a:endParaRPr sz="950">
              <a:solidFill>
                <a:srgbClr val="313131"/>
              </a:solidFill>
              <a:highlight>
                <a:srgbClr val="FFFFFF"/>
              </a:highlight>
            </a:endParaRPr>
          </a:p>
          <a:p>
            <a:pPr indent="0" lvl="0" marL="0" rtl="1" algn="r">
              <a:lnSpc>
                <a:spcPct val="115000"/>
              </a:lnSpc>
              <a:spcBef>
                <a:spcPts val="1200"/>
              </a:spcBef>
              <a:spcAft>
                <a:spcPts val="0"/>
              </a:spcAft>
              <a:buClr>
                <a:schemeClr val="dk1"/>
              </a:buClr>
              <a:buSzPts val="1100"/>
              <a:buFont typeface="Arial"/>
              <a:buNone/>
            </a:pPr>
            <a:r>
              <a:rPr lang="iw" sz="950">
                <a:solidFill>
                  <a:srgbClr val="202122"/>
                </a:solidFill>
                <a:highlight>
                  <a:srgbClr val="FFFFFF"/>
                </a:highlight>
              </a:rPr>
              <a:t>שיטה זו נהוגה בגלישה באינטרנט, בשימוש בדואר אלקטרוני, בשליחה וקבלה של קבצים</a:t>
            </a:r>
            <a:r>
              <a:rPr lang="iw" sz="950">
                <a:solidFill>
                  <a:srgbClr val="202122"/>
                </a:solidFill>
                <a:highlight>
                  <a:srgbClr val="FFFFFF"/>
                </a:highlight>
              </a:rPr>
              <a:t>, וגם בשירותי </a:t>
            </a:r>
            <a:r>
              <a:rPr lang="iw" sz="950">
                <a:highlight>
                  <a:srgbClr val="FFFFFF"/>
                </a:highlight>
                <a:uFill>
                  <a:noFill/>
                </a:uFill>
                <a:hlinkClick r:id="rId3"/>
              </a:rPr>
              <a:t>VOD</a:t>
            </a:r>
            <a:r>
              <a:rPr lang="iw" sz="950">
                <a:solidFill>
                  <a:srgbClr val="202122"/>
                </a:solidFill>
                <a:highlight>
                  <a:srgbClr val="FFFFFF"/>
                </a:highlight>
              </a:rPr>
              <a:t>.</a:t>
            </a:r>
            <a:endParaRPr sz="950">
              <a:solidFill>
                <a:srgbClr val="313131"/>
              </a:solidFill>
              <a:highlight>
                <a:srgbClr val="FFFFFF"/>
              </a:highlight>
            </a:endParaRPr>
          </a:p>
          <a:p>
            <a:pPr indent="0" lvl="0" marL="0" rtl="1" algn="r">
              <a:lnSpc>
                <a:spcPct val="115000"/>
              </a:lnSpc>
              <a:spcBef>
                <a:spcPts val="1200"/>
              </a:spcBef>
              <a:spcAft>
                <a:spcPts val="0"/>
              </a:spcAft>
              <a:buClr>
                <a:schemeClr val="dk1"/>
              </a:buClr>
              <a:buSzPts val="1100"/>
              <a:buFont typeface="Arial"/>
              <a:buNone/>
            </a:pPr>
            <a:r>
              <a:rPr lang="iw" sz="950">
                <a:solidFill>
                  <a:srgbClr val="313131"/>
                </a:solidFill>
                <a:highlight>
                  <a:srgbClr val="FFFFFF"/>
                </a:highlight>
              </a:rPr>
              <a:t>טווח הכתובות של Unicast זה 0.0.0.0 ל 223.255.255.255.255 מתוכם כמובן שמור, טווח כתובות לבדיקה, כתובות חיצוניות וכו'</a:t>
            </a:r>
            <a:endParaRPr sz="950">
              <a:solidFill>
                <a:srgbClr val="313131"/>
              </a:solidFill>
              <a:highlight>
                <a:srgbClr val="FFFFFF"/>
              </a:highlight>
            </a:endParaRPr>
          </a:p>
          <a:p>
            <a:pPr indent="0" lvl="0" marL="0" rtl="1" algn="r">
              <a:spcBef>
                <a:spcPts val="1300"/>
              </a:spcBef>
              <a:spcAft>
                <a:spcPts val="0"/>
              </a:spcAft>
              <a:buNone/>
            </a:pPr>
            <a:r>
              <a:rPr lang="iw" sz="950">
                <a:solidFill>
                  <a:srgbClr val="313131"/>
                </a:solidFill>
              </a:rPr>
              <a:t>– ניתן לראות בתמונה מנקודה אחת לנקודה אחת מסוימת ונקרא בשפה המקצועית one to one</a:t>
            </a:r>
            <a:endParaRPr sz="1300"/>
          </a:p>
          <a:p>
            <a:pPr indent="0" lvl="0" marL="0" rtl="0" algn="l">
              <a:spcBef>
                <a:spcPts val="0"/>
              </a:spcBef>
              <a:spcAft>
                <a:spcPts val="0"/>
              </a:spcAft>
              <a:buNone/>
            </a:pPr>
            <a:r>
              <a:t/>
            </a:r>
            <a:endParaRPr/>
          </a:p>
        </p:txBody>
      </p:sp>
      <p:pic>
        <p:nvPicPr>
          <p:cNvPr id="62" name="Google Shape;62;p14"/>
          <p:cNvPicPr preferRelativeResize="0"/>
          <p:nvPr/>
        </p:nvPicPr>
        <p:blipFill>
          <a:blip r:embed="rId4">
            <a:alphaModFix/>
          </a:blip>
          <a:stretch>
            <a:fillRect/>
          </a:stretch>
        </p:blipFill>
        <p:spPr>
          <a:xfrm>
            <a:off x="1214600" y="3049000"/>
            <a:ext cx="2358253" cy="1635825"/>
          </a:xfrm>
          <a:prstGeom prst="rect">
            <a:avLst/>
          </a:prstGeom>
          <a:noFill/>
          <a:ln>
            <a:noFill/>
          </a:ln>
        </p:spPr>
      </p:pic>
      <p:pic>
        <p:nvPicPr>
          <p:cNvPr id="63" name="Google Shape;63;p14"/>
          <p:cNvPicPr preferRelativeResize="0"/>
          <p:nvPr/>
        </p:nvPicPr>
        <p:blipFill>
          <a:blip r:embed="rId5">
            <a:alphaModFix/>
          </a:blip>
          <a:stretch>
            <a:fillRect/>
          </a:stretch>
        </p:blipFill>
        <p:spPr>
          <a:xfrm>
            <a:off x="4254475" y="2776500"/>
            <a:ext cx="4146600" cy="232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60000"/>
              </a:lnSpc>
              <a:spcBef>
                <a:spcPts val="400"/>
              </a:spcBef>
              <a:spcAft>
                <a:spcPts val="0"/>
              </a:spcAft>
              <a:buClr>
                <a:schemeClr val="dk1"/>
              </a:buClr>
              <a:buSzPct val="70967"/>
              <a:buFont typeface="Arial"/>
              <a:buNone/>
            </a:pPr>
            <a:r>
              <a:rPr b="1" lang="iw" sz="1550">
                <a:highlight>
                  <a:srgbClr val="FFFFFF"/>
                </a:highlight>
              </a:rPr>
              <a:t>Multicast</a:t>
            </a:r>
            <a:endParaRPr b="1" sz="1550">
              <a:highlight>
                <a:srgbClr val="FFFFFF"/>
              </a:highlight>
            </a:endParaRPr>
          </a:p>
          <a:p>
            <a:pPr indent="0" lvl="0" marL="0" rtl="0" algn="ctr">
              <a:spcBef>
                <a:spcPts val="0"/>
              </a:spcBef>
              <a:spcAft>
                <a:spcPts val="0"/>
              </a:spcAft>
              <a:buNone/>
            </a:pPr>
            <a:r>
              <a:t/>
            </a:r>
            <a:endParaRPr/>
          </a:p>
        </p:txBody>
      </p:sp>
      <p:sp>
        <p:nvSpPr>
          <p:cNvPr id="69" name="Google Shape;69;p15"/>
          <p:cNvSpPr txBox="1"/>
          <p:nvPr>
            <p:ph idx="1" type="body"/>
          </p:nvPr>
        </p:nvSpPr>
        <p:spPr>
          <a:xfrm>
            <a:off x="311700" y="863950"/>
            <a:ext cx="8520600" cy="427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70" name="Google Shape;70;p15"/>
          <p:cNvGraphicFramePr/>
          <p:nvPr/>
        </p:nvGraphicFramePr>
        <p:xfrm>
          <a:off x="-936575" y="116760"/>
          <a:ext cx="3000000" cy="3000000"/>
        </p:xfrm>
        <a:graphic>
          <a:graphicData uri="http://schemas.openxmlformats.org/drawingml/2006/table">
            <a:tbl>
              <a:tblPr>
                <a:noFill/>
                <a:tableStyleId>{397A5CF1-AB20-4EE2-912C-99099B245E2F}</a:tableStyleId>
              </a:tblPr>
              <a:tblGrid>
                <a:gridCol w="382850"/>
              </a:tblGrid>
              <a:tr h="396200">
                <a:tc>
                  <a:txBody>
                    <a:bodyPr/>
                    <a:lstStyle/>
                    <a:p>
                      <a:pPr indent="0" lvl="0" marL="0" rtl="0" algn="l">
                        <a:spcBef>
                          <a:spcPts val="0"/>
                        </a:spcBef>
                        <a:spcAft>
                          <a:spcPts val="0"/>
                        </a:spcAft>
                        <a:buNone/>
                      </a:pPr>
                      <a:r>
                        <a:t/>
                      </a:r>
                      <a:endParaRPr/>
                    </a:p>
                  </a:txBody>
                  <a:tcPr marT="91425" marB="91425" marR="91425" marL="91425"/>
                </a:tc>
              </a:tr>
              <a:tr h="5467400">
                <a:tc>
                  <a:txBody>
                    <a:bodyPr/>
                    <a:lstStyle/>
                    <a:p>
                      <a:pPr indent="0" lvl="0" marL="0" rtl="1" algn="r">
                        <a:spcBef>
                          <a:spcPts val="0"/>
                        </a:spcBef>
                        <a:spcAft>
                          <a:spcPts val="0"/>
                        </a:spcAft>
                        <a:buNone/>
                      </a:pPr>
                      <a:r>
                        <a:t/>
                      </a:r>
                      <a:endParaRPr/>
                    </a:p>
                  </a:txBody>
                  <a:tcPr marT="91425" marB="91425" marR="91425" marL="91425"/>
                </a:tc>
              </a:tr>
            </a:tbl>
          </a:graphicData>
        </a:graphic>
      </p:graphicFrame>
      <p:pic>
        <p:nvPicPr>
          <p:cNvPr id="71" name="Google Shape;71;p15"/>
          <p:cNvPicPr preferRelativeResize="0"/>
          <p:nvPr/>
        </p:nvPicPr>
        <p:blipFill>
          <a:blip r:embed="rId3">
            <a:alphaModFix/>
          </a:blip>
          <a:stretch>
            <a:fillRect/>
          </a:stretch>
        </p:blipFill>
        <p:spPr>
          <a:xfrm>
            <a:off x="173450" y="863950"/>
            <a:ext cx="8520599" cy="1600693"/>
          </a:xfrm>
          <a:prstGeom prst="rect">
            <a:avLst/>
          </a:prstGeom>
          <a:noFill/>
          <a:ln>
            <a:noFill/>
          </a:ln>
        </p:spPr>
      </p:pic>
      <p:pic>
        <p:nvPicPr>
          <p:cNvPr id="72" name="Google Shape;72;p15"/>
          <p:cNvPicPr preferRelativeResize="0"/>
          <p:nvPr/>
        </p:nvPicPr>
        <p:blipFill>
          <a:blip r:embed="rId4">
            <a:alphaModFix/>
          </a:blip>
          <a:stretch>
            <a:fillRect/>
          </a:stretch>
        </p:blipFill>
        <p:spPr>
          <a:xfrm>
            <a:off x="6136575" y="2409002"/>
            <a:ext cx="2804975" cy="1844200"/>
          </a:xfrm>
          <a:prstGeom prst="rect">
            <a:avLst/>
          </a:prstGeom>
          <a:noFill/>
          <a:ln>
            <a:noFill/>
          </a:ln>
        </p:spPr>
      </p:pic>
      <p:pic>
        <p:nvPicPr>
          <p:cNvPr id="73" name="Google Shape;73;p15"/>
          <p:cNvPicPr preferRelativeResize="0"/>
          <p:nvPr/>
        </p:nvPicPr>
        <p:blipFill>
          <a:blip r:embed="rId5">
            <a:alphaModFix/>
          </a:blip>
          <a:stretch>
            <a:fillRect/>
          </a:stretch>
        </p:blipFill>
        <p:spPr>
          <a:xfrm>
            <a:off x="0" y="2405863"/>
            <a:ext cx="6101000" cy="119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60000"/>
              </a:lnSpc>
              <a:spcBef>
                <a:spcPts val="400"/>
              </a:spcBef>
              <a:spcAft>
                <a:spcPts val="0"/>
              </a:spcAft>
              <a:buClr>
                <a:schemeClr val="dk1"/>
              </a:buClr>
              <a:buSzPct val="70967"/>
              <a:buFont typeface="Arial"/>
              <a:buNone/>
            </a:pPr>
            <a:r>
              <a:rPr b="1" lang="iw" sz="1550">
                <a:highlight>
                  <a:srgbClr val="FFFFFF"/>
                </a:highlight>
              </a:rPr>
              <a:t>רחב נתיב-Broadcast</a:t>
            </a:r>
            <a:endParaRPr b="1" sz="1550">
              <a:highlight>
                <a:srgbClr val="FFFFFF"/>
              </a:highlight>
            </a:endParaRPr>
          </a:p>
          <a:p>
            <a:pPr indent="0" lvl="0" marL="0" rtl="0" algn="l">
              <a:spcBef>
                <a:spcPts val="0"/>
              </a:spcBef>
              <a:spcAft>
                <a:spcPts val="0"/>
              </a:spcAft>
              <a:buNone/>
            </a:pPr>
            <a:r>
              <a:t/>
            </a:r>
            <a:endParaRPr/>
          </a:p>
        </p:txBody>
      </p:sp>
      <p:sp>
        <p:nvSpPr>
          <p:cNvPr id="79" name="Google Shape;79;p16"/>
          <p:cNvSpPr txBox="1"/>
          <p:nvPr/>
        </p:nvSpPr>
        <p:spPr>
          <a:xfrm>
            <a:off x="1326150" y="1017725"/>
            <a:ext cx="6246600" cy="3611400"/>
          </a:xfrm>
          <a:prstGeom prst="rect">
            <a:avLst/>
          </a:prstGeom>
          <a:noFill/>
          <a:ln>
            <a:noFill/>
          </a:ln>
        </p:spPr>
        <p:txBody>
          <a:bodyPr anchorCtr="0" anchor="t" bIns="91425" lIns="91425" spcFirstLastPara="1" rIns="91425" wrap="square" tIns="91425">
            <a:spAutoFit/>
          </a:bodyPr>
          <a:lstStyle/>
          <a:p>
            <a:pPr indent="0" lvl="0" marL="0" marR="43047" rtl="0" algn="r">
              <a:spcBef>
                <a:spcPts val="0"/>
              </a:spcBef>
              <a:spcAft>
                <a:spcPts val="0"/>
              </a:spcAft>
              <a:buNone/>
            </a:pPr>
            <a:r>
              <a:rPr lang="iw" sz="1600"/>
              <a:t>הוא שולח את הידע לכל הרשת וכל הרשת מקבלת את המידע גם אם  המידע לא נחוץ לאותו מחשב הוא עדיין יקבל אותו אך ישמיט אותו כי אין לו צורך או שאינו צריך להגיב,</a:t>
            </a:r>
            <a:endParaRPr sz="1600"/>
          </a:p>
          <a:p>
            <a:pPr indent="0" lvl="0" marL="0" marR="43047" rtl="0" algn="r">
              <a:spcBef>
                <a:spcPts val="0"/>
              </a:spcBef>
              <a:spcAft>
                <a:spcPts val="0"/>
              </a:spcAft>
              <a:buClr>
                <a:schemeClr val="dk1"/>
              </a:buClr>
              <a:buSzPts val="1100"/>
              <a:buFont typeface="Arial"/>
              <a:buNone/>
            </a:pPr>
            <a:r>
              <a:rPr lang="iw" sz="1600"/>
              <a:t>ברודקאסט מוגבל רק לרשת בו הוא נמצא ולכן דוגמה מעולה למה משתמש בברודקאסט הוא הראוטר כאשר הוא שולח ברשת ARP  או שירותיDNS    או DHCP י שצריכים לשלוח לכל הרשת שאילתא כמו מי X ומי זה Y </a:t>
            </a:r>
            <a:endParaRPr sz="1600"/>
          </a:p>
          <a:p>
            <a:pPr indent="0" lvl="0" marL="0" rtl="0" algn="r">
              <a:lnSpc>
                <a:spcPct val="115000"/>
              </a:lnSpc>
              <a:spcBef>
                <a:spcPts val="500"/>
              </a:spcBef>
              <a:spcAft>
                <a:spcPts val="500"/>
              </a:spcAft>
              <a:buNone/>
            </a:pPr>
            <a:r>
              <a:rPr lang="iw" sz="1550">
                <a:highlight>
                  <a:srgbClr val="FFFFFF"/>
                </a:highlight>
              </a:rPr>
              <a:t>דומה ל</a:t>
            </a:r>
            <a:r>
              <a:rPr lang="iw" sz="1550">
                <a:highlight>
                  <a:srgbClr val="FFFFFF"/>
                </a:highlight>
                <a:uFill>
                  <a:noFill/>
                </a:uFill>
                <a:hlinkClick r:id="rId3"/>
              </a:rPr>
              <a:t>תחנת רדיו</a:t>
            </a:r>
            <a:r>
              <a:rPr lang="iw" sz="1550">
                <a:highlight>
                  <a:srgbClr val="FFFFFF"/>
                </a:highlight>
              </a:rPr>
              <a:t> המשדרת מ</a:t>
            </a:r>
            <a:r>
              <a:rPr lang="iw" sz="1550">
                <a:highlight>
                  <a:srgbClr val="FFFFFF"/>
                </a:highlight>
                <a:uFill>
                  <a:noFill/>
                </a:uFill>
                <a:hlinkClick r:id="rId4"/>
              </a:rPr>
              <a:t>אנטנה</a:t>
            </a:r>
            <a:r>
              <a:rPr lang="iw" sz="1550">
                <a:highlight>
                  <a:srgbClr val="FFFFFF"/>
                </a:highlight>
              </a:rPr>
              <a:t> אחת אל כלל </a:t>
            </a:r>
            <a:r>
              <a:rPr lang="iw" sz="1550">
                <a:highlight>
                  <a:srgbClr val="FFFFFF"/>
                </a:highlight>
                <a:uFill>
                  <a:noFill/>
                </a:uFill>
                <a:hlinkClick r:id="rId5"/>
              </a:rPr>
              <a:t>מקלטי הרדיו</a:t>
            </a:r>
            <a:r>
              <a:rPr lang="iw" sz="1550">
                <a:highlight>
                  <a:srgbClr val="FFFFFF"/>
                </a:highlight>
              </a:rPr>
              <a:t> של המאזינים, גם שיטת ה-Broadcast מבצעת שליחה יחידה, אשר מגיעה אל כלל הצמתים ברשת. היתרון בשיטה זו הוא היעילות בהפצה של אותם הנתונים אל כמות גדולה יחסית של צמתים ברשת. אך החסרון הוא חוסר הפרטיות בשליחה כזאת, והעומסים שעלולים לנבוע ממנה. עומסים עלולים להיווצר כאשר מספר מכשירים מבצעים בו זמנית Broadcast. במצב זה הרשת עסוקה בהעברת כל חבילה אל כל אחד מחברי הרשת, והעומס עלול אף לגרום לקריסת הרשת</a:t>
            </a:r>
            <a:r>
              <a:rPr lang="iw" sz="1550">
                <a:solidFill>
                  <a:srgbClr val="202122"/>
                </a:solidFill>
                <a:highlight>
                  <a:srgbClr val="FFFFFF"/>
                </a:highlight>
              </a:rPr>
              <a:t>. </a:t>
            </a:r>
            <a:endParaRPr/>
          </a:p>
        </p:txBody>
      </p:sp>
      <p:pic>
        <p:nvPicPr>
          <p:cNvPr id="80" name="Google Shape;80;p16"/>
          <p:cNvPicPr preferRelativeResize="0"/>
          <p:nvPr/>
        </p:nvPicPr>
        <p:blipFill>
          <a:blip r:embed="rId6">
            <a:alphaModFix/>
          </a:blip>
          <a:stretch>
            <a:fillRect/>
          </a:stretch>
        </p:blipFill>
        <p:spPr>
          <a:xfrm>
            <a:off x="7727400" y="1170125"/>
            <a:ext cx="1104900" cy="101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704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60000"/>
              </a:lnSpc>
              <a:spcBef>
                <a:spcPts val="400"/>
              </a:spcBef>
              <a:spcAft>
                <a:spcPts val="0"/>
              </a:spcAft>
              <a:buClr>
                <a:schemeClr val="dk1"/>
              </a:buClr>
              <a:buSzPct val="70967"/>
              <a:buFont typeface="Arial"/>
              <a:buNone/>
            </a:pPr>
            <a:r>
              <a:rPr b="1" lang="iw" sz="1550">
                <a:highlight>
                  <a:srgbClr val="FFFFFF"/>
                </a:highlight>
              </a:rPr>
              <a:t>Anycast</a:t>
            </a:r>
            <a:endParaRPr b="1" sz="1550">
              <a:highlight>
                <a:srgbClr val="FFFFFF"/>
              </a:highlight>
            </a:endParaRPr>
          </a:p>
          <a:p>
            <a:pPr indent="0" lvl="0" marL="0" rtl="0" algn="ctr">
              <a:spcBef>
                <a:spcPts val="0"/>
              </a:spcBef>
              <a:spcAft>
                <a:spcPts val="0"/>
              </a:spcAft>
              <a:buNone/>
            </a:pPr>
            <a:r>
              <a:t/>
            </a:r>
            <a:endParaRPr/>
          </a:p>
        </p:txBody>
      </p:sp>
      <p:sp>
        <p:nvSpPr>
          <p:cNvPr id="86" name="Google Shape;86;p17"/>
          <p:cNvSpPr txBox="1"/>
          <p:nvPr/>
        </p:nvSpPr>
        <p:spPr>
          <a:xfrm>
            <a:off x="-34050" y="643125"/>
            <a:ext cx="9212100" cy="1770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iw" sz="1650">
                <a:solidFill>
                  <a:srgbClr val="202122"/>
                </a:solidFill>
                <a:highlight>
                  <a:srgbClr val="FFFFFF"/>
                </a:highlight>
              </a:rPr>
              <a:t>בשיטת ה-Anycast, הנתונים נשלחים אל היעד הקרוב ביותר או "הטוב ביותר" (על פי מדד מסוים) מתוך מספר יעדים אפשריים.</a:t>
            </a:r>
            <a:endParaRPr b="1" sz="2350">
              <a:solidFill>
                <a:srgbClr val="313131"/>
              </a:solidFill>
              <a:highlight>
                <a:srgbClr val="FFFFFF"/>
              </a:highlight>
            </a:endParaRPr>
          </a:p>
          <a:p>
            <a:pPr indent="0" lvl="0" marL="0" rtl="1" algn="r">
              <a:spcBef>
                <a:spcPts val="0"/>
              </a:spcBef>
              <a:spcAft>
                <a:spcPts val="0"/>
              </a:spcAft>
              <a:buNone/>
            </a:pPr>
            <a:r>
              <a:rPr lang="iw" sz="1750">
                <a:solidFill>
                  <a:srgbClr val="313131"/>
                </a:solidFill>
                <a:highlight>
                  <a:srgbClr val="FFFFFF"/>
                </a:highlight>
              </a:rPr>
              <a:t>הוא דומה מאוד ל Multicast אך היתרון שבו הוא היכולת ליצור חיבור ממנו הקרוב אליו, דוגמה אשר משתמשים בה לרוב היא שרתי DNS הפרוסים בעולם. אם נשתמש בשיטה הרגילה Unicast  אז משתמש הנמצא בבריטניה יבצע שאילתא אל מול שרת הDNS הנמצא בארה"ב במקום בשרת DNS הנמצא קרוב אליו בתוך בריטניה ולכן השיטה המועדפת בתצורת DNS הפרוסים בשטח נרחב הוא להשתמש ב Anycast</a:t>
            </a:r>
            <a:endParaRPr sz="2100"/>
          </a:p>
        </p:txBody>
      </p:sp>
      <p:pic>
        <p:nvPicPr>
          <p:cNvPr id="87" name="Google Shape;87;p17"/>
          <p:cNvPicPr preferRelativeResize="0"/>
          <p:nvPr/>
        </p:nvPicPr>
        <p:blipFill>
          <a:blip r:embed="rId3">
            <a:alphaModFix/>
          </a:blip>
          <a:stretch>
            <a:fillRect/>
          </a:stretch>
        </p:blipFill>
        <p:spPr>
          <a:xfrm>
            <a:off x="0" y="2754750"/>
            <a:ext cx="3748426" cy="2388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261250" y="426975"/>
            <a:ext cx="2850300" cy="70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solidFill>
                  <a:srgbClr val="0B5394"/>
                </a:solidFill>
              </a:rPr>
              <a:t> - Geocast -</a:t>
            </a:r>
            <a:endParaRPr>
              <a:solidFill>
                <a:srgbClr val="0B5394"/>
              </a:solidFill>
            </a:endParaRPr>
          </a:p>
        </p:txBody>
      </p:sp>
      <p:sp>
        <p:nvSpPr>
          <p:cNvPr id="93" name="Google Shape;93;p18"/>
          <p:cNvSpPr txBox="1"/>
          <p:nvPr/>
        </p:nvSpPr>
        <p:spPr>
          <a:xfrm>
            <a:off x="840950" y="1173425"/>
            <a:ext cx="7471200" cy="31401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iw" sz="1600">
                <a:solidFill>
                  <a:srgbClr val="FF0000"/>
                </a:solidFill>
              </a:rPr>
              <a:t>GEOCAST</a:t>
            </a:r>
            <a:r>
              <a:rPr b="1" lang="iw" sz="1600"/>
              <a:t> </a:t>
            </a:r>
            <a:r>
              <a:rPr b="1" lang="iw" sz="1600"/>
              <a:t>היא טכניקה לניתוב נתונים באינטרנט. מידע על גיאוקסט הוא לבחור ביעדו על סמך כמה המידע צריך לנסוע. כאשר מידע עובר מרחק פיזי קצר יותר, העמודים נטענים מהר יותר בדפדפן אינטרנט.</a:t>
            </a:r>
            <a:endParaRPr sz="1600"/>
          </a:p>
          <a:p>
            <a:pPr indent="0" lvl="0" marL="0" rtl="1" algn="r">
              <a:spcBef>
                <a:spcPts val="0"/>
              </a:spcBef>
              <a:spcAft>
                <a:spcPts val="0"/>
              </a:spcAft>
              <a:buNone/>
            </a:pPr>
            <a:r>
              <a:rPr lang="iw" sz="1600" u="sng">
                <a:solidFill>
                  <a:srgbClr val="1155CC"/>
                </a:solidFill>
              </a:rPr>
              <a:t>לדוגמא</a:t>
            </a:r>
            <a:r>
              <a:rPr lang="iw" sz="1600">
                <a:solidFill>
                  <a:srgbClr val="1155CC"/>
                </a:solidFill>
              </a:rPr>
              <a:t>:</a:t>
            </a:r>
            <a:r>
              <a:rPr lang="iw" sz="1600"/>
              <a:t> אם אתר אינטרנט מפעיל שרתים זהים בארצות הברית ובגרמניה, משתמש בבריטניה מקבל את המידע מהר יותר מגרמניה. נתב או מתג שהוגדר לשידור גיאוגרפי את חבילות הנתונים יפנה את התנועה לשרת הגרמני. </a:t>
            </a:r>
            <a:endParaRPr sz="1600"/>
          </a:p>
          <a:p>
            <a:pPr indent="0" lvl="0" marL="0" rtl="1" algn="r">
              <a:spcBef>
                <a:spcPts val="0"/>
              </a:spcBef>
              <a:spcAft>
                <a:spcPts val="0"/>
              </a:spcAft>
              <a:buNone/>
            </a:pPr>
            <a:r>
              <a:rPr b="1" lang="iw" sz="1600"/>
              <a:t>Geocast הוא אחת מחמש הדרכים המובילות לנתב נתונים ברשת מחשבים. האחרים הם חד-שידור, שידור, ריבוי שידור וכל שידור.</a:t>
            </a:r>
            <a:endParaRPr b="1" sz="1600"/>
          </a:p>
          <a:p>
            <a:pPr indent="0" lvl="0" marL="0" rtl="1" algn="r">
              <a:spcBef>
                <a:spcPts val="0"/>
              </a:spcBef>
              <a:spcAft>
                <a:spcPts val="0"/>
              </a:spcAft>
              <a:buNone/>
            </a:pPr>
            <a:r>
              <a:t/>
            </a:r>
            <a:endParaRPr sz="1600"/>
          </a:p>
          <a:p>
            <a:pPr indent="0" lvl="0" marL="0" rtl="1" algn="r">
              <a:spcBef>
                <a:spcPts val="0"/>
              </a:spcBef>
              <a:spcAft>
                <a:spcPts val="0"/>
              </a:spcAft>
              <a:buClr>
                <a:schemeClr val="dk1"/>
              </a:buClr>
              <a:buSzPts val="1100"/>
              <a:buFont typeface="Arial"/>
              <a:buNone/>
            </a:pPr>
            <a:r>
              <a:t/>
            </a:r>
            <a:endParaRPr sz="1600"/>
          </a:p>
          <a:p>
            <a:pPr indent="0" lvl="0" marL="0" rtl="1" algn="r">
              <a:spcBef>
                <a:spcPts val="0"/>
              </a:spcBef>
              <a:spcAft>
                <a:spcPts val="0"/>
              </a:spcAft>
              <a:buClr>
                <a:schemeClr val="dk1"/>
              </a:buClr>
              <a:buSzPts val="1100"/>
              <a:buFont typeface="Arial"/>
              <a:buNone/>
            </a:pPr>
            <a:r>
              <a:t/>
            </a:r>
            <a:endParaRPr sz="1600"/>
          </a:p>
          <a:p>
            <a:pPr indent="0" lvl="0" marL="0" rtl="1" algn="r">
              <a:spcBef>
                <a:spcPts val="0"/>
              </a:spcBef>
              <a:spcAft>
                <a:spcPts val="0"/>
              </a:spcAft>
              <a:buNone/>
            </a:pPr>
            <a:r>
              <a:t/>
            </a:r>
            <a:endParaRPr sz="1600"/>
          </a:p>
        </p:txBody>
      </p:sp>
      <p:pic>
        <p:nvPicPr>
          <p:cNvPr id="94" name="Google Shape;94;p18"/>
          <p:cNvPicPr preferRelativeResize="0"/>
          <p:nvPr/>
        </p:nvPicPr>
        <p:blipFill>
          <a:blip r:embed="rId3">
            <a:alphaModFix/>
          </a:blip>
          <a:stretch>
            <a:fillRect/>
          </a:stretch>
        </p:blipFill>
        <p:spPr>
          <a:xfrm>
            <a:off x="205875" y="2845550"/>
            <a:ext cx="3446949" cy="229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