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  <p:sldId id="269" r:id="rId13"/>
    <p:sldId id="258" r:id="rId14"/>
    <p:sldId id="270" r:id="rId1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8" d="100"/>
          <a:sy n="78" d="100"/>
        </p:scale>
        <p:origin x="-96" y="-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627117D-7819-4375-A1D6-50FC8E9B79F6}" type="datetimeFigureOut">
              <a:rPr lang="he-IL" smtClean="0"/>
              <a:t>כ"ו/אדר/תש"פ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5B6A6FD-7E15-411D-B18E-076623D162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50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C7E3-147B-441B-801E-010C16B915F6}" type="datetime8">
              <a:rPr lang="he-IL" smtClean="0"/>
              <a:t>22 מרץ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מרצה -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63E7-A705-4971-9E59-DC8DF6BA57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472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6EB8-909C-485E-AAD1-7A935CF34674}" type="datetime8">
              <a:rPr lang="he-IL" smtClean="0"/>
              <a:t>22 מרץ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מרצה -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63E7-A705-4971-9E59-DC8DF6BA57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604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8271-AAE3-4937-9EA5-66D8FCEE4957}" type="datetime8">
              <a:rPr lang="he-IL" smtClean="0"/>
              <a:t>22 מרץ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מרצה -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63E7-A705-4971-9E59-DC8DF6BA57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820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14F5-E4AC-406F-AC1F-F96CF1DFC645}" type="datetime8">
              <a:rPr lang="he-IL" smtClean="0"/>
              <a:t>22 מרץ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מרצה -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63E7-A705-4971-9E59-DC8DF6BA57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17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3F8C-0532-43BE-B51D-EADF06B5FAF5}" type="datetime8">
              <a:rPr lang="he-IL" smtClean="0"/>
              <a:t>22 מרץ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מרצה -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63E7-A705-4971-9E59-DC8DF6BA57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886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1E48-8E08-4079-AB27-669BEF80C2DF}" type="datetime8">
              <a:rPr lang="he-IL" smtClean="0"/>
              <a:t>22 מרץ 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מרצה - לאה חנוכה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63E7-A705-4971-9E59-DC8DF6BA57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937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9FF6-BB78-4B99-8152-D83B1E43FF2E}" type="datetime8">
              <a:rPr lang="he-IL" smtClean="0"/>
              <a:t>22 מרץ 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מרצה - לאה חנוכה</a:t>
            </a: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63E7-A705-4971-9E59-DC8DF6BA57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510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1500-BE95-4240-B089-4A2471EC7CED}" type="datetime8">
              <a:rPr lang="he-IL" smtClean="0"/>
              <a:t>22 מרץ 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מרצה - לאה חנוכה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63E7-A705-4971-9E59-DC8DF6BA57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643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DAE9-41D5-4E51-A211-F65784EE0EC6}" type="datetime8">
              <a:rPr lang="he-IL" smtClean="0"/>
              <a:t>22 מרץ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מרצה - לאה חנוכה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63E7-A705-4971-9E59-DC8DF6BA57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2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184-A2B4-42BA-9267-6FCB82E8FBD5}" type="datetime8">
              <a:rPr lang="he-IL" smtClean="0"/>
              <a:t>22 מרץ 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מרצה - לאה חנוכה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63E7-A705-4971-9E59-DC8DF6BA57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62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8FE6-B00F-48FA-BA54-AF731972D9CD}" type="datetime8">
              <a:rPr lang="he-IL" smtClean="0"/>
              <a:t>22 מרץ 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מרצה - לאה חנוכה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63E7-A705-4971-9E59-DC8DF6BA57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073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E044E-36AA-45F6-B8A0-06B9F520F0C5}" type="datetime8">
              <a:rPr lang="he-IL" smtClean="0"/>
              <a:t>22 מרץ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מרצה -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663E7-A705-4971-9E59-DC8DF6BA57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578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rlz=1C1GCEA_enIL860IL860&amp;ei=zvKeXcbNHdPE8gL6-q-oAg&amp;q=bubbling+event+javascript&amp;oq=bubbling+ev&amp;gs_l=psy-ab.1.3.0j0i22i30l9.505842.519810..526188...0.3..0.123.1258.0j11......0....1..gws-wiz.......0i71j0i67j0i131.wL9WBdh0bO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/>
          <a:p>
            <a:r>
              <a:rPr lang="he-IL" b="1" dirty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תכנות אינטרנט </a:t>
            </a:r>
            <a:r>
              <a:rPr lang="en-US" b="1" dirty="0">
                <a:solidFill>
                  <a:schemeClr val="tx2"/>
                </a:solidFill>
              </a:rPr>
              <a:t>HTML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403648" y="3212976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he-IL" sz="2800" b="1" dirty="0" smtClean="0">
                <a:solidFill>
                  <a:srgbClr val="C00000"/>
                </a:solidFill>
              </a:rPr>
              <a:t>מעבדה </a:t>
            </a:r>
            <a:r>
              <a:rPr lang="he-IL" sz="2800" b="1" dirty="0">
                <a:solidFill>
                  <a:srgbClr val="C00000"/>
                </a:solidFill>
              </a:rPr>
              <a:t>מספר </a:t>
            </a:r>
            <a:r>
              <a:rPr lang="he-IL" sz="2800" b="1" dirty="0" smtClean="0">
                <a:solidFill>
                  <a:srgbClr val="C00000"/>
                </a:solidFill>
              </a:rPr>
              <a:t>1</a:t>
            </a:r>
            <a:endParaRPr lang="he-IL" sz="2800" b="1" dirty="0">
              <a:solidFill>
                <a:srgbClr val="C00000"/>
              </a:solidFill>
            </a:endParaRPr>
          </a:p>
          <a:p>
            <a:r>
              <a:rPr lang="he-IL" altLang="zh-CN" sz="2400" b="1" dirty="0" smtClean="0">
                <a:solidFill>
                  <a:srgbClr val="C00000"/>
                </a:solidFill>
              </a:rPr>
              <a:t>אירועים </a:t>
            </a:r>
          </a:p>
          <a:p>
            <a:r>
              <a:rPr lang="he-IL" altLang="zh-CN" sz="2400" b="1" dirty="0" smtClean="0">
                <a:solidFill>
                  <a:srgbClr val="C00000"/>
                </a:solidFill>
              </a:rPr>
              <a:t>הוספת אירועים</a:t>
            </a:r>
          </a:p>
          <a:p>
            <a:r>
              <a:rPr lang="he-IL" sz="2400" b="1" dirty="0">
                <a:solidFill>
                  <a:srgbClr val="C00000"/>
                </a:solidFill>
              </a:rPr>
              <a:t>ו</a:t>
            </a:r>
            <a:r>
              <a:rPr lang="he-IL" sz="2400" b="1" dirty="0" smtClean="0">
                <a:solidFill>
                  <a:srgbClr val="C00000"/>
                </a:solidFill>
              </a:rPr>
              <a:t>שימוש </a:t>
            </a:r>
            <a:r>
              <a:rPr lang="he-IL" sz="2400" b="1" dirty="0">
                <a:solidFill>
                  <a:srgbClr val="C00000"/>
                </a:solidFill>
              </a:rPr>
              <a:t>ב- </a:t>
            </a:r>
            <a:r>
              <a:rPr lang="en-US" sz="2400" b="1" dirty="0">
                <a:solidFill>
                  <a:srgbClr val="C00000"/>
                </a:solidFill>
              </a:rPr>
              <a:t> bubbling</a:t>
            </a:r>
            <a:r>
              <a:rPr lang="he-IL" sz="2400" b="1" dirty="0">
                <a:solidFill>
                  <a:srgbClr val="C00000"/>
                </a:solidFill>
              </a:rPr>
              <a:t> ו-  </a:t>
            </a:r>
            <a:r>
              <a:rPr lang="en-US" sz="2400" b="1" dirty="0">
                <a:solidFill>
                  <a:srgbClr val="C00000"/>
                </a:solidFill>
              </a:rPr>
              <a:t>capturing</a:t>
            </a:r>
            <a:endParaRPr lang="he-IL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766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395536" y="548680"/>
            <a:ext cx="828092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Event bubbling </a:t>
            </a:r>
            <a:r>
              <a:rPr lang="en-US" sz="2400" b="1" dirty="0" smtClean="0">
                <a:solidFill>
                  <a:srgbClr val="C00000"/>
                </a:solidFill>
              </a:rPr>
              <a:t> &amp;  capturing</a:t>
            </a:r>
            <a:endParaRPr lang="he-IL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he-IL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he-IL" dirty="0" smtClean="0"/>
              <a:t>המושגים הנ"ל מתייחסים לסדר שבו מזמנים את ההוראות המטפלות באירועים </a:t>
            </a:r>
            <a:r>
              <a:rPr lang="en-US" dirty="0"/>
              <a:t>event handlers</a:t>
            </a:r>
            <a:r>
              <a:rPr lang="en-US" dirty="0" smtClean="0"/>
              <a:t>)</a:t>
            </a:r>
            <a:r>
              <a:rPr lang="he-IL" dirty="0" smtClean="0"/>
              <a:t>) כאשר יש תגיות מקוננות ולכולן יש את אותו אירוע ש"מפעיל" אותן.</a:t>
            </a:r>
          </a:p>
          <a:p>
            <a:endParaRPr lang="he-IL" dirty="0"/>
          </a:p>
          <a:p>
            <a:endParaRPr lang="he-IL" dirty="0" smtClean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Event bubbling</a:t>
            </a:r>
            <a:r>
              <a:rPr lang="he-IL" b="1" dirty="0">
                <a:solidFill>
                  <a:srgbClr val="C00000"/>
                </a:solidFill>
              </a:rPr>
              <a:t> -  </a:t>
            </a:r>
            <a:r>
              <a:rPr lang="he-IL" dirty="0"/>
              <a:t>כאשר מתרחש "אירוע" לגבי תגית </a:t>
            </a:r>
            <a:r>
              <a:rPr lang="he-IL" dirty="0" smtClean="0"/>
              <a:t>מסוימת, הוא מפעיל את ההוראות המטפלות באירוע הנ"ל תחילה, אח"כ יופעלו ההוראות המטפלות באותו אירוע שמתרחש באב (בתגית המכילה אותו) וכך הלאה בתגיות המכילות "כלפי מעלה". </a:t>
            </a:r>
            <a:r>
              <a:rPr lang="en-US" dirty="0" smtClean="0"/>
              <a:t>Bubbling</a:t>
            </a:r>
            <a:r>
              <a:rPr lang="he-IL" dirty="0" smtClean="0"/>
              <a:t> מגיע מהדימוי של בועת מים שעולה כלפי מעלה.</a:t>
            </a:r>
          </a:p>
          <a:p>
            <a:pPr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r>
              <a:rPr lang="he-IL" b="1" dirty="0" smtClean="0"/>
              <a:t>דוגמה בקוד : </a:t>
            </a:r>
            <a:r>
              <a:rPr lang="en-US" b="1" dirty="0" smtClean="0"/>
              <a:t>bubbling.html</a:t>
            </a:r>
            <a:endParaRPr lang="he-IL" sz="2400" b="1" dirty="0" smtClean="0">
              <a:solidFill>
                <a:srgbClr val="C00000"/>
              </a:solidFill>
              <a:hlinkClick r:id="rId2"/>
            </a:endParaRPr>
          </a:p>
          <a:p>
            <a:pPr algn="ctr"/>
            <a:endParaRPr lang="he-IL" dirty="0">
              <a:hlinkClick r:id="rId2"/>
            </a:endParaRPr>
          </a:p>
          <a:p>
            <a:pPr algn="ctr"/>
            <a:endParaRPr lang="he-IL" dirty="0" smtClean="0">
              <a:hlinkClick r:id="rId2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מרצה - לאה חנוכה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63E7-A705-4971-9E59-DC8DF6BA57D2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61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620688"/>
            <a:ext cx="7560840" cy="447814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solidFill>
                  <a:srgbClr val="C00000"/>
                </a:solidFill>
              </a:rPr>
              <a:t> </a:t>
            </a:r>
            <a:r>
              <a:rPr lang="he-IL" sz="2400" b="1" dirty="0" smtClean="0">
                <a:solidFill>
                  <a:srgbClr val="C00000"/>
                </a:solidFill>
              </a:rPr>
              <a:t>עצירת   </a:t>
            </a:r>
            <a:r>
              <a:rPr lang="en-US" sz="2400" b="1" dirty="0" smtClean="0">
                <a:solidFill>
                  <a:srgbClr val="C00000"/>
                </a:solidFill>
              </a:rPr>
              <a:t>Event</a:t>
            </a:r>
            <a:r>
              <a:rPr lang="en-US" sz="2400" b="1" dirty="0">
                <a:solidFill>
                  <a:srgbClr val="C00000"/>
                </a:solidFill>
              </a:rPr>
              <a:t> </a:t>
            </a:r>
            <a:r>
              <a:rPr lang="en-US" sz="2400" b="1" dirty="0" smtClean="0">
                <a:solidFill>
                  <a:srgbClr val="C00000"/>
                </a:solidFill>
              </a:rPr>
              <a:t>bubbling</a:t>
            </a:r>
            <a:endParaRPr lang="he-IL" sz="2400" b="1" dirty="0" smtClean="0">
              <a:solidFill>
                <a:srgbClr val="C00000"/>
              </a:solidFill>
            </a:endParaRPr>
          </a:p>
          <a:p>
            <a:pPr algn="ctr"/>
            <a:endParaRPr lang="he-IL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he-IL" dirty="0" smtClean="0"/>
              <a:t>אירוע ש"מבעבע", מבעבע מהתגית בה הוא מתרחש, "כלפי מעלה" </a:t>
            </a:r>
            <a:r>
              <a:rPr lang="he-IL" dirty="0"/>
              <a:t> </a:t>
            </a:r>
            <a:r>
              <a:rPr lang="he-IL" dirty="0" smtClean="0"/>
              <a:t>לתגיות שמכילות אותו. ניתן לעצור את </a:t>
            </a:r>
            <a:r>
              <a:rPr lang="he-IL" dirty="0" smtClean="0"/>
              <a:t>ה"בעבוע</a:t>
            </a:r>
            <a:r>
              <a:rPr lang="he-IL" dirty="0" smtClean="0"/>
              <a:t>" ע"י המתודה: </a:t>
            </a:r>
            <a:r>
              <a:rPr lang="en-US" b="1" dirty="0" err="1">
                <a:solidFill>
                  <a:srgbClr val="C00000"/>
                </a:solidFill>
              </a:rPr>
              <a:t>event.stopPropagation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endParaRPr lang="he-IL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he-IL" dirty="0" smtClean="0"/>
              <a:t>הוראה זו עוצרת </a:t>
            </a:r>
            <a:r>
              <a:rPr lang="he-IL" dirty="0" smtClean="0"/>
              <a:t>בעבוע </a:t>
            </a:r>
            <a:r>
              <a:rPr lang="he-IL" dirty="0" smtClean="0"/>
              <a:t>של </a:t>
            </a:r>
            <a:r>
              <a:rPr lang="he-IL" b="1" dirty="0" smtClean="0"/>
              <a:t>האירוע הספציפי עליו הופעלה</a:t>
            </a:r>
            <a:r>
              <a:rPr lang="he-IL" dirty="0" smtClean="0"/>
              <a:t>. אירועים אחרים בתגית לא יעצרו.</a:t>
            </a:r>
          </a:p>
          <a:p>
            <a:pPr>
              <a:lnSpc>
                <a:spcPct val="150000"/>
              </a:lnSpc>
            </a:pPr>
            <a:endParaRPr lang="he-IL" dirty="0" smtClean="0"/>
          </a:p>
          <a:p>
            <a:pPr>
              <a:lnSpc>
                <a:spcPct val="150000"/>
              </a:lnSpc>
            </a:pPr>
            <a:r>
              <a:rPr lang="he-IL" dirty="0" smtClean="0"/>
              <a:t>המתודה </a:t>
            </a:r>
            <a:r>
              <a:rPr lang="en-US" b="1" dirty="0" err="1" smtClean="0">
                <a:solidFill>
                  <a:srgbClr val="C00000"/>
                </a:solidFill>
              </a:rPr>
              <a:t>event.stopImmediatePropagation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r>
              <a:rPr lang="he-IL" b="1" dirty="0" smtClean="0">
                <a:solidFill>
                  <a:srgbClr val="C00000"/>
                </a:solidFill>
              </a:rPr>
              <a:t> </a:t>
            </a:r>
            <a:r>
              <a:rPr lang="he-IL" dirty="0" smtClean="0"/>
              <a:t>תעצור את כל האירועים מאותו סוג בתגית.</a:t>
            </a:r>
            <a:endParaRPr lang="he-IL" dirty="0"/>
          </a:p>
          <a:p>
            <a:pPr>
              <a:lnSpc>
                <a:spcPct val="150000"/>
              </a:lnSpc>
            </a:pPr>
            <a:endParaRPr lang="he-IL" dirty="0" smtClean="0"/>
          </a:p>
          <a:p>
            <a:pPr>
              <a:lnSpc>
                <a:spcPct val="150000"/>
              </a:lnSpc>
            </a:pPr>
            <a:r>
              <a:rPr lang="he-IL" b="1" dirty="0" smtClean="0"/>
              <a:t>קוד לדוגמה בקובץ: </a:t>
            </a:r>
            <a:r>
              <a:rPr lang="en-US" b="1" dirty="0"/>
              <a:t>bubbling-stop.html</a:t>
            </a:r>
            <a:endParaRPr lang="he-IL" b="1" dirty="0" smtClean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מרצה - לאה חנוכה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63E7-A705-4971-9E59-DC8DF6BA57D2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497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מרצה - לאה חנוכה</a:t>
            </a:r>
            <a:endParaRPr lang="he-IL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63E7-A705-4971-9E59-DC8DF6BA57D2}" type="slidenum">
              <a:rPr lang="he-IL" smtClean="0"/>
              <a:t>12</a:t>
            </a:fld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899592" y="620688"/>
            <a:ext cx="7128792" cy="46166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/>
            <a:r>
              <a:rPr lang="en-US" sz="2400" b="1" dirty="0">
                <a:solidFill>
                  <a:srgbClr val="C00000"/>
                </a:solidFill>
              </a:rPr>
              <a:t>Event  capturing</a:t>
            </a:r>
            <a:endParaRPr lang="he-IL" sz="2400" b="1" dirty="0">
              <a:solidFill>
                <a:srgbClr val="C00000"/>
              </a:solidFill>
            </a:endParaRPr>
          </a:p>
          <a:p>
            <a:pPr lvl="0">
              <a:lnSpc>
                <a:spcPct val="150000"/>
              </a:lnSpc>
            </a:pPr>
            <a:endParaRPr lang="he-IL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he-IL" dirty="0">
                <a:solidFill>
                  <a:prstClr val="black"/>
                </a:solidFill>
              </a:rPr>
              <a:t>כאשר אירוע שקיים בתגיות מקוננות מתבצע החל מתגית מסוימת, "פנימה" בתגיות שהוא מכיל, בסדר הפוך מ"ביעבוע".</a:t>
            </a:r>
          </a:p>
          <a:p>
            <a:pPr lvl="0">
              <a:lnSpc>
                <a:spcPct val="150000"/>
              </a:lnSpc>
            </a:pPr>
            <a:endParaRPr lang="he-IL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he-IL" dirty="0">
                <a:solidFill>
                  <a:prstClr val="black"/>
                </a:solidFill>
              </a:rPr>
              <a:t>שימוש ב- </a:t>
            </a:r>
            <a:r>
              <a:rPr lang="en-US" dirty="0">
                <a:solidFill>
                  <a:prstClr val="black"/>
                </a:solidFill>
              </a:rPr>
              <a:t>capturing </a:t>
            </a:r>
            <a:r>
              <a:rPr lang="he-IL" dirty="0">
                <a:solidFill>
                  <a:prstClr val="black"/>
                </a:solidFill>
              </a:rPr>
              <a:t> הוא נדיר.</a:t>
            </a:r>
          </a:p>
          <a:p>
            <a:pPr lvl="0">
              <a:lnSpc>
                <a:spcPct val="150000"/>
              </a:lnSpc>
            </a:pPr>
            <a:endParaRPr lang="he-IL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he-IL" dirty="0">
                <a:solidFill>
                  <a:prstClr val="black"/>
                </a:solidFill>
              </a:rPr>
              <a:t>כדי לאפשר מצב זה, יש להגדיר את מצב הפעולה המתבעת כתוצאה מזימון אירוע כ- </a:t>
            </a:r>
            <a:r>
              <a:rPr lang="en-US" dirty="0">
                <a:solidFill>
                  <a:prstClr val="black"/>
                </a:solidFill>
              </a:rPr>
              <a:t>true</a:t>
            </a:r>
            <a:r>
              <a:rPr lang="he-IL" dirty="0">
                <a:solidFill>
                  <a:prstClr val="black"/>
                </a:solidFill>
              </a:rPr>
              <a:t>. כאשר עושים שימוש ב- </a:t>
            </a:r>
            <a:r>
              <a:rPr lang="en-US" dirty="0" err="1">
                <a:solidFill>
                  <a:prstClr val="black"/>
                </a:solidFill>
              </a:rPr>
              <a:t>addEventListener</a:t>
            </a:r>
            <a:r>
              <a:rPr lang="he-IL" dirty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endParaRPr lang="he-IL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he-IL" b="1" dirty="0">
                <a:solidFill>
                  <a:prstClr val="black"/>
                </a:solidFill>
              </a:rPr>
              <a:t>קוד לדוגמה בקובץ: </a:t>
            </a:r>
            <a:r>
              <a:rPr lang="en-US" b="1" dirty="0">
                <a:solidFill>
                  <a:prstClr val="black"/>
                </a:solidFill>
              </a:rPr>
              <a:t>capturing.html</a:t>
            </a:r>
            <a:endParaRPr lang="he-IL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7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798984" y="548680"/>
            <a:ext cx="741682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b="1" dirty="0">
                <a:solidFill>
                  <a:srgbClr val="C00000"/>
                </a:solidFill>
              </a:rPr>
              <a:t>תרגילי  </a:t>
            </a:r>
            <a:r>
              <a:rPr lang="he-IL" sz="2800" b="1" dirty="0" smtClean="0">
                <a:solidFill>
                  <a:srgbClr val="C00000"/>
                </a:solidFill>
              </a:rPr>
              <a:t>כיתה ( לסיים בבית)</a:t>
            </a:r>
          </a:p>
          <a:p>
            <a:endParaRPr lang="he-IL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he-IL" dirty="0" smtClean="0"/>
              <a:t>הסתמכו על הקובץ </a:t>
            </a:r>
            <a:r>
              <a:rPr lang="en-US" dirty="0" smtClean="0"/>
              <a:t> bubbling.html</a:t>
            </a:r>
            <a:r>
              <a:rPr lang="he-IL" dirty="0" smtClean="0"/>
              <a:t>והוסיפו לקוד את האלמנטים הבאים:</a:t>
            </a:r>
          </a:p>
          <a:p>
            <a:pPr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    לתגית </a:t>
            </a:r>
            <a:r>
              <a:rPr lang="en-US" dirty="0" smtClean="0"/>
              <a:t>p</a:t>
            </a:r>
            <a:r>
              <a:rPr lang="he-IL" dirty="0" smtClean="0"/>
              <a:t>  יש להוסיף אירוע קליק נוסף שבלחיצה עליו מוצג: תאריך ועיצוב </a:t>
            </a:r>
          </a:p>
          <a:p>
            <a:pPr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    שיפורט בהמשך.</a:t>
            </a:r>
          </a:p>
          <a:p>
            <a:pPr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    הצגת התאריך תתבצע בפסקה ריקה נוספת שיש להגדיר בדף, מתחת לתגיות </a:t>
            </a:r>
          </a:p>
          <a:p>
            <a:pPr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    הקיימות.</a:t>
            </a:r>
          </a:p>
          <a:p>
            <a:pPr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    יש לשנות את צבעי הרקע של </a:t>
            </a:r>
            <a:r>
              <a:rPr lang="en-US" dirty="0" smtClean="0"/>
              <a:t>form, div, p</a:t>
            </a:r>
            <a:r>
              <a:rPr lang="he-IL" dirty="0" smtClean="0"/>
              <a:t> כל אחד מהם לצבע שונה.</a:t>
            </a:r>
          </a:p>
          <a:p>
            <a:pPr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    כמו כן יש לשנות את צבע הטקסט באותן תגיות לצהוב.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he-IL" dirty="0" smtClean="0"/>
              <a:t>לבצע עצירה של בעבוע בתגית </a:t>
            </a:r>
            <a:r>
              <a:rPr lang="en-US" dirty="0" smtClean="0"/>
              <a:t>p</a:t>
            </a:r>
            <a:r>
              <a:rPr lang="en-US" dirty="0"/>
              <a:t> </a:t>
            </a:r>
            <a:r>
              <a:rPr lang="he-IL" dirty="0" smtClean="0"/>
              <a:t> בתרגיל הקודם, כך שלא יתבצעו הפעולות </a:t>
            </a:r>
          </a:p>
          <a:p>
            <a:pPr>
              <a:lnSpc>
                <a:spcPct val="150000"/>
              </a:lnSpc>
            </a:pPr>
            <a:r>
              <a:rPr lang="he-IL" dirty="0" smtClean="0"/>
              <a:t>     המתעוררות על ידי אירועי </a:t>
            </a:r>
            <a:r>
              <a:rPr lang="en-US" dirty="0" smtClean="0"/>
              <a:t>click</a:t>
            </a:r>
            <a:r>
              <a:rPr lang="he-IL" dirty="0" smtClean="0"/>
              <a:t> של  תגית </a:t>
            </a:r>
            <a:r>
              <a:rPr lang="en-US" dirty="0" smtClean="0"/>
              <a:t>p</a:t>
            </a:r>
            <a:r>
              <a:rPr lang="he-IL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he-IL" dirty="0" smtClean="0"/>
              <a:t>     ולהוסיף אירוע אחר שאינו </a:t>
            </a:r>
            <a:r>
              <a:rPr lang="en-US" dirty="0" smtClean="0"/>
              <a:t> click </a:t>
            </a:r>
            <a:r>
              <a:rPr lang="he-IL" dirty="0" smtClean="0"/>
              <a:t> לתגית </a:t>
            </a:r>
            <a:r>
              <a:rPr lang="en-US" dirty="0" smtClean="0"/>
              <a:t>p </a:t>
            </a:r>
            <a:r>
              <a:rPr lang="he-IL" dirty="0" smtClean="0"/>
              <a:t> המבצע פעולה לבחירתכם.</a:t>
            </a:r>
          </a:p>
          <a:p>
            <a:pPr>
              <a:lnSpc>
                <a:spcPct val="150000"/>
              </a:lnSpc>
            </a:pPr>
            <a:endParaRPr lang="he-IL" dirty="0" smtClean="0"/>
          </a:p>
          <a:p>
            <a:pPr>
              <a:lnSpc>
                <a:spcPct val="150000"/>
              </a:lnSpc>
            </a:pPr>
            <a:endParaRPr lang="he-IL" dirty="0" smtClean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מרצה - לאה חנוכה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45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מרצה - לאה חנוכה</a:t>
            </a:r>
            <a:endParaRPr lang="he-IL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63E7-A705-4971-9E59-DC8DF6BA57D2}" type="slidenum">
              <a:rPr lang="he-IL" smtClean="0"/>
              <a:t>14</a:t>
            </a:fld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899592" y="620688"/>
            <a:ext cx="7200800" cy="64017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he-IL" sz="2800" b="1" dirty="0">
                <a:solidFill>
                  <a:srgbClr val="C00000"/>
                </a:solidFill>
              </a:rPr>
              <a:t>תרגילי  כיתה ( לסיים בבית</a:t>
            </a:r>
            <a:r>
              <a:rPr lang="he-IL" sz="2800" b="1" dirty="0" smtClean="0">
                <a:solidFill>
                  <a:srgbClr val="C00000"/>
                </a:solidFill>
              </a:rPr>
              <a:t>)  - המשך</a:t>
            </a:r>
          </a:p>
          <a:p>
            <a:pPr lvl="0"/>
            <a:endParaRPr lang="he-IL" sz="2800" b="1" dirty="0">
              <a:solidFill>
                <a:srgbClr val="C0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he-IL" dirty="0">
                <a:solidFill>
                  <a:prstClr val="black"/>
                </a:solidFill>
              </a:rPr>
              <a:t>3. </a:t>
            </a:r>
            <a:r>
              <a:rPr lang="he-IL" dirty="0" smtClean="0">
                <a:solidFill>
                  <a:prstClr val="black"/>
                </a:solidFill>
              </a:rPr>
              <a:t>יש ליצור דף  שמכיל כפתור המופיע במרכז המסך. בגודל 10 על 100 פיקסלים</a:t>
            </a:r>
          </a:p>
          <a:p>
            <a:pPr lvl="0">
              <a:lnSpc>
                <a:spcPct val="150000"/>
              </a:lnSpc>
            </a:pPr>
            <a:r>
              <a:rPr lang="he-IL" dirty="0">
                <a:solidFill>
                  <a:prstClr val="black"/>
                </a:solidFill>
              </a:rPr>
              <a:t> </a:t>
            </a:r>
            <a:r>
              <a:rPr lang="he-IL" dirty="0" smtClean="0">
                <a:solidFill>
                  <a:prstClr val="black"/>
                </a:solidFill>
              </a:rPr>
              <a:t>   וגודל הכתב עליו בגודל 25 פיקסלים.</a:t>
            </a:r>
          </a:p>
          <a:p>
            <a:pPr lvl="0">
              <a:lnSpc>
                <a:spcPct val="150000"/>
              </a:lnSpc>
            </a:pPr>
            <a:r>
              <a:rPr lang="he-IL" dirty="0" smtClean="0">
                <a:solidFill>
                  <a:prstClr val="black"/>
                </a:solidFill>
              </a:rPr>
              <a:t>    יש להגדיר אירוע קליק לכפתור ולתגית </a:t>
            </a:r>
            <a:r>
              <a:rPr lang="en-US" dirty="0" smtClean="0">
                <a:solidFill>
                  <a:prstClr val="black"/>
                </a:solidFill>
              </a:rPr>
              <a:t>body</a:t>
            </a:r>
            <a:r>
              <a:rPr lang="he-IL" dirty="0" smtClean="0">
                <a:solidFill>
                  <a:prstClr val="black"/>
                </a:solidFill>
              </a:rPr>
              <a:t>. עבור התגית </a:t>
            </a:r>
            <a:r>
              <a:rPr lang="en-US" dirty="0" smtClean="0">
                <a:solidFill>
                  <a:prstClr val="black"/>
                </a:solidFill>
              </a:rPr>
              <a:t>body</a:t>
            </a:r>
            <a:r>
              <a:rPr lang="he-IL" dirty="0" smtClean="0">
                <a:solidFill>
                  <a:prstClr val="black"/>
                </a:solidFill>
              </a:rPr>
              <a:t> כתגובה </a:t>
            </a:r>
          </a:p>
          <a:p>
            <a:pPr lvl="0">
              <a:lnSpc>
                <a:spcPct val="150000"/>
              </a:lnSpc>
            </a:pPr>
            <a:r>
              <a:rPr lang="he-IL" dirty="0">
                <a:solidFill>
                  <a:prstClr val="black"/>
                </a:solidFill>
              </a:rPr>
              <a:t> </a:t>
            </a:r>
            <a:r>
              <a:rPr lang="he-IL" dirty="0" smtClean="0">
                <a:solidFill>
                  <a:prstClr val="black"/>
                </a:solidFill>
              </a:rPr>
              <a:t>   לאירוע קליק תופיע הודעת </a:t>
            </a:r>
            <a:r>
              <a:rPr lang="en-US" dirty="0" smtClean="0">
                <a:solidFill>
                  <a:prstClr val="black"/>
                </a:solidFill>
              </a:rPr>
              <a:t>alert</a:t>
            </a:r>
            <a:r>
              <a:rPr lang="he-IL" dirty="0" smtClean="0">
                <a:solidFill>
                  <a:prstClr val="black"/>
                </a:solidFill>
              </a:rPr>
              <a:t> : "</a:t>
            </a:r>
            <a:r>
              <a:rPr lang="en-US" dirty="0"/>
              <a:t>the bubbling doesn't reach </a:t>
            </a:r>
            <a:r>
              <a:rPr lang="en-US" dirty="0" smtClean="0"/>
              <a:t>here</a:t>
            </a:r>
            <a:r>
              <a:rPr lang="he-IL" dirty="0" smtClean="0"/>
              <a:t>".</a:t>
            </a:r>
          </a:p>
          <a:p>
            <a:pPr lvl="0"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  יש לדאוג שלא יתבצע "בעבוע" עבור אירוע קליק כמתואר.</a:t>
            </a:r>
          </a:p>
          <a:p>
            <a:pPr lvl="0">
              <a:lnSpc>
                <a:spcPct val="150000"/>
              </a:lnSpc>
            </a:pPr>
            <a:r>
              <a:rPr lang="he-IL" dirty="0" smtClean="0">
                <a:solidFill>
                  <a:prstClr val="black"/>
                </a:solidFill>
              </a:rPr>
              <a:t>    יש להגדיר אירוע "קליק כפול" לכפתור שיציג את הודעת </a:t>
            </a:r>
            <a:r>
              <a:rPr lang="en-US" dirty="0" smtClean="0">
                <a:solidFill>
                  <a:prstClr val="black"/>
                </a:solidFill>
              </a:rPr>
              <a:t>alert</a:t>
            </a:r>
            <a:r>
              <a:rPr lang="he-IL" dirty="0" smtClean="0">
                <a:solidFill>
                  <a:prstClr val="black"/>
                </a:solidFill>
              </a:rPr>
              <a:t> הבאה: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was </a:t>
            </a:r>
            <a:r>
              <a:rPr lang="he-IL" dirty="0" smtClean="0"/>
              <a:t>    </a:t>
            </a:r>
            <a:r>
              <a:rPr lang="en-US" dirty="0" smtClean="0"/>
              <a:t>not stopped     </a:t>
            </a:r>
            <a:r>
              <a:rPr lang="he-IL" dirty="0" smtClean="0"/>
              <a:t>.</a:t>
            </a:r>
            <a:endParaRPr lang="he-IL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he-IL" dirty="0" smtClean="0">
                <a:solidFill>
                  <a:prstClr val="black"/>
                </a:solidFill>
              </a:rPr>
              <a:t>   </a:t>
            </a:r>
            <a:endParaRPr lang="he-IL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endParaRPr lang="he-IL" b="1" dirty="0">
              <a:solidFill>
                <a:srgbClr val="C00000"/>
              </a:solidFill>
              <a:latin typeface="Guttman Yad" panose="02010401010101010101" pitchFamily="2" charset="-79"/>
              <a:cs typeface="Guttman Yad" panose="02010401010101010101" pitchFamily="2" charset="-79"/>
            </a:endParaRPr>
          </a:p>
          <a:p>
            <a:pPr algn="l"/>
            <a:r>
              <a:rPr lang="he-IL" b="1" dirty="0">
                <a:solidFill>
                  <a:srgbClr val="C00000"/>
                </a:solidFill>
                <a:latin typeface="Guttman Yad" panose="02010401010101010101" pitchFamily="2" charset="-79"/>
                <a:cs typeface="Guttman Yad" panose="02010401010101010101" pitchFamily="2" charset="-79"/>
              </a:rPr>
              <a:t>עבודה  נעימה</a:t>
            </a:r>
            <a:endParaRPr lang="he-IL" dirty="0">
              <a:solidFill>
                <a:prstClr val="black"/>
              </a:solidFill>
            </a:endParaRPr>
          </a:p>
          <a:p>
            <a:pPr lvl="0"/>
            <a:endParaRPr lang="he-IL" sz="2800" b="1" dirty="0" smtClean="0">
              <a:solidFill>
                <a:srgbClr val="C00000"/>
              </a:solidFill>
            </a:endParaRPr>
          </a:p>
          <a:p>
            <a:pPr lvl="0"/>
            <a:endParaRPr lang="he-IL" sz="2800" b="1" dirty="0">
              <a:solidFill>
                <a:srgbClr val="C00000"/>
              </a:solidFill>
            </a:endParaRPr>
          </a:p>
          <a:p>
            <a:pPr lvl="0"/>
            <a:endParaRPr lang="he-IL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51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8208912" cy="49090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 smtClean="0">
                <a:solidFill>
                  <a:srgbClr val="C00000"/>
                </a:solidFill>
              </a:rPr>
              <a:t>אירועים - </a:t>
            </a:r>
            <a:r>
              <a:rPr lang="en-US" sz="2800" dirty="0"/>
              <a:t> </a:t>
            </a:r>
            <a:r>
              <a:rPr lang="en-US" sz="2800" b="1" dirty="0">
                <a:solidFill>
                  <a:srgbClr val="C00000"/>
                </a:solidFill>
              </a:rPr>
              <a:t>Events</a:t>
            </a:r>
            <a:endParaRPr lang="he-IL" sz="28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endParaRPr lang="he-IL" sz="1000" b="1" dirty="0"/>
          </a:p>
          <a:p>
            <a:pPr>
              <a:lnSpc>
                <a:spcPct val="150000"/>
              </a:lnSpc>
            </a:pPr>
            <a:r>
              <a:rPr lang="he-IL" dirty="0" smtClean="0"/>
              <a:t>אירועים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Events  </a:t>
            </a:r>
            <a:r>
              <a:rPr lang="he-IL" dirty="0" smtClean="0">
                <a:solidFill>
                  <a:srgbClr val="C00000"/>
                </a:solidFill>
              </a:rPr>
              <a:t> </a:t>
            </a:r>
            <a:r>
              <a:rPr lang="he-IL" dirty="0"/>
              <a:t>הם פעולות שמבצע המשתמש בדפדפן. אירוע יכול להיות לחיצה, </a:t>
            </a:r>
            <a:r>
              <a:rPr lang="he-IL" dirty="0" smtClean="0"/>
              <a:t>הזזת עכבר, שינוי גודל דף</a:t>
            </a:r>
            <a:r>
              <a:rPr lang="en-US" dirty="0" smtClean="0"/>
              <a:t>,</a:t>
            </a:r>
            <a:r>
              <a:rPr lang="he-IL" dirty="0" smtClean="0"/>
              <a:t> דף אינטרנט </a:t>
            </a:r>
            <a:r>
              <a:rPr lang="he-IL" dirty="0"/>
              <a:t>ש</a:t>
            </a:r>
            <a:r>
              <a:rPr lang="he-IL" dirty="0" smtClean="0"/>
              <a:t>סיים להטען במלואו, ועוד</a:t>
            </a:r>
            <a:r>
              <a:rPr lang="he-IL" dirty="0"/>
              <a:t>. </a:t>
            </a:r>
            <a:endParaRPr lang="he-IL" dirty="0" smtClean="0"/>
          </a:p>
          <a:p>
            <a:pPr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r>
              <a:rPr lang="he-IL" dirty="0" smtClean="0"/>
              <a:t>כתוצאה </a:t>
            </a:r>
            <a:r>
              <a:rPr lang="he-IL" dirty="0"/>
              <a:t>מאירוע ניתנת הוראה לדפדפן לבצע </a:t>
            </a:r>
            <a:r>
              <a:rPr lang="he-IL" dirty="0" smtClean="0"/>
              <a:t>פעולה/ פעולות מסוימות, במקרים רבים זו תהיה פונקציה שנגדיר. הקוד שמורץ בתגובה להתרחשות של אירוע נקרא : </a:t>
            </a:r>
            <a:r>
              <a:rPr lang="en-US" b="1" dirty="0" smtClean="0">
                <a:solidFill>
                  <a:srgbClr val="C00000"/>
                </a:solidFill>
              </a:rPr>
              <a:t>Event Handler</a:t>
            </a:r>
            <a:r>
              <a:rPr lang="he-IL" b="1" dirty="0" smtClean="0"/>
              <a:t>.</a:t>
            </a:r>
            <a:endParaRPr lang="he-IL" dirty="0"/>
          </a:p>
          <a:p>
            <a:pPr>
              <a:lnSpc>
                <a:spcPct val="150000"/>
              </a:lnSpc>
            </a:pPr>
            <a:endParaRPr lang="he-IL" dirty="0" smtClean="0"/>
          </a:p>
          <a:p>
            <a:pPr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r>
              <a:rPr lang="he-IL" dirty="0"/>
              <a:t>אירועים הם אמנם הוראות </a:t>
            </a:r>
            <a:r>
              <a:rPr lang="en-US" dirty="0"/>
              <a:t>JS</a:t>
            </a:r>
            <a:r>
              <a:rPr lang="he-IL" dirty="0"/>
              <a:t>, אבל הם מובנות בתוך קוד ה- </a:t>
            </a:r>
            <a:r>
              <a:rPr lang="en-US" dirty="0"/>
              <a:t>HTML</a:t>
            </a:r>
            <a:r>
              <a:rPr lang="he-IL" dirty="0"/>
              <a:t> של הדפדפן, לכן לא תמיד נצטרך להוסיף &lt;</a:t>
            </a:r>
            <a:r>
              <a:rPr lang="en-US" dirty="0"/>
              <a:t>Script</a:t>
            </a:r>
            <a:r>
              <a:rPr lang="he-IL" dirty="0"/>
              <a:t>&gt; לפני השימוש בהם.</a:t>
            </a:r>
          </a:p>
          <a:p>
            <a:pPr>
              <a:lnSpc>
                <a:spcPct val="150000"/>
              </a:lnSpc>
            </a:pPr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מרצה - לאה חנוכה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63E7-A705-4971-9E59-DC8DF6BA57D2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553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620688"/>
            <a:ext cx="7488832" cy="47089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 smtClean="0">
                <a:solidFill>
                  <a:srgbClr val="C00000"/>
                </a:solidFill>
              </a:rPr>
              <a:t>אירועים - </a:t>
            </a:r>
            <a:r>
              <a:rPr lang="en-US" sz="2800" dirty="0" smtClean="0"/>
              <a:t> </a:t>
            </a:r>
            <a:r>
              <a:rPr lang="en-US" sz="2800" b="1" dirty="0" smtClean="0">
                <a:solidFill>
                  <a:srgbClr val="C00000"/>
                </a:solidFill>
              </a:rPr>
              <a:t>Events</a:t>
            </a:r>
            <a:r>
              <a:rPr lang="he-IL" sz="2800" b="1" dirty="0" smtClean="0">
                <a:solidFill>
                  <a:srgbClr val="C00000"/>
                </a:solidFill>
              </a:rPr>
              <a:t>- המשך</a:t>
            </a:r>
          </a:p>
          <a:p>
            <a:pPr algn="ctr"/>
            <a:endParaRPr lang="he-IL" sz="2800" b="1" dirty="0" smtClean="0">
              <a:solidFill>
                <a:srgbClr val="C00000"/>
              </a:solidFill>
            </a:endParaRPr>
          </a:p>
          <a:p>
            <a:pPr lvl="0" algn="ctr">
              <a:lnSpc>
                <a:spcPct val="150000"/>
              </a:lnSpc>
            </a:pPr>
            <a:r>
              <a:rPr lang="en-US" sz="2400" b="1" dirty="0" err="1">
                <a:solidFill>
                  <a:srgbClr val="C00000"/>
                </a:solidFill>
              </a:rPr>
              <a:t>onClick</a:t>
            </a:r>
            <a:endParaRPr lang="en-US" sz="2400" b="1" dirty="0">
              <a:solidFill>
                <a:srgbClr val="C0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he-IL" dirty="0">
                <a:solidFill>
                  <a:prstClr val="black"/>
                </a:solidFill>
              </a:rPr>
              <a:t>כאשר אנו רוצים להגיב לאירוע של לחיצה על כפתור העכבר השמאלי.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endParaRPr lang="he-IL" dirty="0">
              <a:solidFill>
                <a:prstClr val="black"/>
              </a:solidFill>
            </a:endParaRPr>
          </a:p>
          <a:p>
            <a:pPr lvl="0"/>
            <a:r>
              <a:rPr lang="he-IL" b="1" dirty="0">
                <a:solidFill>
                  <a:prstClr val="black"/>
                </a:solidFill>
              </a:rPr>
              <a:t>דוגמה:</a:t>
            </a:r>
            <a:endParaRPr lang="he-IL" dirty="0">
              <a:solidFill>
                <a:prstClr val="black"/>
              </a:solidFill>
            </a:endParaRPr>
          </a:p>
          <a:p>
            <a:pPr lvl="0" algn="l"/>
            <a:r>
              <a:rPr lang="en-US" dirty="0">
                <a:solidFill>
                  <a:prstClr val="black"/>
                </a:solidFill>
              </a:rPr>
              <a:t>&lt;form&gt;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&lt;input  type=“button”  value=“click  me!”  </a:t>
            </a:r>
            <a:r>
              <a:rPr lang="en-US" dirty="0" err="1">
                <a:solidFill>
                  <a:prstClr val="black"/>
                </a:solidFill>
              </a:rPr>
              <a:t>onClick</a:t>
            </a:r>
            <a:r>
              <a:rPr lang="en-US" dirty="0">
                <a:solidFill>
                  <a:prstClr val="black"/>
                </a:solidFill>
              </a:rPr>
              <a:t> =“alert(‘Thank you for clicking’)”&gt;</a:t>
            </a:r>
            <a:endParaRPr lang="he-IL" dirty="0">
              <a:solidFill>
                <a:prstClr val="black"/>
              </a:solidFill>
            </a:endParaRPr>
          </a:p>
          <a:p>
            <a:pPr lvl="0" algn="l"/>
            <a:r>
              <a:rPr lang="en-US" dirty="0">
                <a:solidFill>
                  <a:prstClr val="black"/>
                </a:solidFill>
              </a:rPr>
              <a:t>/form&gt;</a:t>
            </a:r>
            <a:r>
              <a:rPr lang="he-IL" dirty="0">
                <a:solidFill>
                  <a:prstClr val="black"/>
                </a:solidFill>
              </a:rPr>
              <a:t>&gt;</a:t>
            </a:r>
          </a:p>
          <a:p>
            <a:pPr algn="ctr"/>
            <a:endParaRPr lang="he-IL" sz="2800" b="1" dirty="0" smtClean="0">
              <a:solidFill>
                <a:srgbClr val="C00000"/>
              </a:solidFill>
            </a:endParaRPr>
          </a:p>
          <a:p>
            <a:pPr algn="ctr"/>
            <a:endParaRPr lang="he-IL" b="1" dirty="0" smtClean="0">
              <a:solidFill>
                <a:srgbClr val="C00000"/>
              </a:solidFill>
            </a:endParaRPr>
          </a:p>
          <a:p>
            <a:pPr algn="ctr"/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מרצה - לאה חנוכה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63E7-A705-4971-9E59-DC8DF6BA57D2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48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692696"/>
            <a:ext cx="7704856" cy="55399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onDblClick</a:t>
            </a:r>
            <a:endParaRPr lang="he-IL" sz="2400" b="1" dirty="0">
              <a:solidFill>
                <a:srgbClr val="C00000"/>
              </a:solidFill>
            </a:endParaRPr>
          </a:p>
          <a:p>
            <a:endParaRPr lang="he-IL" dirty="0">
              <a:solidFill>
                <a:srgbClr val="C00000"/>
              </a:solidFill>
            </a:endParaRPr>
          </a:p>
          <a:p>
            <a:r>
              <a:rPr lang="he-IL" dirty="0"/>
              <a:t>כאשר אנו רוצים להגיב לאירוע של לחיצה כפולה על רכיב בדפדפן.</a:t>
            </a:r>
          </a:p>
          <a:p>
            <a:endParaRPr lang="he-IL" dirty="0"/>
          </a:p>
          <a:p>
            <a:r>
              <a:rPr lang="he-IL" b="1" dirty="0"/>
              <a:t>דוגמה לקוד בקובץ </a:t>
            </a:r>
            <a:r>
              <a:rPr lang="en-US" b="1" dirty="0"/>
              <a:t>dblClickExe.html </a:t>
            </a:r>
            <a:endParaRPr lang="he-IL" b="1" dirty="0"/>
          </a:p>
          <a:p>
            <a:endParaRPr lang="he-IL" dirty="0"/>
          </a:p>
          <a:p>
            <a:r>
              <a:rPr lang="he-IL" dirty="0"/>
              <a:t>בקוד זה מעתיקים טקסט בלחיצה כפולה על כפתור מתיבת טקסט אחת לאחרת.</a:t>
            </a:r>
          </a:p>
          <a:p>
            <a:endParaRPr lang="he-IL" dirty="0"/>
          </a:p>
          <a:p>
            <a:pPr algn="ctr"/>
            <a:endParaRPr lang="he-IL" sz="2400" b="1" dirty="0">
              <a:solidFill>
                <a:srgbClr val="C00000"/>
              </a:solidFill>
            </a:endParaRP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onMouseDown   onMouseUp</a:t>
            </a:r>
            <a:endParaRPr lang="he-IL" sz="2400" b="1" dirty="0">
              <a:solidFill>
                <a:srgbClr val="C00000"/>
              </a:solidFill>
            </a:endParaRPr>
          </a:p>
          <a:p>
            <a:endParaRPr lang="he-IL" sz="1200" b="1" dirty="0">
              <a:solidFill>
                <a:srgbClr val="C00000"/>
              </a:solidFill>
            </a:endParaRPr>
          </a:p>
          <a:p>
            <a:r>
              <a:rPr lang="he-IL" dirty="0"/>
              <a:t>כאשר אנו </a:t>
            </a:r>
            <a:r>
              <a:rPr lang="he-IL" b="1" dirty="0"/>
              <a:t>מקליקים</a:t>
            </a:r>
            <a:r>
              <a:rPr lang="he-IL" dirty="0"/>
              <a:t> על העכבר, אנו מבצעים שתי פעולות: לחיצה ועזיבה. </a:t>
            </a:r>
          </a:p>
          <a:p>
            <a:endParaRPr lang="he-IL" dirty="0"/>
          </a:p>
          <a:p>
            <a:r>
              <a:rPr lang="he-IL" b="1" dirty="0"/>
              <a:t>דוגמה לקוד בקובץ </a:t>
            </a:r>
            <a:r>
              <a:rPr lang="en-US" b="1" dirty="0"/>
              <a:t>mouseDownUpExe.html </a:t>
            </a:r>
            <a:endParaRPr lang="he-IL" b="1" dirty="0"/>
          </a:p>
          <a:p>
            <a:endParaRPr lang="he-IL" dirty="0"/>
          </a:p>
          <a:p>
            <a:pPr>
              <a:lnSpc>
                <a:spcPct val="150000"/>
              </a:lnSpc>
            </a:pPr>
            <a:r>
              <a:rPr lang="he-IL" dirty="0"/>
              <a:t>בקוד זה צבע הטקסט בפסקה נצבע בורוד </a:t>
            </a:r>
            <a:r>
              <a:rPr lang="he-IL" b="1" dirty="0"/>
              <a:t>בלחיצה</a:t>
            </a:r>
            <a:r>
              <a:rPr lang="he-IL" dirty="0"/>
              <a:t> על העכבר והופך לירוק </a:t>
            </a:r>
            <a:r>
              <a:rPr lang="he-IL" b="1" dirty="0"/>
              <a:t>בעזיבת</a:t>
            </a:r>
            <a:r>
              <a:rPr lang="he-IL" dirty="0"/>
              <a:t> העכבר. כאשר העכבר כבר לא מצביע על הטקסט </a:t>
            </a:r>
            <a:r>
              <a:rPr lang="en-US" b="1" dirty="0"/>
              <a:t>onmouseout)</a:t>
            </a:r>
            <a:r>
              <a:rPr lang="he-IL" b="1" dirty="0"/>
              <a:t>)</a:t>
            </a:r>
            <a:r>
              <a:rPr lang="he-IL" dirty="0"/>
              <a:t> הוא יצבע בשחור.</a:t>
            </a:r>
          </a:p>
          <a:p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מרצה - לאה חנוכה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63E7-A705-4971-9E59-DC8DF6BA57D2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001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836712"/>
            <a:ext cx="7488832" cy="33239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onMouseOver   onMouseOut</a:t>
            </a:r>
            <a:endParaRPr lang="he-IL" sz="2400" b="1" dirty="0">
              <a:solidFill>
                <a:srgbClr val="C00000"/>
              </a:solidFill>
            </a:endParaRPr>
          </a:p>
          <a:p>
            <a:pPr algn="ctr"/>
            <a:endParaRPr lang="he-IL" sz="2400" b="1" dirty="0">
              <a:solidFill>
                <a:srgbClr val="C00000"/>
              </a:solidFill>
            </a:endParaRPr>
          </a:p>
          <a:p>
            <a:r>
              <a:rPr lang="he-IL" dirty="0"/>
              <a:t>מופעלים כאשר </a:t>
            </a:r>
            <a:r>
              <a:rPr lang="he-IL" b="1" dirty="0"/>
              <a:t>עובר</a:t>
            </a:r>
            <a:r>
              <a:rPr lang="he-IL" dirty="0"/>
              <a:t> העכבר מעל רכיב כלשהו.</a:t>
            </a:r>
          </a:p>
          <a:p>
            <a:endParaRPr lang="he-IL" dirty="0"/>
          </a:p>
          <a:p>
            <a:r>
              <a:rPr lang="he-IL" b="1" dirty="0"/>
              <a:t>דוגמה לקוד בקובץ </a:t>
            </a:r>
            <a:r>
              <a:rPr lang="en-US" b="1" dirty="0"/>
              <a:t>mouseOverOut.html </a:t>
            </a:r>
            <a:endParaRPr lang="he-IL" b="1" dirty="0"/>
          </a:p>
          <a:p>
            <a:endParaRPr lang="he-IL" dirty="0"/>
          </a:p>
          <a:p>
            <a:pPr>
              <a:lnSpc>
                <a:spcPct val="150000"/>
              </a:lnSpc>
            </a:pPr>
            <a:r>
              <a:rPr lang="he-IL" dirty="0"/>
              <a:t>בקוד זה, </a:t>
            </a:r>
            <a:r>
              <a:rPr lang="he-IL" b="1" dirty="0"/>
              <a:t>בזמן שהעכבר נע על</a:t>
            </a:r>
            <a:r>
              <a:rPr lang="he-IL" dirty="0"/>
              <a:t> התמונה היא גדלה, כאשר העכבר </a:t>
            </a:r>
            <a:r>
              <a:rPr lang="he-IL" b="1" dirty="0"/>
              <a:t>"עוזב" </a:t>
            </a:r>
            <a:r>
              <a:rPr lang="he-IL" dirty="0"/>
              <a:t>את התמונה היא קטנה חזרה.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1026" name="Picture 2" descr="C:\Users\HB\Desktop\לאה\בראודה\2014-2015\HTML 2014-2015\שיעורי מעבדה\מעבדה מספר 13\mous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65104"/>
            <a:ext cx="2376264" cy="140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מרצה - לאה חנוכה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63E7-A705-4971-9E59-DC8DF6BA57D2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716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692696"/>
            <a:ext cx="7272808" cy="46166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onBlur   onFocus</a:t>
            </a:r>
            <a:endParaRPr lang="he-IL" sz="2400" b="1" dirty="0">
              <a:solidFill>
                <a:srgbClr val="C00000"/>
              </a:solidFill>
            </a:endParaRPr>
          </a:p>
          <a:p>
            <a:endParaRPr lang="he-IL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he-IL" dirty="0"/>
              <a:t>כאשר עובדים עם אובייקטים, האובייקט עמו פועלים ברגע נתון הוא זה שמקבל מיקוד </a:t>
            </a:r>
            <a:r>
              <a:rPr lang="en-US" dirty="0"/>
              <a:t>focus</a:t>
            </a:r>
            <a:r>
              <a:rPr lang="he-IL" dirty="0"/>
              <a:t>. כאשר אנו עוברים לאובייקט אחר, האובייקט הקודם מאבד את המיקוד </a:t>
            </a:r>
            <a:r>
              <a:rPr lang="en-US" dirty="0"/>
              <a:t>blur</a:t>
            </a:r>
            <a:r>
              <a:rPr lang="he-IL" dirty="0"/>
              <a:t>.</a:t>
            </a:r>
          </a:p>
          <a:p>
            <a:endParaRPr lang="he-IL" dirty="0">
              <a:solidFill>
                <a:srgbClr val="C00000"/>
              </a:solidFill>
            </a:endParaRPr>
          </a:p>
          <a:p>
            <a:r>
              <a:rPr lang="he-IL" b="1" dirty="0"/>
              <a:t>דוגמה לקוד בקובץ </a:t>
            </a:r>
            <a:r>
              <a:rPr lang="en-US" b="1" dirty="0"/>
              <a:t>onBlurOnFocus.html </a:t>
            </a:r>
            <a:endParaRPr lang="he-IL" b="1" dirty="0"/>
          </a:p>
          <a:p>
            <a:endParaRPr lang="he-IL" dirty="0"/>
          </a:p>
          <a:p>
            <a:pPr>
              <a:lnSpc>
                <a:spcPct val="150000"/>
              </a:lnSpc>
            </a:pPr>
            <a:r>
              <a:rPr lang="he-IL" dirty="0"/>
              <a:t>בקוד זה כאשר המיקוד עוזב את תיבת הטקסט </a:t>
            </a:r>
            <a:r>
              <a:rPr lang="en-US" dirty="0"/>
              <a:t>name”</a:t>
            </a:r>
            <a:r>
              <a:rPr lang="he-IL" dirty="0"/>
              <a:t>" הטקסט שנכתב בו הופך לאותיות גדולות. כמו כן, כאשר המיקוד עובר לתיבת הטקסט "</a:t>
            </a:r>
            <a:r>
              <a:rPr lang="en-US" dirty="0"/>
              <a:t>cell phone</a:t>
            </a:r>
            <a:r>
              <a:rPr lang="he-IL" dirty="0"/>
              <a:t>", הרקע של תיבת טקסט זו נצבע בתכלת.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מרצה - לאה חנוכה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63E7-A705-4971-9E59-DC8DF6BA57D2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339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797893"/>
            <a:ext cx="7416824" cy="42011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onLoad</a:t>
            </a:r>
            <a:endParaRPr lang="he-IL" sz="2400" b="1" dirty="0">
              <a:solidFill>
                <a:srgbClr val="C00000"/>
              </a:solidFill>
            </a:endParaRPr>
          </a:p>
          <a:p>
            <a:pPr algn="ctr"/>
            <a:endParaRPr lang="he-IL" dirty="0">
              <a:solidFill>
                <a:srgbClr val="C00000"/>
              </a:solidFill>
            </a:endParaRPr>
          </a:p>
          <a:p>
            <a:r>
              <a:rPr lang="en-US" dirty="0"/>
              <a:t>onLoad </a:t>
            </a:r>
            <a:r>
              <a:rPr lang="he-IL" dirty="0"/>
              <a:t> - מופעל כאשר הדף סיים את טעינתו לדפדפן. מופעל בד"כ בתג &lt;</a:t>
            </a:r>
            <a:r>
              <a:rPr lang="en-US" dirty="0"/>
              <a:t>body</a:t>
            </a:r>
            <a:r>
              <a:rPr lang="he-IL" dirty="0"/>
              <a:t>&gt;.</a:t>
            </a:r>
          </a:p>
          <a:p>
            <a:endParaRPr lang="he-IL" dirty="0"/>
          </a:p>
          <a:p>
            <a:pPr algn="ctr"/>
            <a:endParaRPr lang="he-IL" dirty="0"/>
          </a:p>
          <a:p>
            <a:r>
              <a:rPr lang="he-IL" b="1" dirty="0"/>
              <a:t>דוגמה לקוד בקובץ </a:t>
            </a:r>
            <a:r>
              <a:rPr lang="en-US" b="1" dirty="0"/>
              <a:t>onLoadExe.html</a:t>
            </a:r>
            <a:endParaRPr lang="he-IL" b="1" dirty="0"/>
          </a:p>
          <a:p>
            <a:endParaRPr lang="he-IL" dirty="0"/>
          </a:p>
          <a:p>
            <a:pPr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r>
              <a:rPr lang="he-IL" dirty="0"/>
              <a:t>בקוד זה, עם טעינת הדף יוצג חלון בו ירשם </a:t>
            </a:r>
            <a:r>
              <a:rPr lang="en-US" dirty="0"/>
              <a:t>welcome!”</a:t>
            </a:r>
            <a:r>
              <a:rPr lang="he-IL" dirty="0"/>
              <a:t>"</a:t>
            </a:r>
          </a:p>
          <a:p>
            <a:pPr>
              <a:lnSpc>
                <a:spcPct val="150000"/>
              </a:lnSpc>
            </a:pPr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cxnSp>
        <p:nvCxnSpPr>
          <p:cNvPr id="4" name="מחבר חץ ישר 3"/>
          <p:cNvCxnSpPr/>
          <p:nvPr/>
        </p:nvCxnSpPr>
        <p:spPr>
          <a:xfrm>
            <a:off x="6294931" y="2644336"/>
            <a:ext cx="0" cy="508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מרצה - לאה חנוכה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63E7-A705-4971-9E59-DC8DF6BA57D2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057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908720"/>
            <a:ext cx="7632848" cy="28315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onSubmit</a:t>
            </a:r>
            <a:endParaRPr lang="he-IL" sz="2400" b="1" dirty="0">
              <a:solidFill>
                <a:srgbClr val="C00000"/>
              </a:solidFill>
            </a:endParaRPr>
          </a:p>
          <a:p>
            <a:pPr algn="ctr"/>
            <a:endParaRPr lang="he-IL" sz="1000" b="1" dirty="0">
              <a:solidFill>
                <a:srgbClr val="C00000"/>
              </a:solidFill>
            </a:endParaRPr>
          </a:p>
          <a:p>
            <a:pPr algn="ctr"/>
            <a:endParaRPr lang="he-IL" dirty="0">
              <a:solidFill>
                <a:srgbClr val="C00000"/>
              </a:solidFill>
            </a:endParaRPr>
          </a:p>
          <a:p>
            <a:r>
              <a:rPr lang="he-IL" dirty="0"/>
              <a:t>מופעל כאשר הטופס נשלח (לשרת</a:t>
            </a:r>
            <a:r>
              <a:rPr lang="he-IL" dirty="0" smtClean="0"/>
              <a:t>/ ליעד אחר).  </a:t>
            </a:r>
            <a:endParaRPr lang="he-IL" dirty="0"/>
          </a:p>
          <a:p>
            <a:endParaRPr lang="he-IL" dirty="0"/>
          </a:p>
          <a:p>
            <a:r>
              <a:rPr lang="he-IL" b="1" dirty="0"/>
              <a:t>דוגמה לקוד בקובץ </a:t>
            </a:r>
            <a:r>
              <a:rPr lang="en-US" b="1" dirty="0"/>
              <a:t>onSubmitExe.html </a:t>
            </a:r>
            <a:endParaRPr lang="he-IL" b="1" dirty="0"/>
          </a:p>
          <a:p>
            <a:endParaRPr lang="he-IL" dirty="0"/>
          </a:p>
          <a:p>
            <a:pPr>
              <a:lnSpc>
                <a:spcPct val="150000"/>
              </a:lnSpc>
            </a:pPr>
            <a:r>
              <a:rPr lang="he-IL" dirty="0"/>
              <a:t>בקוד זה עם שליחת הטופס (</a:t>
            </a:r>
            <a:r>
              <a:rPr lang="en-US" dirty="0"/>
              <a:t>form</a:t>
            </a:r>
            <a:r>
              <a:rPr lang="he-IL" dirty="0"/>
              <a:t>) מופעלת פונקציה המציגה חלון עם הודעת טקסט (</a:t>
            </a:r>
            <a:r>
              <a:rPr lang="en-US" dirty="0"/>
              <a:t>alert</a:t>
            </a:r>
            <a:r>
              <a:rPr lang="he-IL" dirty="0"/>
              <a:t>).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מרצה - לאה חנוכה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63E7-A705-4971-9E59-DC8DF6BA57D2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38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מרצה - לאה חנוכה</a:t>
            </a:r>
            <a:endParaRPr lang="he-IL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63E7-A705-4971-9E59-DC8DF6BA57D2}" type="slidenum">
              <a:rPr lang="he-IL" smtClean="0"/>
              <a:t>9</a:t>
            </a:fld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899592" y="764704"/>
            <a:ext cx="7272808" cy="59400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 smtClean="0">
                <a:solidFill>
                  <a:srgbClr val="C00000"/>
                </a:solidFill>
              </a:rPr>
              <a:t>הוספת אירועים </a:t>
            </a:r>
          </a:p>
          <a:p>
            <a:pPr algn="ctr"/>
            <a:endParaRPr lang="he-IL" sz="28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he-IL" dirty="0" smtClean="0"/>
              <a:t>המתודה </a:t>
            </a:r>
            <a:r>
              <a:rPr lang="en-US" dirty="0" err="1"/>
              <a:t>addEventListener</a:t>
            </a:r>
            <a:r>
              <a:rPr lang="en-US" dirty="0" smtClean="0"/>
              <a:t>()</a:t>
            </a:r>
            <a:r>
              <a:rPr lang="he-IL" dirty="0" smtClean="0"/>
              <a:t>  מאפשרת להוסיף אירועים רבים לאותה תגית מבלי לדרוס אירועים קיימים.</a:t>
            </a:r>
          </a:p>
          <a:p>
            <a:pPr>
              <a:lnSpc>
                <a:spcPct val="150000"/>
              </a:lnSpc>
            </a:pPr>
            <a:endParaRPr lang="he-IL" dirty="0" smtClean="0"/>
          </a:p>
          <a:p>
            <a:pPr>
              <a:lnSpc>
                <a:spcPct val="150000"/>
              </a:lnSpc>
            </a:pPr>
            <a:r>
              <a:rPr lang="he-IL" dirty="0" smtClean="0"/>
              <a:t>ניתן להוסיף אירועים מאותו סוג לתגית.</a:t>
            </a:r>
            <a:endParaRPr lang="he-IL" dirty="0"/>
          </a:p>
          <a:p>
            <a:pPr>
              <a:lnSpc>
                <a:spcPct val="150000"/>
              </a:lnSpc>
            </a:pPr>
            <a:r>
              <a:rPr lang="he-IL" b="1" dirty="0" smtClean="0"/>
              <a:t>דוגמה בקוד </a:t>
            </a:r>
            <a:r>
              <a:rPr lang="en-US" b="1" dirty="0" smtClean="0"/>
              <a:t>html</a:t>
            </a:r>
            <a:r>
              <a:rPr lang="he-IL" b="1" dirty="0" smtClean="0"/>
              <a:t>.</a:t>
            </a:r>
            <a:r>
              <a:rPr lang="en-US" b="1" dirty="0" smtClean="0"/>
              <a:t>same-events</a:t>
            </a:r>
            <a:endParaRPr lang="he-IL" b="1" dirty="0" smtClean="0"/>
          </a:p>
          <a:p>
            <a:pPr>
              <a:lnSpc>
                <a:spcPct val="150000"/>
              </a:lnSpc>
            </a:pPr>
            <a:endParaRPr lang="he-IL" dirty="0" smtClean="0"/>
          </a:p>
          <a:p>
            <a:pPr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r>
              <a:rPr lang="he-IL" dirty="0" smtClean="0"/>
              <a:t>או אירועים מסוגים שונים לאותה תגית.</a:t>
            </a:r>
            <a:endParaRPr lang="he-IL" dirty="0"/>
          </a:p>
          <a:p>
            <a:pPr>
              <a:lnSpc>
                <a:spcPct val="150000"/>
              </a:lnSpc>
            </a:pPr>
            <a:r>
              <a:rPr lang="he-IL" b="1" dirty="0" smtClean="0"/>
              <a:t>דוגמה בקוד: </a:t>
            </a:r>
            <a:r>
              <a:rPr lang="en-US" b="1" dirty="0" smtClean="0"/>
              <a:t>different-events.html</a:t>
            </a:r>
            <a:endParaRPr lang="he-IL" b="1" dirty="0"/>
          </a:p>
          <a:p>
            <a:pPr>
              <a:lnSpc>
                <a:spcPct val="150000"/>
              </a:lnSpc>
            </a:pPr>
            <a:endParaRPr lang="he-IL" dirty="0" smtClean="0"/>
          </a:p>
          <a:p>
            <a:endParaRPr lang="he-IL" dirty="0" smtClean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528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591</Words>
  <Application>Microsoft Office PowerPoint</Application>
  <PresentationFormat>‫הצגה על המסך (4:3)</PresentationFormat>
  <Paragraphs>159</Paragraphs>
  <Slides>14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5" baseType="lpstr">
      <vt:lpstr>ערכת נושא Office</vt:lpstr>
      <vt:lpstr>תכנות אינטרנט HTML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אינטרנט HTML</dc:title>
  <dc:creator>user</dc:creator>
  <cp:lastModifiedBy>user</cp:lastModifiedBy>
  <cp:revision>102</cp:revision>
  <dcterms:created xsi:type="dcterms:W3CDTF">2015-01-19T09:21:31Z</dcterms:created>
  <dcterms:modified xsi:type="dcterms:W3CDTF">2020-03-22T07:33:21Z</dcterms:modified>
</cp:coreProperties>
</file>