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7" r:id="rId2"/>
    <p:sldId id="265" r:id="rId3"/>
    <p:sldId id="266" r:id="rId4"/>
    <p:sldId id="268" r:id="rId5"/>
    <p:sldId id="259" r:id="rId6"/>
    <p:sldId id="258" r:id="rId7"/>
    <p:sldId id="261" r:id="rId8"/>
    <p:sldId id="263" r:id="rId9"/>
    <p:sldId id="264" r:id="rId10"/>
    <p:sldId id="269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71AD775-A006-41A8-AE14-C481E3CDB071}" type="datetimeFigureOut">
              <a:rPr lang="he-IL" smtClean="0"/>
              <a:t>כ"ה/אדר/תשפ"א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3F5E573-B909-4B7E-8FC1-179460D41C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03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DDD-0996-4785-B739-2CF6D317B405}" type="datetime8">
              <a:rPr lang="he-IL" smtClean="0"/>
              <a:t>09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43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3D31-5D29-41BA-9236-C7CD2FF88228}" type="datetime8">
              <a:rPr lang="he-IL" smtClean="0"/>
              <a:t>09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1AA-5E23-4DAF-8C92-69545272C0AF}" type="datetime8">
              <a:rPr lang="he-IL" smtClean="0"/>
              <a:t>09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8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C4B-0212-4317-AB89-4165A30CB359}" type="datetime8">
              <a:rPr lang="he-IL" smtClean="0"/>
              <a:t>09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8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6A65-5727-4510-8738-C04B3F023408}" type="datetime8">
              <a:rPr lang="he-IL" smtClean="0"/>
              <a:t>09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00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469-F206-4C60-8186-727B80FF4C8E}" type="datetime8">
              <a:rPr lang="he-IL" smtClean="0"/>
              <a:t>09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22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C7EF-B083-48AB-B8F7-8227AAFA3448}" type="datetime8">
              <a:rPr lang="he-IL" smtClean="0"/>
              <a:t>09 מרץ 21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892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C045-4499-4D37-9187-CB3B12B31355}" type="datetime8">
              <a:rPr lang="he-IL" smtClean="0"/>
              <a:t>09 מרץ 21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5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373-1F68-47B5-9CE5-EF3220C91834}" type="datetime8">
              <a:rPr lang="he-IL" smtClean="0"/>
              <a:t>09 מרץ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62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F11F-FDC2-445F-8203-9BD69CBC8CB5}" type="datetime8">
              <a:rPr lang="he-IL" smtClean="0"/>
              <a:t>09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2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F64-B7EE-4B72-9A9D-8EA2E7CB35AF}" type="datetime8">
              <a:rPr lang="he-IL" smtClean="0"/>
              <a:t>09 מרץ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70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96AB-859C-4120-82C3-5A848191449C}" type="datetime8">
              <a:rPr lang="he-IL" smtClean="0"/>
              <a:t>09 מרץ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שיעור שני   מרצה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6BB8-0C5A-4DC9-91E4-E1B648CDD5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54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win_open.a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he-IL" b="1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תכנות </a:t>
            </a:r>
            <a:r>
              <a:rPr lang="he-IL" b="1" smtClean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אינטרנט  </a:t>
            </a:r>
            <a:r>
              <a:rPr lang="en-US" b="1" dirty="0">
                <a:solidFill>
                  <a:srgbClr val="1F497D"/>
                </a:solidFill>
              </a:rPr>
              <a:t>Java  Script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he-IL" sz="2800" b="1" dirty="0" smtClean="0">
                <a:solidFill>
                  <a:srgbClr val="C00000"/>
                </a:solidFill>
              </a:rPr>
              <a:t>מעבדה </a:t>
            </a:r>
            <a:r>
              <a:rPr lang="he-IL" sz="2800" b="1" dirty="0">
                <a:solidFill>
                  <a:srgbClr val="C00000"/>
                </a:solidFill>
              </a:rPr>
              <a:t>מספר </a:t>
            </a:r>
            <a:r>
              <a:rPr lang="he-IL" sz="2800" b="1" dirty="0" smtClean="0">
                <a:solidFill>
                  <a:srgbClr val="C00000"/>
                </a:solidFill>
              </a:rPr>
              <a:t>2</a:t>
            </a:r>
          </a:p>
          <a:p>
            <a:r>
              <a:rPr lang="he-IL" sz="2400" b="1" dirty="0" smtClean="0">
                <a:solidFill>
                  <a:srgbClr val="C00000"/>
                </a:solidFill>
              </a:rPr>
              <a:t>אובייקט </a:t>
            </a:r>
            <a:r>
              <a:rPr lang="en-US" sz="2400" b="1" dirty="0" smtClean="0">
                <a:solidFill>
                  <a:srgbClr val="C00000"/>
                </a:solidFill>
              </a:rPr>
              <a:t>window 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r>
              <a:rPr lang="he-IL" sz="2400" b="1" dirty="0" smtClean="0">
                <a:solidFill>
                  <a:srgbClr val="C00000"/>
                </a:solidFill>
              </a:rPr>
              <a:t>אובייקט </a:t>
            </a:r>
            <a:r>
              <a:rPr lang="en-US" sz="2400" b="1" dirty="0" smtClean="0">
                <a:solidFill>
                  <a:srgbClr val="C00000"/>
                </a:solidFill>
              </a:rPr>
              <a:t>Math  </a:t>
            </a:r>
          </a:p>
          <a:p>
            <a:r>
              <a:rPr lang="he-IL" sz="2400" b="1" dirty="0" smtClean="0">
                <a:solidFill>
                  <a:srgbClr val="C00000"/>
                </a:solidFill>
              </a:rPr>
              <a:t>ושימוש  ב -  </a:t>
            </a:r>
            <a:r>
              <a:rPr lang="en-US" sz="2400" b="1" dirty="0" err="1" smtClean="0">
                <a:solidFill>
                  <a:srgbClr val="C00000"/>
                </a:solidFill>
              </a:rPr>
              <a:t>setInterval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23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692696"/>
            <a:ext cx="7056784" cy="5539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אובייקט 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dirty="0"/>
              <a:t>אובייקט זה מאפשר ביצוע </a:t>
            </a:r>
            <a:r>
              <a:rPr lang="he-IL" dirty="0" smtClean="0"/>
              <a:t>פעולות </a:t>
            </a:r>
            <a:r>
              <a:rPr lang="he-IL" dirty="0"/>
              <a:t>מתמטיות על נתונים מספריים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r>
              <a:rPr lang="he-IL" dirty="0" smtClean="0"/>
              <a:t>  </a:t>
            </a:r>
          </a:p>
          <a:p>
            <a:r>
              <a:rPr lang="he-IL" dirty="0"/>
              <a:t> </a:t>
            </a:r>
            <a:r>
              <a:rPr lang="he-IL" dirty="0" smtClean="0"/>
              <a:t>                                    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8667"/>
              </p:ext>
            </p:extLst>
          </p:nvPr>
        </p:nvGraphicFramePr>
        <p:xfrm>
          <a:off x="591416" y="2348880"/>
          <a:ext cx="7559099" cy="3505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89520"/>
                <a:gridCol w="5669579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פעולה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הסבר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Math.PI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מחזירה את ערכו של הקבוע </a:t>
                      </a:r>
                      <a:r>
                        <a:rPr lang="en-US" dirty="0" smtClean="0"/>
                        <a:t>PI</a:t>
                      </a:r>
                      <a:r>
                        <a:rPr lang="he-IL" dirty="0" smtClean="0"/>
                        <a:t>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Math.round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X</a:t>
                      </a:r>
                      <a:r>
                        <a:rPr lang="en-US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aseline="0" dirty="0" smtClean="0"/>
                        <a:t> מחזירה את המספר השלם הקרוב ביותר ל – </a:t>
                      </a:r>
                      <a:r>
                        <a:rPr lang="en-US" baseline="0" dirty="0" smtClean="0"/>
                        <a:t>X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Math.pow</a:t>
                      </a:r>
                      <a:r>
                        <a:rPr lang="en-US" dirty="0" smtClean="0"/>
                        <a:t>(X,Y)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מחזירה</a:t>
                      </a:r>
                      <a:r>
                        <a:rPr lang="he-IL" baseline="0" dirty="0" smtClean="0"/>
                        <a:t> את הערך של </a:t>
                      </a:r>
                      <a:r>
                        <a:rPr lang="en-US" baseline="0" dirty="0" smtClean="0"/>
                        <a:t>X</a:t>
                      </a:r>
                      <a:r>
                        <a:rPr lang="he-IL" baseline="0" smtClean="0"/>
                        <a:t> בחזקת  </a:t>
                      </a:r>
                      <a:r>
                        <a:rPr lang="en-US" baseline="0" dirty="0" smtClean="0"/>
                        <a:t>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מחזירה את השורש הריבועי של  </a:t>
                      </a:r>
                      <a:r>
                        <a:rPr lang="en-US" dirty="0" smtClean="0"/>
                        <a:t>X</a:t>
                      </a:r>
                      <a:r>
                        <a:rPr lang="he-IL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מחזירה</a:t>
                      </a:r>
                      <a:r>
                        <a:rPr lang="he-IL" baseline="0" dirty="0" smtClean="0"/>
                        <a:t> את הערך המוחלט של  </a:t>
                      </a:r>
                      <a:r>
                        <a:rPr lang="en-US" baseline="0" dirty="0" smtClean="0"/>
                        <a:t>X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מחזירה את הערך של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baseline="0" dirty="0" smtClean="0"/>
                        <a:t>X</a:t>
                      </a:r>
                      <a:r>
                        <a:rPr lang="he-IL" baseline="0" dirty="0" smtClean="0"/>
                        <a:t> מעוגל כלפי מעלה לערך השלם הקרוב ביותר ל- </a:t>
                      </a:r>
                      <a:r>
                        <a:rPr lang="en-US" baseline="0" dirty="0" smtClean="0"/>
                        <a:t>X</a:t>
                      </a:r>
                      <a:r>
                        <a:rPr lang="he-IL" baseline="0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מחזירה את הערך של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מעוגל כלפי מטה לערך השלם הקרוב ביותר ל-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he-I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3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7272808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אובייקט 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he-IL" sz="2400" b="1" dirty="0" smtClean="0">
                <a:solidFill>
                  <a:srgbClr val="C00000"/>
                </a:solidFill>
              </a:rPr>
              <a:t> – המשך</a:t>
            </a: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he-IL" b="1" dirty="0">
                <a:solidFill>
                  <a:prstClr val="black"/>
                </a:solidFill>
              </a:rPr>
              <a:t>דוגמה בקוד </a:t>
            </a:r>
            <a:r>
              <a:rPr lang="en-US" b="1" dirty="0">
                <a:solidFill>
                  <a:prstClr val="black"/>
                </a:solidFill>
              </a:rPr>
              <a:t>mathDemo.html</a:t>
            </a:r>
            <a:endParaRPr lang="he-IL" b="1" dirty="0">
              <a:solidFill>
                <a:prstClr val="black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8604"/>
              </p:ext>
            </p:extLst>
          </p:nvPr>
        </p:nvGraphicFramePr>
        <p:xfrm>
          <a:off x="611560" y="1556792"/>
          <a:ext cx="7988062" cy="394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85501"/>
                <a:gridCol w="4502561"/>
              </a:tblGrid>
              <a:tr h="298832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פעולה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הסבר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(X1,X2,X3…)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מחזירה את הערך הקטן מתוך רשימת הערכים בסוגריים.</a:t>
                      </a:r>
                      <a:endParaRPr lang="he-IL" dirty="0"/>
                    </a:p>
                  </a:txBody>
                  <a:tcPr/>
                </a:tc>
              </a:tr>
              <a:tr h="79436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Math.max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(X1,X2,X3…)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מחזירה את הערך הגדול מתוך רשימת הערכים בסוגריים.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Math.random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מחזירה מספר אקראי בין 0 (כולל) ל- 1 (לא כולל)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Math.floor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Math.random</a:t>
                      </a:r>
                      <a:r>
                        <a:rPr lang="en-US" dirty="0" smtClean="0"/>
                        <a:t>() * 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מחזירה מספר אקראי בין 0 (כולל) ל- 1</a:t>
                      </a:r>
                      <a:r>
                        <a:rPr lang="en-US" dirty="0" smtClean="0"/>
                        <a:t>X-</a:t>
                      </a:r>
                      <a:r>
                        <a:rPr lang="he-IL" dirty="0" smtClean="0"/>
                        <a:t> (כולל</a:t>
                      </a:r>
                      <a:r>
                        <a:rPr lang="he-IL" baseline="0" dirty="0" smtClean="0"/>
                        <a:t>)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Math.floor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Math.random</a:t>
                      </a:r>
                      <a:r>
                        <a:rPr lang="en-US" dirty="0" smtClean="0"/>
                        <a:t>() * X) + 1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מחזירה מספר אקראי בין 1 (כולל) ל- </a:t>
                      </a:r>
                      <a:r>
                        <a:rPr lang="en-US" dirty="0" smtClean="0"/>
                        <a:t> X</a:t>
                      </a:r>
                      <a:r>
                        <a:rPr lang="he-IL" dirty="0" smtClean="0"/>
                        <a:t>(כולל</a:t>
                      </a:r>
                      <a:r>
                        <a:rPr lang="he-IL" baseline="0" dirty="0" smtClean="0"/>
                        <a:t>)</a:t>
                      </a:r>
                      <a:endParaRPr lang="he-IL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17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416824" cy="58631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C00000"/>
                </a:solidFill>
              </a:rPr>
              <a:t>תרגילי  כיתה ( לסיים בבית) </a:t>
            </a:r>
            <a:endParaRPr lang="he-IL" sz="2800" b="1" dirty="0" smtClean="0">
              <a:solidFill>
                <a:srgbClr val="C00000"/>
              </a:solidFill>
            </a:endParaRPr>
          </a:p>
          <a:p>
            <a:endParaRPr lang="he-IL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e-IL" dirty="0" smtClean="0"/>
              <a:t>כתבו קטע קוד המשנה את צבע הרקע של הדף כל 5 שניות מוורוד לתכלת.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</a:t>
            </a:r>
            <a:r>
              <a:rPr lang="he-IL" b="1" u="sng" dirty="0" smtClean="0"/>
              <a:t>הנחיה:</a:t>
            </a:r>
            <a:r>
              <a:rPr lang="he-IL" b="1" dirty="0" smtClean="0"/>
              <a:t>  </a:t>
            </a:r>
            <a:r>
              <a:rPr lang="he-IL" dirty="0" smtClean="0"/>
              <a:t>צרו משתנה גלובלי </a:t>
            </a:r>
            <a:r>
              <a:rPr lang="en-US" dirty="0" smtClean="0"/>
              <a:t>BG </a:t>
            </a:r>
            <a:r>
              <a:rPr lang="he-IL" dirty="0" smtClean="0"/>
              <a:t> המכיל תו ומייצג צבע. אם ערכו </a:t>
            </a:r>
            <a:r>
              <a:rPr lang="en-US" dirty="0" smtClean="0"/>
              <a:t>P </a:t>
            </a:r>
            <a:r>
              <a:rPr lang="he-IL" dirty="0" smtClean="0"/>
              <a:t>, שנו צבע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רקע לוורוד ואם ערכו </a:t>
            </a:r>
            <a:r>
              <a:rPr lang="en-US" dirty="0" smtClean="0"/>
              <a:t>B</a:t>
            </a:r>
            <a:r>
              <a:rPr lang="he-IL" dirty="0" smtClean="0"/>
              <a:t> שנו את צבע הרקע לתכלת.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2. א. הציגו תמונת נוף במרכז המסך בגודל  </a:t>
            </a:r>
            <a:r>
              <a:rPr lang="en-US" dirty="0" smtClean="0"/>
              <a:t>X </a:t>
            </a:r>
            <a:r>
              <a:rPr lang="en-US" sz="2000" dirty="0" smtClean="0"/>
              <a:t>35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50</a:t>
            </a:r>
            <a:r>
              <a:rPr lang="en-US" dirty="0" smtClean="0"/>
              <a:t> </a:t>
            </a:r>
            <a:r>
              <a:rPr lang="he-IL" dirty="0" smtClean="0"/>
              <a:t>(רוחב – 50  גובה – 35 ).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he-IL" dirty="0" smtClean="0"/>
              <a:t> ב. בנו פונקציה המגדילה את רוחב התמונה ב- 5 פיקסלים ואת גובהה ב- 2.5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        פיקסלים. אם רוחב התמונה לא הגיע ל- 500 פיקסלים, המשיכו להגדיל את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ממדיה.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ג. הפעילו בעזרת האירוע </a:t>
            </a:r>
            <a:r>
              <a:rPr lang="en-US" dirty="0" err="1" smtClean="0"/>
              <a:t>onmouseover</a:t>
            </a:r>
            <a:r>
              <a:rPr lang="he-IL" dirty="0" smtClean="0"/>
              <a:t> (במעבר עכבר על התמונה) את    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הפונקציה שבניתם, כל 2 שניות.  </a:t>
            </a:r>
            <a:endParaRPr lang="he-IL" sz="2800" b="1" dirty="0" smtClean="0">
              <a:solidFill>
                <a:srgbClr val="C00000"/>
              </a:solidFill>
            </a:endParaRPr>
          </a:p>
          <a:p>
            <a:endParaRPr lang="he-IL" sz="2800" b="1" dirty="0">
              <a:solidFill>
                <a:srgbClr val="C00000"/>
              </a:solidFill>
            </a:endParaRPr>
          </a:p>
          <a:p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8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560840" cy="58477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800" b="1" dirty="0">
                <a:solidFill>
                  <a:srgbClr val="C00000"/>
                </a:solidFill>
              </a:rPr>
              <a:t>תרגילי  כיתה ( לסיים בבית) </a:t>
            </a:r>
            <a:r>
              <a:rPr lang="he-IL" sz="2800" b="1" dirty="0" smtClean="0">
                <a:solidFill>
                  <a:srgbClr val="C00000"/>
                </a:solidFill>
              </a:rPr>
              <a:t>– המשך</a:t>
            </a: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/>
              <a:t>3. יש ליצור דף המכיל טופס עם שני שדות: שם משתמש </a:t>
            </a:r>
            <a:r>
              <a:rPr lang="he-IL" dirty="0" smtClean="0"/>
              <a:t>וסיסמא. כמו כן הטופס יכיל כפתור. 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בלחיצה על הכפתור </a:t>
            </a:r>
            <a:r>
              <a:rPr lang="he-IL" dirty="0"/>
              <a:t>תתבצע </a:t>
            </a:r>
            <a:r>
              <a:rPr lang="he-IL" dirty="0" smtClean="0"/>
              <a:t>בדיקה, </a:t>
            </a:r>
            <a:r>
              <a:rPr lang="he-IL" dirty="0"/>
              <a:t>אם </a:t>
            </a:r>
            <a:r>
              <a:rPr lang="he-IL" dirty="0" smtClean="0"/>
              <a:t>שם המשתמש והסיסמא נכונים: 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יצא חלון עם ההודעה "שלום רב"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ויהיה מעבר לדף אחר בו </a:t>
            </a:r>
            <a:r>
              <a:rPr lang="he-IL" dirty="0" err="1" smtClean="0"/>
              <a:t>יכתב</a:t>
            </a:r>
            <a:r>
              <a:rPr lang="he-IL" dirty="0" smtClean="0"/>
              <a:t> </a:t>
            </a:r>
            <a:r>
              <a:rPr lang="he-IL" dirty="0"/>
              <a:t>בכתובית נעה</a:t>
            </a:r>
            <a:r>
              <a:rPr lang="he-IL" dirty="0" smtClean="0"/>
              <a:t>: "</a:t>
            </a:r>
            <a:r>
              <a:rPr lang="he-IL" dirty="0"/>
              <a:t>ברוכים הבאים לאתר</a:t>
            </a:r>
            <a:r>
              <a:rPr lang="he-IL" dirty="0" smtClean="0"/>
              <a:t>".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אם שם משתמש או סיסמא שגויים: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יצא חלון עם ההודעה "</a:t>
            </a:r>
            <a:r>
              <a:rPr lang="he-IL" dirty="0"/>
              <a:t> שם משתמש או סיסמא </a:t>
            </a:r>
            <a:r>
              <a:rPr lang="he-IL" dirty="0" smtClean="0"/>
              <a:t>שגויים"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והחלון </a:t>
            </a:r>
            <a:r>
              <a:rPr lang="he-IL" dirty="0" err="1" smtClean="0"/>
              <a:t>יסגר</a:t>
            </a:r>
            <a:r>
              <a:rPr lang="he-IL" dirty="0" smtClean="0"/>
              <a:t>.</a:t>
            </a:r>
            <a:endParaRPr lang="he-IL" dirty="0"/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  <a:p>
            <a:pPr lvl="0"/>
            <a:endParaRPr lang="he-IL" sz="2800" b="1" dirty="0" smtClean="0">
              <a:solidFill>
                <a:srgbClr val="C00000"/>
              </a:solidFill>
            </a:endParaRPr>
          </a:p>
          <a:p>
            <a:pPr lvl="0" algn="l"/>
            <a:r>
              <a:rPr lang="he-IL" b="1" dirty="0">
                <a:solidFill>
                  <a:srgbClr val="C00000"/>
                </a:solidFill>
                <a:latin typeface="Guttman Yad" panose="02010401010101010101" pitchFamily="2" charset="-79"/>
                <a:cs typeface="Guttman Yad" panose="02010401010101010101" pitchFamily="2" charset="-79"/>
              </a:rPr>
              <a:t>עבודה  נעימה</a:t>
            </a:r>
            <a:endParaRPr lang="he-IL" dirty="0">
              <a:solidFill>
                <a:prstClr val="black"/>
              </a:solidFill>
            </a:endParaRP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9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507590"/>
            <a:ext cx="7344816" cy="6324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/>
              <a:t>  </a:t>
            </a:r>
            <a:r>
              <a:rPr lang="he-IL" sz="2400" b="1" dirty="0" smtClean="0">
                <a:solidFill>
                  <a:srgbClr val="C00000"/>
                </a:solidFill>
              </a:rPr>
              <a:t>אובייקט </a:t>
            </a:r>
            <a:r>
              <a:rPr lang="en-US" sz="2400" b="1" dirty="0" smtClean="0">
                <a:solidFill>
                  <a:srgbClr val="C00000"/>
                </a:solidFill>
              </a:rPr>
              <a:t>Window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אובייקט חלון מייצג חלון פתוח בדפדפן.  הוא </a:t>
            </a:r>
            <a:r>
              <a:rPr lang="he-IL" smtClean="0"/>
              <a:t>האובייקט </a:t>
            </a:r>
            <a:r>
              <a:rPr lang="he-IL" smtClean="0"/>
              <a:t>הראשי, </a:t>
            </a:r>
            <a:r>
              <a:rPr lang="he-IL" dirty="0" smtClean="0"/>
              <a:t>וכל האובייקטים האחרים כמו מסמך (</a:t>
            </a:r>
            <a:r>
              <a:rPr lang="en-US" dirty="0" smtClean="0"/>
              <a:t>document</a:t>
            </a:r>
            <a:r>
              <a:rPr lang="he-IL" dirty="0" smtClean="0"/>
              <a:t>) הם צאצאים של אובייקט זה. </a:t>
            </a: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b="1" dirty="0" smtClean="0"/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endParaRPr lang="he-IL" dirty="0"/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he-IL" dirty="0" smtClean="0"/>
              <a:t>אובייקט חלון מאפשר להציג פלט בחלון (</a:t>
            </a:r>
            <a:r>
              <a:rPr lang="en-US" dirty="0" err="1" smtClean="0"/>
              <a:t>window.alert</a:t>
            </a:r>
            <a:r>
              <a:rPr lang="en-US" dirty="0" smtClean="0"/>
              <a:t>()</a:t>
            </a:r>
            <a:r>
              <a:rPr lang="he-IL" dirty="0" smtClean="0"/>
              <a:t>), מאפשר לקלוט נתונים       </a:t>
            </a:r>
          </a:p>
          <a:p>
            <a:endParaRPr lang="he-IL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())</a:t>
            </a:r>
            <a:r>
              <a:rPr lang="he-IL" dirty="0" smtClean="0"/>
              <a:t>  ועוד.</a:t>
            </a:r>
          </a:p>
          <a:p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4211960" y="2492896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window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198477" y="3573016"/>
            <a:ext cx="1224136" cy="492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document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6156176" y="4640280"/>
            <a:ext cx="122413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form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4190256" y="4640280"/>
            <a:ext cx="1224136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</a:t>
            </a:r>
            <a:endParaRPr lang="he-IL" dirty="0"/>
          </a:p>
        </p:txBody>
      </p:sp>
      <p:cxnSp>
        <p:nvCxnSpPr>
          <p:cNvPr id="12" name="מחבר ישר 11"/>
          <p:cNvCxnSpPr/>
          <p:nvPr/>
        </p:nvCxnSpPr>
        <p:spPr>
          <a:xfrm>
            <a:off x="4822895" y="29969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H="1">
            <a:off x="2843808" y="3212976"/>
            <a:ext cx="1980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>
            <a:off x="2843808" y="32129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endCxn id="4" idx="0"/>
          </p:cNvCxnSpPr>
          <p:nvPr/>
        </p:nvCxnSpPr>
        <p:spPr>
          <a:xfrm flipH="1">
            <a:off x="4810545" y="3212976"/>
            <a:ext cx="13483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/>
          <p:cNvSpPr/>
          <p:nvPr/>
        </p:nvSpPr>
        <p:spPr>
          <a:xfrm>
            <a:off x="1877144" y="3573016"/>
            <a:ext cx="1620180" cy="4922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Other objects</a:t>
            </a:r>
            <a:endParaRPr lang="he-IL" sz="1400" dirty="0"/>
          </a:p>
        </p:txBody>
      </p:sp>
      <p:sp>
        <p:nvSpPr>
          <p:cNvPr id="20" name="אליפסה 19"/>
          <p:cNvSpPr/>
          <p:nvPr/>
        </p:nvSpPr>
        <p:spPr>
          <a:xfrm>
            <a:off x="1691680" y="4580122"/>
            <a:ext cx="1620180" cy="4922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Other objects</a:t>
            </a:r>
            <a:endParaRPr lang="he-IL" sz="1400" dirty="0"/>
          </a:p>
        </p:txBody>
      </p:sp>
      <p:cxnSp>
        <p:nvCxnSpPr>
          <p:cNvPr id="22" name="מחבר חץ ישר 21"/>
          <p:cNvCxnSpPr>
            <a:stCxn id="4" idx="2"/>
          </p:cNvCxnSpPr>
          <p:nvPr/>
        </p:nvCxnSpPr>
        <p:spPr>
          <a:xfrm flipH="1">
            <a:off x="4802324" y="4065222"/>
            <a:ext cx="8221" cy="51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 flipH="1">
            <a:off x="2843808" y="4322672"/>
            <a:ext cx="1980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4824028" y="4322672"/>
            <a:ext cx="205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6876256" y="4322672"/>
            <a:ext cx="0" cy="3176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/>
          <p:nvPr/>
        </p:nvCxnSpPr>
        <p:spPr>
          <a:xfrm>
            <a:off x="2843808" y="4322672"/>
            <a:ext cx="0" cy="257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744" y="404664"/>
            <a:ext cx="7926687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אובייקט </a:t>
            </a:r>
            <a:r>
              <a:rPr lang="en-US" sz="2400" b="1" dirty="0" smtClean="0">
                <a:solidFill>
                  <a:srgbClr val="C00000"/>
                </a:solidFill>
              </a:rPr>
              <a:t>Window</a:t>
            </a:r>
            <a:r>
              <a:rPr lang="he-IL" sz="2400" b="1" dirty="0" smtClean="0">
                <a:solidFill>
                  <a:srgbClr val="C00000"/>
                </a:solidFill>
              </a:rPr>
              <a:t> – 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אם מסמך כולל תגית </a:t>
            </a:r>
            <a:r>
              <a:rPr lang="en-US" dirty="0" smtClean="0"/>
              <a:t>iframe</a:t>
            </a:r>
            <a:r>
              <a:rPr lang="he-IL" dirty="0" smtClean="0"/>
              <a:t> הדפדפן יוצר אובייקט חלון אחד למסמך </a:t>
            </a:r>
            <a:r>
              <a:rPr lang="en-US" dirty="0" smtClean="0"/>
              <a:t>HTML</a:t>
            </a:r>
            <a:r>
              <a:rPr lang="he-IL" dirty="0" smtClean="0"/>
              <a:t> ואובייקט חלון נוסף לכל "מסגרת" (</a:t>
            </a:r>
            <a:r>
              <a:rPr lang="en-US" dirty="0" smtClean="0"/>
              <a:t>iframe</a:t>
            </a:r>
            <a:r>
              <a:rPr lang="he-IL" dirty="0" smtClean="0"/>
              <a:t>).</a:t>
            </a:r>
          </a:p>
          <a:p>
            <a:pPr>
              <a:lnSpc>
                <a:spcPct val="150000"/>
              </a:lnSpc>
            </a:pPr>
            <a:endParaRPr lang="he-IL" sz="800" dirty="0"/>
          </a:p>
          <a:p>
            <a:pPr algn="ctr"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</a:rPr>
              <a:t>מתודות: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pen()</a:t>
            </a:r>
            <a:r>
              <a:rPr lang="he-IL" b="1" dirty="0" smtClean="0">
                <a:solidFill>
                  <a:srgbClr val="C00000"/>
                </a:solidFill>
              </a:rPr>
              <a:t> - </a:t>
            </a:r>
            <a:r>
              <a:rPr lang="he-IL" dirty="0" smtClean="0"/>
              <a:t>פותח חלון חדש בדפדפן.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</a:t>
            </a:r>
            <a:r>
              <a:rPr lang="he-IL" b="1" dirty="0" smtClean="0"/>
              <a:t>פורמט ההוראה   </a:t>
            </a:r>
            <a:r>
              <a:rPr lang="en-US" b="1" dirty="0"/>
              <a:t>window.open(</a:t>
            </a:r>
            <a:r>
              <a:rPr lang="en-US" b="1" dirty="0" err="1"/>
              <a:t>url</a:t>
            </a:r>
            <a:r>
              <a:rPr lang="en-US" b="1" dirty="0"/>
              <a:t>, name, </a:t>
            </a:r>
            <a:r>
              <a:rPr lang="en-US" b="1" dirty="0" smtClean="0"/>
              <a:t>specs)</a:t>
            </a:r>
            <a:endParaRPr lang="he-IL" b="1" dirty="0" smtClean="0"/>
          </a:p>
          <a:p>
            <a:pPr>
              <a:lnSpc>
                <a:spcPct val="150000"/>
              </a:lnSpc>
            </a:pPr>
            <a:r>
              <a:rPr lang="he-IL" sz="2400" dirty="0"/>
              <a:t> </a:t>
            </a:r>
            <a:r>
              <a:rPr lang="he-IL" sz="2400" dirty="0" smtClean="0"/>
              <a:t>         </a:t>
            </a:r>
            <a:r>
              <a:rPr lang="en-US" b="1" dirty="0" err="1"/>
              <a:t>url</a:t>
            </a:r>
            <a:r>
              <a:rPr lang="he-IL" dirty="0"/>
              <a:t> – אופציונלי, מציין את כתובת הדף שיש לפתוח. אם לא מכניסים נתון זה, </a:t>
            </a: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        יפתח </a:t>
            </a:r>
            <a:r>
              <a:rPr lang="he-IL" dirty="0"/>
              <a:t>חלון חדש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</a:t>
            </a:r>
            <a:r>
              <a:rPr lang="en-US" b="1" dirty="0" smtClean="0"/>
              <a:t>name</a:t>
            </a:r>
            <a:r>
              <a:rPr lang="he-IL" dirty="0" smtClean="0"/>
              <a:t> – אופציונאלי</a:t>
            </a:r>
            <a:r>
              <a:rPr lang="en-US" dirty="0" smtClean="0"/>
              <a:t>: </a:t>
            </a:r>
            <a:r>
              <a:rPr lang="he-IL" dirty="0" smtClean="0"/>
              <a:t> </a:t>
            </a:r>
            <a:r>
              <a:rPr lang="en-US" dirty="0"/>
              <a:t>_</a:t>
            </a:r>
            <a:r>
              <a:rPr lang="en-US" dirty="0" smtClean="0"/>
              <a:t>blank</a:t>
            </a:r>
            <a:r>
              <a:rPr lang="he-IL" dirty="0" smtClean="0"/>
              <a:t>   - ברירת מחדל, חלון חדש.</a:t>
            </a:r>
          </a:p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                             </a:t>
            </a:r>
            <a:r>
              <a:rPr lang="en-US" dirty="0"/>
              <a:t>_</a:t>
            </a:r>
            <a:r>
              <a:rPr lang="en-US" dirty="0" smtClean="0"/>
              <a:t>self</a:t>
            </a:r>
            <a:r>
              <a:rPr lang="he-IL" dirty="0" smtClean="0"/>
              <a:t>   - במקום הדף הנוכחי.</a:t>
            </a:r>
          </a:p>
          <a:p>
            <a:pPr>
              <a:lnSpc>
                <a:spcPct val="150000"/>
              </a:lnSpc>
            </a:pPr>
            <a:r>
              <a:rPr lang="he-IL" sz="3200" b="1" dirty="0">
                <a:solidFill>
                  <a:srgbClr val="C00000"/>
                </a:solidFill>
              </a:rPr>
              <a:t> </a:t>
            </a:r>
            <a:r>
              <a:rPr lang="he-IL" sz="3200" b="1" dirty="0" smtClean="0">
                <a:solidFill>
                  <a:srgbClr val="C00000"/>
                </a:solidFill>
              </a:rPr>
              <a:t>       </a:t>
            </a:r>
            <a:r>
              <a:rPr lang="en-US" b="1" dirty="0"/>
              <a:t>specs</a:t>
            </a:r>
            <a:r>
              <a:rPr lang="he-IL" dirty="0"/>
              <a:t> – אופציונלי, מאפיינים נוספים כמו גודל החלון </a:t>
            </a:r>
            <a:r>
              <a:rPr lang="he-IL" dirty="0">
                <a:hlinkClick r:id="rId2"/>
              </a:rPr>
              <a:t>ועוד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e-IL" b="1" dirty="0" smtClean="0"/>
              <a:t>דוגמאות בקובץ:  </a:t>
            </a:r>
            <a:r>
              <a:rPr lang="en-US" b="1" dirty="0" smtClean="0"/>
              <a:t>window1.html</a:t>
            </a:r>
            <a:endParaRPr lang="he-IL" b="1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7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997" y="654424"/>
            <a:ext cx="7920880" cy="71558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אובייקט </a:t>
            </a:r>
            <a:r>
              <a:rPr lang="en-US" sz="2400" b="1" dirty="0">
                <a:solidFill>
                  <a:srgbClr val="C00000"/>
                </a:solidFill>
              </a:rPr>
              <a:t>Window</a:t>
            </a:r>
            <a:r>
              <a:rPr lang="he-IL" sz="2400" b="1" dirty="0">
                <a:solidFill>
                  <a:srgbClr val="C00000"/>
                </a:solidFill>
              </a:rPr>
              <a:t> – </a:t>
            </a:r>
            <a:r>
              <a:rPr lang="he-IL" sz="2400" b="1" dirty="0" smtClean="0">
                <a:solidFill>
                  <a:srgbClr val="C00000"/>
                </a:solidFill>
              </a:rPr>
              <a:t>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</a:rPr>
              <a:t>מתודות - המשך:</a:t>
            </a:r>
          </a:p>
          <a:p>
            <a:pPr lvl="0">
              <a:lnSpc>
                <a:spcPct val="150000"/>
              </a:lnSpc>
            </a:pPr>
            <a:endParaRPr lang="he-IL" sz="1200" b="1" dirty="0" smtClean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</a:t>
            </a:r>
            <a:r>
              <a:rPr lang="en-US" sz="2000" b="1" dirty="0" smtClean="0">
                <a:solidFill>
                  <a:srgbClr val="C00000"/>
                </a:solidFill>
              </a:rPr>
              <a:t>lose() </a:t>
            </a:r>
            <a:r>
              <a:rPr lang="he-IL" sz="2000" b="1" dirty="0" smtClean="0">
                <a:solidFill>
                  <a:srgbClr val="C00000"/>
                </a:solidFill>
              </a:rPr>
              <a:t> - </a:t>
            </a:r>
            <a:r>
              <a:rPr lang="he-IL" dirty="0" smtClean="0"/>
              <a:t>המתודה סוגרת  את החלון הנוכחי. את החלון עליו מופעלת המתודה.</a:t>
            </a:r>
          </a:p>
          <a:p>
            <a:pPr lvl="0">
              <a:lnSpc>
                <a:spcPct val="150000"/>
              </a:lnSpc>
            </a:pPr>
            <a:endParaRPr lang="he-IL" sz="800" dirty="0"/>
          </a:p>
          <a:p>
            <a:pPr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</a:rPr>
              <a:t> </a:t>
            </a:r>
            <a:r>
              <a:rPr lang="he-IL" sz="2000" b="1" dirty="0" smtClean="0"/>
              <a:t>דוגמאות בקובץ:  </a:t>
            </a:r>
            <a:r>
              <a:rPr lang="en-US" sz="2000" b="1" dirty="0" smtClean="0"/>
              <a:t>window2.html</a:t>
            </a:r>
            <a:endParaRPr lang="he-IL" sz="2000" b="1" dirty="0" smtClean="0"/>
          </a:p>
          <a:p>
            <a:pPr algn="ctr">
              <a:lnSpc>
                <a:spcPct val="150000"/>
              </a:lnSpc>
            </a:pPr>
            <a:endParaRPr lang="he-IL" sz="20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</a:rPr>
              <a:t>מאפיינים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location</a:t>
            </a:r>
            <a:r>
              <a:rPr lang="he-IL" sz="2000" b="1" dirty="0">
                <a:solidFill>
                  <a:srgbClr val="C00000"/>
                </a:solidFill>
              </a:rPr>
              <a:t> – </a:t>
            </a:r>
            <a:r>
              <a:rPr lang="he-IL" dirty="0"/>
              <a:t>כתובת נוכחית של </a:t>
            </a:r>
            <a:r>
              <a:rPr lang="he-IL" dirty="0" smtClean="0"/>
              <a:t>הדף שמופיע בחלון.</a:t>
            </a:r>
            <a:endParaRPr lang="he-IL" dirty="0"/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closed</a:t>
            </a:r>
            <a:r>
              <a:rPr lang="he-IL" sz="2000" dirty="0" smtClean="0"/>
              <a:t> </a:t>
            </a:r>
            <a:r>
              <a:rPr lang="he-IL" sz="2000" b="1" dirty="0">
                <a:solidFill>
                  <a:srgbClr val="C00000"/>
                </a:solidFill>
              </a:rPr>
              <a:t>- </a:t>
            </a:r>
            <a:r>
              <a:rPr lang="he-IL" sz="2000" b="1" dirty="0" smtClean="0">
                <a:solidFill>
                  <a:srgbClr val="C00000"/>
                </a:solidFill>
              </a:rPr>
              <a:t> </a:t>
            </a:r>
            <a:r>
              <a:rPr lang="he-IL" dirty="0"/>
              <a:t>בודק אם החלון סגור או לא ומחזיר ערך בוליאני </a:t>
            </a:r>
            <a:r>
              <a:rPr lang="he-IL" dirty="0" smtClean="0"/>
              <a:t>מתאים </a:t>
            </a:r>
          </a:p>
          <a:p>
            <a:pPr lvl="0">
              <a:lnSpc>
                <a:spcPct val="150000"/>
              </a:lnSpc>
            </a:pPr>
            <a:endParaRPr lang="he-IL" sz="800" dirty="0"/>
          </a:p>
          <a:p>
            <a:pPr>
              <a:lnSpc>
                <a:spcPct val="150000"/>
              </a:lnSpc>
            </a:pPr>
            <a:r>
              <a:rPr lang="he-IL" sz="2000" b="1" dirty="0" smtClean="0"/>
              <a:t>דוגמאות בקובץ:  </a:t>
            </a:r>
            <a:r>
              <a:rPr lang="en-US" sz="2000" b="1" dirty="0" smtClean="0"/>
              <a:t>window3.html</a:t>
            </a:r>
            <a:endParaRPr lang="he-IL" sz="2000" b="1" dirty="0" smtClean="0"/>
          </a:p>
          <a:p>
            <a:pPr lvl="0">
              <a:lnSpc>
                <a:spcPct val="150000"/>
              </a:lnSpc>
            </a:pPr>
            <a:endParaRPr lang="he-IL" sz="2000" b="1" dirty="0" smtClean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endParaRPr lang="he-IL" sz="2000" b="1" dirty="0">
              <a:solidFill>
                <a:srgbClr val="C00000"/>
              </a:solidFill>
            </a:endParaRPr>
          </a:p>
          <a:p>
            <a:pPr lvl="0" algn="ctr">
              <a:lnSpc>
                <a:spcPct val="150000"/>
              </a:lnSpc>
            </a:pPr>
            <a:endParaRPr lang="he-IL" sz="20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92696"/>
            <a:ext cx="7272808" cy="37394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</a:rPr>
              <a:t>העברת מידע בין חלונות 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ניתן לפנות לפונקציות ולערכי משתנים בחלונות שונים, תוך שימוש בשם משתנה החלון. כאשר נפתח חלון: </a:t>
            </a:r>
            <a:r>
              <a:rPr lang="en-US" dirty="0" smtClean="0"/>
              <a:t>x=</a:t>
            </a:r>
            <a:r>
              <a:rPr lang="en-US" dirty="0" err="1" smtClean="0"/>
              <a:t>window.open</a:t>
            </a:r>
            <a:r>
              <a:rPr lang="en-US" dirty="0" smtClean="0"/>
              <a:t>(…)</a:t>
            </a:r>
            <a:r>
              <a:rPr lang="he-IL" dirty="0" smtClean="0"/>
              <a:t> נוכל לפנות אל פונקציות שנמצאות בו ע"י פקודה במבנה הבא:  </a:t>
            </a:r>
            <a:r>
              <a:rPr lang="en-US" dirty="0" err="1" smtClean="0"/>
              <a:t>x.function_name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בתיקיה: </a:t>
            </a:r>
            <a:r>
              <a:rPr lang="en-US" b="1" dirty="0" smtClean="0"/>
              <a:t>transfer</a:t>
            </a:r>
            <a:endParaRPr lang="he-IL" b="1" dirty="0" smtClean="0"/>
          </a:p>
          <a:p>
            <a:pPr>
              <a:lnSpc>
                <a:spcPct val="150000"/>
              </a:lnSpc>
            </a:pPr>
            <a:r>
              <a:rPr lang="he-IL" b="1" dirty="0"/>
              <a:t> </a:t>
            </a:r>
            <a:r>
              <a:rPr lang="he-IL" b="1" dirty="0" smtClean="0"/>
              <a:t>                      בקובץ </a:t>
            </a:r>
            <a:r>
              <a:rPr lang="en-US" b="1" smtClean="0"/>
              <a:t>transferInformation.html  :</a:t>
            </a:r>
            <a:endParaRPr lang="he-IL" b="1" dirty="0" smtClean="0"/>
          </a:p>
          <a:p>
            <a:endParaRPr lang="he-IL" sz="24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764704"/>
            <a:ext cx="6840760" cy="86331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שימוש ב  - </a:t>
            </a:r>
            <a:r>
              <a:rPr lang="en-US" sz="2400" b="1" dirty="0" err="1" smtClean="0">
                <a:solidFill>
                  <a:srgbClr val="C00000"/>
                </a:solidFill>
              </a:rPr>
              <a:t>setInterval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  <a:r>
              <a:rPr lang="en-US" sz="2400" b="1" dirty="0" smtClean="0">
                <a:solidFill>
                  <a:srgbClr val="C00000"/>
                </a:solidFill>
              </a:rPr>
              <a:t>timer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endParaRPr lang="he-IL" sz="1200" b="1" dirty="0" smtClean="0">
              <a:solidFill>
                <a:srgbClr val="C00000"/>
              </a:solidFill>
            </a:endParaRPr>
          </a:p>
          <a:p>
            <a:r>
              <a:rPr lang="he-IL" b="1" dirty="0" smtClean="0">
                <a:solidFill>
                  <a:srgbClr val="C00000"/>
                </a:solidFill>
              </a:rPr>
              <a:t>מהי הפעלה מחזורית:</a:t>
            </a:r>
          </a:p>
          <a:p>
            <a:pPr>
              <a:lnSpc>
                <a:spcPct val="150000"/>
              </a:lnSpc>
            </a:pPr>
            <a:endParaRPr lang="he-IL" sz="800" dirty="0"/>
          </a:p>
          <a:p>
            <a:pPr>
              <a:lnSpc>
                <a:spcPct val="150000"/>
              </a:lnSpc>
            </a:pPr>
            <a:r>
              <a:rPr lang="he-IL" dirty="0" smtClean="0"/>
              <a:t>פעולה המתבצעת כל פרק זמן שנקבע מראש כגון:</a:t>
            </a:r>
            <a:endParaRPr lang="he-I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הצגת פרסומת כל 5 שניות.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הצגה ועדכון השעה כל </a:t>
            </a:r>
            <a:r>
              <a:rPr lang="en-US" dirty="0" smtClean="0"/>
              <a:t>X</a:t>
            </a:r>
            <a:r>
              <a:rPr lang="he-IL" dirty="0" smtClean="0"/>
              <a:t> שניות.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הצגת תמונות מתחלפות כל דקה וכ"ו.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>
                <a:solidFill>
                  <a:srgbClr val="C00000"/>
                </a:solidFill>
              </a:rPr>
              <a:t>מדוע לא להשתמש בלולאה?</a:t>
            </a:r>
          </a:p>
          <a:p>
            <a:pPr algn="just">
              <a:lnSpc>
                <a:spcPct val="150000"/>
              </a:lnSpc>
            </a:pPr>
            <a:r>
              <a:rPr lang="he-IL" dirty="0" smtClean="0"/>
              <a:t>בזמן ביצוע לולאה הדפדפן "עסוק" ולא יכול לבצע  פעולה נוספת. לדוגמה אם נבקש שלולאה תתבצע 1000 פעמים, עד לסיומה לא ניתן לבצע פעולה אחרת.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0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76864" cy="72943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שימוש ב  - </a:t>
            </a:r>
            <a:r>
              <a:rPr lang="en-US" sz="2400" b="1" dirty="0" err="1" smtClean="0">
                <a:solidFill>
                  <a:srgbClr val="C00000"/>
                </a:solidFill>
              </a:rPr>
              <a:t>setInterval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  <a:r>
              <a:rPr lang="en-US" sz="2400" b="1" dirty="0" smtClean="0">
                <a:solidFill>
                  <a:srgbClr val="C00000"/>
                </a:solidFill>
              </a:rPr>
              <a:t>timer</a:t>
            </a:r>
            <a:r>
              <a:rPr lang="he-IL" sz="2400" b="1" dirty="0" smtClean="0">
                <a:solidFill>
                  <a:srgbClr val="C00000"/>
                </a:solidFill>
              </a:rPr>
              <a:t>  - 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 smtClean="0"/>
              <a:t>השיטה/ מתודה </a:t>
            </a:r>
            <a:r>
              <a:rPr lang="en-US" dirty="0" err="1" smtClean="0"/>
              <a:t>window.setInterval</a:t>
            </a:r>
            <a:r>
              <a:rPr lang="en-US" dirty="0" smtClean="0"/>
              <a:t>()</a:t>
            </a:r>
            <a:r>
              <a:rPr lang="he-IL" dirty="0" smtClean="0"/>
              <a:t> של אובייקט חלון מאפשרת לזמן פונקציה או הוראה כל פרק זמן מסוים.</a:t>
            </a:r>
          </a:p>
          <a:p>
            <a:pPr lvl="0">
              <a:lnSpc>
                <a:spcPct val="150000"/>
              </a:lnSpc>
            </a:pPr>
            <a:endParaRPr lang="he-IL" sz="800" dirty="0"/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srgbClr val="C00000"/>
                </a:solidFill>
              </a:rPr>
              <a:t>פורמט ההוראה:</a:t>
            </a:r>
          </a:p>
          <a:p>
            <a:pPr lvl="0" algn="l" rtl="0">
              <a:lnSpc>
                <a:spcPct val="150000"/>
              </a:lnSpc>
            </a:pPr>
            <a:r>
              <a:rPr lang="en-US" dirty="0" err="1" smtClean="0"/>
              <a:t>setInterval</a:t>
            </a:r>
            <a:r>
              <a:rPr lang="en-US" dirty="0" smtClean="0"/>
              <a:t>( ‘ </a:t>
            </a:r>
            <a:r>
              <a:rPr lang="he-IL" dirty="0" smtClean="0"/>
              <a:t>פעולה לביצוע</a:t>
            </a:r>
            <a:r>
              <a:rPr lang="en-US" dirty="0" smtClean="0"/>
              <a:t>‘ , </a:t>
            </a:r>
            <a:r>
              <a:rPr lang="he-IL" dirty="0" smtClean="0"/>
              <a:t>מרווח זמן במילי שניות </a:t>
            </a:r>
            <a:r>
              <a:rPr lang="en-US" dirty="0" smtClean="0"/>
              <a:t>)</a:t>
            </a:r>
          </a:p>
          <a:p>
            <a:pPr lvl="0" algn="l" rtl="0">
              <a:lnSpc>
                <a:spcPct val="150000"/>
              </a:lnSpc>
            </a:pPr>
            <a:endParaRPr lang="en-US" sz="800" dirty="0"/>
          </a:p>
          <a:p>
            <a:pPr lvl="0" algn="r">
              <a:lnSpc>
                <a:spcPct val="150000"/>
              </a:lnSpc>
            </a:pPr>
            <a:r>
              <a:rPr lang="he-IL" b="1" dirty="0" smtClean="0"/>
              <a:t>לדוגמה:</a:t>
            </a:r>
          </a:p>
          <a:p>
            <a:pPr lvl="0" algn="r">
              <a:lnSpc>
                <a:spcPct val="150000"/>
              </a:lnSpc>
            </a:pPr>
            <a:r>
              <a:rPr lang="he-IL" dirty="0" smtClean="0"/>
              <a:t>זימון פונקציה בשם </a:t>
            </a:r>
            <a:r>
              <a:rPr lang="en-US" dirty="0" err="1" smtClean="0"/>
              <a:t>MyFunction</a:t>
            </a:r>
            <a:r>
              <a:rPr lang="he-IL" dirty="0" smtClean="0"/>
              <a:t>  כל 1000 מילישניות תתבצע כך:</a:t>
            </a:r>
          </a:p>
          <a:p>
            <a:pPr lvl="0" algn="l" rtl="0">
              <a:lnSpc>
                <a:spcPct val="150000"/>
              </a:lnSpc>
            </a:pPr>
            <a:r>
              <a:rPr lang="en-US" dirty="0" err="1" smtClean="0"/>
              <a:t>setInterval</a:t>
            </a:r>
            <a:r>
              <a:rPr lang="en-US" dirty="0" smtClean="0"/>
              <a:t>(“</a:t>
            </a:r>
            <a:r>
              <a:rPr lang="en-US" dirty="0" err="1" smtClean="0"/>
              <a:t>MyFunction</a:t>
            </a:r>
            <a:r>
              <a:rPr lang="en-US" dirty="0" smtClean="0"/>
              <a:t>()”, 1000) </a:t>
            </a:r>
          </a:p>
          <a:p>
            <a:pPr lvl="0" algn="l" rtl="0">
              <a:lnSpc>
                <a:spcPct val="150000"/>
              </a:lnSpc>
            </a:pPr>
            <a:endParaRPr lang="en-US" dirty="0"/>
          </a:p>
          <a:p>
            <a:pPr lvl="0" algn="r">
              <a:lnSpc>
                <a:spcPct val="150000"/>
              </a:lnSpc>
            </a:pPr>
            <a:r>
              <a:rPr lang="he-IL" b="1" dirty="0" smtClean="0"/>
              <a:t>דוגמאות נוספות בקבצים:  </a:t>
            </a:r>
            <a:r>
              <a:rPr lang="en-US" b="1" dirty="0" smtClean="0"/>
              <a:t>setinterval1.html</a:t>
            </a:r>
            <a:endParaRPr lang="he-IL" b="1" dirty="0" smtClean="0"/>
          </a:p>
          <a:p>
            <a:pPr>
              <a:lnSpc>
                <a:spcPct val="150000"/>
              </a:lnSpc>
            </a:pPr>
            <a:r>
              <a:rPr lang="he-IL" b="1" dirty="0"/>
              <a:t> </a:t>
            </a:r>
            <a:r>
              <a:rPr lang="he-IL" b="1" dirty="0" smtClean="0"/>
              <a:t>                                      </a:t>
            </a:r>
            <a:r>
              <a:rPr lang="en-US" b="1" dirty="0" smtClean="0"/>
              <a:t>setinterval2.html</a:t>
            </a:r>
            <a:endParaRPr lang="he-IL" b="1" dirty="0" smtClean="0"/>
          </a:p>
          <a:p>
            <a:pPr lvl="0" algn="r">
              <a:lnSpc>
                <a:spcPct val="150000"/>
              </a:lnSpc>
            </a:pPr>
            <a:endParaRPr lang="he-IL" b="1" dirty="0" smtClean="0"/>
          </a:p>
          <a:p>
            <a:pPr lvl="0" algn="r">
              <a:lnSpc>
                <a:spcPct val="150000"/>
              </a:lnSpc>
            </a:pPr>
            <a:endParaRPr lang="he-IL" b="1" dirty="0" smtClean="0"/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11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704856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שימוש ב  - </a:t>
            </a:r>
            <a:r>
              <a:rPr lang="en-US" sz="2400" b="1" dirty="0" err="1">
                <a:solidFill>
                  <a:srgbClr val="C00000"/>
                </a:solidFill>
              </a:rPr>
              <a:t>setInterval</a:t>
            </a:r>
            <a:r>
              <a:rPr lang="en-US" sz="2400" b="1" dirty="0">
                <a:solidFill>
                  <a:srgbClr val="C00000"/>
                </a:solidFill>
              </a:rPr>
              <a:t>  :timer</a:t>
            </a:r>
            <a:r>
              <a:rPr lang="he-IL" sz="2400" b="1" dirty="0">
                <a:solidFill>
                  <a:srgbClr val="C00000"/>
                </a:solidFill>
              </a:rPr>
              <a:t>  - המשך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he-IL" dirty="0" smtClean="0"/>
          </a:p>
          <a:p>
            <a:r>
              <a:rPr lang="he-IL" b="1" dirty="0" smtClean="0"/>
              <a:t>הקוד בקובץ    </a:t>
            </a:r>
            <a:r>
              <a:rPr lang="en-US" b="1" dirty="0" smtClean="0"/>
              <a:t>setinterval2.html</a:t>
            </a:r>
            <a:r>
              <a:rPr lang="he-IL" b="1" dirty="0" smtClean="0"/>
              <a:t>    </a:t>
            </a:r>
          </a:p>
          <a:p>
            <a:endParaRPr lang="he-IL" b="1" dirty="0"/>
          </a:p>
          <a:p>
            <a:pPr>
              <a:lnSpc>
                <a:spcPct val="150000"/>
              </a:lnSpc>
            </a:pPr>
            <a:r>
              <a:rPr lang="he-IL" dirty="0" smtClean="0"/>
              <a:t>מציג שעון בפסקה המוגדרת במסמך. השעון מציג: שעות, דקות ושניות. כאשר כל אחד מהאלמנטים המוצגים מכיל 2 תווים. השעה מוצגת בתוספת הסימונים </a:t>
            </a:r>
            <a:r>
              <a:rPr lang="en-US" dirty="0" smtClean="0"/>
              <a:t>PM</a:t>
            </a:r>
            <a:r>
              <a:rPr lang="he-IL" dirty="0" smtClean="0"/>
              <a:t> </a:t>
            </a:r>
            <a:r>
              <a:rPr lang="en-US" dirty="0" smtClean="0"/>
              <a:t>AM  /</a:t>
            </a:r>
            <a:r>
              <a:rPr lang="he-IL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כאשר עד 12 בצהריים: מוסיפים לשעה</a:t>
            </a:r>
            <a:r>
              <a:rPr lang="en-US" dirty="0" smtClean="0"/>
              <a:t>AM </a:t>
            </a:r>
            <a:r>
              <a:rPr lang="he-IL" dirty="0" smtClean="0"/>
              <a:t>,  </a:t>
            </a:r>
            <a:r>
              <a:rPr lang="he-IL" dirty="0" err="1" smtClean="0"/>
              <a:t>ומ</a:t>
            </a:r>
            <a:r>
              <a:rPr lang="he-IL" dirty="0" smtClean="0"/>
              <a:t> - 12  בצהריים מוסיפים  </a:t>
            </a:r>
            <a:r>
              <a:rPr lang="en-US" dirty="0" smtClean="0"/>
              <a:t>PM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3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7776864" cy="41395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</a:rPr>
              <a:t>שימוש ב  - </a:t>
            </a:r>
            <a:r>
              <a:rPr lang="en-US" sz="2400" b="1" dirty="0" err="1">
                <a:solidFill>
                  <a:srgbClr val="C00000"/>
                </a:solidFill>
              </a:rPr>
              <a:t>setInterval</a:t>
            </a:r>
            <a:r>
              <a:rPr lang="en-US" sz="2400" b="1" dirty="0">
                <a:solidFill>
                  <a:srgbClr val="C00000"/>
                </a:solidFill>
              </a:rPr>
              <a:t>  :timer</a:t>
            </a:r>
            <a:r>
              <a:rPr lang="he-IL" sz="2400" b="1" dirty="0">
                <a:solidFill>
                  <a:srgbClr val="C00000"/>
                </a:solidFill>
              </a:rPr>
              <a:t>  - </a:t>
            </a:r>
            <a:r>
              <a:rPr lang="he-IL" sz="2400" b="1" dirty="0" smtClean="0">
                <a:solidFill>
                  <a:srgbClr val="C00000"/>
                </a:solidFill>
              </a:rPr>
              <a:t>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ctr"/>
            <a:r>
              <a:rPr lang="he-IL" sz="2000" b="1" dirty="0" smtClean="0">
                <a:solidFill>
                  <a:srgbClr val="C00000"/>
                </a:solidFill>
              </a:rPr>
              <a:t>הפסקת ביצוע מחזורי  ע"י  –  </a:t>
            </a:r>
            <a:r>
              <a:rPr lang="en-US" sz="2000" b="1" dirty="0" err="1" smtClean="0">
                <a:solidFill>
                  <a:srgbClr val="C00000"/>
                </a:solidFill>
              </a:rPr>
              <a:t>clearInterval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  <a:endParaRPr lang="he-IL" sz="2000" b="1" dirty="0" smtClean="0">
              <a:solidFill>
                <a:srgbClr val="C00000"/>
              </a:solidFill>
            </a:endParaRPr>
          </a:p>
          <a:p>
            <a:pPr lvl="0" algn="ctr"/>
            <a:endParaRPr lang="he-IL" sz="2000" b="1" dirty="0">
              <a:solidFill>
                <a:srgbClr val="C00000"/>
              </a:solidFill>
            </a:endParaRPr>
          </a:p>
          <a:p>
            <a:pPr lvl="0"/>
            <a:endParaRPr lang="he-IL" sz="2000" b="1" dirty="0" smtClean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b="1" dirty="0" smtClean="0"/>
              <a:t>כדי להפסיק ביצוע מחזורי של הפונקציה יש: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א. להציב את הזימון המחזורי במשתנה גלובאלי.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ב. להפעיל את השיטה 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  <a:r>
              <a:rPr lang="he-IL" dirty="0" smtClean="0"/>
              <a:t> על המשתנה.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בקוד </a:t>
            </a:r>
            <a:r>
              <a:rPr lang="en-US" b="1" dirty="0" smtClean="0"/>
              <a:t>clearExe.html</a:t>
            </a:r>
            <a:endParaRPr lang="he-IL" b="1" dirty="0" smtClean="0"/>
          </a:p>
          <a:p>
            <a:pPr lvl="0"/>
            <a:endParaRPr lang="he-IL" sz="20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שני   מרצה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5219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983</Words>
  <Application>Microsoft Office PowerPoint</Application>
  <PresentationFormat>‫הצגה על המסך (4:3)</PresentationFormat>
  <Paragraphs>210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ערכת נושא Office</vt:lpstr>
      <vt:lpstr>תכנות אינטרנט  Java  Script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אינטרנט HTML</dc:title>
  <dc:creator>user</dc:creator>
  <cp:lastModifiedBy>user</cp:lastModifiedBy>
  <cp:revision>82</cp:revision>
  <dcterms:created xsi:type="dcterms:W3CDTF">2020-03-26T08:37:08Z</dcterms:created>
  <dcterms:modified xsi:type="dcterms:W3CDTF">2021-03-09T07:24:56Z</dcterms:modified>
</cp:coreProperties>
</file>