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68" r:id="rId11"/>
    <p:sldId id="266" r:id="rId12"/>
    <p:sldId id="271" r:id="rId13"/>
    <p:sldId id="272" r:id="rId14"/>
    <p:sldId id="269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50920A5-114E-4559-91CB-DE24DAF3E6B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465B469-E874-4D18-94CA-8686A641F3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0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7180-B136-4DBA-9CDE-9F5ABFFB88C0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67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1776-D1C4-48DA-9F2E-C497621183E4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0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34DA-68D2-472D-8690-785F443C7F1B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3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DC03-56F6-4364-A3D0-3674A08BAF66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2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2AF6-A35C-4540-BB60-2010701DC632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3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0E5B-44D6-45C9-84CF-956B27167099}" type="datetime8">
              <a:rPr lang="he-IL" smtClean="0"/>
              <a:t>16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ACF-2839-42D6-B276-E501D954F1B2}" type="datetime8">
              <a:rPr lang="he-IL" smtClean="0"/>
              <a:t>16 מרץ 21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46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1A-873D-4ABF-B3D9-AA0C1613C3F2}" type="datetime8">
              <a:rPr lang="he-IL" smtClean="0"/>
              <a:t>16 מרץ 21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60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4CA-31F1-4EE9-B6E3-DEFA725D0F67}" type="datetime8">
              <a:rPr lang="he-IL" smtClean="0"/>
              <a:t>16 מרץ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1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F996-53C8-4885-A2F2-1F63FE278EDA}" type="datetime8">
              <a:rPr lang="he-IL" smtClean="0"/>
              <a:t>16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84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F5B2-4E50-412F-A4B1-93925052688A}" type="datetime8">
              <a:rPr lang="he-IL" smtClean="0"/>
              <a:t>16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4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3E2B-9C26-4AD0-97B2-17416BB20E7F}" type="datetime8">
              <a:rPr lang="he-IL" smtClean="0"/>
              <a:t>16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3321-56FA-49C1-A946-33990C40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1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regexp.as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he-IL" b="1">
                <a:solidFill>
                  <a:srgbClr val="1F497D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תכנות </a:t>
            </a:r>
            <a:r>
              <a:rPr lang="he-IL" b="1" smtClean="0">
                <a:solidFill>
                  <a:srgbClr val="1F497D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אינטרנט  </a:t>
            </a:r>
            <a:r>
              <a:rPr lang="en-US" b="1" dirty="0">
                <a:solidFill>
                  <a:srgbClr val="1F497D"/>
                </a:solidFill>
              </a:rPr>
              <a:t>Java  Script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59632" y="2996952"/>
            <a:ext cx="6400800" cy="2184648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endParaRPr lang="he-IL" sz="2800" b="1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r>
              <a:rPr lang="he-IL" sz="28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מעבדה מספר 3</a:t>
            </a:r>
            <a:endParaRPr lang="he-IL" sz="28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endParaRPr lang="he-IL" sz="2400" b="1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</a:pP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ביטויים </a:t>
            </a: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רגולריים ב -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Arial"/>
                <a:ea typeface="Times New Roman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/>
                <a:latin typeface="Arial"/>
                <a:ea typeface="Times New Roman"/>
              </a:rPr>
              <a:t>javascript</a:t>
            </a:r>
            <a:endParaRPr lang="en-US" sz="2400" b="1" dirty="0" smtClean="0">
              <a:solidFill>
                <a:srgbClr val="C00000"/>
              </a:solidFill>
              <a:effectLst/>
              <a:latin typeface="Arial"/>
              <a:ea typeface="Times New Roman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712404" y="332656"/>
            <a:ext cx="7632848" cy="59554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תווי </a:t>
            </a:r>
            <a:r>
              <a:rPr lang="he-IL" sz="2400" b="1" dirty="0" smtClean="0">
                <a:solidFill>
                  <a:srgbClr val="C00000"/>
                </a:solidFill>
              </a:rPr>
              <a:t>מטא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b="1" dirty="0" smtClean="0">
                <a:solidFill>
                  <a:srgbClr val="C00000"/>
                </a:solidFill>
              </a:rPr>
              <a:t>. -  </a:t>
            </a:r>
            <a:r>
              <a:rPr lang="he-IL" dirty="0" smtClean="0"/>
              <a:t>נקודה מסמנת תו בודד כלשהו שאינו מציין "לרדת שורה" או סימן לסוף שורה.</a:t>
            </a:r>
          </a:p>
          <a:p>
            <a:endParaRPr lang="he-IL" dirty="0" smtClean="0"/>
          </a:p>
          <a:p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he-IL" b="1" dirty="0">
                <a:solidFill>
                  <a:srgbClr val="C00000"/>
                </a:solidFill>
              </a:rPr>
              <a:t>\ - </a:t>
            </a:r>
            <a:r>
              <a:rPr lang="he-IL" dirty="0" smtClean="0"/>
              <a:t>מחפש תווים שהם אותיות ספרות או מקף תחתון.</a:t>
            </a:r>
          </a:p>
          <a:p>
            <a:endParaRPr lang="he-IL" dirty="0"/>
          </a:p>
          <a:p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he-IL" b="1" dirty="0">
                <a:solidFill>
                  <a:srgbClr val="C00000"/>
                </a:solidFill>
              </a:rPr>
              <a:t>\ - </a:t>
            </a:r>
            <a:r>
              <a:rPr lang="he-IL" dirty="0"/>
              <a:t>מחפש תווים </a:t>
            </a:r>
            <a:r>
              <a:rPr lang="he-IL" b="1" u="sng" dirty="0" smtClean="0"/>
              <a:t>שאינם</a:t>
            </a:r>
            <a:r>
              <a:rPr lang="he-IL" dirty="0" smtClean="0"/>
              <a:t>  אותיות ספרות או מקף תחתון (תווים מיוחדים, רווחים).</a:t>
            </a:r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\b </a:t>
            </a:r>
            <a:r>
              <a:rPr lang="he-IL" b="1" dirty="0">
                <a:solidFill>
                  <a:srgbClr val="C00000"/>
                </a:solidFill>
              </a:rPr>
              <a:t> - </a:t>
            </a:r>
            <a:r>
              <a:rPr lang="he-IL" dirty="0" smtClean="0"/>
              <a:t>מחפש התאמה </a:t>
            </a:r>
            <a:r>
              <a:rPr lang="he-IL" b="1" dirty="0" smtClean="0"/>
              <a:t>בתחילת או בסוף מילה</a:t>
            </a:r>
            <a:r>
              <a:rPr lang="he-IL" dirty="0" smtClean="0"/>
              <a:t>. למשל: </a:t>
            </a:r>
            <a:r>
              <a:rPr lang="en-US" dirty="0" smtClean="0"/>
              <a:t>\</a:t>
            </a:r>
            <a:r>
              <a:rPr lang="en-US" dirty="0" err="1" smtClean="0"/>
              <a:t>bhi</a:t>
            </a:r>
            <a:r>
              <a:rPr lang="en-US" dirty="0" smtClean="0"/>
              <a:t> </a:t>
            </a:r>
            <a:r>
              <a:rPr lang="he-IL" dirty="0" smtClean="0"/>
              <a:t> - בתחילת מילה 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                                                                         </a:t>
            </a:r>
            <a:r>
              <a:rPr lang="en-US" dirty="0" smtClean="0"/>
              <a:t>hi\b</a:t>
            </a:r>
            <a:r>
              <a:rPr lang="he-IL" dirty="0" smtClean="0"/>
              <a:t> -  בסוף מילה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he-IL" b="1" dirty="0">
                <a:solidFill>
                  <a:srgbClr val="C00000"/>
                </a:solidFill>
              </a:rPr>
              <a:t>\ - </a:t>
            </a:r>
            <a:r>
              <a:rPr lang="he-IL" b="1" dirty="0" smtClean="0">
                <a:solidFill>
                  <a:srgbClr val="C00000"/>
                </a:solidFill>
              </a:rPr>
              <a:t> </a:t>
            </a:r>
            <a:r>
              <a:rPr lang="he-IL" dirty="0" smtClean="0"/>
              <a:t>מחפש רווח במחרוזת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\n</a:t>
            </a:r>
            <a:r>
              <a:rPr lang="he-IL" b="1" dirty="0">
                <a:solidFill>
                  <a:srgbClr val="C00000"/>
                </a:solidFill>
              </a:rPr>
              <a:t> – </a:t>
            </a:r>
            <a:r>
              <a:rPr lang="he-IL" dirty="0" smtClean="0"/>
              <a:t>מחפש את התו של שורה חדשה </a:t>
            </a:r>
            <a:r>
              <a:rPr lang="en-US" dirty="0" smtClean="0"/>
              <a:t>new line</a:t>
            </a: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r>
              <a:rPr lang="he-IL" b="1" dirty="0" smtClean="0"/>
              <a:t>דוגמאות בקובץ:  </a:t>
            </a:r>
            <a:r>
              <a:rPr lang="en-US" b="1" dirty="0" smtClean="0"/>
              <a:t>metacharacters.html </a:t>
            </a:r>
          </a:p>
          <a:p>
            <a:endParaRPr lang="en-US" b="1" dirty="0" smtClean="0"/>
          </a:p>
          <a:p>
            <a:r>
              <a:rPr lang="he-IL" b="1" dirty="0"/>
              <a:t>דוגמאות נוספות לביטויים רגולריים  </a:t>
            </a:r>
            <a:r>
              <a:rPr lang="he-IL" b="1" dirty="0">
                <a:hlinkClick r:id="rId2"/>
              </a:rPr>
              <a:t>בקישור.</a:t>
            </a:r>
            <a:endParaRPr lang="he-IL" b="1" dirty="0"/>
          </a:p>
          <a:p>
            <a:endParaRPr lang="he-IL" b="1" dirty="0" smtClean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2907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27584" y="476672"/>
            <a:ext cx="7560840" cy="57708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מתודות המופעלות </a:t>
            </a:r>
            <a:r>
              <a:rPr lang="he-IL" sz="2400" b="1" dirty="0">
                <a:solidFill>
                  <a:srgbClr val="C00000"/>
                </a:solidFill>
              </a:rPr>
              <a:t>על ביטוי </a:t>
            </a:r>
            <a:r>
              <a:rPr lang="he-IL" sz="2400" b="1" dirty="0" smtClean="0">
                <a:solidFill>
                  <a:srgbClr val="C00000"/>
                </a:solidFill>
              </a:rPr>
              <a:t>רגולרי:</a:t>
            </a:r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המתודה </a:t>
            </a:r>
            <a:r>
              <a:rPr lang="en-US" sz="2400" b="1" dirty="0">
                <a:solidFill>
                  <a:srgbClr val="C00000"/>
                </a:solidFill>
              </a:rPr>
              <a:t>test () </a:t>
            </a:r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המתודה</a:t>
            </a:r>
            <a:r>
              <a:rPr lang="he-IL" dirty="0"/>
              <a:t> </a:t>
            </a:r>
            <a:r>
              <a:rPr lang="en-US" b="1" dirty="0"/>
              <a:t>test</a:t>
            </a:r>
            <a:r>
              <a:rPr lang="en-US" dirty="0"/>
              <a:t> </a:t>
            </a:r>
            <a:r>
              <a:rPr lang="he-IL" dirty="0" smtClean="0"/>
              <a:t> מחפשת </a:t>
            </a:r>
            <a:r>
              <a:rPr lang="he-IL" dirty="0"/>
              <a:t>התאמה של מחרוזת לביטוי רגולרי, ומחזירה </a:t>
            </a:r>
            <a:r>
              <a:rPr lang="en-US" dirty="0" smtClean="0"/>
              <a:t> true</a:t>
            </a:r>
            <a:r>
              <a:rPr lang="en-US" dirty="0"/>
              <a:t> </a:t>
            </a:r>
            <a:r>
              <a:rPr lang="he-IL" dirty="0"/>
              <a:t>במקרה של </a:t>
            </a:r>
            <a:r>
              <a:rPr lang="he-IL" dirty="0" smtClean="0"/>
              <a:t>התאמה, </a:t>
            </a:r>
            <a:r>
              <a:rPr lang="he-IL" dirty="0"/>
              <a:t>או </a:t>
            </a:r>
            <a:r>
              <a:rPr lang="en-US" dirty="0" smtClean="0"/>
              <a:t>false </a:t>
            </a:r>
            <a:r>
              <a:rPr lang="he-IL" dirty="0" smtClean="0"/>
              <a:t> במקרה של אי התאמה. 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בקובץ </a:t>
            </a:r>
            <a:r>
              <a:rPr lang="en-US" b="1" dirty="0" smtClean="0"/>
              <a:t>testFunction.html </a:t>
            </a:r>
            <a:endParaRPr lang="he-IL" b="1" dirty="0" smtClean="0"/>
          </a:p>
          <a:p>
            <a:pPr>
              <a:lnSpc>
                <a:spcPct val="150000"/>
              </a:lnSpc>
            </a:pPr>
            <a:endParaRPr lang="he-IL" b="1" dirty="0"/>
          </a:p>
          <a:p>
            <a:pPr algn="ctr">
              <a:lnSpc>
                <a:spcPct val="150000"/>
              </a:lnSpc>
            </a:pPr>
            <a:r>
              <a:rPr lang="he-IL" sz="2400" b="1" dirty="0" smtClean="0">
                <a:solidFill>
                  <a:srgbClr val="C00000"/>
                </a:solidFill>
              </a:rPr>
              <a:t>המתודה  </a:t>
            </a:r>
            <a:r>
              <a:rPr lang="en-US" sz="2400" b="1" dirty="0">
                <a:solidFill>
                  <a:srgbClr val="C00000"/>
                </a:solidFill>
              </a:rPr>
              <a:t>exec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he-IL" dirty="0" smtClean="0"/>
              <a:t>המתודה </a:t>
            </a:r>
            <a:r>
              <a:rPr lang="en-US" dirty="0" smtClean="0"/>
              <a:t> exec</a:t>
            </a:r>
            <a:r>
              <a:rPr lang="he-IL" dirty="0" smtClean="0"/>
              <a:t>מוצאת את </a:t>
            </a:r>
            <a:r>
              <a:rPr lang="he-IL" dirty="0"/>
              <a:t>מיקום הביטוי </a:t>
            </a:r>
            <a:r>
              <a:rPr lang="he-IL" dirty="0" smtClean="0"/>
              <a:t>הרגולרי במחרוזת. היא מחזירה את </a:t>
            </a:r>
            <a:r>
              <a:rPr lang="he-IL" b="1" dirty="0" smtClean="0"/>
              <a:t>ההתאמה הראשונה </a:t>
            </a:r>
            <a:r>
              <a:rPr lang="he-IL" dirty="0" smtClean="0"/>
              <a:t>כעצם. במידה ולא נמצאה התאמה, המתודה תחזיר</a:t>
            </a:r>
            <a:r>
              <a:rPr lang="he-IL" dirty="0"/>
              <a:t> 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he-IL" dirty="0" smtClean="0"/>
              <a:t>ניתן לאחזר את </a:t>
            </a:r>
            <a:r>
              <a:rPr lang="he-IL" dirty="0"/>
              <a:t>מיקום </a:t>
            </a:r>
            <a:r>
              <a:rPr lang="he-IL" dirty="0" smtClean="0"/>
              <a:t>ההתאמה על ידי המאפיין</a:t>
            </a:r>
            <a:r>
              <a:rPr lang="en-US" dirty="0" smtClean="0"/>
              <a:t>index  </a:t>
            </a:r>
            <a:r>
              <a:rPr lang="he-IL" dirty="0" smtClean="0"/>
              <a:t>, ואת המחרוזת בה התבצע החיפוש ע"י המאפיין </a:t>
            </a:r>
            <a:r>
              <a:rPr lang="en-US" dirty="0"/>
              <a:t>input</a:t>
            </a:r>
            <a:r>
              <a:rPr lang="he-IL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he-IL" b="1" dirty="0"/>
              <a:t>דוגמה בקובץ </a:t>
            </a:r>
            <a:r>
              <a:rPr lang="en-US" b="1" dirty="0" smtClean="0"/>
              <a:t>execFunction.html </a:t>
            </a:r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324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398705"/>
            <a:ext cx="7344816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solidFill>
                  <a:srgbClr val="C00000"/>
                </a:solidFill>
              </a:rPr>
              <a:t>דוגמה לשימוש בביטוי רגולרי מורכב:</a:t>
            </a:r>
          </a:p>
          <a:p>
            <a:endParaRPr lang="he-IL" sz="800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ביטוי רגולרי הבודק האם מחרוזת יכולה לשמש כשם (</a:t>
            </a:r>
            <a:r>
              <a:rPr lang="en-US" dirty="0" smtClean="0">
                <a:solidFill>
                  <a:prstClr val="black"/>
                </a:solidFill>
              </a:rPr>
              <a:t>name</a:t>
            </a:r>
            <a:r>
              <a:rPr lang="he-IL" dirty="0" smtClean="0">
                <a:solidFill>
                  <a:prstClr val="black"/>
                </a:solidFill>
              </a:rPr>
              <a:t>) תקין. זאת אומרת: תכיל 2 אותיות באנגלית לפחות (אותיות גדולות או קטנות), ולא תכיל רווחים וסימנים מיוחדים.</a:t>
            </a:r>
          </a:p>
          <a:p>
            <a:pPr lvl="0">
              <a:lnSpc>
                <a:spcPct val="150000"/>
              </a:lnSpc>
            </a:pPr>
            <a:endParaRPr lang="he-IL" sz="8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ביטוי מתאים א</a:t>
            </a:r>
            <a:r>
              <a:rPr lang="he-IL" dirty="0">
                <a:solidFill>
                  <a:prstClr val="black"/>
                </a:solidFill>
              </a:rPr>
              <a:t>'</a:t>
            </a:r>
            <a:r>
              <a:rPr lang="he-IL" dirty="0" smtClean="0">
                <a:solidFill>
                  <a:prstClr val="black"/>
                </a:solidFill>
              </a:rPr>
              <a:t>: </a:t>
            </a:r>
            <a:r>
              <a:rPr lang="en-US" dirty="0" smtClean="0">
                <a:solidFill>
                  <a:prstClr val="black"/>
                </a:solidFill>
              </a:rPr>
              <a:t>     </a:t>
            </a:r>
            <a:r>
              <a:rPr lang="he-IL" dirty="0" smtClean="0">
                <a:solidFill>
                  <a:prstClr val="black"/>
                </a:solidFill>
              </a:rPr>
              <a:t> </a:t>
            </a:r>
            <a:r>
              <a:rPr lang="en-US" dirty="0"/>
              <a:t>/^[a-</a:t>
            </a:r>
            <a:r>
              <a:rPr lang="en-US" dirty="0" err="1"/>
              <a:t>zA</a:t>
            </a:r>
            <a:r>
              <a:rPr lang="en-US" dirty="0"/>
              <a:t>-Z]{2</a:t>
            </a:r>
            <a:r>
              <a:rPr lang="en-US" dirty="0" smtClean="0"/>
              <a:t>,}$/</a:t>
            </a:r>
            <a:endParaRPr lang="he-IL" dirty="0" smtClean="0"/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prstClr val="black"/>
                </a:solidFill>
              </a:rPr>
              <a:t>הסבר: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endParaRPr lang="he-IL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endParaRPr lang="he-IL" sz="2400" b="1" dirty="0" smtClean="0">
              <a:solidFill>
                <a:srgbClr val="C00000"/>
              </a:solidFill>
            </a:endParaRPr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48708"/>
              </p:ext>
            </p:extLst>
          </p:nvPr>
        </p:nvGraphicFramePr>
        <p:xfrm>
          <a:off x="995952" y="3212976"/>
          <a:ext cx="6863736" cy="2918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2491"/>
                <a:gridCol w="5631245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סימן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משמעות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^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מתחיל במה שיש מימינו</a:t>
                      </a:r>
                      <a:endParaRPr lang="he-IL" dirty="0"/>
                    </a:p>
                  </a:txBody>
                  <a:tcPr/>
                </a:tc>
              </a:tr>
              <a:tr h="69848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[ ]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בסוגריים המרובעים מופיעים סט התווים שלהם יש למצוא התאמה</a:t>
                      </a:r>
                      <a:endParaRPr kumimoji="0" lang="he-I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a-z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כל האותיות הקטנות באנגלית</a:t>
                      </a:r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A-Z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כל האותיות הגדולות באנגלית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{2,}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רצף של לפחות</a:t>
                      </a:r>
                      <a:r>
                        <a:rPr lang="he-IL" baseline="0" dirty="0" smtClean="0"/>
                        <a:t>  2 ערכים מהסוג שמשמאלו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מסתיים</a:t>
                      </a:r>
                      <a:r>
                        <a:rPr lang="he-IL" baseline="0" dirty="0" smtClean="0"/>
                        <a:t> במה שמשמאלו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7704856" cy="57708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>
                <a:solidFill>
                  <a:srgbClr val="C00000"/>
                </a:solidFill>
              </a:rPr>
              <a:t>דוגמה לשימוש בביטוי רגולרי מורכב</a:t>
            </a:r>
            <a:r>
              <a:rPr lang="he-IL" sz="2400" b="1" dirty="0" smtClean="0">
                <a:solidFill>
                  <a:srgbClr val="C00000"/>
                </a:solidFill>
              </a:rPr>
              <a:t>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0"/>
            <a:endParaRPr lang="en-US" sz="2400" b="1" dirty="0">
              <a:solidFill>
                <a:srgbClr val="C00000"/>
              </a:solidFill>
            </a:endParaRPr>
          </a:p>
          <a:p>
            <a:pPr lvl="0"/>
            <a:r>
              <a:rPr lang="he-IL" dirty="0">
                <a:solidFill>
                  <a:prstClr val="black"/>
                </a:solidFill>
              </a:rPr>
              <a:t>ביטוי מתאים </a:t>
            </a:r>
            <a:r>
              <a:rPr lang="he-IL" dirty="0" smtClean="0">
                <a:solidFill>
                  <a:prstClr val="black"/>
                </a:solidFill>
              </a:rPr>
              <a:t>ב':     /</a:t>
            </a:r>
            <a:r>
              <a:rPr lang="en-US" dirty="0" smtClean="0"/>
              <a:t>^[</a:t>
            </a:r>
            <a:r>
              <a:rPr lang="en-US" dirty="0"/>
              <a:t>a-</a:t>
            </a:r>
            <a:r>
              <a:rPr lang="en-US" dirty="0" err="1"/>
              <a:t>zA</a:t>
            </a:r>
            <a:r>
              <a:rPr lang="en-US" dirty="0"/>
              <a:t>-Z</a:t>
            </a:r>
            <a:r>
              <a:rPr lang="en-US" dirty="0" smtClean="0"/>
              <a:t>]+[</a:t>
            </a:r>
            <a:r>
              <a:rPr lang="en-US" dirty="0"/>
              <a:t>a-</a:t>
            </a:r>
            <a:r>
              <a:rPr lang="en-US" dirty="0" err="1"/>
              <a:t>zA</a:t>
            </a:r>
            <a:r>
              <a:rPr lang="en-US" dirty="0"/>
              <a:t>-Z</a:t>
            </a:r>
            <a:r>
              <a:rPr lang="en-US" dirty="0" smtClean="0"/>
              <a:t>]+$</a:t>
            </a:r>
            <a:r>
              <a:rPr lang="he-IL" dirty="0" smtClean="0"/>
              <a:t>/</a:t>
            </a:r>
            <a:endParaRPr lang="he-IL" dirty="0" smtClean="0">
              <a:solidFill>
                <a:prstClr val="black"/>
              </a:solidFill>
            </a:endParaRPr>
          </a:p>
          <a:p>
            <a:pPr lvl="0"/>
            <a:endParaRPr lang="he-IL" b="1" dirty="0">
              <a:solidFill>
                <a:prstClr val="black"/>
              </a:solidFill>
            </a:endParaRPr>
          </a:p>
          <a:p>
            <a:pPr lvl="0"/>
            <a:r>
              <a:rPr lang="he-IL" b="1" dirty="0" smtClean="0">
                <a:solidFill>
                  <a:prstClr val="black"/>
                </a:solidFill>
              </a:rPr>
              <a:t>הסבר:  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0"/>
            <a:endParaRPr lang="en-US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דוגמה בקוד:  </a:t>
            </a:r>
            <a:r>
              <a:rPr lang="en-US" b="1" dirty="0">
                <a:solidFill>
                  <a:prstClr val="black"/>
                </a:solidFill>
              </a:rPr>
              <a:t>validName.htm</a:t>
            </a:r>
            <a:r>
              <a:rPr lang="en-US" dirty="0">
                <a:solidFill>
                  <a:prstClr val="black"/>
                </a:solidFill>
              </a:rPr>
              <a:t>l</a:t>
            </a:r>
            <a:endParaRPr lang="he-IL" dirty="0">
              <a:solidFill>
                <a:prstClr val="black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41444"/>
              </p:ext>
            </p:extLst>
          </p:nvPr>
        </p:nvGraphicFramePr>
        <p:xfrm>
          <a:off x="1415988" y="2564904"/>
          <a:ext cx="6096000" cy="2860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29684"/>
                <a:gridCol w="4666316"/>
              </a:tblGrid>
              <a:tr h="120938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סימן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משמעות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^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מתחיל</a:t>
                      </a:r>
                      <a:r>
                        <a:rPr lang="he-IL" baseline="0" dirty="0" smtClean="0"/>
                        <a:t> ב מה שרשום מימינו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[ 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בסוגריים המרובעים מופיעים סט התווים שלהם יש למצוא התאמה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a-z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כל האותיות הקטנות באנגלית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A-Z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כל האותיות הגדולות באנגלית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לפחות פעם אחת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מסתיים</a:t>
                      </a:r>
                      <a:r>
                        <a:rPr lang="he-IL" baseline="0" dirty="0" smtClean="0"/>
                        <a:t> במה שמשמאלו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7920880" cy="55553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800" b="1" dirty="0">
                <a:solidFill>
                  <a:srgbClr val="C00000"/>
                </a:solidFill>
              </a:rPr>
              <a:t>תרגילי  כיתה ( לסיים בבית) </a:t>
            </a:r>
            <a:endParaRPr lang="he-IL" sz="2800" b="1" dirty="0" smtClean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endParaRPr lang="he-IL" sz="800" dirty="0"/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he-IL" dirty="0" smtClean="0"/>
              <a:t>כתבו </a:t>
            </a:r>
            <a:r>
              <a:rPr lang="he-IL" dirty="0"/>
              <a:t>ביטוי רגולרי הבודק האם </a:t>
            </a:r>
            <a:r>
              <a:rPr lang="he-IL" dirty="0" smtClean="0"/>
              <a:t>מחרוזת מסוימת </a:t>
            </a:r>
            <a:r>
              <a:rPr lang="he-IL" dirty="0"/>
              <a:t>מתחילה ב-</a:t>
            </a:r>
            <a:r>
              <a:rPr lang="en-US" dirty="0"/>
              <a:t>hi </a:t>
            </a:r>
            <a:r>
              <a:rPr lang="he-IL" dirty="0" smtClean="0"/>
              <a:t> או</a:t>
            </a:r>
            <a:r>
              <a:rPr lang="he-IL" dirty="0"/>
              <a:t> </a:t>
            </a:r>
            <a:r>
              <a:rPr lang="en-US" dirty="0" smtClean="0"/>
              <a:t>hello</a:t>
            </a:r>
            <a:r>
              <a:rPr lang="en-US" dirty="0"/>
              <a:t> </a:t>
            </a:r>
            <a:r>
              <a:rPr lang="he-IL" dirty="0" smtClean="0"/>
              <a:t> או </a:t>
            </a:r>
            <a:r>
              <a:rPr lang="he-IL" dirty="0"/>
              <a:t>מסתיימת ב-</a:t>
            </a:r>
            <a:r>
              <a:rPr lang="en-US" dirty="0" smtClean="0"/>
              <a:t>bye </a:t>
            </a:r>
            <a:r>
              <a:rPr lang="he-IL" dirty="0" smtClean="0"/>
              <a:t>, כאשר הטקסט יכול להיות באותיות גדולות או קטנות.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he-IL" dirty="0"/>
              <a:t>כתבו ביטוי רגולרי שבודק האם שדה ת"ז תקין ( 9 </a:t>
            </a:r>
            <a:r>
              <a:rPr lang="he-IL" dirty="0" smtClean="0"/>
              <a:t>ספרות בדיוק) לא יכול להכיל אותיות, רווחים וסימנים מיוחדים.</a:t>
            </a:r>
            <a:endParaRPr lang="he-IL" dirty="0"/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he-IL" dirty="0" smtClean="0"/>
              <a:t>כתבו ביטוי רגולרי שבודק האם מחרוזת מסוימת היא מספר טלפון נייד בפורמט: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7 ספרות- 3 ספרות    </a:t>
            </a:r>
            <a:r>
              <a:rPr lang="he-IL" dirty="0"/>
              <a:t>או </a:t>
            </a:r>
            <a:r>
              <a:rPr lang="he-IL" dirty="0" smtClean="0"/>
              <a:t>  7 ספרות רווח 3 </a:t>
            </a:r>
            <a:r>
              <a:rPr lang="he-IL" dirty="0"/>
              <a:t>ספרות </a:t>
            </a:r>
            <a:r>
              <a:rPr lang="he-IL" dirty="0" smtClean="0"/>
              <a:t>(משמאל לימין).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4.    אותו דבר כמו 3 רק שקידומת יכולה להיות אחת מתוך הבאים: 050/052/054/057 .</a:t>
            </a:r>
          </a:p>
          <a:p>
            <a:pPr marL="342900" lvl="0" indent="-342900">
              <a:lnSpc>
                <a:spcPct val="150000"/>
              </a:lnSpc>
              <a:buAutoNum type="arabicPeriod" startAt="5"/>
            </a:pPr>
            <a:r>
              <a:rPr lang="he-IL" dirty="0" smtClean="0"/>
              <a:t>כתבו ביטוי רגולרי שבודק האם  מחרוזת מסוימת יכולה להיות שם תקין של   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משתנה: מתחילה באות באנגלית, יכולה להכיל: אותיות, ספרות ומקף תחתון ולא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יכולה להכיל רווחים וסימנים מיוחדים.</a:t>
            </a:r>
          </a:p>
          <a:p>
            <a:pPr algn="l">
              <a:lnSpc>
                <a:spcPct val="150000"/>
              </a:lnSpc>
            </a:pPr>
            <a:endParaRPr lang="he-IL" sz="800" dirty="0"/>
          </a:p>
          <a:p>
            <a:pPr algn="l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  <a:latin typeface="Guttman Yad" panose="02010401010101010101" pitchFamily="2" charset="-79"/>
                <a:cs typeface="Guttman Yad" panose="02010401010101010101" pitchFamily="2" charset="-79"/>
              </a:rPr>
              <a:t>עבודה  נעימה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115616" y="787642"/>
            <a:ext cx="7344816" cy="6063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C00000"/>
                </a:solidFill>
              </a:rPr>
              <a:t>ביטויים </a:t>
            </a:r>
            <a:r>
              <a:rPr lang="he-IL" sz="2800" b="1" dirty="0" smtClean="0">
                <a:solidFill>
                  <a:srgbClr val="C00000"/>
                </a:solidFill>
              </a:rPr>
              <a:t>רגולריים</a:t>
            </a:r>
          </a:p>
          <a:p>
            <a:endParaRPr lang="en-US" sz="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dirty="0" smtClean="0"/>
              <a:t>ביטוי רגולרי הינו </a:t>
            </a:r>
            <a:r>
              <a:rPr lang="he-IL" dirty="0"/>
              <a:t>אוסף של תווים </a:t>
            </a:r>
            <a:r>
              <a:rPr lang="he-IL" dirty="0" smtClean="0"/>
              <a:t>המהווים תבנית לחיפוש בטקסט. ניתן לעשות שימוש בתבנית זו לפעולות של חיפוש טקסט ולפעולות של החלפת טקסט.</a:t>
            </a:r>
          </a:p>
          <a:p>
            <a:pPr algn="just">
              <a:lnSpc>
                <a:spcPct val="150000"/>
              </a:lnSpc>
            </a:pPr>
            <a:r>
              <a:rPr lang="he-IL" dirty="0" smtClean="0"/>
              <a:t>ביטוי רגולרי כולל </a:t>
            </a:r>
            <a:r>
              <a:rPr lang="he-IL" dirty="0"/>
              <a:t>תווי-מטא </a:t>
            </a:r>
            <a:r>
              <a:rPr lang="en-US" dirty="0"/>
              <a:t>Meta characters)</a:t>
            </a:r>
            <a:r>
              <a:rPr lang="he-IL" dirty="0"/>
              <a:t>) לצד תווים רגילים (כמו אותיות רגילות דוגמת </a:t>
            </a:r>
            <a:r>
              <a:rPr lang="en-US" dirty="0"/>
              <a:t>A </a:t>
            </a:r>
            <a:r>
              <a:rPr lang="he-IL" dirty="0"/>
              <a:t> או </a:t>
            </a:r>
            <a:r>
              <a:rPr lang="en-US" dirty="0"/>
              <a:t>B</a:t>
            </a:r>
            <a:r>
              <a:rPr lang="he-IL" dirty="0"/>
              <a:t>).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he-IL" b="1" dirty="0">
                <a:solidFill>
                  <a:srgbClr val="C00000"/>
                </a:solidFill>
              </a:rPr>
              <a:t>תווי-מטא</a:t>
            </a:r>
            <a:r>
              <a:rPr lang="he-IL" dirty="0"/>
              <a:t> נבדלים </a:t>
            </a:r>
            <a:r>
              <a:rPr lang="he-IL" dirty="0" smtClean="0"/>
              <a:t>מתווים </a:t>
            </a:r>
            <a:r>
              <a:rPr lang="he-IL" dirty="0"/>
              <a:t>רגילים (כמו האותיות </a:t>
            </a:r>
            <a:r>
              <a:rPr lang="en-US" dirty="0" smtClean="0"/>
              <a:t> a </a:t>
            </a:r>
            <a:r>
              <a:rPr lang="he-IL" dirty="0"/>
              <a:t>ו-</a:t>
            </a:r>
            <a:r>
              <a:rPr lang="en-US" dirty="0"/>
              <a:t>b </a:t>
            </a:r>
            <a:r>
              <a:rPr lang="he-IL" dirty="0"/>
              <a:t>). בעוד שתווים רגילים מסמלים את עצמם, תווי-מטא מסמלים משהו אחר שאינו הם עצמם (למשל, </a:t>
            </a:r>
            <a:r>
              <a:rPr lang="he-IL" dirty="0" smtClean="0"/>
              <a:t>גג - ^ </a:t>
            </a:r>
            <a:r>
              <a:rPr lang="he-IL" dirty="0"/>
              <a:t>משקף את הערך "תחילת השורה").</a:t>
            </a:r>
          </a:p>
          <a:p>
            <a:pPr algn="just">
              <a:lnSpc>
                <a:spcPct val="150000"/>
              </a:lnSpc>
            </a:pPr>
            <a:r>
              <a:rPr lang="he-IL" dirty="0"/>
              <a:t>תווי-מטא משתנים מעט משפה רגולרית אחת לאחרת. דוגמאות נפוצות לתווי מטא הם למשל נקודה (.), לוכסן אחורי (\), גג (^) ועוד, אשר מאפשרים לבצע במסמך ממוחשב פעולות שונות של טיפול במידע (בפרט חיפוש והחלפה). </a:t>
            </a:r>
            <a:endParaRPr lang="he-IL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he-IL" dirty="0"/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95536" y="692696"/>
            <a:ext cx="7848872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C00000"/>
                </a:solidFill>
              </a:rPr>
              <a:t>ביטויים רגולריים </a:t>
            </a:r>
            <a:r>
              <a:rPr lang="he-IL" sz="2800" b="1" dirty="0" smtClean="0">
                <a:solidFill>
                  <a:srgbClr val="C00000"/>
                </a:solidFill>
              </a:rPr>
              <a:t>– המשך</a:t>
            </a:r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  <a:latin typeface="Arial"/>
              </a:rPr>
              <a:t>שימושים: </a:t>
            </a:r>
            <a:r>
              <a:rPr lang="he-IL" dirty="0" smtClean="0">
                <a:latin typeface="Arial"/>
              </a:rPr>
              <a:t>ביטויים </a:t>
            </a:r>
            <a:r>
              <a:rPr lang="he-IL" dirty="0">
                <a:latin typeface="Arial"/>
              </a:rPr>
              <a:t>רגולריים משמשים לזיהוי דפוסים במחרוזות בכל שפות התכנות. כשעיקר ההבדל בין שפה לשפה הוא בתחביר. ביטויים רגולריים הם מאוד שימושיים. משתמשים בהם לזיהוי </a:t>
            </a:r>
            <a:r>
              <a:rPr lang="en-US" dirty="0" smtClean="0">
                <a:latin typeface="Arial"/>
              </a:rPr>
              <a:t>URL</a:t>
            </a:r>
            <a:r>
              <a:rPr lang="he-IL" dirty="0" smtClean="0">
                <a:latin typeface="Arial"/>
              </a:rPr>
              <a:t>, לסינון </a:t>
            </a:r>
            <a:r>
              <a:rPr lang="he-IL" dirty="0">
                <a:latin typeface="Arial"/>
              </a:rPr>
              <a:t>ספאם, לווידוא המידע שהזינו משתמשים לקבצים, </a:t>
            </a:r>
            <a:r>
              <a:rPr lang="he-IL" dirty="0" smtClean="0">
                <a:latin typeface="Arial"/>
              </a:rPr>
              <a:t>לבדיקת </a:t>
            </a:r>
            <a:r>
              <a:rPr lang="he-IL" dirty="0">
                <a:latin typeface="Arial"/>
              </a:rPr>
              <a:t>החוזק של </a:t>
            </a:r>
            <a:r>
              <a:rPr lang="he-IL" dirty="0" smtClean="0">
                <a:latin typeface="Arial"/>
              </a:rPr>
              <a:t>סיסמאות, ועוד.</a:t>
            </a:r>
            <a:r>
              <a:rPr lang="he-IL" dirty="0">
                <a:latin typeface="Arial"/>
              </a:rPr>
              <a:t> </a:t>
            </a:r>
            <a:endParaRPr lang="he-IL" dirty="0" smtClean="0">
              <a:latin typeface="Arial"/>
            </a:endParaRPr>
          </a:p>
          <a:p>
            <a:pPr>
              <a:lnSpc>
                <a:spcPct val="150000"/>
              </a:lnSpc>
            </a:pPr>
            <a:endParaRPr lang="he-IL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he-IL" b="1" u="sng" dirty="0" smtClean="0">
                <a:latin typeface="Arial"/>
              </a:rPr>
              <a:t>פורמט ההוראה </a:t>
            </a:r>
            <a:r>
              <a:rPr lang="he-IL" u="sng" dirty="0">
                <a:latin typeface="Arial"/>
              </a:rPr>
              <a:t>(משמאל לימין) </a:t>
            </a:r>
            <a:r>
              <a:rPr lang="he-IL" b="1" u="sng" dirty="0" smtClean="0">
                <a:latin typeface="Arial"/>
              </a:rPr>
              <a:t>:</a:t>
            </a:r>
            <a:r>
              <a:rPr lang="en-US" dirty="0" smtClean="0">
                <a:latin typeface="Arial"/>
              </a:rPr>
              <a:t>;      </a:t>
            </a:r>
            <a:r>
              <a:rPr lang="he-IL" dirty="0" smtClean="0">
                <a:latin typeface="Arial"/>
              </a:rPr>
              <a:t>דגלים </a:t>
            </a:r>
            <a:r>
              <a:rPr lang="he-IL" dirty="0">
                <a:latin typeface="Arial"/>
              </a:rPr>
              <a:t>/ ביטוי רגולרי </a:t>
            </a:r>
            <a:r>
              <a:rPr lang="he-IL" dirty="0" smtClean="0">
                <a:latin typeface="Arial"/>
              </a:rPr>
              <a:t>/</a:t>
            </a:r>
            <a:endParaRPr lang="he-IL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Arial"/>
              </a:rPr>
              <a:t>את הביטוי הרגולרי רושמים בין קווים נטויים, אחריו ניתן להוסיף דגלים.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22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094148" y="620687"/>
            <a:ext cx="7344816" cy="58323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C00000"/>
                </a:solidFill>
              </a:rPr>
              <a:t>ביטויים רגולריים – </a:t>
            </a:r>
            <a:r>
              <a:rPr lang="he-IL" sz="2800" b="1" dirty="0" smtClean="0">
                <a:solidFill>
                  <a:srgbClr val="C00000"/>
                </a:solidFill>
              </a:rPr>
              <a:t>המשך</a:t>
            </a:r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ב</a:t>
            </a:r>
            <a:r>
              <a:rPr lang="en-US" dirty="0" smtClean="0"/>
              <a:t>java script </a:t>
            </a:r>
            <a:r>
              <a:rPr lang="he-IL" dirty="0" smtClean="0"/>
              <a:t> משתמשים הרבה פעמים בביטויים רגולריים יחד עם הפונקציות </a:t>
            </a:r>
            <a:r>
              <a:rPr lang="en-US" b="1" dirty="0" smtClean="0">
                <a:solidFill>
                  <a:srgbClr val="C00000"/>
                </a:solidFill>
              </a:rPr>
              <a:t>search()</a:t>
            </a:r>
            <a:r>
              <a:rPr lang="he-IL" b="1" dirty="0" smtClean="0">
                <a:solidFill>
                  <a:srgbClr val="C00000"/>
                </a:solidFill>
              </a:rPr>
              <a:t> ו – </a:t>
            </a:r>
            <a:r>
              <a:rPr lang="en-US" b="1" dirty="0" smtClean="0">
                <a:solidFill>
                  <a:srgbClr val="C00000"/>
                </a:solidFill>
              </a:rPr>
              <a:t>replace()</a:t>
            </a:r>
            <a:r>
              <a:rPr lang="he-IL" b="1" dirty="0" smtClean="0">
                <a:solidFill>
                  <a:srgbClr val="C00000"/>
                </a:solidFill>
              </a:rPr>
              <a:t> שהן מתודות המוגדרות על מחרוזות.</a:t>
            </a:r>
          </a:p>
          <a:p>
            <a:pPr>
              <a:lnSpc>
                <a:spcPct val="150000"/>
              </a:lnSpc>
            </a:pPr>
            <a:r>
              <a:rPr lang="he-IL" b="1" dirty="0" smtClean="0">
                <a:solidFill>
                  <a:srgbClr val="C00000"/>
                </a:solidFill>
              </a:rPr>
              <a:t>המתודה </a:t>
            </a:r>
            <a:r>
              <a:rPr lang="en-US" b="1" dirty="0" smtClean="0">
                <a:solidFill>
                  <a:srgbClr val="C00000"/>
                </a:solidFill>
              </a:rPr>
              <a:t>search()</a:t>
            </a:r>
            <a:r>
              <a:rPr lang="he-IL" b="1" dirty="0" smtClean="0">
                <a:solidFill>
                  <a:srgbClr val="C00000"/>
                </a:solidFill>
              </a:rPr>
              <a:t> –</a:t>
            </a:r>
            <a:r>
              <a:rPr lang="he-IL" dirty="0" smtClean="0"/>
              <a:t> משמשת לחיפוש תת מחרוזת בתוך מחרוזת אחרת ומחזירה את המיקום שבו נמצאה ההתאמה </a:t>
            </a:r>
            <a:r>
              <a:rPr lang="he-IL" b="1" dirty="0" smtClean="0"/>
              <a:t>הראשונה</a:t>
            </a:r>
            <a:r>
              <a:rPr lang="he-IL" dirty="0" smtClean="0"/>
              <a:t>. אם לא נמצאה התאמה יוחזר 1-. </a:t>
            </a:r>
          </a:p>
          <a:p>
            <a:pPr>
              <a:lnSpc>
                <a:spcPct val="150000"/>
              </a:lnSpc>
            </a:pPr>
            <a:r>
              <a:rPr lang="he-IL" b="1" dirty="0" smtClean="0">
                <a:solidFill>
                  <a:srgbClr val="C00000"/>
                </a:solidFill>
              </a:rPr>
              <a:t>המתודה </a:t>
            </a:r>
            <a:r>
              <a:rPr lang="en-US" b="1" dirty="0" smtClean="0">
                <a:solidFill>
                  <a:srgbClr val="C00000"/>
                </a:solidFill>
              </a:rPr>
              <a:t>replace()</a:t>
            </a:r>
            <a:r>
              <a:rPr lang="he-IL" b="1" dirty="0" smtClean="0">
                <a:solidFill>
                  <a:srgbClr val="C00000"/>
                </a:solidFill>
              </a:rPr>
              <a:t> – </a:t>
            </a:r>
            <a:r>
              <a:rPr lang="he-IL" dirty="0" smtClean="0"/>
              <a:t>מחליפה תת מחרוזת בתת מחרוזת אחרת.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u="sng" dirty="0" smtClean="0"/>
              <a:t>שימוש בפונקציות </a:t>
            </a:r>
            <a:r>
              <a:rPr lang="en-US" u="sng" dirty="0" smtClean="0"/>
              <a:t>search</a:t>
            </a:r>
            <a:r>
              <a:rPr lang="he-IL" u="sng" dirty="0" smtClean="0"/>
              <a:t> ו – </a:t>
            </a:r>
            <a:r>
              <a:rPr lang="en-US" u="sng" dirty="0" smtClean="0"/>
              <a:t>replace</a:t>
            </a:r>
            <a:r>
              <a:rPr lang="he-IL" u="sng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בקובץ: </a:t>
            </a:r>
            <a:r>
              <a:rPr lang="en-US" b="1" dirty="0" smtClean="0"/>
              <a:t>search-replace.html </a:t>
            </a:r>
            <a:endParaRPr lang="he-IL" b="1" dirty="0" smtClean="0"/>
          </a:p>
          <a:p>
            <a:endParaRPr lang="he-IL" sz="2800" dirty="0" smtClean="0"/>
          </a:p>
          <a:p>
            <a:r>
              <a:rPr lang="he-IL" u="sng" dirty="0"/>
              <a:t>שימוש בפונקציות </a:t>
            </a:r>
            <a:r>
              <a:rPr lang="en-US" u="sng" dirty="0"/>
              <a:t>search</a:t>
            </a:r>
            <a:r>
              <a:rPr lang="he-IL" u="sng" dirty="0"/>
              <a:t> ו – </a:t>
            </a:r>
            <a:r>
              <a:rPr lang="en-US" u="sng" dirty="0"/>
              <a:t>replace</a:t>
            </a:r>
            <a:r>
              <a:rPr lang="he-IL" u="sng" dirty="0"/>
              <a:t> עם ביטויים </a:t>
            </a:r>
            <a:r>
              <a:rPr lang="he-IL" u="sng" dirty="0" smtClean="0"/>
              <a:t>רגולריים  +  דגל:</a:t>
            </a:r>
            <a:endParaRPr lang="he-IL" u="sng" dirty="0"/>
          </a:p>
          <a:p>
            <a:pPr>
              <a:lnSpc>
                <a:spcPct val="150000"/>
              </a:lnSpc>
            </a:pPr>
            <a:r>
              <a:rPr lang="he-IL" b="1" dirty="0"/>
              <a:t>דוגמה בקובץ: </a:t>
            </a:r>
            <a:r>
              <a:rPr lang="en-US" b="1" dirty="0" smtClean="0"/>
              <a:t>search-replace2.html </a:t>
            </a:r>
            <a:endParaRPr lang="he-IL" sz="2800" dirty="0" smtClean="0"/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99592" y="586952"/>
            <a:ext cx="7632848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800" b="1" dirty="0">
                <a:solidFill>
                  <a:srgbClr val="C00000"/>
                </a:solidFill>
              </a:rPr>
              <a:t>ביטויים רגולריים – המשך</a:t>
            </a: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b="1" dirty="0" smtClean="0"/>
              <a:t>בדוגמה השנייה עשינו שימוש בביטויים רגולריים, במקום במחרוזות, תוך שימוש בפונקציות "חיפוש" ו"החלפה" של </a:t>
            </a:r>
            <a:r>
              <a:rPr lang="en-US" b="1" dirty="0" smtClean="0"/>
              <a:t>string</a:t>
            </a:r>
            <a:r>
              <a:rPr lang="he-IL" b="1" dirty="0" smtClean="0"/>
              <a:t>.  בתוספת דגל, החיפוש יותר משמעותי.</a:t>
            </a:r>
          </a:p>
          <a:p>
            <a:pPr algn="just">
              <a:lnSpc>
                <a:spcPct val="150000"/>
              </a:lnSpc>
            </a:pPr>
            <a:endParaRPr lang="he-IL" b="1" dirty="0"/>
          </a:p>
          <a:p>
            <a:pPr algn="just">
              <a:lnSpc>
                <a:spcPct val="150000"/>
              </a:lnSpc>
            </a:pPr>
            <a:endParaRPr lang="he-IL" b="1" dirty="0" smtClean="0"/>
          </a:p>
          <a:p>
            <a:pPr algn="just">
              <a:lnSpc>
                <a:spcPct val="150000"/>
              </a:lnSpc>
            </a:pPr>
            <a:r>
              <a:rPr lang="he-IL" b="1" dirty="0">
                <a:solidFill>
                  <a:srgbClr val="C00000"/>
                </a:solidFill>
              </a:rPr>
              <a:t>מתודה נוספת המוגדרת על מחרוזות: </a:t>
            </a:r>
            <a:r>
              <a:rPr lang="he-IL" b="1" dirty="0" smtClean="0">
                <a:solidFill>
                  <a:srgbClr val="C00000"/>
                </a:solidFill>
              </a:rPr>
              <a:t>המתודה </a:t>
            </a:r>
            <a:r>
              <a:rPr lang="en-US" b="1" dirty="0" smtClean="0">
                <a:solidFill>
                  <a:srgbClr val="C00000"/>
                </a:solidFill>
              </a:rPr>
              <a:t>match()</a:t>
            </a:r>
            <a:r>
              <a:rPr lang="he-IL" b="1" dirty="0" smtClean="0">
                <a:solidFill>
                  <a:srgbClr val="C00000"/>
                </a:solidFill>
              </a:rPr>
              <a:t> – </a:t>
            </a:r>
            <a:r>
              <a:rPr lang="he-IL" dirty="0" smtClean="0"/>
              <a:t>מחפשת תת מחרוזת ומחזירה את המחרוזת הראשונה שנמצאה מתאימה. אם מתבצע חיפוש הכולל את הדגל</a:t>
            </a:r>
            <a:r>
              <a:rPr lang="en-US" dirty="0" smtClean="0"/>
              <a:t>g </a:t>
            </a:r>
            <a:r>
              <a:rPr lang="he-IL" dirty="0" smtClean="0"/>
              <a:t>, החיפוש יחזיר את כל תתי המחרוזות שנמצאו מתאימים, כמערך (אם יש מספר התאמות), ו </a:t>
            </a:r>
            <a:r>
              <a:rPr lang="en-US" dirty="0" smtClean="0"/>
              <a:t>null-</a:t>
            </a:r>
            <a:r>
              <a:rPr lang="he-IL" dirty="0" smtClean="0"/>
              <a:t> - אם לא נמצאה התאמה.</a:t>
            </a:r>
          </a:p>
          <a:p>
            <a:pPr algn="just">
              <a:lnSpc>
                <a:spcPct val="150000"/>
              </a:lnSpc>
            </a:pPr>
            <a:endParaRPr lang="he-IL" dirty="0"/>
          </a:p>
          <a:p>
            <a:pPr algn="just">
              <a:lnSpc>
                <a:spcPct val="150000"/>
              </a:lnSpc>
            </a:pPr>
            <a:r>
              <a:rPr lang="he-IL" b="1" dirty="0" smtClean="0"/>
              <a:t>דוגמה בקובץ: </a:t>
            </a:r>
            <a:r>
              <a:rPr lang="en-US" b="1" dirty="0" smtClean="0"/>
              <a:t>matchString.htm</a:t>
            </a:r>
            <a:r>
              <a:rPr lang="en-US" dirty="0" smtClean="0"/>
              <a:t>l</a:t>
            </a:r>
            <a:endParaRPr lang="he-IL" dirty="0"/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7848872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דגלים בחיפוש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he-IL" b="1" dirty="0">
                <a:solidFill>
                  <a:srgbClr val="C00000"/>
                </a:solidFill>
              </a:rPr>
              <a:t> -   </a:t>
            </a:r>
            <a:r>
              <a:rPr lang="he-IL" dirty="0" smtClean="0">
                <a:solidFill>
                  <a:prstClr val="black"/>
                </a:solidFill>
              </a:rPr>
              <a:t>מתעלם מאותיות </a:t>
            </a:r>
            <a:r>
              <a:rPr lang="he-IL" dirty="0">
                <a:solidFill>
                  <a:prstClr val="black"/>
                </a:solidFill>
              </a:rPr>
              <a:t>קטנות או גדולות בחיפוש </a:t>
            </a:r>
            <a:r>
              <a:rPr lang="he-IL" dirty="0" smtClean="0">
                <a:solidFill>
                  <a:prstClr val="black"/>
                </a:solidFill>
              </a:rPr>
              <a:t>באנגלית.</a:t>
            </a:r>
            <a:endParaRPr lang="he-IL" dirty="0">
              <a:solidFill>
                <a:prstClr val="black"/>
              </a:solidFill>
            </a:endParaRPr>
          </a:p>
          <a:p>
            <a:pPr lvl="0"/>
            <a:endParaRPr lang="he-IL" dirty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 </a:t>
            </a:r>
            <a:r>
              <a:rPr lang="he-IL" b="1" dirty="0">
                <a:solidFill>
                  <a:srgbClr val="C00000"/>
                </a:solidFill>
              </a:rPr>
              <a:t>-  </a:t>
            </a:r>
            <a:r>
              <a:rPr lang="he-IL" dirty="0">
                <a:solidFill>
                  <a:prstClr val="black"/>
                </a:solidFill>
              </a:rPr>
              <a:t>מבצע חיפוש </a:t>
            </a:r>
            <a:r>
              <a:rPr lang="he-IL" dirty="0" smtClean="0">
                <a:solidFill>
                  <a:prstClr val="black"/>
                </a:solidFill>
              </a:rPr>
              <a:t>גלובלי (לא </a:t>
            </a:r>
            <a:r>
              <a:rPr lang="he-IL" dirty="0">
                <a:solidFill>
                  <a:prstClr val="black"/>
                </a:solidFill>
              </a:rPr>
              <a:t>מוצא רק את ההתאמה הראשונה ועוצר).</a:t>
            </a:r>
          </a:p>
          <a:p>
            <a:pPr lvl="0"/>
            <a:endParaRPr lang="he-IL" dirty="0">
              <a:solidFill>
                <a:prstClr val="black"/>
              </a:solidFill>
            </a:endParaRP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he-IL" b="1" dirty="0">
                <a:solidFill>
                  <a:prstClr val="black"/>
                </a:solidFill>
              </a:rPr>
              <a:t> </a:t>
            </a:r>
            <a:r>
              <a:rPr lang="he-IL" b="1" dirty="0">
                <a:solidFill>
                  <a:srgbClr val="C00000"/>
                </a:solidFill>
              </a:rPr>
              <a:t>-</a:t>
            </a:r>
            <a:r>
              <a:rPr lang="he-IL" b="1" dirty="0">
                <a:solidFill>
                  <a:prstClr val="black"/>
                </a:solidFill>
              </a:rPr>
              <a:t>  </a:t>
            </a:r>
            <a:r>
              <a:rPr lang="he-IL" dirty="0">
                <a:solidFill>
                  <a:prstClr val="black"/>
                </a:solidFill>
              </a:rPr>
              <a:t>מבצע </a:t>
            </a:r>
            <a:r>
              <a:rPr lang="he-IL" dirty="0" smtClean="0">
                <a:solidFill>
                  <a:prstClr val="black"/>
                </a:solidFill>
              </a:rPr>
              <a:t>את החיפוש </a:t>
            </a:r>
            <a:r>
              <a:rPr lang="he-IL" dirty="0">
                <a:solidFill>
                  <a:prstClr val="black"/>
                </a:solidFill>
              </a:rPr>
              <a:t>בכל השורות (לא רק בשורה אחת של הטקסט</a:t>
            </a:r>
            <a:r>
              <a:rPr lang="he-IL" dirty="0" smtClean="0">
                <a:solidFill>
                  <a:prstClr val="black"/>
                </a:solidFill>
              </a:rPr>
              <a:t>) מחזיר את </a:t>
            </a:r>
          </a:p>
          <a:p>
            <a:pPr lvl="0"/>
            <a:r>
              <a:rPr lang="he-IL" dirty="0">
                <a:solidFill>
                  <a:prstClr val="black"/>
                </a:solidFill>
              </a:rPr>
              <a:t> </a:t>
            </a:r>
            <a:r>
              <a:rPr lang="he-IL" dirty="0" smtClean="0">
                <a:solidFill>
                  <a:prstClr val="black"/>
                </a:solidFill>
              </a:rPr>
              <a:t>      ההתאמה הראשונה.</a:t>
            </a:r>
          </a:p>
          <a:p>
            <a:pPr lvl="0"/>
            <a:r>
              <a:rPr lang="he-IL" dirty="0" smtClean="0">
                <a:solidFill>
                  <a:prstClr val="black"/>
                </a:solidFill>
              </a:rPr>
              <a:t>       (אם רוצים את כל ההתאמות בכל השורות - </a:t>
            </a:r>
            <a:r>
              <a:rPr lang="en-US" dirty="0" smtClean="0">
                <a:solidFill>
                  <a:prstClr val="black"/>
                </a:solidFill>
              </a:rPr>
              <a:t>m</a:t>
            </a:r>
            <a:r>
              <a:rPr lang="he-IL" dirty="0" smtClean="0">
                <a:solidFill>
                  <a:prstClr val="black"/>
                </a:solidFill>
              </a:rPr>
              <a:t> הולך עם  </a:t>
            </a:r>
            <a:r>
              <a:rPr lang="en-US" dirty="0" smtClean="0">
                <a:solidFill>
                  <a:prstClr val="black"/>
                </a:solidFill>
              </a:rPr>
              <a:t>  g</a:t>
            </a:r>
            <a:r>
              <a:rPr lang="he-IL" dirty="0" smtClean="0">
                <a:solidFill>
                  <a:prstClr val="black"/>
                </a:solidFill>
              </a:rPr>
              <a:t>).</a:t>
            </a:r>
            <a:endParaRPr lang="he-IL" dirty="0">
              <a:solidFill>
                <a:prstClr val="black"/>
              </a:solidFill>
            </a:endParaRPr>
          </a:p>
          <a:p>
            <a:pPr lvl="0"/>
            <a:endParaRPr lang="he-IL" dirty="0">
              <a:solidFill>
                <a:prstClr val="black"/>
              </a:solidFill>
            </a:endParaRPr>
          </a:p>
          <a:p>
            <a:pPr lvl="0"/>
            <a:r>
              <a:rPr lang="he-IL" b="1" dirty="0">
                <a:solidFill>
                  <a:srgbClr val="C00000"/>
                </a:solidFill>
              </a:rPr>
              <a:t>ניתן לשלב בין הדגלים</a:t>
            </a: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/>
            <a:r>
              <a:rPr lang="he-IL" b="1" dirty="0">
                <a:solidFill>
                  <a:prstClr val="black"/>
                </a:solidFill>
              </a:rPr>
              <a:t>דוגמא בקובץ: </a:t>
            </a:r>
            <a:r>
              <a:rPr lang="en-US" b="1" dirty="0" smtClean="0">
                <a:solidFill>
                  <a:prstClr val="black"/>
                </a:solidFill>
              </a:rPr>
              <a:t>multipleFlags.html</a:t>
            </a:r>
            <a:endParaRPr lang="he-IL" b="1" dirty="0">
              <a:solidFill>
                <a:prstClr val="black"/>
              </a:solidFill>
            </a:endParaRP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/>
            <a:endParaRPr lang="he-IL" dirty="0">
              <a:solidFill>
                <a:prstClr val="black"/>
              </a:solidFill>
            </a:endParaRPr>
          </a:p>
          <a:p>
            <a:pPr lvl="0"/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673648"/>
            <a:ext cx="8064896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תבניות חיפוש בביטויים </a:t>
            </a:r>
            <a:r>
              <a:rPr lang="he-IL" sz="2400" b="1" dirty="0" smtClean="0">
                <a:solidFill>
                  <a:srgbClr val="C00000"/>
                </a:solidFill>
              </a:rPr>
              <a:t>רגולריים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b="1" dirty="0" smtClean="0"/>
              <a:t>סוגריים משמשים להגדרת טווח חיפוש של תווים:</a:t>
            </a:r>
          </a:p>
          <a:p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[</a:t>
            </a:r>
            <a:r>
              <a:rPr lang="en-US" b="1" dirty="0" err="1">
                <a:solidFill>
                  <a:srgbClr val="C00000"/>
                </a:solidFill>
              </a:rPr>
              <a:t>aieou</a:t>
            </a:r>
            <a:r>
              <a:rPr lang="he-IL" b="1" dirty="0" smtClean="0">
                <a:solidFill>
                  <a:srgbClr val="C00000"/>
                </a:solidFill>
              </a:rPr>
              <a:t>] -  </a:t>
            </a:r>
            <a:r>
              <a:rPr lang="he-IL" dirty="0" smtClean="0"/>
              <a:t>לחיפוש התווים המופיעים בסוגריים המרובעים.</a:t>
            </a:r>
          </a:p>
          <a:p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[</a:t>
            </a:r>
            <a:r>
              <a:rPr lang="en-US" b="1" dirty="0" err="1">
                <a:solidFill>
                  <a:srgbClr val="C00000"/>
                </a:solidFill>
              </a:rPr>
              <a:t>abc</a:t>
            </a:r>
            <a:r>
              <a:rPr lang="he-IL" b="1" dirty="0">
                <a:solidFill>
                  <a:srgbClr val="C00000"/>
                </a:solidFill>
              </a:rPr>
              <a:t>^]  -   </a:t>
            </a:r>
            <a:r>
              <a:rPr lang="he-IL" dirty="0" smtClean="0"/>
              <a:t>לחיפוש התווים </a:t>
            </a:r>
            <a:r>
              <a:rPr lang="he-IL" b="1" u="sng" dirty="0" smtClean="0"/>
              <a:t>שלא</a:t>
            </a:r>
            <a:r>
              <a:rPr lang="he-IL" dirty="0" smtClean="0"/>
              <a:t>  מופיעים בסוגריים המרובעים.</a:t>
            </a:r>
          </a:p>
          <a:p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[ 1-5 ] – </a:t>
            </a:r>
            <a:r>
              <a:rPr lang="he-IL" dirty="0" smtClean="0"/>
              <a:t>לחיפוש הספרות 1 עד 5 כולל.</a:t>
            </a:r>
          </a:p>
          <a:p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[0-9^]  -  </a:t>
            </a:r>
            <a:r>
              <a:rPr lang="he-IL" dirty="0" smtClean="0"/>
              <a:t>לחיפוש התווים שלא מופיעים בסוגריים המרובעים, תווים </a:t>
            </a:r>
            <a:r>
              <a:rPr lang="he-IL" b="1" u="sng" dirty="0" smtClean="0"/>
              <a:t>שאינם</a:t>
            </a:r>
            <a:r>
              <a:rPr lang="he-IL" dirty="0" smtClean="0"/>
              <a:t> ספרות.</a:t>
            </a:r>
          </a:p>
          <a:p>
            <a:endParaRPr lang="he-IL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</a:rPr>
              <a:t>x|y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he-IL" b="1" dirty="0">
                <a:solidFill>
                  <a:srgbClr val="C00000"/>
                </a:solidFill>
              </a:rPr>
              <a:t>)  -   </a:t>
            </a:r>
            <a:r>
              <a:rPr lang="he-IL" dirty="0" smtClean="0"/>
              <a:t>לחיפוש האלמנטים/מחרוזות המופרדים ע"י קו אנכי.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ניתן לחפש יותר משני אלמנטים ע"י הוספתם והפרדתם ע"י קווים אנכיים כנדרש .</a:t>
            </a:r>
          </a:p>
          <a:p>
            <a:endParaRPr lang="he-IL" dirty="0"/>
          </a:p>
          <a:p>
            <a:endParaRPr lang="he-IL" dirty="0" smtClean="0"/>
          </a:p>
          <a:p>
            <a:r>
              <a:rPr lang="he-IL" b="1" dirty="0" smtClean="0"/>
              <a:t>דוגמאות בקובץ : </a:t>
            </a:r>
            <a:r>
              <a:rPr lang="en-US" b="1" dirty="0" smtClean="0"/>
              <a:t>patterns.html</a:t>
            </a:r>
            <a:endParaRPr lang="he-IL" b="1" dirty="0"/>
          </a:p>
          <a:p>
            <a:endParaRPr lang="he-IL" dirty="0" smtClean="0"/>
          </a:p>
          <a:p>
            <a:endParaRPr lang="he-IL" dirty="0">
              <a:solidFill>
                <a:srgbClr val="C00000"/>
              </a:solidFill>
            </a:endParaRPr>
          </a:p>
          <a:p>
            <a:endParaRPr lang="he-IL" dirty="0" smtClean="0">
              <a:solidFill>
                <a:srgbClr val="C00000"/>
              </a:solidFill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36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39552" y="620688"/>
            <a:ext cx="8136904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בדיקת מספר הופעות של תו / מחרוזת 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sz="2400" b="1" dirty="0" smtClean="0">
                <a:solidFill>
                  <a:srgbClr val="C00000"/>
                </a:solidFill>
              </a:rPr>
              <a:t> </a:t>
            </a:r>
            <a:r>
              <a:rPr lang="he-IL" b="1" dirty="0" smtClean="0">
                <a:solidFill>
                  <a:srgbClr val="C00000"/>
                </a:solidFill>
              </a:rPr>
              <a:t>+תו/מחרוזת </a:t>
            </a:r>
            <a:r>
              <a:rPr lang="en-US" b="1" dirty="0" smtClean="0">
                <a:solidFill>
                  <a:srgbClr val="C00000"/>
                </a:solidFill>
              </a:rPr>
              <a:t> - </a:t>
            </a:r>
            <a:r>
              <a:rPr lang="he-IL" dirty="0" smtClean="0"/>
              <a:t>מחפש הופעה אחת לפחות של ה -תו/מחרוזת.</a:t>
            </a:r>
          </a:p>
          <a:p>
            <a:endParaRPr lang="he-IL" dirty="0"/>
          </a:p>
          <a:p>
            <a:r>
              <a:rPr lang="he-IL" dirty="0"/>
              <a:t> </a:t>
            </a:r>
            <a:r>
              <a:rPr lang="he-IL" b="1" dirty="0">
                <a:solidFill>
                  <a:srgbClr val="C00000"/>
                </a:solidFill>
              </a:rPr>
              <a:t>*תו/ מחרוזת -  </a:t>
            </a:r>
            <a:r>
              <a:rPr lang="he-IL" dirty="0" smtClean="0"/>
              <a:t>מחפש אפס </a:t>
            </a:r>
            <a:r>
              <a:rPr lang="he-IL" dirty="0"/>
              <a:t>או יותר </a:t>
            </a:r>
            <a:r>
              <a:rPr lang="he-IL" dirty="0" smtClean="0"/>
              <a:t>הופעות של ה- תו/מחרוזת</a:t>
            </a:r>
          </a:p>
          <a:p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 ?תו/ מחרוזת – </a:t>
            </a:r>
            <a:r>
              <a:rPr lang="he-IL" dirty="0" smtClean="0"/>
              <a:t>מחפש אפס או הופעה אחת של התו/מחרוזת</a:t>
            </a:r>
          </a:p>
          <a:p>
            <a:endParaRPr lang="he-IL" dirty="0"/>
          </a:p>
          <a:p>
            <a:r>
              <a:rPr lang="he-IL" b="1" dirty="0" smtClean="0"/>
              <a:t> דוגמאות </a:t>
            </a:r>
            <a:r>
              <a:rPr lang="he-IL" b="1" dirty="0"/>
              <a:t>בקובץ: </a:t>
            </a:r>
            <a:r>
              <a:rPr lang="en-US" b="1" dirty="0"/>
              <a:t>numberOccurrences.html </a:t>
            </a:r>
            <a:endParaRPr lang="he-IL" b="1" dirty="0"/>
          </a:p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 </a:t>
            </a:r>
            <a:r>
              <a:rPr lang="he-IL" b="1" dirty="0">
                <a:solidFill>
                  <a:srgbClr val="C00000"/>
                </a:solidFill>
              </a:rPr>
              <a:t> $תו/מחרוזת – </a:t>
            </a:r>
            <a:r>
              <a:rPr lang="he-IL" dirty="0" smtClean="0"/>
              <a:t>מחפש </a:t>
            </a:r>
            <a:r>
              <a:rPr lang="he-IL" smtClean="0"/>
              <a:t>את </a:t>
            </a:r>
            <a:r>
              <a:rPr lang="he-IL" smtClean="0"/>
              <a:t>התו/מחרוזת </a:t>
            </a:r>
            <a:r>
              <a:rPr lang="he-IL" dirty="0" smtClean="0"/>
              <a:t>הנ"ל </a:t>
            </a:r>
            <a:r>
              <a:rPr lang="he-IL" b="1" dirty="0" smtClean="0"/>
              <a:t>בסוף המחרוזת </a:t>
            </a:r>
            <a:r>
              <a:rPr lang="he-IL" dirty="0" smtClean="0"/>
              <a:t>בה מתבצע החיפוש.</a:t>
            </a:r>
          </a:p>
          <a:p>
            <a:endParaRPr lang="he-IL" dirty="0"/>
          </a:p>
          <a:p>
            <a:r>
              <a:rPr lang="he-IL" dirty="0" smtClean="0"/>
              <a:t>  </a:t>
            </a:r>
            <a:r>
              <a:rPr lang="he-IL" b="1" dirty="0" smtClean="0">
                <a:solidFill>
                  <a:srgbClr val="C00000"/>
                </a:solidFill>
              </a:rPr>
              <a:t>תו/מחרוזת</a:t>
            </a:r>
            <a:r>
              <a:rPr lang="he-IL" b="1" dirty="0">
                <a:solidFill>
                  <a:srgbClr val="C00000"/>
                </a:solidFill>
              </a:rPr>
              <a:t>^ - </a:t>
            </a:r>
            <a:r>
              <a:rPr lang="he-IL" dirty="0"/>
              <a:t>מחפש את התו </a:t>
            </a:r>
            <a:r>
              <a:rPr lang="he-IL" dirty="0" smtClean="0"/>
              <a:t>/</a:t>
            </a:r>
            <a:r>
              <a:rPr lang="he-IL" dirty="0"/>
              <a:t>מחרוזת הנ"ל </a:t>
            </a:r>
            <a:r>
              <a:rPr lang="he-IL" b="1" dirty="0" smtClean="0"/>
              <a:t>בתחילת המחרוזת/השורה  </a:t>
            </a:r>
            <a:r>
              <a:rPr lang="he-IL" dirty="0"/>
              <a:t>בה מתבצע </a:t>
            </a: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   החיפוש</a:t>
            </a:r>
            <a:r>
              <a:rPr lang="he-IL" dirty="0"/>
              <a:t>.</a:t>
            </a:r>
          </a:p>
          <a:p>
            <a:endParaRPr lang="he-IL" b="1" dirty="0">
              <a:solidFill>
                <a:srgbClr val="C00000"/>
              </a:solidFill>
            </a:endParaRPr>
          </a:p>
          <a:p>
            <a:r>
              <a:rPr lang="he-IL" dirty="0" smtClean="0"/>
              <a:t>  </a:t>
            </a:r>
            <a:r>
              <a:rPr lang="he-IL" b="1" dirty="0" smtClean="0"/>
              <a:t>דוגמאות בקובץ: </a:t>
            </a:r>
            <a:r>
              <a:rPr lang="en-US" b="1" dirty="0" smtClean="0"/>
              <a:t>beginEnd.html </a:t>
            </a:r>
            <a:endParaRPr lang="he-IL" b="1" dirty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4936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שלישי    מרצה: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777686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בדיקת מספר הופעות של תו / מחרוזת </a:t>
            </a:r>
            <a:r>
              <a:rPr lang="he-IL" sz="2400" b="1" dirty="0" smtClean="0">
                <a:solidFill>
                  <a:srgbClr val="C00000"/>
                </a:solidFill>
              </a:rPr>
              <a:t>- המשך</a:t>
            </a:r>
            <a:endParaRPr lang="he-IL" dirty="0" smtClean="0"/>
          </a:p>
          <a:p>
            <a:pPr>
              <a:lnSpc>
                <a:spcPct val="150000"/>
              </a:lnSpc>
            </a:pPr>
            <a:endParaRPr lang="he-IL" sz="800" dirty="0"/>
          </a:p>
          <a:p>
            <a:pPr>
              <a:lnSpc>
                <a:spcPct val="150000"/>
              </a:lnSpc>
            </a:pPr>
            <a:r>
              <a:rPr lang="he-IL" dirty="0" smtClean="0"/>
              <a:t>   </a:t>
            </a:r>
            <a:r>
              <a:rPr lang="en-US" b="1" dirty="0">
                <a:solidFill>
                  <a:srgbClr val="C00000"/>
                </a:solidFill>
              </a:rPr>
              <a:t>n{X}</a:t>
            </a:r>
            <a:r>
              <a:rPr lang="he-IL" b="1" dirty="0">
                <a:solidFill>
                  <a:srgbClr val="C00000"/>
                </a:solidFill>
              </a:rPr>
              <a:t> -  </a:t>
            </a:r>
            <a:r>
              <a:rPr lang="he-IL" b="1" dirty="0" smtClean="0">
                <a:solidFill>
                  <a:srgbClr val="C00000"/>
                </a:solidFill>
              </a:rPr>
              <a:t>   </a:t>
            </a:r>
            <a:r>
              <a:rPr lang="he-IL" dirty="0" smtClean="0"/>
              <a:t>מחפש </a:t>
            </a:r>
            <a:r>
              <a:rPr lang="he-IL" dirty="0"/>
              <a:t>מחרוזת המכילה רצף של </a:t>
            </a:r>
            <a:r>
              <a:rPr lang="en-US" dirty="0"/>
              <a:t>X</a:t>
            </a:r>
            <a:r>
              <a:rPr lang="he-IL" dirty="0"/>
              <a:t> ערכים מסוג </a:t>
            </a:r>
            <a:r>
              <a:rPr lang="en-US" dirty="0"/>
              <a:t>n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  </a:t>
            </a:r>
            <a:r>
              <a:rPr lang="en-US" b="1" dirty="0">
                <a:solidFill>
                  <a:srgbClr val="C00000"/>
                </a:solidFill>
              </a:rPr>
              <a:t>n{X,Y}</a:t>
            </a:r>
            <a:r>
              <a:rPr lang="he-IL" b="1" dirty="0">
                <a:solidFill>
                  <a:srgbClr val="C00000"/>
                </a:solidFill>
              </a:rPr>
              <a:t> - 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he-IL" dirty="0" smtClean="0"/>
              <a:t>מחפש </a:t>
            </a:r>
            <a:r>
              <a:rPr lang="he-IL" dirty="0"/>
              <a:t>מחרוזת המכילה רצף של </a:t>
            </a:r>
            <a:r>
              <a:rPr lang="en-US" dirty="0" smtClean="0"/>
              <a:t>X</a:t>
            </a:r>
            <a:r>
              <a:rPr lang="he-IL" dirty="0" smtClean="0"/>
              <a:t> עד </a:t>
            </a:r>
            <a:r>
              <a:rPr lang="en-US" dirty="0" smtClean="0"/>
              <a:t>Y  </a:t>
            </a:r>
            <a:r>
              <a:rPr lang="he-IL" dirty="0" smtClean="0"/>
              <a:t> (כולל) </a:t>
            </a:r>
            <a:r>
              <a:rPr lang="he-IL" dirty="0"/>
              <a:t>ערכים מסוג </a:t>
            </a:r>
            <a:r>
              <a:rPr lang="en-US" dirty="0"/>
              <a:t>n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n{X,}</a:t>
            </a:r>
            <a:r>
              <a:rPr lang="he-IL" b="1" dirty="0">
                <a:solidFill>
                  <a:srgbClr val="C00000"/>
                </a:solidFill>
              </a:rPr>
              <a:t> -     </a:t>
            </a:r>
            <a:r>
              <a:rPr lang="he-IL" dirty="0"/>
              <a:t>מחפש מחרוזת המכילה רצף של </a:t>
            </a:r>
            <a:r>
              <a:rPr lang="he-IL" dirty="0" smtClean="0"/>
              <a:t> לפחות </a:t>
            </a:r>
            <a:r>
              <a:rPr lang="en-US" dirty="0" smtClean="0"/>
              <a:t>X</a:t>
            </a:r>
            <a:r>
              <a:rPr lang="he-IL" dirty="0" smtClean="0"/>
              <a:t> </a:t>
            </a:r>
            <a:r>
              <a:rPr lang="he-IL" dirty="0"/>
              <a:t>ערכים מסוג </a:t>
            </a:r>
            <a:r>
              <a:rPr lang="en-US" dirty="0"/>
              <a:t>n</a:t>
            </a:r>
            <a:r>
              <a:rPr lang="he-IL" dirty="0"/>
              <a:t>.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b="1" dirty="0"/>
              <a:t> </a:t>
            </a:r>
            <a:r>
              <a:rPr lang="he-IL" b="1" dirty="0" smtClean="0"/>
              <a:t>דוגמאות בקובץ : </a:t>
            </a:r>
            <a:r>
              <a:rPr lang="en-US" b="1" dirty="0" smtClean="0"/>
              <a:t>sequenceOf.html</a:t>
            </a:r>
            <a:endParaRPr lang="he-IL" b="1" dirty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7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1018</Words>
  <Application>Microsoft Office PowerPoint</Application>
  <PresentationFormat>‫הצגה על המסך (4:3)</PresentationFormat>
  <Paragraphs>199</Paragraphs>
  <Slides>14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תכנות אינטרנט  Java  Script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אינטרנט HTML</dc:title>
  <dc:creator>user</dc:creator>
  <cp:lastModifiedBy>user</cp:lastModifiedBy>
  <cp:revision>141</cp:revision>
  <dcterms:created xsi:type="dcterms:W3CDTF">2020-03-30T14:15:46Z</dcterms:created>
  <dcterms:modified xsi:type="dcterms:W3CDTF">2021-03-16T08:24:27Z</dcterms:modified>
</cp:coreProperties>
</file>