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2" r:id="rId16"/>
    <p:sldId id="271" r:id="rId17"/>
    <p:sldId id="273" r:id="rId1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80" d="100"/>
          <a:sy n="80" d="100"/>
        </p:scale>
        <p:origin x="-72" y="-6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B70FADD-3B1C-4F15-B830-E22C3CE11A89}" type="datetimeFigureOut">
              <a:rPr lang="he-IL" smtClean="0"/>
              <a:t>כ"ג/ניסן/תשפ"א</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F9DB6B22-43E3-4FD8-9BB8-4F0D1CF98158}" type="slidenum">
              <a:rPr lang="he-IL" smtClean="0"/>
              <a:t>‹#›</a:t>
            </a:fld>
            <a:endParaRPr lang="he-IL"/>
          </a:p>
        </p:txBody>
      </p:sp>
    </p:spTree>
    <p:extLst>
      <p:ext uri="{BB962C8B-B14F-4D97-AF65-F5344CB8AC3E}">
        <p14:creationId xmlns:p14="http://schemas.microsoft.com/office/powerpoint/2010/main" val="292986878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9157D22A-1E70-47B8-AE00-C2A4DD3AAE40}" type="datetime8">
              <a:rPr lang="he-IL" smtClean="0"/>
              <a:t>05 אפריל 21</a:t>
            </a:fld>
            <a:endParaRPr lang="he-IL"/>
          </a:p>
        </p:txBody>
      </p:sp>
      <p:sp>
        <p:nvSpPr>
          <p:cNvPr id="5" name="מציין מיקום של כותרת תחתונה 4"/>
          <p:cNvSpPr>
            <a:spLocks noGrp="1"/>
          </p:cNvSpPr>
          <p:nvPr>
            <p:ph type="ftr" sz="quarter" idx="11"/>
          </p:nvPr>
        </p:nvSpPr>
        <p:spPr/>
        <p:txBody>
          <a:bodyPr/>
          <a:lstStyle/>
          <a:p>
            <a:r>
              <a:rPr lang="he-IL" smtClean="0"/>
              <a:t>שיעור רביעי     לאה חנוכה</a:t>
            </a:r>
            <a:endParaRPr lang="he-IL"/>
          </a:p>
        </p:txBody>
      </p:sp>
      <p:sp>
        <p:nvSpPr>
          <p:cNvPr id="6" name="מציין מיקום של מספר שקופית 5"/>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129331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202A9E7-0BB0-4F9A-98B8-F2B36F435FA1}" type="datetime8">
              <a:rPr lang="he-IL" smtClean="0"/>
              <a:t>05 אפריל 21</a:t>
            </a:fld>
            <a:endParaRPr lang="he-IL"/>
          </a:p>
        </p:txBody>
      </p:sp>
      <p:sp>
        <p:nvSpPr>
          <p:cNvPr id="5" name="מציין מיקום של כותרת תחתונה 4"/>
          <p:cNvSpPr>
            <a:spLocks noGrp="1"/>
          </p:cNvSpPr>
          <p:nvPr>
            <p:ph type="ftr" sz="quarter" idx="11"/>
          </p:nvPr>
        </p:nvSpPr>
        <p:spPr/>
        <p:txBody>
          <a:bodyPr/>
          <a:lstStyle/>
          <a:p>
            <a:r>
              <a:rPr lang="he-IL" smtClean="0"/>
              <a:t>שיעור רביעי     לאה חנוכה</a:t>
            </a:r>
            <a:endParaRPr lang="he-IL"/>
          </a:p>
        </p:txBody>
      </p:sp>
      <p:sp>
        <p:nvSpPr>
          <p:cNvPr id="6" name="מציין מיקום של מספר שקופית 5"/>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77964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1ED399F6-D649-4165-865D-F8D3051A6BCF}" type="datetime8">
              <a:rPr lang="he-IL" smtClean="0"/>
              <a:t>05 אפריל 21</a:t>
            </a:fld>
            <a:endParaRPr lang="he-IL"/>
          </a:p>
        </p:txBody>
      </p:sp>
      <p:sp>
        <p:nvSpPr>
          <p:cNvPr id="5" name="מציין מיקום של כותרת תחתונה 4"/>
          <p:cNvSpPr>
            <a:spLocks noGrp="1"/>
          </p:cNvSpPr>
          <p:nvPr>
            <p:ph type="ftr" sz="quarter" idx="11"/>
          </p:nvPr>
        </p:nvSpPr>
        <p:spPr/>
        <p:txBody>
          <a:bodyPr/>
          <a:lstStyle/>
          <a:p>
            <a:r>
              <a:rPr lang="he-IL" smtClean="0"/>
              <a:t>שיעור רביעי     לאה חנוכה</a:t>
            </a:r>
            <a:endParaRPr lang="he-IL"/>
          </a:p>
        </p:txBody>
      </p:sp>
      <p:sp>
        <p:nvSpPr>
          <p:cNvPr id="6" name="מציין מיקום של מספר שקופית 5"/>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162748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A09A86C-4CBF-4B87-A739-60AFFCBCE05F}" type="datetime8">
              <a:rPr lang="he-IL" smtClean="0"/>
              <a:t>05 אפריל 21</a:t>
            </a:fld>
            <a:endParaRPr lang="he-IL"/>
          </a:p>
        </p:txBody>
      </p:sp>
      <p:sp>
        <p:nvSpPr>
          <p:cNvPr id="5" name="מציין מיקום של כותרת תחתונה 4"/>
          <p:cNvSpPr>
            <a:spLocks noGrp="1"/>
          </p:cNvSpPr>
          <p:nvPr>
            <p:ph type="ftr" sz="quarter" idx="11"/>
          </p:nvPr>
        </p:nvSpPr>
        <p:spPr/>
        <p:txBody>
          <a:bodyPr/>
          <a:lstStyle/>
          <a:p>
            <a:r>
              <a:rPr lang="he-IL" smtClean="0"/>
              <a:t>שיעור רביעי     לאה חנוכה</a:t>
            </a:r>
            <a:endParaRPr lang="he-IL"/>
          </a:p>
        </p:txBody>
      </p:sp>
      <p:sp>
        <p:nvSpPr>
          <p:cNvPr id="6" name="מציין מיקום של מספר שקופית 5"/>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419734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D59F8FD-98E6-4A34-B828-C5F832718BBD}" type="datetime8">
              <a:rPr lang="he-IL" smtClean="0"/>
              <a:t>05 אפריל 21</a:t>
            </a:fld>
            <a:endParaRPr lang="he-IL"/>
          </a:p>
        </p:txBody>
      </p:sp>
      <p:sp>
        <p:nvSpPr>
          <p:cNvPr id="5" name="מציין מיקום של כותרת תחתונה 4"/>
          <p:cNvSpPr>
            <a:spLocks noGrp="1"/>
          </p:cNvSpPr>
          <p:nvPr>
            <p:ph type="ftr" sz="quarter" idx="11"/>
          </p:nvPr>
        </p:nvSpPr>
        <p:spPr/>
        <p:txBody>
          <a:bodyPr/>
          <a:lstStyle/>
          <a:p>
            <a:r>
              <a:rPr lang="he-IL" smtClean="0"/>
              <a:t>שיעור רביעי     לאה חנוכה</a:t>
            </a:r>
            <a:endParaRPr lang="he-IL"/>
          </a:p>
        </p:txBody>
      </p:sp>
      <p:sp>
        <p:nvSpPr>
          <p:cNvPr id="6" name="מציין מיקום של מספר שקופית 5"/>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94957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FD443F2E-68BC-4592-A3FD-A406FCC3BABC}" type="datetime8">
              <a:rPr lang="he-IL" smtClean="0"/>
              <a:t>05 אפריל 21</a:t>
            </a:fld>
            <a:endParaRPr lang="he-IL"/>
          </a:p>
        </p:txBody>
      </p:sp>
      <p:sp>
        <p:nvSpPr>
          <p:cNvPr id="6" name="מציין מיקום של כותרת תחתונה 5"/>
          <p:cNvSpPr>
            <a:spLocks noGrp="1"/>
          </p:cNvSpPr>
          <p:nvPr>
            <p:ph type="ftr" sz="quarter" idx="11"/>
          </p:nvPr>
        </p:nvSpPr>
        <p:spPr/>
        <p:txBody>
          <a:bodyPr/>
          <a:lstStyle/>
          <a:p>
            <a:r>
              <a:rPr lang="he-IL" smtClean="0"/>
              <a:t>שיעור רביעי     לאה חנוכה</a:t>
            </a:r>
            <a:endParaRPr lang="he-IL"/>
          </a:p>
        </p:txBody>
      </p:sp>
      <p:sp>
        <p:nvSpPr>
          <p:cNvPr id="7" name="מציין מיקום של מספר שקופית 6"/>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211035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C6E44A11-8DC4-42FE-829A-A6593041FCB2}" type="datetime8">
              <a:rPr lang="he-IL" smtClean="0"/>
              <a:t>05 אפריל 21</a:t>
            </a:fld>
            <a:endParaRPr lang="he-IL"/>
          </a:p>
        </p:txBody>
      </p:sp>
      <p:sp>
        <p:nvSpPr>
          <p:cNvPr id="8" name="מציין מיקום של כותרת תחתונה 7"/>
          <p:cNvSpPr>
            <a:spLocks noGrp="1"/>
          </p:cNvSpPr>
          <p:nvPr>
            <p:ph type="ftr" sz="quarter" idx="11"/>
          </p:nvPr>
        </p:nvSpPr>
        <p:spPr/>
        <p:txBody>
          <a:bodyPr/>
          <a:lstStyle/>
          <a:p>
            <a:r>
              <a:rPr lang="he-IL" smtClean="0"/>
              <a:t>שיעור רביעי     לאה חנוכה</a:t>
            </a:r>
            <a:endParaRPr lang="he-IL"/>
          </a:p>
        </p:txBody>
      </p:sp>
      <p:sp>
        <p:nvSpPr>
          <p:cNvPr id="9" name="מציין מיקום של מספר שקופית 8"/>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163263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8524FD6F-9F4A-4BBA-86ED-FCEAB87B7C6C}" type="datetime8">
              <a:rPr lang="he-IL" smtClean="0"/>
              <a:t>05 אפריל 21</a:t>
            </a:fld>
            <a:endParaRPr lang="he-IL"/>
          </a:p>
        </p:txBody>
      </p:sp>
      <p:sp>
        <p:nvSpPr>
          <p:cNvPr id="4" name="מציין מיקום של כותרת תחתונה 3"/>
          <p:cNvSpPr>
            <a:spLocks noGrp="1"/>
          </p:cNvSpPr>
          <p:nvPr>
            <p:ph type="ftr" sz="quarter" idx="11"/>
          </p:nvPr>
        </p:nvSpPr>
        <p:spPr/>
        <p:txBody>
          <a:bodyPr/>
          <a:lstStyle/>
          <a:p>
            <a:r>
              <a:rPr lang="he-IL" smtClean="0"/>
              <a:t>שיעור רביעי     לאה חנוכה</a:t>
            </a:r>
            <a:endParaRPr lang="he-IL"/>
          </a:p>
        </p:txBody>
      </p:sp>
      <p:sp>
        <p:nvSpPr>
          <p:cNvPr id="5" name="מציין מיקום של מספר שקופית 4"/>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345104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276D0CC6-1863-4657-8668-D5BEFD5BE685}" type="datetime8">
              <a:rPr lang="he-IL" smtClean="0"/>
              <a:t>05 אפריל 21</a:t>
            </a:fld>
            <a:endParaRPr lang="he-IL"/>
          </a:p>
        </p:txBody>
      </p:sp>
      <p:sp>
        <p:nvSpPr>
          <p:cNvPr id="3" name="מציין מיקום של כותרת תחתונה 2"/>
          <p:cNvSpPr>
            <a:spLocks noGrp="1"/>
          </p:cNvSpPr>
          <p:nvPr>
            <p:ph type="ftr" sz="quarter" idx="11"/>
          </p:nvPr>
        </p:nvSpPr>
        <p:spPr/>
        <p:txBody>
          <a:bodyPr/>
          <a:lstStyle/>
          <a:p>
            <a:r>
              <a:rPr lang="he-IL" smtClean="0"/>
              <a:t>שיעור רביעי     לאה חנוכה</a:t>
            </a:r>
            <a:endParaRPr lang="he-IL"/>
          </a:p>
        </p:txBody>
      </p:sp>
      <p:sp>
        <p:nvSpPr>
          <p:cNvPr id="4" name="מציין מיקום של מספר שקופית 3"/>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141666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BA8B39A5-186D-40A8-9BD7-260F3693D211}" type="datetime8">
              <a:rPr lang="he-IL" smtClean="0"/>
              <a:t>05 אפריל 21</a:t>
            </a:fld>
            <a:endParaRPr lang="he-IL"/>
          </a:p>
        </p:txBody>
      </p:sp>
      <p:sp>
        <p:nvSpPr>
          <p:cNvPr id="6" name="מציין מיקום של כותרת תחתונה 5"/>
          <p:cNvSpPr>
            <a:spLocks noGrp="1"/>
          </p:cNvSpPr>
          <p:nvPr>
            <p:ph type="ftr" sz="quarter" idx="11"/>
          </p:nvPr>
        </p:nvSpPr>
        <p:spPr/>
        <p:txBody>
          <a:bodyPr/>
          <a:lstStyle/>
          <a:p>
            <a:r>
              <a:rPr lang="he-IL" smtClean="0"/>
              <a:t>שיעור רביעי     לאה חנוכה</a:t>
            </a:r>
            <a:endParaRPr lang="he-IL"/>
          </a:p>
        </p:txBody>
      </p:sp>
      <p:sp>
        <p:nvSpPr>
          <p:cNvPr id="7" name="מציין מיקום של מספר שקופית 6"/>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295746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ACB676BA-58EF-4A72-8B44-277CD9927467}" type="datetime8">
              <a:rPr lang="he-IL" smtClean="0"/>
              <a:t>05 אפריל 21</a:t>
            </a:fld>
            <a:endParaRPr lang="he-IL"/>
          </a:p>
        </p:txBody>
      </p:sp>
      <p:sp>
        <p:nvSpPr>
          <p:cNvPr id="6" name="מציין מיקום של כותרת תחתונה 5"/>
          <p:cNvSpPr>
            <a:spLocks noGrp="1"/>
          </p:cNvSpPr>
          <p:nvPr>
            <p:ph type="ftr" sz="quarter" idx="11"/>
          </p:nvPr>
        </p:nvSpPr>
        <p:spPr/>
        <p:txBody>
          <a:bodyPr/>
          <a:lstStyle/>
          <a:p>
            <a:r>
              <a:rPr lang="he-IL" smtClean="0"/>
              <a:t>שיעור רביעי     לאה חנוכה</a:t>
            </a:r>
            <a:endParaRPr lang="he-IL"/>
          </a:p>
        </p:txBody>
      </p:sp>
      <p:sp>
        <p:nvSpPr>
          <p:cNvPr id="7" name="מציין מיקום של מספר שקופית 6"/>
          <p:cNvSpPr>
            <a:spLocks noGrp="1"/>
          </p:cNvSpPr>
          <p:nvPr>
            <p:ph type="sldNum" sz="quarter" idx="12"/>
          </p:nvPr>
        </p:nvSpPr>
        <p:spPr/>
        <p:txBody>
          <a:bodyPr/>
          <a:lstStyle/>
          <a:p>
            <a:fld id="{35E789F9-04EC-4860-AFE4-BA79AFA40FB7}" type="slidenum">
              <a:rPr lang="he-IL" smtClean="0"/>
              <a:t>‹#›</a:t>
            </a:fld>
            <a:endParaRPr lang="he-IL"/>
          </a:p>
        </p:txBody>
      </p:sp>
    </p:spTree>
    <p:extLst>
      <p:ext uri="{BB962C8B-B14F-4D97-AF65-F5344CB8AC3E}">
        <p14:creationId xmlns:p14="http://schemas.microsoft.com/office/powerpoint/2010/main" val="428493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291F3B2-60AB-4146-B267-2D3CC6FF9457}" type="datetime8">
              <a:rPr lang="he-IL" smtClean="0"/>
              <a:t>05 אפריל 21</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he-IL" smtClean="0"/>
              <a:t>שיעור רביעי     לאה חנוכה</a:t>
            </a:r>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5E789F9-04EC-4860-AFE4-BA79AFA40FB7}" type="slidenum">
              <a:rPr lang="he-IL" smtClean="0"/>
              <a:t>‹#›</a:t>
            </a:fld>
            <a:endParaRPr lang="he-IL"/>
          </a:p>
        </p:txBody>
      </p:sp>
    </p:spTree>
    <p:extLst>
      <p:ext uri="{BB962C8B-B14F-4D97-AF65-F5344CB8AC3E}">
        <p14:creationId xmlns:p14="http://schemas.microsoft.com/office/powerpoint/2010/main" val="2302968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11560" y="836712"/>
            <a:ext cx="7772400" cy="1470025"/>
          </a:xfrm>
        </p:spPr>
        <p:txBody>
          <a:bodyPr/>
          <a:lstStyle/>
          <a:p>
            <a:r>
              <a:rPr lang="he-IL" b="1" dirty="0">
                <a:solidFill>
                  <a:srgbClr val="1F497D"/>
                </a:solidFill>
                <a:latin typeface="David" panose="020E0502060401010101" pitchFamily="34" charset="-79"/>
                <a:cs typeface="David" panose="020E0502060401010101" pitchFamily="34" charset="-79"/>
              </a:rPr>
              <a:t>תכנות </a:t>
            </a:r>
            <a:r>
              <a:rPr lang="he-IL" b="1" dirty="0" smtClean="0">
                <a:solidFill>
                  <a:srgbClr val="1F497D"/>
                </a:solidFill>
                <a:latin typeface="David" panose="020E0502060401010101" pitchFamily="34" charset="-79"/>
                <a:cs typeface="David" panose="020E0502060401010101" pitchFamily="34" charset="-79"/>
              </a:rPr>
              <a:t>אינטרנט  </a:t>
            </a:r>
            <a:r>
              <a:rPr lang="en-US" b="1" dirty="0" smtClean="0">
                <a:solidFill>
                  <a:srgbClr val="1F497D"/>
                </a:solidFill>
              </a:rPr>
              <a:t>Java  Script</a:t>
            </a:r>
            <a:endParaRPr lang="he-IL" dirty="0"/>
          </a:p>
        </p:txBody>
      </p:sp>
      <p:sp>
        <p:nvSpPr>
          <p:cNvPr id="3" name="כותרת משנה 2"/>
          <p:cNvSpPr>
            <a:spLocks noGrp="1"/>
          </p:cNvSpPr>
          <p:nvPr>
            <p:ph type="subTitle" idx="1"/>
          </p:nvPr>
        </p:nvSpPr>
        <p:spPr>
          <a:xfrm>
            <a:off x="1027584" y="2962136"/>
            <a:ext cx="6872808" cy="2425824"/>
          </a:xfrm>
        </p:spPr>
        <p:txBody>
          <a:bodyPr>
            <a:normAutofit/>
          </a:bodyPr>
          <a:lstStyle/>
          <a:p>
            <a:r>
              <a:rPr lang="he-IL" sz="2400" b="1" dirty="0" smtClean="0">
                <a:solidFill>
                  <a:srgbClr val="C00000"/>
                </a:solidFill>
                <a:ea typeface="Times New Roman"/>
              </a:rPr>
              <a:t>שימוש </a:t>
            </a:r>
            <a:r>
              <a:rPr lang="he-IL" sz="2400" b="1" dirty="0">
                <a:solidFill>
                  <a:srgbClr val="C00000"/>
                </a:solidFill>
                <a:ea typeface="Times New Roman"/>
              </a:rPr>
              <a:t>ב- </a:t>
            </a:r>
            <a:r>
              <a:rPr lang="en-US" sz="2400" b="1" dirty="0">
                <a:solidFill>
                  <a:srgbClr val="C00000"/>
                </a:solidFill>
                <a:latin typeface="Arial"/>
                <a:ea typeface="Times New Roman"/>
              </a:rPr>
              <a:t>Template </a:t>
            </a:r>
            <a:r>
              <a:rPr lang="en-US" sz="2400" b="1" dirty="0" smtClean="0">
                <a:solidFill>
                  <a:srgbClr val="C00000"/>
                </a:solidFill>
                <a:latin typeface="Arial"/>
                <a:ea typeface="Times New Roman"/>
              </a:rPr>
              <a:t>strings</a:t>
            </a:r>
          </a:p>
          <a:p>
            <a:r>
              <a:rPr lang="en-US" sz="2400" b="1" dirty="0" smtClean="0">
                <a:solidFill>
                  <a:srgbClr val="C00000"/>
                </a:solidFill>
                <a:latin typeface="Arial"/>
                <a:ea typeface="Times New Roman"/>
              </a:rPr>
              <a:t>Arrow Functions</a:t>
            </a:r>
          </a:p>
          <a:p>
            <a:r>
              <a:rPr lang="he-IL" sz="2400" b="1" dirty="0">
                <a:solidFill>
                  <a:srgbClr val="C00000"/>
                </a:solidFill>
                <a:latin typeface="Arial"/>
                <a:ea typeface="Times New Roman"/>
              </a:rPr>
              <a:t>לולאות  </a:t>
            </a:r>
            <a:r>
              <a:rPr lang="en-US" sz="2400" b="1" dirty="0">
                <a:solidFill>
                  <a:srgbClr val="C00000"/>
                </a:solidFill>
                <a:latin typeface="Arial"/>
                <a:ea typeface="Times New Roman"/>
              </a:rPr>
              <a:t>for  of</a:t>
            </a:r>
            <a:endParaRPr lang="he-IL" sz="2400" b="1" dirty="0">
              <a:solidFill>
                <a:srgbClr val="C00000"/>
              </a:solidFill>
              <a:latin typeface="Arial"/>
              <a:ea typeface="Times New Roman"/>
            </a:endParaRPr>
          </a:p>
          <a:p>
            <a:r>
              <a:rPr lang="he-IL" sz="2400" b="1" dirty="0" smtClean="0">
                <a:solidFill>
                  <a:srgbClr val="C00000"/>
                </a:solidFill>
                <a:latin typeface="Arial"/>
                <a:ea typeface="Times New Roman"/>
              </a:rPr>
              <a:t> ו- </a:t>
            </a:r>
            <a:r>
              <a:rPr lang="en-US" sz="2400" b="1" dirty="0" smtClean="0">
                <a:solidFill>
                  <a:srgbClr val="C00000"/>
                </a:solidFill>
                <a:latin typeface="Arial"/>
                <a:ea typeface="Times New Roman"/>
              </a:rPr>
              <a:t>Rest Parameters</a:t>
            </a:r>
          </a:p>
          <a:p>
            <a:endParaRPr lang="en-US" sz="12800" b="1" dirty="0">
              <a:solidFill>
                <a:srgbClr val="C00000"/>
              </a:solidFill>
              <a:latin typeface="Arial"/>
              <a:ea typeface="Times New Roman"/>
            </a:endParaRPr>
          </a:p>
          <a:p>
            <a:endParaRPr lang="he-IL" dirty="0"/>
          </a:p>
        </p:txBody>
      </p:sp>
      <p:sp>
        <p:nvSpPr>
          <p:cNvPr id="4" name="מציין מיקום של כותרת תחתונה 3"/>
          <p:cNvSpPr>
            <a:spLocks noGrp="1"/>
          </p:cNvSpPr>
          <p:nvPr>
            <p:ph type="ftr" sz="quarter" idx="11"/>
          </p:nvPr>
        </p:nvSpPr>
        <p:spPr/>
        <p:txBody>
          <a:bodyPr/>
          <a:lstStyle/>
          <a:p>
            <a:r>
              <a:rPr lang="he-IL" smtClean="0"/>
              <a:t>שיעור רביעי     לאה חנוכה</a:t>
            </a:r>
            <a:endParaRPr lang="he-IL"/>
          </a:p>
        </p:txBody>
      </p:sp>
      <p:sp>
        <p:nvSpPr>
          <p:cNvPr id="6" name="TextBox 5"/>
          <p:cNvSpPr txBox="1"/>
          <p:nvPr/>
        </p:nvSpPr>
        <p:spPr>
          <a:xfrm>
            <a:off x="2123728" y="2420888"/>
            <a:ext cx="4680520" cy="523220"/>
          </a:xfrm>
          <a:prstGeom prst="rect">
            <a:avLst/>
          </a:prstGeom>
          <a:noFill/>
        </p:spPr>
        <p:txBody>
          <a:bodyPr wrap="square" rtlCol="1">
            <a:spAutoFit/>
          </a:bodyPr>
          <a:lstStyle/>
          <a:p>
            <a:pPr lvl="0" algn="ctr">
              <a:spcBef>
                <a:spcPct val="20000"/>
              </a:spcBef>
            </a:pPr>
            <a:r>
              <a:rPr lang="he-IL" sz="2800" b="1" dirty="0">
                <a:solidFill>
                  <a:srgbClr val="C00000"/>
                </a:solidFill>
                <a:ea typeface="Times New Roman"/>
              </a:rPr>
              <a:t>מעבדה מספר 4</a:t>
            </a:r>
          </a:p>
        </p:txBody>
      </p:sp>
    </p:spTree>
    <p:extLst>
      <p:ext uri="{BB962C8B-B14F-4D97-AF65-F5344CB8AC3E}">
        <p14:creationId xmlns:p14="http://schemas.microsoft.com/office/powerpoint/2010/main" val="4065727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755576" y="692696"/>
            <a:ext cx="7416824" cy="2585323"/>
          </a:xfrm>
          <a:prstGeom prst="rect">
            <a:avLst/>
          </a:prstGeom>
          <a:noFill/>
        </p:spPr>
        <p:txBody>
          <a:bodyPr wrap="square" rtlCol="1">
            <a:spAutoFit/>
          </a:bodyPr>
          <a:lstStyle/>
          <a:p>
            <a:pPr lvl="0" algn="ctr"/>
            <a:r>
              <a:rPr lang="he-IL" sz="2400" b="1" dirty="0">
                <a:solidFill>
                  <a:srgbClr val="C00000"/>
                </a:solidFill>
                <a:latin typeface="Arial"/>
                <a:ea typeface="Times New Roman"/>
              </a:rPr>
              <a:t>לולאות  </a:t>
            </a:r>
            <a:r>
              <a:rPr lang="en-US" sz="2400" b="1" dirty="0">
                <a:solidFill>
                  <a:srgbClr val="C00000"/>
                </a:solidFill>
                <a:latin typeface="Arial"/>
                <a:ea typeface="Times New Roman"/>
              </a:rPr>
              <a:t>for  </a:t>
            </a:r>
            <a:r>
              <a:rPr lang="en-US" sz="2400" b="1" dirty="0" smtClean="0">
                <a:solidFill>
                  <a:srgbClr val="C00000"/>
                </a:solidFill>
                <a:latin typeface="Arial"/>
                <a:ea typeface="Times New Roman"/>
              </a:rPr>
              <a:t>of</a:t>
            </a:r>
            <a:r>
              <a:rPr lang="he-IL" sz="2400" b="1" dirty="0" smtClean="0">
                <a:solidFill>
                  <a:srgbClr val="C00000"/>
                </a:solidFill>
                <a:latin typeface="Arial"/>
                <a:ea typeface="Times New Roman"/>
              </a:rPr>
              <a:t> – המשך</a:t>
            </a:r>
          </a:p>
          <a:p>
            <a:pPr lvl="0" algn="ctr"/>
            <a:endParaRPr lang="he-IL" sz="2400" b="1" dirty="0">
              <a:solidFill>
                <a:srgbClr val="C00000"/>
              </a:solidFill>
              <a:latin typeface="Arial"/>
              <a:ea typeface="Times New Roman"/>
            </a:endParaRPr>
          </a:p>
          <a:p>
            <a:r>
              <a:rPr lang="he-IL" b="1" dirty="0">
                <a:solidFill>
                  <a:prstClr val="black"/>
                </a:solidFill>
                <a:latin typeface="Arial"/>
                <a:ea typeface="Times New Roman"/>
              </a:rPr>
              <a:t>דוגמא </a:t>
            </a:r>
            <a:r>
              <a:rPr lang="he-IL" b="1" dirty="0" smtClean="0">
                <a:solidFill>
                  <a:prstClr val="black"/>
                </a:solidFill>
                <a:latin typeface="Arial"/>
                <a:ea typeface="Times New Roman"/>
              </a:rPr>
              <a:t>לסריקת אברי </a:t>
            </a:r>
            <a:r>
              <a:rPr lang="he-IL" b="1" dirty="0">
                <a:solidFill>
                  <a:prstClr val="black"/>
                </a:solidFill>
                <a:latin typeface="Arial"/>
                <a:ea typeface="Times New Roman"/>
              </a:rPr>
              <a:t>מערך </a:t>
            </a:r>
            <a:r>
              <a:rPr lang="he-IL" b="1" dirty="0" smtClean="0">
                <a:solidFill>
                  <a:prstClr val="black"/>
                </a:solidFill>
                <a:latin typeface="Arial"/>
                <a:ea typeface="Times New Roman"/>
              </a:rPr>
              <a:t>בקובץ  </a:t>
            </a:r>
            <a:r>
              <a:rPr lang="en-US" b="1" dirty="0" smtClean="0">
                <a:solidFill>
                  <a:prstClr val="black"/>
                </a:solidFill>
                <a:latin typeface="Arial"/>
                <a:ea typeface="Times New Roman"/>
              </a:rPr>
              <a:t>forOf1.html</a:t>
            </a:r>
            <a:endParaRPr lang="he-IL" b="1" dirty="0" smtClean="0">
              <a:solidFill>
                <a:prstClr val="black"/>
              </a:solidFill>
              <a:latin typeface="Arial"/>
              <a:ea typeface="Times New Roman"/>
            </a:endParaRPr>
          </a:p>
          <a:p>
            <a:endParaRPr lang="he-IL" b="1" dirty="0">
              <a:solidFill>
                <a:prstClr val="black"/>
              </a:solidFill>
              <a:latin typeface="Arial"/>
              <a:ea typeface="Times New Roman"/>
            </a:endParaRPr>
          </a:p>
          <a:p>
            <a:endParaRPr lang="he-IL" b="1" dirty="0" smtClean="0">
              <a:solidFill>
                <a:prstClr val="black"/>
              </a:solidFill>
              <a:latin typeface="Arial"/>
              <a:ea typeface="Times New Roman"/>
            </a:endParaRPr>
          </a:p>
          <a:p>
            <a:r>
              <a:rPr lang="he-IL" b="1" dirty="0" smtClean="0">
                <a:solidFill>
                  <a:prstClr val="black"/>
                </a:solidFill>
                <a:latin typeface="Arial"/>
                <a:ea typeface="Times New Roman"/>
              </a:rPr>
              <a:t>דוגמא לסריקת אברי מחרוזת בקובץ  </a:t>
            </a:r>
            <a:r>
              <a:rPr lang="en-US" b="1" dirty="0" smtClean="0">
                <a:solidFill>
                  <a:prstClr val="black"/>
                </a:solidFill>
                <a:latin typeface="Arial"/>
                <a:ea typeface="Times New Roman"/>
              </a:rPr>
              <a:t>forOf2.html</a:t>
            </a:r>
            <a:endParaRPr lang="he-IL" b="1" dirty="0">
              <a:solidFill>
                <a:prstClr val="black"/>
              </a:solidFill>
              <a:latin typeface="Arial"/>
              <a:ea typeface="Times New Roman"/>
            </a:endParaRPr>
          </a:p>
          <a:p>
            <a:endParaRPr lang="he-IL" b="1" dirty="0">
              <a:solidFill>
                <a:prstClr val="black"/>
              </a:solidFill>
              <a:latin typeface="Arial"/>
              <a:ea typeface="Times New Roman"/>
            </a:endParaRPr>
          </a:p>
          <a:p>
            <a:pPr lvl="0"/>
            <a:endParaRPr lang="he-IL" sz="2400" b="1" dirty="0">
              <a:solidFill>
                <a:srgbClr val="C00000"/>
              </a:solidFill>
              <a:latin typeface="Arial"/>
              <a:ea typeface="Times New Roman"/>
            </a:endParaRPr>
          </a:p>
        </p:txBody>
      </p:sp>
    </p:spTree>
    <p:extLst>
      <p:ext uri="{BB962C8B-B14F-4D97-AF65-F5344CB8AC3E}">
        <p14:creationId xmlns:p14="http://schemas.microsoft.com/office/powerpoint/2010/main" val="369853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894692" y="691753"/>
            <a:ext cx="7272808" cy="4985980"/>
          </a:xfrm>
          <a:prstGeom prst="rect">
            <a:avLst/>
          </a:prstGeom>
          <a:noFill/>
        </p:spPr>
        <p:txBody>
          <a:bodyPr wrap="square" rtlCol="1">
            <a:spAutoFit/>
          </a:bodyPr>
          <a:lstStyle/>
          <a:p>
            <a:pPr algn="ctr"/>
            <a:r>
              <a:rPr lang="en-US" sz="2400" b="1" dirty="0" smtClean="0">
                <a:solidFill>
                  <a:srgbClr val="C00000"/>
                </a:solidFill>
                <a:latin typeface="Arial"/>
                <a:ea typeface="Times New Roman"/>
              </a:rPr>
              <a:t>Rest  </a:t>
            </a:r>
            <a:r>
              <a:rPr lang="en-US" sz="2400" b="1" dirty="0" smtClean="0">
                <a:solidFill>
                  <a:srgbClr val="C00000"/>
                </a:solidFill>
                <a:latin typeface="Arial"/>
                <a:ea typeface="Times New Roman"/>
              </a:rPr>
              <a:t>Parameters</a:t>
            </a:r>
            <a:endParaRPr lang="en-US" sz="2400" b="1" dirty="0" smtClean="0">
              <a:solidFill>
                <a:srgbClr val="C00000"/>
              </a:solidFill>
              <a:latin typeface="Arial"/>
              <a:ea typeface="Times New Roman"/>
            </a:endParaRPr>
          </a:p>
          <a:p>
            <a:pPr algn="ctr"/>
            <a:endParaRPr lang="en-US" sz="2400" b="1" dirty="0">
              <a:solidFill>
                <a:srgbClr val="C00000"/>
              </a:solidFill>
              <a:latin typeface="Arial"/>
              <a:ea typeface="Times New Roman"/>
            </a:endParaRPr>
          </a:p>
          <a:p>
            <a:pPr>
              <a:lnSpc>
                <a:spcPct val="150000"/>
              </a:lnSpc>
            </a:pPr>
            <a:r>
              <a:rPr lang="he-IL" dirty="0">
                <a:latin typeface="Arial"/>
                <a:ea typeface="Times New Roman"/>
              </a:rPr>
              <a:t>תחביר </a:t>
            </a:r>
            <a:r>
              <a:rPr lang="en-US" dirty="0">
                <a:latin typeface="Arial"/>
                <a:ea typeface="Times New Roman"/>
              </a:rPr>
              <a:t> Rest  </a:t>
            </a:r>
            <a:r>
              <a:rPr lang="en-US" dirty="0" smtClean="0">
                <a:latin typeface="Arial"/>
                <a:ea typeface="Times New Roman"/>
              </a:rPr>
              <a:t>Parameters</a:t>
            </a:r>
            <a:r>
              <a:rPr lang="he-IL" dirty="0">
                <a:latin typeface="Arial"/>
                <a:ea typeface="Times New Roman"/>
              </a:rPr>
              <a:t>מאפשר לנו לייצג מספר בלתי מוגדר של ארגומנטים כמערך</a:t>
            </a:r>
            <a:r>
              <a:rPr lang="he-IL" dirty="0" smtClean="0">
                <a:latin typeface="Arial"/>
                <a:ea typeface="Times New Roman"/>
              </a:rPr>
              <a:t>.</a:t>
            </a:r>
            <a:endParaRPr lang="en-US" dirty="0" smtClean="0">
              <a:latin typeface="Arial"/>
              <a:ea typeface="Times New Roman"/>
            </a:endParaRPr>
          </a:p>
          <a:p>
            <a:pPr>
              <a:lnSpc>
                <a:spcPct val="150000"/>
              </a:lnSpc>
            </a:pPr>
            <a:endParaRPr lang="en-US" dirty="0">
              <a:latin typeface="Arial"/>
              <a:ea typeface="Times New Roman"/>
            </a:endParaRPr>
          </a:p>
          <a:p>
            <a:pPr>
              <a:lnSpc>
                <a:spcPct val="150000"/>
              </a:lnSpc>
            </a:pPr>
            <a:r>
              <a:rPr lang="he-IL" b="1" dirty="0" smtClean="0">
                <a:latin typeface="Arial"/>
                <a:ea typeface="Times New Roman"/>
              </a:rPr>
              <a:t>פורמט ההוראה:</a:t>
            </a:r>
          </a:p>
          <a:p>
            <a:pPr algn="l" rtl="0">
              <a:lnSpc>
                <a:spcPct val="150000"/>
              </a:lnSpc>
            </a:pPr>
            <a:r>
              <a:rPr lang="en-US" b="1" dirty="0" smtClean="0">
                <a:solidFill>
                  <a:srgbClr val="C00000"/>
                </a:solidFill>
                <a:latin typeface="Arial"/>
                <a:ea typeface="Times New Roman"/>
              </a:rPr>
              <a:t>function</a:t>
            </a:r>
            <a:r>
              <a:rPr lang="en-US" dirty="0" smtClean="0">
                <a:latin typeface="Arial"/>
                <a:ea typeface="Times New Roman"/>
              </a:rPr>
              <a:t> </a:t>
            </a:r>
            <a:r>
              <a:rPr lang="he-IL" dirty="0" smtClean="0">
                <a:latin typeface="Arial"/>
                <a:ea typeface="Times New Roman"/>
              </a:rPr>
              <a:t>פרמטרים </a:t>
            </a:r>
            <a:r>
              <a:rPr lang="he-IL" b="1" dirty="0">
                <a:solidFill>
                  <a:srgbClr val="C00000"/>
                </a:solidFill>
                <a:latin typeface="Arial"/>
                <a:ea typeface="Times New Roman"/>
              </a:rPr>
              <a:t>. . . </a:t>
            </a:r>
            <a:r>
              <a:rPr lang="he-IL" dirty="0" smtClean="0">
                <a:latin typeface="Arial"/>
                <a:ea typeface="Times New Roman"/>
              </a:rPr>
              <a:t>) </a:t>
            </a:r>
            <a:r>
              <a:rPr lang="he-IL" dirty="0" smtClean="0">
                <a:latin typeface="Arial"/>
                <a:ea typeface="Times New Roman"/>
              </a:rPr>
              <a:t>שם הפונקציה</a:t>
            </a:r>
            <a:r>
              <a:rPr lang="en-US" dirty="0" smtClean="0">
                <a:latin typeface="Arial"/>
                <a:ea typeface="Times New Roman"/>
              </a:rPr>
              <a:t>)  </a:t>
            </a:r>
            <a:r>
              <a:rPr lang="en-US" b="1" dirty="0" smtClean="0">
                <a:solidFill>
                  <a:srgbClr val="006600"/>
                </a:solidFill>
                <a:latin typeface="Arial"/>
                <a:ea typeface="Times New Roman"/>
              </a:rPr>
              <a:t>// </a:t>
            </a:r>
            <a:r>
              <a:rPr lang="en-US" b="1" dirty="0">
                <a:solidFill>
                  <a:srgbClr val="006600"/>
                </a:solidFill>
                <a:latin typeface="Arial"/>
                <a:ea typeface="Times New Roman"/>
              </a:rPr>
              <a:t>… </a:t>
            </a:r>
            <a:r>
              <a:rPr lang="he-IL" b="1" dirty="0" smtClean="0">
                <a:solidFill>
                  <a:srgbClr val="006600"/>
                </a:solidFill>
                <a:latin typeface="Arial"/>
                <a:ea typeface="Times New Roman"/>
              </a:rPr>
              <a:t>מסמנים </a:t>
            </a:r>
            <a:r>
              <a:rPr lang="he-IL" b="1" dirty="0" smtClean="0">
                <a:solidFill>
                  <a:srgbClr val="006600"/>
                </a:solidFill>
                <a:latin typeface="Arial"/>
                <a:ea typeface="Times New Roman"/>
              </a:rPr>
              <a:t>את יתר </a:t>
            </a:r>
            <a:r>
              <a:rPr lang="he-IL" b="1" dirty="0" smtClean="0">
                <a:solidFill>
                  <a:srgbClr val="006600"/>
                </a:solidFill>
                <a:latin typeface="Arial"/>
                <a:ea typeface="Times New Roman"/>
              </a:rPr>
              <a:t>הפרמטרים</a:t>
            </a:r>
            <a:endParaRPr lang="en-US" b="1" dirty="0" smtClean="0">
              <a:solidFill>
                <a:srgbClr val="006600"/>
              </a:solidFill>
              <a:latin typeface="Arial"/>
              <a:ea typeface="Times New Roman"/>
            </a:endParaRPr>
          </a:p>
          <a:p>
            <a:pPr algn="l" rtl="0">
              <a:lnSpc>
                <a:spcPct val="150000"/>
              </a:lnSpc>
            </a:pPr>
            <a:r>
              <a:rPr lang="en-US" dirty="0" smtClean="0">
                <a:latin typeface="Arial"/>
                <a:ea typeface="Times New Roman"/>
              </a:rPr>
              <a:t>{</a:t>
            </a:r>
          </a:p>
          <a:p>
            <a:pPr algn="l" rtl="0">
              <a:lnSpc>
                <a:spcPct val="150000"/>
              </a:lnSpc>
            </a:pPr>
            <a:r>
              <a:rPr lang="en-US" dirty="0">
                <a:latin typeface="Arial"/>
                <a:ea typeface="Times New Roman"/>
              </a:rPr>
              <a:t> </a:t>
            </a:r>
            <a:r>
              <a:rPr lang="en-US" dirty="0" smtClean="0">
                <a:latin typeface="Arial"/>
                <a:ea typeface="Times New Roman"/>
              </a:rPr>
              <a:t>      </a:t>
            </a:r>
            <a:r>
              <a:rPr lang="he-IL" dirty="0" smtClean="0">
                <a:latin typeface="Arial"/>
                <a:ea typeface="Times New Roman"/>
              </a:rPr>
              <a:t>הוראות לביצוע  </a:t>
            </a:r>
            <a:endParaRPr lang="en-US" dirty="0" smtClean="0">
              <a:latin typeface="Arial"/>
              <a:ea typeface="Times New Roman"/>
            </a:endParaRPr>
          </a:p>
          <a:p>
            <a:pPr algn="l" rtl="0">
              <a:lnSpc>
                <a:spcPct val="150000"/>
              </a:lnSpc>
            </a:pPr>
            <a:r>
              <a:rPr lang="en-US" dirty="0" smtClean="0">
                <a:latin typeface="Arial"/>
                <a:ea typeface="Times New Roman"/>
              </a:rPr>
              <a:t>}</a:t>
            </a:r>
          </a:p>
          <a:p>
            <a:pPr>
              <a:lnSpc>
                <a:spcPct val="150000"/>
              </a:lnSpc>
            </a:pPr>
            <a:r>
              <a:rPr lang="he-IL" dirty="0" smtClean="0">
                <a:latin typeface="Arial"/>
                <a:ea typeface="Times New Roman"/>
              </a:rPr>
              <a:t>כאשר ... מופיעות בסוף רשימת פרמטרים לפונקציה, הן מסמנות את יתר הפרמטרים. הן מאחסנות מספר לא מוגדר של אברים </a:t>
            </a:r>
            <a:r>
              <a:rPr lang="he-IL" b="1" dirty="0" smtClean="0">
                <a:latin typeface="Arial"/>
                <a:ea typeface="Times New Roman"/>
              </a:rPr>
              <a:t>כאברי מערך</a:t>
            </a:r>
            <a:r>
              <a:rPr lang="he-IL" dirty="0" smtClean="0">
                <a:latin typeface="Arial"/>
                <a:ea typeface="Times New Roman"/>
              </a:rPr>
              <a:t>.</a:t>
            </a:r>
          </a:p>
        </p:txBody>
      </p:sp>
    </p:spTree>
    <p:extLst>
      <p:ext uri="{BB962C8B-B14F-4D97-AF65-F5344CB8AC3E}">
        <p14:creationId xmlns:p14="http://schemas.microsoft.com/office/powerpoint/2010/main" val="24234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611560" y="620688"/>
            <a:ext cx="7632848" cy="5539978"/>
          </a:xfrm>
          <a:prstGeom prst="rect">
            <a:avLst/>
          </a:prstGeom>
          <a:noFill/>
        </p:spPr>
        <p:txBody>
          <a:bodyPr wrap="square" rtlCol="1">
            <a:spAutoFit/>
          </a:bodyPr>
          <a:lstStyle/>
          <a:p>
            <a:pPr lvl="0" algn="ctr"/>
            <a:r>
              <a:rPr lang="en-US" sz="2400" b="1" dirty="0">
                <a:solidFill>
                  <a:srgbClr val="C00000"/>
                </a:solidFill>
                <a:latin typeface="Arial"/>
                <a:ea typeface="Times New Roman"/>
              </a:rPr>
              <a:t>Rest  </a:t>
            </a:r>
            <a:r>
              <a:rPr lang="en-US" sz="2400" b="1" dirty="0" smtClean="0">
                <a:solidFill>
                  <a:srgbClr val="C00000"/>
                </a:solidFill>
                <a:latin typeface="Arial"/>
                <a:ea typeface="Times New Roman"/>
              </a:rPr>
              <a:t>Parameters</a:t>
            </a:r>
            <a:r>
              <a:rPr lang="he-IL" sz="2400" b="1" dirty="0" smtClean="0">
                <a:solidFill>
                  <a:srgbClr val="C00000"/>
                </a:solidFill>
                <a:latin typeface="Arial"/>
                <a:ea typeface="Times New Roman"/>
              </a:rPr>
              <a:t> </a:t>
            </a:r>
            <a:r>
              <a:rPr lang="he-IL" sz="2400" b="1" dirty="0" smtClean="0">
                <a:solidFill>
                  <a:srgbClr val="C00000"/>
                </a:solidFill>
                <a:latin typeface="Arial"/>
                <a:ea typeface="Times New Roman"/>
              </a:rPr>
              <a:t>– המשך</a:t>
            </a:r>
          </a:p>
          <a:p>
            <a:pPr lvl="0" algn="ctr"/>
            <a:endParaRPr lang="he-IL" sz="2400" b="1" dirty="0">
              <a:solidFill>
                <a:srgbClr val="C00000"/>
              </a:solidFill>
              <a:latin typeface="Arial"/>
              <a:ea typeface="Times New Roman"/>
            </a:endParaRPr>
          </a:p>
          <a:p>
            <a:pPr lvl="0"/>
            <a:r>
              <a:rPr lang="he-IL" b="1" dirty="0">
                <a:solidFill>
                  <a:prstClr val="black"/>
                </a:solidFill>
                <a:latin typeface="Arial"/>
                <a:ea typeface="Times New Roman"/>
              </a:rPr>
              <a:t>דוגמאות </a:t>
            </a:r>
            <a:r>
              <a:rPr lang="he-IL" b="1" dirty="0" smtClean="0">
                <a:solidFill>
                  <a:prstClr val="black"/>
                </a:solidFill>
                <a:latin typeface="Arial"/>
                <a:ea typeface="Times New Roman"/>
              </a:rPr>
              <a:t>בקובץ  </a:t>
            </a:r>
            <a:r>
              <a:rPr lang="en-US" b="1" dirty="0" smtClean="0">
                <a:solidFill>
                  <a:prstClr val="black"/>
                </a:solidFill>
                <a:latin typeface="Arial"/>
                <a:ea typeface="Times New Roman"/>
              </a:rPr>
              <a:t>restParam1.html</a:t>
            </a:r>
            <a:endParaRPr lang="he-IL" b="1" dirty="0" smtClean="0">
              <a:solidFill>
                <a:prstClr val="black"/>
              </a:solidFill>
              <a:latin typeface="Arial"/>
              <a:ea typeface="Times New Roman"/>
            </a:endParaRPr>
          </a:p>
          <a:p>
            <a:pPr lvl="0"/>
            <a:endParaRPr lang="he-IL" b="1" dirty="0">
              <a:solidFill>
                <a:prstClr val="black"/>
              </a:solidFill>
              <a:latin typeface="Arial"/>
              <a:ea typeface="Times New Roman"/>
            </a:endParaRPr>
          </a:p>
          <a:p>
            <a:pPr lvl="0"/>
            <a:endParaRPr lang="he-IL" b="1" dirty="0" smtClean="0">
              <a:solidFill>
                <a:prstClr val="black"/>
              </a:solidFill>
              <a:latin typeface="Arial"/>
              <a:ea typeface="Times New Roman"/>
            </a:endParaRPr>
          </a:p>
          <a:p>
            <a:pPr lvl="0"/>
            <a:r>
              <a:rPr lang="he-IL" b="1" dirty="0" smtClean="0">
                <a:solidFill>
                  <a:prstClr val="black"/>
                </a:solidFill>
                <a:latin typeface="Arial"/>
                <a:ea typeface="Times New Roman"/>
              </a:rPr>
              <a:t>תרגיל :</a:t>
            </a:r>
          </a:p>
          <a:p>
            <a:pPr lvl="0"/>
            <a:endParaRPr lang="he-IL" b="1" dirty="0">
              <a:solidFill>
                <a:prstClr val="black"/>
              </a:solidFill>
              <a:latin typeface="Arial"/>
              <a:ea typeface="Times New Roman"/>
            </a:endParaRPr>
          </a:p>
          <a:p>
            <a:pPr lvl="0">
              <a:lnSpc>
                <a:spcPct val="150000"/>
              </a:lnSpc>
            </a:pPr>
            <a:r>
              <a:rPr lang="he-IL" dirty="0" smtClean="0">
                <a:solidFill>
                  <a:prstClr val="black"/>
                </a:solidFill>
                <a:latin typeface="Arial"/>
                <a:ea typeface="Times New Roman"/>
              </a:rPr>
              <a:t> יש לכתוב פונקציה המקבלת מספר אורחים המגיעים למלון במהלך מספר ימים. מספר הימים הנבדקים לא ידוע מראש. הפונקציה צריכה להחזיר את מספר המוניות שיש לשלוח לשדה התעופה כדי להביא את האורחים בכל הימים ה</a:t>
            </a:r>
            <a:r>
              <a:rPr lang="he-IL" dirty="0">
                <a:solidFill>
                  <a:prstClr val="black"/>
                </a:solidFill>
                <a:latin typeface="Arial"/>
                <a:ea typeface="Times New Roman"/>
              </a:rPr>
              <a:t>ל</a:t>
            </a:r>
            <a:r>
              <a:rPr lang="he-IL" dirty="0" smtClean="0">
                <a:solidFill>
                  <a:prstClr val="black"/>
                </a:solidFill>
                <a:latin typeface="Arial"/>
                <a:ea typeface="Times New Roman"/>
              </a:rPr>
              <a:t>לו. </a:t>
            </a:r>
          </a:p>
          <a:p>
            <a:pPr lvl="0">
              <a:lnSpc>
                <a:spcPct val="150000"/>
              </a:lnSpc>
            </a:pPr>
            <a:r>
              <a:rPr lang="he-IL" dirty="0" smtClean="0">
                <a:solidFill>
                  <a:prstClr val="black"/>
                </a:solidFill>
                <a:latin typeface="Arial"/>
                <a:ea typeface="Times New Roman"/>
              </a:rPr>
              <a:t>הערות: במונית ישנם 7 מושבים לנוסעים מלבד הנהג. </a:t>
            </a:r>
          </a:p>
          <a:p>
            <a:pPr lvl="0">
              <a:lnSpc>
                <a:spcPct val="150000"/>
              </a:lnSpc>
            </a:pPr>
            <a:r>
              <a:rPr lang="he-IL" dirty="0">
                <a:solidFill>
                  <a:prstClr val="black"/>
                </a:solidFill>
                <a:latin typeface="Arial"/>
                <a:ea typeface="Times New Roman"/>
              </a:rPr>
              <a:t> </a:t>
            </a:r>
            <a:r>
              <a:rPr lang="he-IL" dirty="0" smtClean="0">
                <a:solidFill>
                  <a:prstClr val="black"/>
                </a:solidFill>
                <a:latin typeface="Arial"/>
                <a:ea typeface="Times New Roman"/>
              </a:rPr>
              <a:t>          האורחים שמגיעים עם המונית למלון יוצאים משדה התעופה באותה שעה.</a:t>
            </a:r>
          </a:p>
          <a:p>
            <a:pPr lvl="0">
              <a:lnSpc>
                <a:spcPct val="150000"/>
              </a:lnSpc>
            </a:pPr>
            <a:r>
              <a:rPr lang="he-IL" dirty="0" smtClean="0">
                <a:solidFill>
                  <a:prstClr val="black"/>
                </a:solidFill>
                <a:latin typeface="Arial"/>
                <a:ea typeface="Times New Roman"/>
              </a:rPr>
              <a:t>לדוגמה:  עבור הפרמטרים: 20 , 14  יוחזר 5   </a:t>
            </a:r>
            <a:endParaRPr lang="he-IL" dirty="0" smtClean="0">
              <a:solidFill>
                <a:prstClr val="black"/>
              </a:solidFill>
              <a:latin typeface="Arial"/>
              <a:ea typeface="Times New Roman"/>
            </a:endParaRPr>
          </a:p>
          <a:p>
            <a:pPr lvl="0">
              <a:lnSpc>
                <a:spcPct val="150000"/>
              </a:lnSpc>
            </a:pPr>
            <a:endParaRPr lang="he-IL" dirty="0">
              <a:solidFill>
                <a:prstClr val="black"/>
              </a:solidFill>
              <a:latin typeface="Arial"/>
              <a:ea typeface="Times New Roman"/>
            </a:endParaRPr>
          </a:p>
          <a:p>
            <a:pPr lvl="0">
              <a:lnSpc>
                <a:spcPct val="150000"/>
              </a:lnSpc>
            </a:pPr>
            <a:r>
              <a:rPr lang="he-IL" b="1" dirty="0" smtClean="0">
                <a:solidFill>
                  <a:prstClr val="black"/>
                </a:solidFill>
                <a:latin typeface="Arial"/>
                <a:ea typeface="Times New Roman"/>
              </a:rPr>
              <a:t>פתרון בקובץ </a:t>
            </a:r>
            <a:r>
              <a:rPr lang="en-US" b="1" dirty="0" smtClean="0">
                <a:solidFill>
                  <a:prstClr val="black"/>
                </a:solidFill>
                <a:latin typeface="Arial"/>
                <a:ea typeface="Times New Roman"/>
              </a:rPr>
              <a:t>guests.html</a:t>
            </a:r>
            <a:endParaRPr lang="en-US" b="1" dirty="0">
              <a:solidFill>
                <a:prstClr val="black"/>
              </a:solidFill>
              <a:latin typeface="Arial"/>
              <a:ea typeface="Times New Roman"/>
            </a:endParaRPr>
          </a:p>
        </p:txBody>
      </p:sp>
    </p:spTree>
    <p:extLst>
      <p:ext uri="{BB962C8B-B14F-4D97-AF65-F5344CB8AC3E}">
        <p14:creationId xmlns:p14="http://schemas.microsoft.com/office/powerpoint/2010/main" val="8428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638218" y="634353"/>
            <a:ext cx="7776864" cy="3785652"/>
          </a:xfrm>
          <a:prstGeom prst="rect">
            <a:avLst/>
          </a:prstGeom>
          <a:noFill/>
        </p:spPr>
        <p:txBody>
          <a:bodyPr wrap="square" rtlCol="1">
            <a:spAutoFit/>
          </a:bodyPr>
          <a:lstStyle/>
          <a:p>
            <a:pPr lvl="0" algn="ctr"/>
            <a:r>
              <a:rPr lang="en-US" sz="2400" b="1" dirty="0">
                <a:solidFill>
                  <a:srgbClr val="C00000"/>
                </a:solidFill>
                <a:latin typeface="Arial"/>
                <a:ea typeface="Times New Roman"/>
              </a:rPr>
              <a:t>Rest  </a:t>
            </a:r>
            <a:r>
              <a:rPr lang="en-US" sz="2400" b="1" dirty="0" smtClean="0">
                <a:solidFill>
                  <a:srgbClr val="C00000"/>
                </a:solidFill>
                <a:latin typeface="Arial"/>
                <a:ea typeface="Times New Roman"/>
              </a:rPr>
              <a:t>Parameters</a:t>
            </a:r>
            <a:r>
              <a:rPr lang="he-IL" sz="2400" b="1" dirty="0" smtClean="0">
                <a:solidFill>
                  <a:srgbClr val="C00000"/>
                </a:solidFill>
                <a:latin typeface="Arial"/>
                <a:ea typeface="Times New Roman"/>
              </a:rPr>
              <a:t> </a:t>
            </a:r>
            <a:r>
              <a:rPr lang="he-IL" sz="2400" b="1" dirty="0">
                <a:solidFill>
                  <a:srgbClr val="C00000"/>
                </a:solidFill>
                <a:latin typeface="Arial"/>
                <a:ea typeface="Times New Roman"/>
              </a:rPr>
              <a:t>– </a:t>
            </a:r>
            <a:r>
              <a:rPr lang="he-IL" sz="2400" b="1" dirty="0" smtClean="0">
                <a:solidFill>
                  <a:srgbClr val="C00000"/>
                </a:solidFill>
                <a:latin typeface="Arial"/>
                <a:ea typeface="Times New Roman"/>
              </a:rPr>
              <a:t>המשך</a:t>
            </a:r>
          </a:p>
          <a:p>
            <a:pPr lvl="0"/>
            <a:endParaRPr lang="he-IL" sz="2400" b="1" dirty="0" smtClean="0">
              <a:solidFill>
                <a:srgbClr val="C00000"/>
              </a:solidFill>
              <a:latin typeface="Arial"/>
              <a:ea typeface="Times New Roman"/>
            </a:endParaRPr>
          </a:p>
          <a:p>
            <a:pPr lvl="0"/>
            <a:r>
              <a:rPr lang="he-IL" dirty="0">
                <a:solidFill>
                  <a:prstClr val="black"/>
                </a:solidFill>
                <a:latin typeface="Arial"/>
                <a:ea typeface="Times New Roman"/>
              </a:rPr>
              <a:t>ניתן לגשת למאפיינים נוספים של מערך </a:t>
            </a:r>
            <a:r>
              <a:rPr lang="en-US" dirty="0">
                <a:solidFill>
                  <a:prstClr val="black"/>
                </a:solidFill>
                <a:latin typeface="Arial"/>
                <a:ea typeface="Times New Roman"/>
              </a:rPr>
              <a:t>Rest  </a:t>
            </a:r>
            <a:r>
              <a:rPr lang="en-US" dirty="0" smtClean="0">
                <a:solidFill>
                  <a:prstClr val="black"/>
                </a:solidFill>
                <a:latin typeface="Arial"/>
                <a:ea typeface="Times New Roman"/>
              </a:rPr>
              <a:t>Parameters</a:t>
            </a:r>
            <a:r>
              <a:rPr lang="he-IL" dirty="0" smtClean="0">
                <a:solidFill>
                  <a:prstClr val="black"/>
                </a:solidFill>
                <a:latin typeface="Arial"/>
                <a:ea typeface="Times New Roman"/>
              </a:rPr>
              <a:t>.</a:t>
            </a:r>
          </a:p>
          <a:p>
            <a:pPr lvl="0"/>
            <a:endParaRPr lang="he-IL" sz="2400" b="1" dirty="0">
              <a:solidFill>
                <a:prstClr val="black"/>
              </a:solidFill>
              <a:latin typeface="Arial"/>
              <a:ea typeface="Times New Roman"/>
            </a:endParaRPr>
          </a:p>
          <a:p>
            <a:pPr lvl="0"/>
            <a:r>
              <a:rPr lang="he-IL" b="1" dirty="0" smtClean="0">
                <a:solidFill>
                  <a:prstClr val="black"/>
                </a:solidFill>
                <a:latin typeface="Arial"/>
                <a:ea typeface="Times New Roman"/>
              </a:rPr>
              <a:t>דוגמה בקובץ  </a:t>
            </a:r>
            <a:r>
              <a:rPr lang="en-US" b="1" dirty="0" smtClean="0">
                <a:solidFill>
                  <a:prstClr val="black"/>
                </a:solidFill>
                <a:latin typeface="Arial"/>
                <a:ea typeface="Times New Roman"/>
              </a:rPr>
              <a:t>restParam2.html</a:t>
            </a:r>
            <a:endParaRPr lang="he-IL" b="1" dirty="0" smtClean="0">
              <a:solidFill>
                <a:prstClr val="black"/>
              </a:solidFill>
              <a:latin typeface="Arial"/>
              <a:ea typeface="Times New Roman"/>
            </a:endParaRPr>
          </a:p>
          <a:p>
            <a:pPr lvl="0"/>
            <a:endParaRPr lang="he-IL" b="1" dirty="0">
              <a:solidFill>
                <a:prstClr val="black"/>
              </a:solidFill>
              <a:latin typeface="Arial"/>
              <a:ea typeface="Times New Roman"/>
            </a:endParaRPr>
          </a:p>
          <a:p>
            <a:pPr lvl="0"/>
            <a:r>
              <a:rPr lang="he-IL" dirty="0">
                <a:solidFill>
                  <a:prstClr val="black"/>
                </a:solidFill>
                <a:latin typeface="Arial"/>
                <a:ea typeface="Times New Roman"/>
              </a:rPr>
              <a:t>היות ומדובר </a:t>
            </a:r>
            <a:r>
              <a:rPr lang="he-IL" dirty="0" smtClean="0">
                <a:solidFill>
                  <a:prstClr val="black"/>
                </a:solidFill>
                <a:latin typeface="Arial"/>
                <a:ea typeface="Times New Roman"/>
              </a:rPr>
              <a:t>במערך, </a:t>
            </a:r>
            <a:r>
              <a:rPr lang="he-IL" dirty="0">
                <a:solidFill>
                  <a:prstClr val="black"/>
                </a:solidFill>
                <a:latin typeface="Arial"/>
                <a:ea typeface="Times New Roman"/>
              </a:rPr>
              <a:t>ניתן להפעיל עליו את המתודות המוגדרות על מערך.</a:t>
            </a:r>
          </a:p>
          <a:p>
            <a:pPr lvl="0"/>
            <a:endParaRPr lang="he-IL" sz="2400" b="1" dirty="0" smtClean="0">
              <a:solidFill>
                <a:srgbClr val="C00000"/>
              </a:solidFill>
              <a:latin typeface="Arial"/>
              <a:ea typeface="Times New Roman"/>
            </a:endParaRPr>
          </a:p>
          <a:p>
            <a:pPr lvl="0"/>
            <a:endParaRPr lang="he-IL" sz="2400" b="1" dirty="0">
              <a:solidFill>
                <a:srgbClr val="C00000"/>
              </a:solidFill>
              <a:latin typeface="Arial"/>
              <a:ea typeface="Times New Roman"/>
            </a:endParaRPr>
          </a:p>
          <a:p>
            <a:pPr lvl="0"/>
            <a:endParaRPr lang="he-IL" sz="2400" b="1" dirty="0" smtClean="0">
              <a:solidFill>
                <a:srgbClr val="C00000"/>
              </a:solidFill>
              <a:latin typeface="Arial"/>
              <a:ea typeface="Times New Roman"/>
            </a:endParaRPr>
          </a:p>
          <a:p>
            <a:pPr lvl="0"/>
            <a:endParaRPr lang="he-IL" sz="2400" b="1" dirty="0">
              <a:solidFill>
                <a:srgbClr val="C00000"/>
              </a:solidFill>
              <a:latin typeface="Arial"/>
              <a:ea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811989"/>
            <a:ext cx="39243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2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4" name="TextBox 3"/>
          <p:cNvSpPr txBox="1"/>
          <p:nvPr/>
        </p:nvSpPr>
        <p:spPr>
          <a:xfrm>
            <a:off x="683568" y="332656"/>
            <a:ext cx="7704856" cy="6401753"/>
          </a:xfrm>
          <a:prstGeom prst="rect">
            <a:avLst/>
          </a:prstGeom>
          <a:noFill/>
        </p:spPr>
        <p:txBody>
          <a:bodyPr wrap="square" rtlCol="1">
            <a:spAutoFit/>
          </a:bodyPr>
          <a:lstStyle/>
          <a:p>
            <a:pPr lvl="0" algn="ctr"/>
            <a:r>
              <a:rPr lang="en-US" sz="2400" b="1" dirty="0">
                <a:solidFill>
                  <a:srgbClr val="C00000"/>
                </a:solidFill>
                <a:latin typeface="Arial"/>
                <a:ea typeface="Times New Roman"/>
              </a:rPr>
              <a:t>Rest  </a:t>
            </a:r>
            <a:r>
              <a:rPr lang="en-US" sz="2400" b="1" dirty="0">
                <a:solidFill>
                  <a:srgbClr val="C00000"/>
                </a:solidFill>
                <a:latin typeface="Arial"/>
                <a:ea typeface="Times New Roman"/>
              </a:rPr>
              <a:t>P</a:t>
            </a:r>
            <a:r>
              <a:rPr lang="en-US" sz="2400" b="1" dirty="0" smtClean="0">
                <a:solidFill>
                  <a:srgbClr val="C00000"/>
                </a:solidFill>
                <a:latin typeface="Arial"/>
                <a:ea typeface="Times New Roman"/>
              </a:rPr>
              <a:t>arameters</a:t>
            </a:r>
            <a:r>
              <a:rPr lang="he-IL" sz="2400" b="1" dirty="0" smtClean="0">
                <a:solidFill>
                  <a:srgbClr val="C00000"/>
                </a:solidFill>
                <a:latin typeface="Arial"/>
                <a:ea typeface="Times New Roman"/>
              </a:rPr>
              <a:t> </a:t>
            </a:r>
            <a:r>
              <a:rPr lang="he-IL" sz="2400" b="1" dirty="0">
                <a:solidFill>
                  <a:srgbClr val="C00000"/>
                </a:solidFill>
                <a:latin typeface="Arial"/>
                <a:ea typeface="Times New Roman"/>
              </a:rPr>
              <a:t>– </a:t>
            </a:r>
            <a:r>
              <a:rPr lang="he-IL" sz="2400" b="1" dirty="0" smtClean="0">
                <a:solidFill>
                  <a:srgbClr val="C00000"/>
                </a:solidFill>
                <a:latin typeface="Arial"/>
                <a:ea typeface="Times New Roman"/>
              </a:rPr>
              <a:t>המשך</a:t>
            </a:r>
          </a:p>
          <a:p>
            <a:pPr lvl="0" algn="ctr"/>
            <a:endParaRPr lang="he-IL" sz="2400" b="1" dirty="0">
              <a:solidFill>
                <a:srgbClr val="C00000"/>
              </a:solidFill>
              <a:latin typeface="Arial"/>
              <a:ea typeface="Times New Roman"/>
            </a:endParaRPr>
          </a:p>
          <a:p>
            <a:pPr lvl="0"/>
            <a:r>
              <a:rPr lang="he-IL" b="1" dirty="0">
                <a:solidFill>
                  <a:prstClr val="black"/>
                </a:solidFill>
                <a:latin typeface="Arial"/>
                <a:ea typeface="Times New Roman"/>
              </a:rPr>
              <a:t>תרגיל :</a:t>
            </a:r>
          </a:p>
          <a:p>
            <a:pPr lvl="0"/>
            <a:endParaRPr lang="he-IL" sz="800" b="1" dirty="0">
              <a:solidFill>
                <a:prstClr val="black"/>
              </a:solidFill>
              <a:latin typeface="Arial"/>
              <a:ea typeface="Times New Roman"/>
            </a:endParaRPr>
          </a:p>
          <a:p>
            <a:pPr lvl="0">
              <a:lnSpc>
                <a:spcPct val="150000"/>
              </a:lnSpc>
            </a:pPr>
            <a:r>
              <a:rPr lang="he-IL" dirty="0">
                <a:solidFill>
                  <a:prstClr val="black"/>
                </a:solidFill>
                <a:latin typeface="Arial"/>
                <a:ea typeface="Times New Roman"/>
              </a:rPr>
              <a:t> </a:t>
            </a:r>
            <a:r>
              <a:rPr lang="he-IL" dirty="0" smtClean="0">
                <a:solidFill>
                  <a:prstClr val="black"/>
                </a:solidFill>
                <a:latin typeface="Arial"/>
                <a:ea typeface="Times New Roman"/>
              </a:rPr>
              <a:t>ישנן קוביות המשמשות לבנייה. לכל מבנה דרוש מספר שונה של קוביות מסוג זה. כדי לחשב את סך כל נפח הקוביות הדרושות </a:t>
            </a:r>
            <a:r>
              <a:rPr lang="he-IL" dirty="0" smtClean="0">
                <a:solidFill>
                  <a:prstClr val="black"/>
                </a:solidFill>
                <a:latin typeface="Arial"/>
                <a:ea typeface="Times New Roman"/>
              </a:rPr>
              <a:t>למספר מבנים, </a:t>
            </a:r>
            <a:r>
              <a:rPr lang="he-IL" dirty="0" smtClean="0">
                <a:solidFill>
                  <a:prstClr val="black"/>
                </a:solidFill>
                <a:latin typeface="Arial"/>
                <a:ea typeface="Times New Roman"/>
              </a:rPr>
              <a:t>נעזר בשתי פונקציות. </a:t>
            </a:r>
          </a:p>
          <a:p>
            <a:pPr lvl="0">
              <a:lnSpc>
                <a:spcPct val="150000"/>
              </a:lnSpc>
            </a:pPr>
            <a:endParaRPr lang="he-IL" dirty="0" smtClean="0">
              <a:solidFill>
                <a:prstClr val="black"/>
              </a:solidFill>
              <a:latin typeface="Arial"/>
              <a:ea typeface="Times New Roman"/>
            </a:endParaRPr>
          </a:p>
          <a:p>
            <a:pPr lvl="0">
              <a:lnSpc>
                <a:spcPct val="150000"/>
              </a:lnSpc>
            </a:pPr>
            <a:r>
              <a:rPr lang="he-IL" u="sng" dirty="0" smtClean="0">
                <a:solidFill>
                  <a:prstClr val="black"/>
                </a:solidFill>
                <a:latin typeface="Arial"/>
                <a:ea typeface="Times New Roman"/>
              </a:rPr>
              <a:t>פונקציה ראשונה</a:t>
            </a:r>
            <a:r>
              <a:rPr lang="he-IL" dirty="0" smtClean="0">
                <a:solidFill>
                  <a:prstClr val="black"/>
                </a:solidFill>
                <a:latin typeface="Arial"/>
                <a:ea typeface="Times New Roman"/>
              </a:rPr>
              <a:t> מקבלת אורך צלע של קובייה ומחזירה את נפחה </a:t>
            </a:r>
            <a:r>
              <a:rPr lang="he-IL" dirty="0" smtClean="0">
                <a:solidFill>
                  <a:prstClr val="black"/>
                </a:solidFill>
                <a:latin typeface="Arial"/>
                <a:ea typeface="Times New Roman"/>
              </a:rPr>
              <a:t>(כל </a:t>
            </a:r>
            <a:r>
              <a:rPr lang="he-IL" dirty="0" smtClean="0">
                <a:solidFill>
                  <a:prstClr val="black"/>
                </a:solidFill>
                <a:latin typeface="Arial"/>
                <a:ea typeface="Times New Roman"/>
              </a:rPr>
              <a:t>הצלעות </a:t>
            </a:r>
            <a:r>
              <a:rPr lang="he-IL" dirty="0" smtClean="0">
                <a:solidFill>
                  <a:prstClr val="black"/>
                </a:solidFill>
                <a:latin typeface="Arial"/>
                <a:ea typeface="Times New Roman"/>
              </a:rPr>
              <a:t>המרכיבות </a:t>
            </a:r>
            <a:r>
              <a:rPr lang="he-IL" dirty="0" smtClean="0">
                <a:solidFill>
                  <a:prstClr val="black"/>
                </a:solidFill>
                <a:latin typeface="Arial"/>
                <a:ea typeface="Times New Roman"/>
              </a:rPr>
              <a:t>את הקובייה</a:t>
            </a:r>
            <a:r>
              <a:rPr lang="he-IL" dirty="0">
                <a:solidFill>
                  <a:prstClr val="black"/>
                </a:solidFill>
                <a:latin typeface="Arial"/>
                <a:ea typeface="Times New Roman"/>
              </a:rPr>
              <a:t> </a:t>
            </a:r>
            <a:r>
              <a:rPr lang="he-IL" dirty="0" smtClean="0">
                <a:solidFill>
                  <a:prstClr val="black"/>
                </a:solidFill>
                <a:latin typeface="Arial"/>
                <a:ea typeface="Times New Roman"/>
              </a:rPr>
              <a:t>שוות</a:t>
            </a:r>
            <a:r>
              <a:rPr lang="he-IL" dirty="0" smtClean="0">
                <a:solidFill>
                  <a:prstClr val="black"/>
                </a:solidFill>
                <a:latin typeface="Arial"/>
                <a:ea typeface="Times New Roman"/>
              </a:rPr>
              <a:t>). את אורך הצלע נגדיר ע"י משתנה גלובלי.</a:t>
            </a:r>
          </a:p>
          <a:p>
            <a:pPr lvl="0">
              <a:lnSpc>
                <a:spcPct val="150000"/>
              </a:lnSpc>
            </a:pPr>
            <a:r>
              <a:rPr lang="he-IL" b="1" dirty="0" smtClean="0">
                <a:solidFill>
                  <a:prstClr val="black"/>
                </a:solidFill>
                <a:latin typeface="Arial"/>
                <a:ea typeface="Times New Roman"/>
              </a:rPr>
              <a:t>נפח קובייה = לצלע שלה בחזקת שלוש.</a:t>
            </a:r>
          </a:p>
          <a:p>
            <a:pPr lvl="0">
              <a:lnSpc>
                <a:spcPct val="150000"/>
              </a:lnSpc>
            </a:pPr>
            <a:endParaRPr lang="he-IL" b="1" dirty="0">
              <a:solidFill>
                <a:prstClr val="black"/>
              </a:solidFill>
              <a:latin typeface="Arial"/>
              <a:ea typeface="Times New Roman"/>
            </a:endParaRPr>
          </a:p>
          <a:p>
            <a:pPr lvl="0">
              <a:lnSpc>
                <a:spcPct val="150000"/>
              </a:lnSpc>
            </a:pPr>
            <a:r>
              <a:rPr lang="he-IL" u="sng" dirty="0">
                <a:solidFill>
                  <a:prstClr val="black"/>
                </a:solidFill>
                <a:latin typeface="Arial"/>
                <a:ea typeface="Times New Roman"/>
              </a:rPr>
              <a:t>פונקציה שנייה</a:t>
            </a:r>
            <a:r>
              <a:rPr lang="he-IL" dirty="0">
                <a:solidFill>
                  <a:prstClr val="black"/>
                </a:solidFill>
                <a:latin typeface="Arial"/>
                <a:ea typeface="Times New Roman"/>
              </a:rPr>
              <a:t> מקבלת רשימת מספרים שכל אחד מהם מייצג מספר קוביות </a:t>
            </a:r>
            <a:r>
              <a:rPr lang="he-IL" dirty="0" smtClean="0">
                <a:solidFill>
                  <a:prstClr val="black"/>
                </a:solidFill>
                <a:latin typeface="Arial"/>
                <a:ea typeface="Times New Roman"/>
              </a:rPr>
              <a:t>לבנית מבנה מסוים</a:t>
            </a:r>
            <a:r>
              <a:rPr lang="he-IL" dirty="0" smtClean="0">
                <a:solidFill>
                  <a:prstClr val="black"/>
                </a:solidFill>
                <a:latin typeface="Arial"/>
                <a:ea typeface="Times New Roman"/>
              </a:rPr>
              <a:t>. </a:t>
            </a:r>
            <a:r>
              <a:rPr lang="he-IL" dirty="0" smtClean="0">
                <a:solidFill>
                  <a:prstClr val="black"/>
                </a:solidFill>
                <a:latin typeface="Arial"/>
                <a:ea typeface="Times New Roman"/>
              </a:rPr>
              <a:t>הפונקציה </a:t>
            </a:r>
            <a:r>
              <a:rPr lang="he-IL" dirty="0">
                <a:solidFill>
                  <a:prstClr val="black"/>
                </a:solidFill>
                <a:latin typeface="Arial"/>
                <a:ea typeface="Times New Roman"/>
              </a:rPr>
              <a:t>מחזירה את הנפח הכולל שקוביות אלה </a:t>
            </a:r>
            <a:r>
              <a:rPr lang="he-IL" dirty="0" smtClean="0">
                <a:solidFill>
                  <a:prstClr val="black"/>
                </a:solidFill>
                <a:latin typeface="Arial"/>
                <a:ea typeface="Times New Roman"/>
              </a:rPr>
              <a:t>תופסות (עבור כל המבנים).</a:t>
            </a:r>
            <a:endParaRPr lang="en-US" dirty="0">
              <a:solidFill>
                <a:prstClr val="black"/>
              </a:solidFill>
              <a:latin typeface="Arial"/>
              <a:ea typeface="Times New Roman"/>
            </a:endParaRPr>
          </a:p>
          <a:p>
            <a:pPr lvl="0"/>
            <a:endParaRPr lang="he-IL" sz="2400" b="1" dirty="0" smtClean="0">
              <a:solidFill>
                <a:srgbClr val="C00000"/>
              </a:solidFill>
              <a:latin typeface="Arial"/>
              <a:ea typeface="Times New Roman"/>
            </a:endParaRPr>
          </a:p>
          <a:p>
            <a:pPr lvl="0"/>
            <a:r>
              <a:rPr lang="he-IL" b="1" dirty="0">
                <a:solidFill>
                  <a:prstClr val="black"/>
                </a:solidFill>
                <a:latin typeface="Arial"/>
                <a:ea typeface="Times New Roman"/>
              </a:rPr>
              <a:t>פתרון </a:t>
            </a:r>
            <a:r>
              <a:rPr lang="he-IL" b="1" dirty="0" smtClean="0">
                <a:solidFill>
                  <a:prstClr val="black"/>
                </a:solidFill>
                <a:latin typeface="Arial"/>
                <a:ea typeface="Times New Roman"/>
              </a:rPr>
              <a:t>בקובץ: </a:t>
            </a:r>
            <a:r>
              <a:rPr lang="en-US" b="1" dirty="0">
                <a:solidFill>
                  <a:prstClr val="black"/>
                </a:solidFill>
                <a:latin typeface="Arial"/>
                <a:ea typeface="Times New Roman"/>
              </a:rPr>
              <a:t>cubesVolume.html</a:t>
            </a:r>
            <a:endParaRPr lang="en-US" sz="2400" b="1" dirty="0">
              <a:solidFill>
                <a:srgbClr val="C00000"/>
              </a:solidFill>
              <a:latin typeface="Arial"/>
              <a:ea typeface="Times New Roman"/>
            </a:endParaRPr>
          </a:p>
          <a:p>
            <a:pPr lvl="0" algn="ctr"/>
            <a:endParaRPr lang="he-IL" sz="2400" b="1" dirty="0">
              <a:solidFill>
                <a:srgbClr val="C00000"/>
              </a:solidFill>
              <a:latin typeface="Arial"/>
              <a:ea typeface="Times New Roman"/>
            </a:endParaRPr>
          </a:p>
        </p:txBody>
      </p:sp>
    </p:spTree>
    <p:extLst>
      <p:ext uri="{BB962C8B-B14F-4D97-AF65-F5344CB8AC3E}">
        <p14:creationId xmlns:p14="http://schemas.microsoft.com/office/powerpoint/2010/main" val="281190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1043608" y="620688"/>
            <a:ext cx="7056784" cy="3231654"/>
          </a:xfrm>
          <a:prstGeom prst="rect">
            <a:avLst/>
          </a:prstGeom>
          <a:noFill/>
        </p:spPr>
        <p:txBody>
          <a:bodyPr wrap="square" rtlCol="1">
            <a:spAutoFit/>
          </a:bodyPr>
          <a:lstStyle/>
          <a:p>
            <a:pPr algn="ctr"/>
            <a:r>
              <a:rPr lang="he-IL" sz="2400" b="1" dirty="0" smtClean="0">
                <a:solidFill>
                  <a:srgbClr val="C00000"/>
                </a:solidFill>
              </a:rPr>
              <a:t>להצגת מספר עם 2 ספרות אחרי הנקודה </a:t>
            </a:r>
          </a:p>
          <a:p>
            <a:pPr algn="ctr"/>
            <a:endParaRPr lang="en-US" sz="2400" b="1" dirty="0" smtClean="0">
              <a:solidFill>
                <a:srgbClr val="C00000"/>
              </a:solidFill>
            </a:endParaRPr>
          </a:p>
          <a:p>
            <a:r>
              <a:rPr lang="he-IL" dirty="0"/>
              <a:t>נעשה שימוש במתודה </a:t>
            </a:r>
            <a:r>
              <a:rPr lang="he-IL" dirty="0" smtClean="0"/>
              <a:t> </a:t>
            </a:r>
            <a:r>
              <a:rPr lang="en-US" b="1" dirty="0" err="1" smtClean="0">
                <a:solidFill>
                  <a:srgbClr val="C00000"/>
                </a:solidFill>
              </a:rPr>
              <a:t>toFixed</a:t>
            </a:r>
            <a:r>
              <a:rPr lang="en-US" b="1" dirty="0" smtClean="0">
                <a:solidFill>
                  <a:srgbClr val="C00000"/>
                </a:solidFill>
              </a:rPr>
              <a:t>(2)</a:t>
            </a:r>
            <a:r>
              <a:rPr lang="he-IL" dirty="0" smtClean="0"/>
              <a:t>  המוגדרת </a:t>
            </a:r>
            <a:r>
              <a:rPr lang="he-IL" dirty="0"/>
              <a:t>על </a:t>
            </a:r>
            <a:r>
              <a:rPr lang="he-IL" dirty="0" smtClean="0"/>
              <a:t>מספרים. </a:t>
            </a:r>
            <a:endParaRPr lang="he-IL" dirty="0"/>
          </a:p>
          <a:p>
            <a:pPr algn="l" rtl="0"/>
            <a:endParaRPr lang="he-IL" sz="2400" b="1" dirty="0" smtClean="0">
              <a:solidFill>
                <a:srgbClr val="C00000"/>
              </a:solidFill>
            </a:endParaRPr>
          </a:p>
          <a:p>
            <a:r>
              <a:rPr lang="he-IL" b="1" dirty="0"/>
              <a:t>לדוגמה:</a:t>
            </a:r>
            <a:endParaRPr lang="en-US" b="1" dirty="0"/>
          </a:p>
          <a:p>
            <a:pPr algn="l" rtl="0"/>
            <a:r>
              <a:rPr lang="en-US" b="1" dirty="0" err="1"/>
              <a:t>var</a:t>
            </a:r>
            <a:r>
              <a:rPr lang="en-US" dirty="0"/>
              <a:t> </a:t>
            </a:r>
            <a:r>
              <a:rPr lang="en-US" dirty="0" err="1"/>
              <a:t>num</a:t>
            </a:r>
            <a:r>
              <a:rPr lang="en-US" dirty="0"/>
              <a:t> = 6.67929; </a:t>
            </a:r>
            <a:endParaRPr lang="en-US" dirty="0" smtClean="0"/>
          </a:p>
          <a:p>
            <a:pPr algn="l" rtl="0"/>
            <a:r>
              <a:rPr lang="en-US" b="1" dirty="0" err="1" smtClean="0"/>
              <a:t>var</a:t>
            </a:r>
            <a:r>
              <a:rPr lang="en-US" dirty="0" smtClean="0"/>
              <a:t> </a:t>
            </a:r>
            <a:r>
              <a:rPr lang="en-US" dirty="0"/>
              <a:t>n = </a:t>
            </a:r>
            <a:r>
              <a:rPr lang="en-US" dirty="0" err="1"/>
              <a:t>num.toFixed</a:t>
            </a:r>
            <a:r>
              <a:rPr lang="en-US" dirty="0"/>
              <a:t>(2</a:t>
            </a:r>
            <a:r>
              <a:rPr lang="en-US" dirty="0" smtClean="0"/>
              <a:t>);</a:t>
            </a:r>
          </a:p>
          <a:p>
            <a:pPr algn="r"/>
            <a:endParaRPr lang="he-IL" b="1" dirty="0" smtClean="0">
              <a:solidFill>
                <a:srgbClr val="C00000"/>
              </a:solidFill>
            </a:endParaRPr>
          </a:p>
          <a:p>
            <a:r>
              <a:rPr lang="he-IL" dirty="0"/>
              <a:t>התוצאה המתקבלת היא שהמשתנה </a:t>
            </a:r>
            <a:r>
              <a:rPr lang="en-US" dirty="0" smtClean="0"/>
              <a:t> n </a:t>
            </a:r>
            <a:r>
              <a:rPr lang="he-IL" dirty="0"/>
              <a:t>יהיה שווה ל 6.68</a:t>
            </a:r>
            <a:endParaRPr lang="en-US" b="1" dirty="0">
              <a:solidFill>
                <a:srgbClr val="C00000"/>
              </a:solidFill>
            </a:endParaRPr>
          </a:p>
          <a:p>
            <a:endParaRPr lang="he-IL" b="1" dirty="0">
              <a:solidFill>
                <a:srgbClr val="C00000"/>
              </a:solidFill>
            </a:endParaRPr>
          </a:p>
        </p:txBody>
      </p:sp>
    </p:spTree>
    <p:extLst>
      <p:ext uri="{BB962C8B-B14F-4D97-AF65-F5344CB8AC3E}">
        <p14:creationId xmlns:p14="http://schemas.microsoft.com/office/powerpoint/2010/main" val="302184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755576" y="475039"/>
            <a:ext cx="7704856" cy="5847755"/>
          </a:xfrm>
          <a:prstGeom prst="rect">
            <a:avLst/>
          </a:prstGeom>
          <a:noFill/>
        </p:spPr>
        <p:txBody>
          <a:bodyPr wrap="square" rtlCol="1">
            <a:spAutoFit/>
          </a:bodyPr>
          <a:lstStyle/>
          <a:p>
            <a:pPr lvl="0"/>
            <a:r>
              <a:rPr lang="he-IL" sz="2800" b="1" dirty="0" smtClean="0">
                <a:solidFill>
                  <a:srgbClr val="C00000"/>
                </a:solidFill>
              </a:rPr>
              <a:t>תרגילים</a:t>
            </a:r>
          </a:p>
          <a:p>
            <a:pPr lvl="0"/>
            <a:endParaRPr lang="he-IL" sz="1400" b="1" dirty="0" smtClean="0">
              <a:solidFill>
                <a:srgbClr val="C00000"/>
              </a:solidFill>
            </a:endParaRPr>
          </a:p>
          <a:p>
            <a:pPr lvl="0"/>
            <a:endParaRPr lang="he-IL" sz="800" b="1" dirty="0">
              <a:solidFill>
                <a:srgbClr val="C00000"/>
              </a:solidFill>
            </a:endParaRPr>
          </a:p>
          <a:p>
            <a:pPr marL="342900" lvl="0" indent="-342900" algn="just">
              <a:lnSpc>
                <a:spcPct val="150000"/>
              </a:lnSpc>
              <a:buAutoNum type="arabicPeriod"/>
            </a:pPr>
            <a:r>
              <a:rPr lang="he-IL" dirty="0" smtClean="0"/>
              <a:t>במסגרת פרויקט "עיגול לטובה" המשתתפים בפרויקט יכולים לתרום מסכומי הקנייה שלהם לטובת מטרות לבחירתם. הסבר לתהליך: בזמן הקנייה, סכום הקנייה יתעגל כלפי מעלה לשקל הקרוב. ההפרש מסכום הקנייה באגורות ייתרם. לדוגמה: אם סכום הקנייה הוא 5.80  ₪ משלמים 6 שקלים ויתרמו 20 אגורות.</a:t>
            </a:r>
          </a:p>
          <a:p>
            <a:pPr lvl="0" algn="just">
              <a:lnSpc>
                <a:spcPct val="150000"/>
              </a:lnSpc>
            </a:pPr>
            <a:r>
              <a:rPr lang="he-IL" dirty="0" smtClean="0"/>
              <a:t>      כתבו פונקציה המחשבת את הסכום המצטבר מקניות של אדם מסוים במהלך חודש </a:t>
            </a:r>
          </a:p>
          <a:p>
            <a:pPr algn="just">
              <a:lnSpc>
                <a:spcPct val="150000"/>
              </a:lnSpc>
            </a:pPr>
            <a:r>
              <a:rPr lang="he-IL" dirty="0"/>
              <a:t> </a:t>
            </a:r>
            <a:r>
              <a:rPr lang="he-IL" dirty="0" smtClean="0"/>
              <a:t>     לטובת "עיגול לטובה".  מספר הקניות לא ידוע מראש. עשו שימוש ב </a:t>
            </a:r>
            <a:r>
              <a:rPr lang="en-US" dirty="0" smtClean="0"/>
              <a:t>Rest - </a:t>
            </a:r>
            <a:endParaRPr lang="he-IL" b="1" dirty="0" smtClean="0">
              <a:solidFill>
                <a:srgbClr val="C00000"/>
              </a:solidFill>
              <a:latin typeface="Arial"/>
              <a:ea typeface="Times New Roman"/>
            </a:endParaRPr>
          </a:p>
          <a:p>
            <a:pPr algn="just">
              <a:lnSpc>
                <a:spcPct val="150000"/>
              </a:lnSpc>
            </a:pPr>
            <a:r>
              <a:rPr lang="he-IL" dirty="0" smtClean="0"/>
              <a:t>      </a:t>
            </a:r>
            <a:r>
              <a:rPr lang="en-US" dirty="0" smtClean="0"/>
              <a:t>Parameters</a:t>
            </a:r>
            <a:r>
              <a:rPr lang="he-IL" smtClean="0"/>
              <a:t> בפונקציה</a:t>
            </a:r>
            <a:r>
              <a:rPr lang="he-IL" dirty="0" smtClean="0"/>
              <a:t>.  בזימון הפונקציה עשו שימוש ב- </a:t>
            </a:r>
            <a:r>
              <a:rPr lang="en-US" dirty="0"/>
              <a:t>Template </a:t>
            </a:r>
            <a:r>
              <a:rPr lang="en-US" dirty="0" smtClean="0"/>
              <a:t>strings</a:t>
            </a:r>
            <a:r>
              <a:rPr lang="he-IL" dirty="0" smtClean="0"/>
              <a:t>. </a:t>
            </a:r>
          </a:p>
          <a:p>
            <a:pPr algn="just">
              <a:lnSpc>
                <a:spcPct val="150000"/>
              </a:lnSpc>
            </a:pPr>
            <a:r>
              <a:rPr lang="he-IL" dirty="0"/>
              <a:t> </a:t>
            </a:r>
            <a:r>
              <a:rPr lang="he-IL" dirty="0" smtClean="0"/>
              <a:t>     זמנו </a:t>
            </a:r>
            <a:r>
              <a:rPr lang="he-IL" dirty="0"/>
              <a:t>לפחות פעמיים את הפונקציה</a:t>
            </a:r>
            <a:r>
              <a:rPr lang="he-IL" dirty="0" smtClean="0"/>
              <a:t>.</a:t>
            </a:r>
          </a:p>
          <a:p>
            <a:pPr algn="just">
              <a:lnSpc>
                <a:spcPct val="150000"/>
              </a:lnSpc>
            </a:pPr>
            <a:endParaRPr lang="he-IL" dirty="0" smtClean="0"/>
          </a:p>
          <a:p>
            <a:pPr marL="342900" indent="-342900" algn="just">
              <a:lnSpc>
                <a:spcPct val="150000"/>
              </a:lnSpc>
              <a:buFontTx/>
              <a:buAutoNum type="arabicPeriod" startAt="2"/>
            </a:pPr>
            <a:r>
              <a:rPr lang="he-IL" dirty="0" smtClean="0"/>
              <a:t>כתבו פונקציית חץ המקבלת רדיוס של מעגל כפרמטר מחשבת ומחזירה את שטח המעגל. </a:t>
            </a:r>
            <a:r>
              <a:rPr lang="he-IL" dirty="0"/>
              <a:t>בזימון הפונקציה עשו שימוש ב- </a:t>
            </a:r>
            <a:r>
              <a:rPr lang="en-US" dirty="0"/>
              <a:t>Template strings</a:t>
            </a:r>
            <a:r>
              <a:rPr lang="he-IL" dirty="0" smtClean="0"/>
              <a:t>. זמנו לפחות פעמיים את הפונקציה.</a:t>
            </a:r>
            <a:endParaRPr lang="he-IL" dirty="0"/>
          </a:p>
        </p:txBody>
      </p:sp>
    </p:spTree>
    <p:extLst>
      <p:ext uri="{BB962C8B-B14F-4D97-AF65-F5344CB8AC3E}">
        <p14:creationId xmlns:p14="http://schemas.microsoft.com/office/powerpoint/2010/main" val="321721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755576" y="476672"/>
            <a:ext cx="7632848" cy="5124480"/>
          </a:xfrm>
          <a:prstGeom prst="rect">
            <a:avLst/>
          </a:prstGeom>
          <a:noFill/>
        </p:spPr>
        <p:txBody>
          <a:bodyPr wrap="square" rtlCol="1">
            <a:spAutoFit/>
          </a:bodyPr>
          <a:lstStyle/>
          <a:p>
            <a:pPr lvl="0"/>
            <a:r>
              <a:rPr lang="he-IL" sz="2800" b="1" dirty="0" smtClean="0">
                <a:solidFill>
                  <a:srgbClr val="C00000"/>
                </a:solidFill>
              </a:rPr>
              <a:t>תרגילים – המשך</a:t>
            </a:r>
          </a:p>
          <a:p>
            <a:pPr lvl="0"/>
            <a:endParaRPr lang="he-IL" sz="2800" b="1" dirty="0">
              <a:solidFill>
                <a:srgbClr val="C00000"/>
              </a:solidFill>
            </a:endParaRPr>
          </a:p>
          <a:p>
            <a:pPr marL="342900" lvl="0" indent="-342900" algn="just">
              <a:lnSpc>
                <a:spcPct val="150000"/>
              </a:lnSpc>
              <a:buAutoNum type="arabicPeriod" startAt="3"/>
            </a:pPr>
            <a:r>
              <a:rPr lang="he-IL" dirty="0" smtClean="0">
                <a:solidFill>
                  <a:prstClr val="black"/>
                </a:solidFill>
              </a:rPr>
              <a:t>כתבו </a:t>
            </a:r>
            <a:r>
              <a:rPr lang="he-IL" dirty="0">
                <a:solidFill>
                  <a:prstClr val="black"/>
                </a:solidFill>
              </a:rPr>
              <a:t>פונקציית חץ המקבלת כקלט מספר שלם בין 0 ל- 99 מחשבת ומחזירה את </a:t>
            </a:r>
            <a:endParaRPr lang="he-IL" dirty="0" smtClean="0">
              <a:solidFill>
                <a:prstClr val="black"/>
              </a:solidFill>
            </a:endParaRPr>
          </a:p>
          <a:p>
            <a:pPr lvl="0" algn="just">
              <a:lnSpc>
                <a:spcPct val="150000"/>
              </a:lnSpc>
            </a:pPr>
            <a:r>
              <a:rPr lang="he-IL" dirty="0">
                <a:solidFill>
                  <a:prstClr val="black"/>
                </a:solidFill>
              </a:rPr>
              <a:t> </a:t>
            </a:r>
            <a:r>
              <a:rPr lang="he-IL" dirty="0" smtClean="0">
                <a:solidFill>
                  <a:prstClr val="black"/>
                </a:solidFill>
              </a:rPr>
              <a:t>     המספר </a:t>
            </a:r>
            <a:r>
              <a:rPr lang="he-IL" dirty="0">
                <a:solidFill>
                  <a:prstClr val="black"/>
                </a:solidFill>
              </a:rPr>
              <a:t>ההפוך בסדר הספרות למספר שניתן כפרמטר. למשל: עבור הערך 45 </a:t>
            </a:r>
            <a:endParaRPr lang="he-IL" dirty="0" smtClean="0">
              <a:solidFill>
                <a:prstClr val="black"/>
              </a:solidFill>
            </a:endParaRPr>
          </a:p>
          <a:p>
            <a:pPr lvl="0" algn="just">
              <a:lnSpc>
                <a:spcPct val="150000"/>
              </a:lnSpc>
            </a:pPr>
            <a:r>
              <a:rPr lang="he-IL" dirty="0">
                <a:solidFill>
                  <a:prstClr val="black"/>
                </a:solidFill>
              </a:rPr>
              <a:t> </a:t>
            </a:r>
            <a:r>
              <a:rPr lang="he-IL" dirty="0" smtClean="0">
                <a:solidFill>
                  <a:prstClr val="black"/>
                </a:solidFill>
              </a:rPr>
              <a:t>     הפונקציה </a:t>
            </a:r>
            <a:r>
              <a:rPr lang="he-IL" dirty="0">
                <a:solidFill>
                  <a:prstClr val="black"/>
                </a:solidFill>
              </a:rPr>
              <a:t>תחזיר 54. עבור הערך 90 תחזיר 9 ועבור הערך 9 תחזיר 90. </a:t>
            </a:r>
            <a:endParaRPr lang="he-IL" dirty="0" smtClean="0">
              <a:solidFill>
                <a:prstClr val="black"/>
              </a:solidFill>
            </a:endParaRPr>
          </a:p>
          <a:p>
            <a:pPr lvl="0" algn="just">
              <a:lnSpc>
                <a:spcPct val="150000"/>
              </a:lnSpc>
            </a:pPr>
            <a:endParaRPr lang="he-IL" sz="800" dirty="0" smtClean="0">
              <a:solidFill>
                <a:prstClr val="black"/>
              </a:solidFill>
            </a:endParaRPr>
          </a:p>
          <a:p>
            <a:pPr lvl="0" algn="just">
              <a:lnSpc>
                <a:spcPct val="150000"/>
              </a:lnSpc>
            </a:pPr>
            <a:r>
              <a:rPr lang="he-IL" dirty="0" smtClean="0">
                <a:solidFill>
                  <a:prstClr val="black"/>
                </a:solidFill>
              </a:rPr>
              <a:t>      בזימון הפונקציה </a:t>
            </a:r>
            <a:r>
              <a:rPr lang="he-IL" dirty="0">
                <a:solidFill>
                  <a:prstClr val="black"/>
                </a:solidFill>
              </a:rPr>
              <a:t>עשו שימוש ב- </a:t>
            </a:r>
            <a:r>
              <a:rPr lang="en-US" dirty="0">
                <a:solidFill>
                  <a:prstClr val="black"/>
                </a:solidFill>
              </a:rPr>
              <a:t>Template strings</a:t>
            </a:r>
            <a:r>
              <a:rPr lang="he-IL" dirty="0" smtClean="0">
                <a:solidFill>
                  <a:prstClr val="black"/>
                </a:solidFill>
              </a:rPr>
              <a:t>. </a:t>
            </a:r>
          </a:p>
          <a:p>
            <a:pPr lvl="0" algn="just">
              <a:lnSpc>
                <a:spcPct val="150000"/>
              </a:lnSpc>
            </a:pPr>
            <a:r>
              <a:rPr lang="he-IL" dirty="0">
                <a:solidFill>
                  <a:prstClr val="black"/>
                </a:solidFill>
              </a:rPr>
              <a:t> </a:t>
            </a:r>
            <a:r>
              <a:rPr lang="he-IL" dirty="0" smtClean="0">
                <a:solidFill>
                  <a:prstClr val="black"/>
                </a:solidFill>
              </a:rPr>
              <a:t>     </a:t>
            </a:r>
            <a:r>
              <a:rPr lang="he-IL" dirty="0" smtClean="0"/>
              <a:t>זמנו את הפונקציה 3 פעמים עבור- 3 מצבים שונים המתוארים בשאלה.</a:t>
            </a:r>
            <a:endParaRPr lang="he-IL" dirty="0"/>
          </a:p>
          <a:p>
            <a:pPr lvl="0" algn="just">
              <a:lnSpc>
                <a:spcPct val="150000"/>
              </a:lnSpc>
            </a:pPr>
            <a:endParaRPr lang="he-IL" dirty="0">
              <a:solidFill>
                <a:prstClr val="black"/>
              </a:solidFill>
            </a:endParaRPr>
          </a:p>
          <a:p>
            <a:pPr marL="342900" lvl="0" indent="-342900" algn="just">
              <a:lnSpc>
                <a:spcPct val="150000"/>
              </a:lnSpc>
              <a:buFontTx/>
              <a:buAutoNum type="arabicPeriod" startAt="2"/>
            </a:pPr>
            <a:endParaRPr lang="he-IL" dirty="0">
              <a:solidFill>
                <a:prstClr val="black"/>
              </a:solidFill>
            </a:endParaRPr>
          </a:p>
          <a:p>
            <a:pPr lvl="0" algn="l">
              <a:lnSpc>
                <a:spcPct val="150000"/>
              </a:lnSpc>
            </a:pPr>
            <a:endParaRPr lang="he-IL" sz="800" dirty="0">
              <a:solidFill>
                <a:prstClr val="black"/>
              </a:solidFill>
            </a:endParaRPr>
          </a:p>
          <a:p>
            <a:pPr lvl="0" algn="l">
              <a:lnSpc>
                <a:spcPct val="150000"/>
              </a:lnSpc>
            </a:pPr>
            <a:r>
              <a:rPr lang="he-IL" sz="2000" b="1" dirty="0">
                <a:solidFill>
                  <a:srgbClr val="C00000"/>
                </a:solidFill>
                <a:latin typeface="Guttman Yad" panose="02010401010101010101" pitchFamily="2" charset="-79"/>
                <a:cs typeface="Guttman Yad" panose="02010401010101010101" pitchFamily="2" charset="-79"/>
              </a:rPr>
              <a:t>עבודה  נעימה</a:t>
            </a:r>
            <a:endParaRPr lang="he-IL" sz="2000" dirty="0">
              <a:solidFill>
                <a:prstClr val="black"/>
              </a:solidFill>
            </a:endParaRPr>
          </a:p>
          <a:p>
            <a:pPr lvl="0"/>
            <a:endParaRPr lang="he-IL" sz="2800" b="1" dirty="0">
              <a:solidFill>
                <a:srgbClr val="C00000"/>
              </a:solidFill>
            </a:endParaRPr>
          </a:p>
        </p:txBody>
      </p:sp>
    </p:spTree>
    <p:extLst>
      <p:ext uri="{BB962C8B-B14F-4D97-AF65-F5344CB8AC3E}">
        <p14:creationId xmlns:p14="http://schemas.microsoft.com/office/powerpoint/2010/main" val="265667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47760"/>
            <a:ext cx="7920880" cy="5315301"/>
          </a:xfrm>
          <a:prstGeom prst="rect">
            <a:avLst/>
          </a:prstGeom>
          <a:noFill/>
        </p:spPr>
        <p:txBody>
          <a:bodyPr wrap="square" rtlCol="1">
            <a:spAutoFit/>
          </a:bodyPr>
          <a:lstStyle/>
          <a:p>
            <a:pPr algn="ctr">
              <a:spcBef>
                <a:spcPct val="20000"/>
              </a:spcBef>
            </a:pPr>
            <a:r>
              <a:rPr lang="he-IL" sz="2800" b="1" dirty="0" smtClean="0">
                <a:solidFill>
                  <a:srgbClr val="C00000"/>
                </a:solidFill>
                <a:latin typeface="Arial"/>
                <a:ea typeface="Times New Roman"/>
              </a:rPr>
              <a:t>(</a:t>
            </a:r>
            <a:r>
              <a:rPr lang="en-US" sz="2800" b="1" dirty="0" smtClean="0">
                <a:solidFill>
                  <a:srgbClr val="C00000"/>
                </a:solidFill>
                <a:latin typeface="Arial"/>
                <a:ea typeface="Times New Roman"/>
              </a:rPr>
              <a:t>Template strings (</a:t>
            </a:r>
            <a:r>
              <a:rPr lang="en-US" sz="2800" b="1" dirty="0">
                <a:solidFill>
                  <a:srgbClr val="C00000"/>
                </a:solidFill>
                <a:latin typeface="Arial"/>
                <a:ea typeface="Times New Roman"/>
              </a:rPr>
              <a:t>Template </a:t>
            </a:r>
            <a:r>
              <a:rPr lang="en-US" sz="2800" b="1" dirty="0" smtClean="0">
                <a:solidFill>
                  <a:srgbClr val="C00000"/>
                </a:solidFill>
                <a:latin typeface="Arial"/>
                <a:ea typeface="Times New Roman"/>
              </a:rPr>
              <a:t>Literals</a:t>
            </a:r>
            <a:endParaRPr lang="he-IL" sz="2800" b="1" dirty="0" smtClean="0">
              <a:solidFill>
                <a:srgbClr val="C00000"/>
              </a:solidFill>
              <a:latin typeface="Arial"/>
              <a:ea typeface="Times New Roman"/>
            </a:endParaRPr>
          </a:p>
          <a:p>
            <a:pPr>
              <a:spcBef>
                <a:spcPct val="20000"/>
              </a:spcBef>
            </a:pPr>
            <a:endParaRPr lang="he-IL" sz="2800" b="1" dirty="0">
              <a:solidFill>
                <a:srgbClr val="C00000"/>
              </a:solidFill>
              <a:latin typeface="Arial"/>
              <a:ea typeface="Times New Roman"/>
            </a:endParaRPr>
          </a:p>
          <a:p>
            <a:pPr>
              <a:lnSpc>
                <a:spcPct val="150000"/>
              </a:lnSpc>
              <a:spcBef>
                <a:spcPct val="20000"/>
              </a:spcBef>
            </a:pPr>
            <a:r>
              <a:rPr lang="en-US" dirty="0">
                <a:latin typeface="Arial"/>
                <a:ea typeface="Times New Roman"/>
              </a:rPr>
              <a:t>Template strings (Template </a:t>
            </a:r>
            <a:r>
              <a:rPr lang="en-US" dirty="0" smtClean="0">
                <a:latin typeface="Arial"/>
                <a:ea typeface="Times New Roman"/>
              </a:rPr>
              <a:t>Literals)</a:t>
            </a:r>
            <a:r>
              <a:rPr lang="he-IL" dirty="0" smtClean="0">
                <a:latin typeface="Arial"/>
                <a:ea typeface="Times New Roman"/>
              </a:rPr>
              <a:t> או "תבניות של מחרוזות" הינה דרך לעבוד עם מחרוזות בצורה חדשה. </a:t>
            </a:r>
          </a:p>
          <a:p>
            <a:pPr algn="ctr">
              <a:lnSpc>
                <a:spcPct val="150000"/>
              </a:lnSpc>
              <a:spcBef>
                <a:spcPct val="20000"/>
              </a:spcBef>
            </a:pPr>
            <a:r>
              <a:rPr lang="he-IL" sz="2400" b="1" dirty="0">
                <a:solidFill>
                  <a:srgbClr val="C00000"/>
                </a:solidFill>
                <a:latin typeface="Arial"/>
                <a:ea typeface="Times New Roman"/>
              </a:rPr>
              <a:t>מחרוזות הנפרשות על יותר משורה אחת (</a:t>
            </a:r>
            <a:r>
              <a:rPr lang="en-US" sz="2400" b="1" dirty="0">
                <a:solidFill>
                  <a:srgbClr val="C00000"/>
                </a:solidFill>
                <a:latin typeface="Arial"/>
                <a:ea typeface="Times New Roman"/>
              </a:rPr>
              <a:t>Multiline strings</a:t>
            </a:r>
            <a:r>
              <a:rPr lang="he-IL" sz="2400" b="1" dirty="0">
                <a:solidFill>
                  <a:srgbClr val="C00000"/>
                </a:solidFill>
                <a:latin typeface="Arial"/>
                <a:ea typeface="Times New Roman"/>
              </a:rPr>
              <a:t>)</a:t>
            </a:r>
            <a:endParaRPr lang="en-US" sz="2400" b="1" dirty="0">
              <a:solidFill>
                <a:srgbClr val="C00000"/>
              </a:solidFill>
              <a:latin typeface="Arial"/>
              <a:ea typeface="Times New Roman"/>
            </a:endParaRPr>
          </a:p>
          <a:p>
            <a:pPr>
              <a:lnSpc>
                <a:spcPct val="150000"/>
              </a:lnSpc>
              <a:spcBef>
                <a:spcPct val="20000"/>
              </a:spcBef>
            </a:pPr>
            <a:r>
              <a:rPr lang="he-IL" dirty="0" smtClean="0">
                <a:latin typeface="Arial"/>
                <a:ea typeface="Times New Roman"/>
              </a:rPr>
              <a:t>אנו מסמנים מחרוזות, על ידי כך שאנו תוחמים אותן בין גרשיים כפולים או בין גרש לגרש משני צדי המחרוזת. בצורת עבודה זו:</a:t>
            </a:r>
          </a:p>
          <a:p>
            <a:pPr>
              <a:lnSpc>
                <a:spcPct val="150000"/>
              </a:lnSpc>
              <a:spcBef>
                <a:spcPct val="20000"/>
              </a:spcBef>
            </a:pPr>
            <a:r>
              <a:rPr lang="he-IL" dirty="0" smtClean="0">
                <a:latin typeface="Arial"/>
                <a:ea typeface="Times New Roman"/>
              </a:rPr>
              <a:t>כדי ליצור מחרוזת המשתרעת על פני 2 שורות  יש להשתמש בתו \ בסוף השורה ואז לרדת לשורה חדשה.   </a:t>
            </a:r>
            <a:r>
              <a:rPr lang="en-US" b="1" dirty="0" smtClean="0">
                <a:latin typeface="Arial"/>
                <a:ea typeface="Times New Roman"/>
              </a:rPr>
              <a:t>Example1</a:t>
            </a:r>
            <a:r>
              <a:rPr lang="he-IL" b="1" dirty="0" smtClean="0">
                <a:latin typeface="Arial"/>
                <a:ea typeface="Times New Roman"/>
              </a:rPr>
              <a:t>  בקובץ </a:t>
            </a:r>
            <a:r>
              <a:rPr lang="en-US" b="1" dirty="0" smtClean="0">
                <a:latin typeface="Arial"/>
                <a:ea typeface="Times New Roman"/>
              </a:rPr>
              <a:t>template1.html </a:t>
            </a:r>
            <a:endParaRPr lang="he-IL" b="1" dirty="0">
              <a:latin typeface="Arial"/>
              <a:ea typeface="Times New Roman"/>
            </a:endParaRPr>
          </a:p>
          <a:p>
            <a:pPr>
              <a:lnSpc>
                <a:spcPct val="150000"/>
              </a:lnSpc>
              <a:spcBef>
                <a:spcPct val="20000"/>
              </a:spcBef>
            </a:pPr>
            <a:r>
              <a:rPr lang="he-IL" dirty="0">
                <a:latin typeface="Arial"/>
                <a:ea typeface="Times New Roman"/>
              </a:rPr>
              <a:t>זה מאפשר ליצור מחרוזת </a:t>
            </a:r>
            <a:r>
              <a:rPr lang="he-IL" dirty="0" smtClean="0">
                <a:latin typeface="Arial"/>
                <a:ea typeface="Times New Roman"/>
              </a:rPr>
              <a:t>בשתי </a:t>
            </a:r>
            <a:r>
              <a:rPr lang="he-IL" dirty="0">
                <a:latin typeface="Arial"/>
                <a:ea typeface="Times New Roman"/>
              </a:rPr>
              <a:t>שורות, אך היא מוצגת בשורה אחת </a:t>
            </a:r>
            <a:r>
              <a:rPr lang="he-IL" dirty="0" smtClean="0">
                <a:latin typeface="Arial"/>
                <a:ea typeface="Times New Roman"/>
              </a:rPr>
              <a:t>בלבד.</a:t>
            </a:r>
          </a:p>
          <a:p>
            <a:pPr lvl="0" algn="ctr">
              <a:spcBef>
                <a:spcPct val="20000"/>
              </a:spcBef>
            </a:pPr>
            <a:endParaRPr lang="en-US" sz="2800" b="1" dirty="0" smtClean="0">
              <a:solidFill>
                <a:srgbClr val="C00000"/>
              </a:solidFill>
              <a:latin typeface="Arial"/>
              <a:ea typeface="Times New Roman"/>
            </a:endParaRPr>
          </a:p>
        </p:txBody>
      </p:sp>
      <p:sp>
        <p:nvSpPr>
          <p:cNvPr id="3" name="מציין מיקום של כותרת תחתונה 2"/>
          <p:cNvSpPr>
            <a:spLocks noGrp="1"/>
          </p:cNvSpPr>
          <p:nvPr>
            <p:ph type="ftr" sz="quarter" idx="11"/>
          </p:nvPr>
        </p:nvSpPr>
        <p:spPr/>
        <p:txBody>
          <a:bodyPr/>
          <a:lstStyle/>
          <a:p>
            <a:r>
              <a:rPr lang="he-IL" smtClean="0"/>
              <a:t>שיעור רביעי     לאה חנוכה</a:t>
            </a:r>
            <a:endParaRPr lang="he-IL"/>
          </a:p>
        </p:txBody>
      </p:sp>
    </p:spTree>
    <p:extLst>
      <p:ext uri="{BB962C8B-B14F-4D97-AF65-F5344CB8AC3E}">
        <p14:creationId xmlns:p14="http://schemas.microsoft.com/office/powerpoint/2010/main" val="4149977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920880" cy="5758499"/>
          </a:xfrm>
          <a:prstGeom prst="rect">
            <a:avLst/>
          </a:prstGeom>
          <a:noFill/>
        </p:spPr>
        <p:txBody>
          <a:bodyPr wrap="square" rtlCol="1">
            <a:spAutoFit/>
          </a:bodyPr>
          <a:lstStyle/>
          <a:p>
            <a:pPr lvl="0" algn="ctr">
              <a:lnSpc>
                <a:spcPct val="150000"/>
              </a:lnSpc>
              <a:spcBef>
                <a:spcPct val="20000"/>
              </a:spcBef>
            </a:pPr>
            <a:r>
              <a:rPr lang="he-IL" sz="2400" b="1" dirty="0">
                <a:solidFill>
                  <a:srgbClr val="C00000"/>
                </a:solidFill>
                <a:latin typeface="Arial"/>
                <a:ea typeface="Times New Roman"/>
              </a:rPr>
              <a:t>מחרוזות הנפרשות על יותר משורה אחת (</a:t>
            </a:r>
            <a:r>
              <a:rPr lang="en-US" sz="2400" b="1" dirty="0">
                <a:solidFill>
                  <a:srgbClr val="C00000"/>
                </a:solidFill>
              </a:rPr>
              <a:t>Multiline strings</a:t>
            </a:r>
            <a:r>
              <a:rPr lang="he-IL" sz="2400" b="1" dirty="0" smtClean="0">
                <a:solidFill>
                  <a:srgbClr val="C00000"/>
                </a:solidFill>
              </a:rPr>
              <a:t>) – המשך</a:t>
            </a:r>
          </a:p>
          <a:p>
            <a:pPr lvl="0">
              <a:lnSpc>
                <a:spcPct val="150000"/>
              </a:lnSpc>
              <a:spcBef>
                <a:spcPct val="20000"/>
              </a:spcBef>
            </a:pPr>
            <a:endParaRPr lang="he-IL" sz="800" b="1" dirty="0" smtClean="0">
              <a:solidFill>
                <a:srgbClr val="C00000"/>
              </a:solidFill>
            </a:endParaRPr>
          </a:p>
          <a:p>
            <a:pPr lvl="0">
              <a:lnSpc>
                <a:spcPct val="150000"/>
              </a:lnSpc>
              <a:spcBef>
                <a:spcPct val="20000"/>
              </a:spcBef>
            </a:pPr>
            <a:r>
              <a:rPr lang="he-IL" dirty="0"/>
              <a:t>כדי להציג את המחרוזת </a:t>
            </a:r>
            <a:r>
              <a:rPr lang="he-IL" dirty="0" smtClean="0"/>
              <a:t>בפלט בשורות </a:t>
            </a:r>
            <a:r>
              <a:rPr lang="he-IL" dirty="0"/>
              <a:t>מרובות, </a:t>
            </a:r>
            <a:r>
              <a:rPr lang="he-IL" dirty="0" smtClean="0"/>
              <a:t>עלינו </a:t>
            </a:r>
            <a:r>
              <a:rPr lang="he-IL" dirty="0"/>
              <a:t>להוסיף במפורש </a:t>
            </a:r>
            <a:r>
              <a:rPr lang="en-US" dirty="0" smtClean="0"/>
              <a:t>n</a:t>
            </a:r>
            <a:r>
              <a:rPr lang="he-IL" dirty="0" smtClean="0"/>
              <a:t>\ לסוף </a:t>
            </a:r>
            <a:r>
              <a:rPr lang="he-IL" dirty="0"/>
              <a:t>כל שורה, כך</a:t>
            </a:r>
            <a:r>
              <a:rPr lang="he-IL" dirty="0" smtClean="0"/>
              <a:t>:</a:t>
            </a:r>
          </a:p>
          <a:p>
            <a:pPr algn="l" rtl="0"/>
            <a:r>
              <a:rPr lang="en-US" dirty="0" err="1"/>
              <a:t>str</a:t>
            </a:r>
            <a:r>
              <a:rPr lang="en-US" dirty="0"/>
              <a:t> = "first line\n" + "second line"</a:t>
            </a:r>
          </a:p>
          <a:p>
            <a:pPr>
              <a:lnSpc>
                <a:spcPct val="150000"/>
              </a:lnSpc>
              <a:spcBef>
                <a:spcPct val="20000"/>
              </a:spcBef>
            </a:pPr>
            <a:r>
              <a:rPr lang="en-US" b="1" dirty="0" smtClean="0">
                <a:latin typeface="Arial"/>
                <a:ea typeface="Times New Roman"/>
              </a:rPr>
              <a:t>Example2</a:t>
            </a:r>
            <a:r>
              <a:rPr lang="he-IL" b="1" dirty="0" smtClean="0">
                <a:latin typeface="Arial"/>
                <a:ea typeface="Times New Roman"/>
              </a:rPr>
              <a:t>  </a:t>
            </a:r>
            <a:r>
              <a:rPr lang="he-IL" b="1" dirty="0">
                <a:latin typeface="Arial"/>
                <a:ea typeface="Times New Roman"/>
              </a:rPr>
              <a:t>בקובץ </a:t>
            </a:r>
            <a:r>
              <a:rPr lang="en-US" b="1" dirty="0">
                <a:latin typeface="Arial"/>
                <a:ea typeface="Times New Roman"/>
              </a:rPr>
              <a:t>template1.html </a:t>
            </a:r>
            <a:endParaRPr lang="he-IL" b="1" dirty="0" smtClean="0">
              <a:latin typeface="Arial"/>
              <a:ea typeface="Times New Roman"/>
            </a:endParaRPr>
          </a:p>
          <a:p>
            <a:pPr>
              <a:lnSpc>
                <a:spcPct val="150000"/>
              </a:lnSpc>
              <a:spcBef>
                <a:spcPct val="20000"/>
              </a:spcBef>
            </a:pPr>
            <a:endParaRPr lang="he-IL" b="1" dirty="0">
              <a:latin typeface="Arial"/>
              <a:ea typeface="Times New Roman"/>
            </a:endParaRPr>
          </a:p>
          <a:p>
            <a:pPr lvl="0">
              <a:lnSpc>
                <a:spcPct val="150000"/>
              </a:lnSpc>
              <a:spcBef>
                <a:spcPct val="20000"/>
              </a:spcBef>
            </a:pPr>
            <a:r>
              <a:rPr lang="he-IL" dirty="0" smtClean="0">
                <a:latin typeface="Arial"/>
                <a:ea typeface="Times New Roman"/>
              </a:rPr>
              <a:t>דרך הרבה יותר פשוטה ליצור מחרוזת הנפרשת על פני מספר שורות, היא ע"י שימוש  </a:t>
            </a:r>
            <a:r>
              <a:rPr lang="he-IL" b="1" dirty="0">
                <a:solidFill>
                  <a:prstClr val="black"/>
                </a:solidFill>
                <a:latin typeface="Arial"/>
                <a:ea typeface="Times New Roman"/>
              </a:rPr>
              <a:t>בגרש אלכסוני </a:t>
            </a:r>
            <a:r>
              <a:rPr lang="he-IL" b="1" dirty="0" smtClean="0">
                <a:solidFill>
                  <a:prstClr val="black"/>
                </a:solidFill>
                <a:latin typeface="Arial"/>
                <a:ea typeface="Times New Roman"/>
              </a:rPr>
              <a:t>(</a:t>
            </a:r>
            <a:r>
              <a:rPr lang="en-US" b="1" dirty="0" smtClean="0">
                <a:solidFill>
                  <a:prstClr val="black"/>
                </a:solidFill>
                <a:latin typeface="Arial"/>
                <a:ea typeface="Times New Roman"/>
              </a:rPr>
              <a:t>` </a:t>
            </a:r>
            <a:r>
              <a:rPr lang="he-IL" b="1" dirty="0" smtClean="0">
                <a:solidFill>
                  <a:prstClr val="black"/>
                </a:solidFill>
                <a:latin typeface="Arial"/>
                <a:ea typeface="Times New Roman"/>
              </a:rPr>
              <a:t>  </a:t>
            </a:r>
            <a:r>
              <a:rPr lang="en-US" b="1" dirty="0" smtClean="0">
                <a:solidFill>
                  <a:prstClr val="black"/>
                </a:solidFill>
                <a:latin typeface="Arial"/>
                <a:ea typeface="Times New Roman"/>
              </a:rPr>
              <a:t>(</a:t>
            </a:r>
            <a:r>
              <a:rPr lang="he-IL" b="1" dirty="0" smtClean="0">
                <a:solidFill>
                  <a:prstClr val="black"/>
                </a:solidFill>
                <a:latin typeface="Arial"/>
                <a:ea typeface="Times New Roman"/>
              </a:rPr>
              <a:t> </a:t>
            </a:r>
            <a:r>
              <a:rPr lang="he-IL" dirty="0" smtClean="0">
                <a:solidFill>
                  <a:prstClr val="black"/>
                </a:solidFill>
                <a:latin typeface="Arial"/>
                <a:ea typeface="Times New Roman"/>
              </a:rPr>
              <a:t>במקום </a:t>
            </a:r>
            <a:r>
              <a:rPr lang="he-IL" dirty="0">
                <a:solidFill>
                  <a:prstClr val="black"/>
                </a:solidFill>
                <a:latin typeface="Arial"/>
                <a:ea typeface="Times New Roman"/>
              </a:rPr>
              <a:t>בגרש או גרשיים רגילים התוחמים מחרוזת</a:t>
            </a:r>
            <a:r>
              <a:rPr lang="he-IL" dirty="0" smtClean="0">
                <a:solidFill>
                  <a:prstClr val="black"/>
                </a:solidFill>
                <a:latin typeface="Arial"/>
                <a:ea typeface="Times New Roman"/>
              </a:rPr>
              <a:t>.  (נמצא על המקלדת יחד עם הצורה </a:t>
            </a:r>
            <a:r>
              <a:rPr lang="he-IL" dirty="0" smtClean="0">
                <a:solidFill>
                  <a:prstClr val="black"/>
                </a:solidFill>
                <a:latin typeface="Arial"/>
                <a:ea typeface="Times New Roman"/>
              </a:rPr>
              <a:t>(~)  </a:t>
            </a:r>
            <a:endParaRPr lang="he-IL" b="1" dirty="0" smtClean="0">
              <a:latin typeface="Arial"/>
              <a:ea typeface="Times New Roman"/>
            </a:endParaRPr>
          </a:p>
          <a:p>
            <a:pPr lvl="0">
              <a:lnSpc>
                <a:spcPct val="150000"/>
              </a:lnSpc>
              <a:spcBef>
                <a:spcPct val="20000"/>
              </a:spcBef>
            </a:pPr>
            <a:r>
              <a:rPr lang="he-IL" b="1" dirty="0">
                <a:solidFill>
                  <a:prstClr val="black"/>
                </a:solidFill>
                <a:latin typeface="Arial"/>
                <a:ea typeface="Times New Roman"/>
              </a:rPr>
              <a:t>פורמט ההוראה:</a:t>
            </a:r>
          </a:p>
          <a:p>
            <a:pPr lvl="0" algn="l">
              <a:lnSpc>
                <a:spcPct val="150000"/>
              </a:lnSpc>
              <a:spcBef>
                <a:spcPct val="20000"/>
              </a:spcBef>
            </a:pPr>
            <a:r>
              <a:rPr lang="he-IL" dirty="0">
                <a:solidFill>
                  <a:prstClr val="black"/>
                </a:solidFill>
                <a:latin typeface="Arial"/>
                <a:ea typeface="Times New Roman"/>
              </a:rPr>
              <a:t> </a:t>
            </a:r>
            <a:r>
              <a:rPr lang="en-US" dirty="0">
                <a:solidFill>
                  <a:prstClr val="black"/>
                </a:solidFill>
                <a:latin typeface="Arial"/>
                <a:ea typeface="Times New Roman"/>
              </a:rPr>
              <a:t>`</a:t>
            </a:r>
            <a:r>
              <a:rPr lang="he-IL" dirty="0">
                <a:solidFill>
                  <a:prstClr val="black"/>
                </a:solidFill>
                <a:latin typeface="Arial"/>
                <a:ea typeface="Times New Roman"/>
              </a:rPr>
              <a:t>מחרוזת כלשהי</a:t>
            </a:r>
            <a:r>
              <a:rPr lang="en-US" dirty="0">
                <a:solidFill>
                  <a:prstClr val="black"/>
                </a:solidFill>
                <a:latin typeface="Arial"/>
                <a:ea typeface="Times New Roman"/>
              </a:rPr>
              <a:t>`</a:t>
            </a:r>
            <a:r>
              <a:rPr lang="he-IL" dirty="0">
                <a:solidFill>
                  <a:prstClr val="black"/>
                </a:solidFill>
                <a:latin typeface="Arial"/>
                <a:ea typeface="Times New Roman"/>
              </a:rPr>
              <a:t>= שם </a:t>
            </a:r>
            <a:r>
              <a:rPr lang="he-IL" dirty="0" smtClean="0">
                <a:solidFill>
                  <a:prstClr val="black"/>
                </a:solidFill>
                <a:latin typeface="Arial"/>
                <a:ea typeface="Times New Roman"/>
              </a:rPr>
              <a:t>המחרוזת</a:t>
            </a:r>
            <a:endParaRPr lang="he-IL" dirty="0">
              <a:solidFill>
                <a:prstClr val="black"/>
              </a:solidFill>
              <a:latin typeface="Arial"/>
              <a:ea typeface="Times New Roman"/>
            </a:endParaRPr>
          </a:p>
        </p:txBody>
      </p:sp>
      <p:sp>
        <p:nvSpPr>
          <p:cNvPr id="3" name="מציין מיקום של כותרת תחתונה 2"/>
          <p:cNvSpPr>
            <a:spLocks noGrp="1"/>
          </p:cNvSpPr>
          <p:nvPr>
            <p:ph type="ftr" sz="quarter" idx="11"/>
          </p:nvPr>
        </p:nvSpPr>
        <p:spPr/>
        <p:txBody>
          <a:bodyPr/>
          <a:lstStyle/>
          <a:p>
            <a:r>
              <a:rPr lang="he-IL" smtClean="0"/>
              <a:t>שיעור רביעי     לאה חנוכה</a:t>
            </a:r>
            <a:endParaRPr lang="he-IL"/>
          </a:p>
        </p:txBody>
      </p:sp>
    </p:spTree>
    <p:extLst>
      <p:ext uri="{BB962C8B-B14F-4D97-AF65-F5344CB8AC3E}">
        <p14:creationId xmlns:p14="http://schemas.microsoft.com/office/powerpoint/2010/main" val="1521858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76672"/>
            <a:ext cx="7992888" cy="6103209"/>
          </a:xfrm>
          <a:prstGeom prst="rect">
            <a:avLst/>
          </a:prstGeom>
          <a:noFill/>
        </p:spPr>
        <p:txBody>
          <a:bodyPr wrap="square" rtlCol="1">
            <a:spAutoFit/>
          </a:bodyPr>
          <a:lstStyle/>
          <a:p>
            <a:pPr lvl="0" algn="ctr">
              <a:lnSpc>
                <a:spcPct val="150000"/>
              </a:lnSpc>
              <a:spcBef>
                <a:spcPct val="20000"/>
              </a:spcBef>
            </a:pPr>
            <a:r>
              <a:rPr lang="he-IL" sz="2400" b="1" dirty="0">
                <a:solidFill>
                  <a:srgbClr val="C00000"/>
                </a:solidFill>
                <a:latin typeface="Arial"/>
                <a:ea typeface="Times New Roman"/>
              </a:rPr>
              <a:t>מחרוזות הנפרשות על יותר משורה אחת (</a:t>
            </a:r>
            <a:r>
              <a:rPr lang="en-US" sz="2400" b="1" dirty="0">
                <a:solidFill>
                  <a:srgbClr val="C00000"/>
                </a:solidFill>
              </a:rPr>
              <a:t>Multiline strings</a:t>
            </a:r>
            <a:r>
              <a:rPr lang="he-IL" sz="2400" b="1" dirty="0">
                <a:solidFill>
                  <a:srgbClr val="C00000"/>
                </a:solidFill>
              </a:rPr>
              <a:t>) – </a:t>
            </a:r>
            <a:r>
              <a:rPr lang="he-IL" sz="2400" b="1" dirty="0" smtClean="0">
                <a:solidFill>
                  <a:srgbClr val="C00000"/>
                </a:solidFill>
              </a:rPr>
              <a:t>המשך</a:t>
            </a:r>
            <a:endParaRPr lang="he-IL" b="1" dirty="0">
              <a:solidFill>
                <a:prstClr val="black"/>
              </a:solidFill>
            </a:endParaRPr>
          </a:p>
          <a:p>
            <a:pPr lvl="0">
              <a:lnSpc>
                <a:spcPct val="150000"/>
              </a:lnSpc>
              <a:spcBef>
                <a:spcPct val="20000"/>
              </a:spcBef>
            </a:pPr>
            <a:r>
              <a:rPr lang="he-IL" dirty="0" smtClean="0">
                <a:solidFill>
                  <a:prstClr val="black"/>
                </a:solidFill>
              </a:rPr>
              <a:t>באופן </a:t>
            </a:r>
            <a:r>
              <a:rPr lang="he-IL" dirty="0">
                <a:solidFill>
                  <a:prstClr val="black"/>
                </a:solidFill>
              </a:rPr>
              <a:t>דומה למה שקורה בשימוש בתגית </a:t>
            </a:r>
            <a:r>
              <a:rPr lang="en-US" dirty="0">
                <a:solidFill>
                  <a:prstClr val="black"/>
                </a:solidFill>
              </a:rPr>
              <a:t>&lt;pre</a:t>
            </a:r>
            <a:r>
              <a:rPr lang="en-US" dirty="0" smtClean="0">
                <a:solidFill>
                  <a:prstClr val="black"/>
                </a:solidFill>
              </a:rPr>
              <a:t>&gt;</a:t>
            </a:r>
            <a:r>
              <a:rPr lang="he-IL" dirty="0" smtClean="0">
                <a:solidFill>
                  <a:prstClr val="black"/>
                </a:solidFill>
              </a:rPr>
              <a:t>. </a:t>
            </a:r>
            <a:r>
              <a:rPr lang="he-IL" dirty="0">
                <a:solidFill>
                  <a:prstClr val="black"/>
                </a:solidFill>
              </a:rPr>
              <a:t>ברגע שפתחנו את המחרוזת </a:t>
            </a:r>
            <a:r>
              <a:rPr lang="he-IL" dirty="0" smtClean="0">
                <a:solidFill>
                  <a:prstClr val="black"/>
                </a:solidFill>
              </a:rPr>
              <a:t>ע"י </a:t>
            </a:r>
            <a:r>
              <a:rPr lang="he-IL" dirty="0">
                <a:solidFill>
                  <a:prstClr val="black"/>
                </a:solidFill>
              </a:rPr>
              <a:t>גרש זה, </a:t>
            </a:r>
            <a:r>
              <a:rPr lang="he-IL" dirty="0" smtClean="0">
                <a:solidFill>
                  <a:prstClr val="black"/>
                </a:solidFill>
              </a:rPr>
              <a:t>כאשר לוחצים </a:t>
            </a:r>
            <a:r>
              <a:rPr lang="he-IL" dirty="0">
                <a:solidFill>
                  <a:prstClr val="black"/>
                </a:solidFill>
              </a:rPr>
              <a:t>על </a:t>
            </a:r>
            <a:r>
              <a:rPr lang="en-US" dirty="0">
                <a:solidFill>
                  <a:prstClr val="black"/>
                </a:solidFill>
              </a:rPr>
              <a:t>enter</a:t>
            </a:r>
            <a:r>
              <a:rPr lang="he-IL" dirty="0">
                <a:solidFill>
                  <a:prstClr val="black"/>
                </a:solidFill>
              </a:rPr>
              <a:t>  נוצרת שורה חדשה גם בהצגת המחרוזת</a:t>
            </a:r>
            <a:r>
              <a:rPr lang="he-IL" dirty="0" smtClean="0">
                <a:solidFill>
                  <a:prstClr val="black"/>
                </a:solidFill>
              </a:rPr>
              <a:t>.</a:t>
            </a:r>
          </a:p>
          <a:p>
            <a:pPr lvl="0">
              <a:lnSpc>
                <a:spcPct val="150000"/>
              </a:lnSpc>
              <a:spcBef>
                <a:spcPct val="20000"/>
              </a:spcBef>
            </a:pPr>
            <a:endParaRPr lang="he-IL" b="1" dirty="0">
              <a:solidFill>
                <a:prstClr val="black"/>
              </a:solidFill>
            </a:endParaRPr>
          </a:p>
          <a:p>
            <a:pPr>
              <a:lnSpc>
                <a:spcPct val="150000"/>
              </a:lnSpc>
              <a:spcBef>
                <a:spcPct val="20000"/>
              </a:spcBef>
            </a:pPr>
            <a:r>
              <a:rPr lang="he-IL" b="1" dirty="0" smtClean="0">
                <a:solidFill>
                  <a:prstClr val="black"/>
                </a:solidFill>
              </a:rPr>
              <a:t>דוגמה  ב-  </a:t>
            </a:r>
            <a:r>
              <a:rPr lang="en-US" b="1" dirty="0" smtClean="0">
                <a:latin typeface="Arial"/>
                <a:ea typeface="Times New Roman"/>
              </a:rPr>
              <a:t>Example3</a:t>
            </a:r>
            <a:r>
              <a:rPr lang="he-IL" b="1" dirty="0" smtClean="0">
                <a:latin typeface="Arial"/>
                <a:ea typeface="Times New Roman"/>
              </a:rPr>
              <a:t>  </a:t>
            </a:r>
            <a:r>
              <a:rPr lang="he-IL" b="1" dirty="0">
                <a:latin typeface="Arial"/>
                <a:ea typeface="Times New Roman"/>
              </a:rPr>
              <a:t>בקובץ </a:t>
            </a:r>
            <a:r>
              <a:rPr lang="en-US" b="1" dirty="0">
                <a:latin typeface="Arial"/>
                <a:ea typeface="Times New Roman"/>
              </a:rPr>
              <a:t>template1.html </a:t>
            </a:r>
            <a:endParaRPr lang="he-IL" b="1" dirty="0" smtClean="0">
              <a:latin typeface="Arial"/>
              <a:ea typeface="Times New Roman"/>
            </a:endParaRPr>
          </a:p>
          <a:p>
            <a:pPr>
              <a:lnSpc>
                <a:spcPct val="150000"/>
              </a:lnSpc>
              <a:spcBef>
                <a:spcPct val="20000"/>
              </a:spcBef>
            </a:pPr>
            <a:r>
              <a:rPr lang="he-IL" dirty="0" smtClean="0">
                <a:latin typeface="Arial"/>
                <a:ea typeface="Times New Roman"/>
              </a:rPr>
              <a:t>יש לשים לב  שיש משמעות לרווחים בתוך </a:t>
            </a:r>
            <a:r>
              <a:rPr lang="he-IL" dirty="0" smtClean="0">
                <a:latin typeface="Arial"/>
                <a:ea typeface="Times New Roman"/>
              </a:rPr>
              <a:t>המחרוזת  </a:t>
            </a:r>
            <a:r>
              <a:rPr lang="he-IL" dirty="0" smtClean="0">
                <a:latin typeface="Arial"/>
                <a:ea typeface="Times New Roman"/>
              </a:rPr>
              <a:t>כך שמחרוזת  זו: </a:t>
            </a:r>
          </a:p>
          <a:p>
            <a:pPr algn="l" rtl="0"/>
            <a:r>
              <a:rPr lang="en-US" dirty="0"/>
              <a:t> </a:t>
            </a:r>
            <a:r>
              <a:rPr lang="en-US" dirty="0" err="1"/>
              <a:t>str</a:t>
            </a:r>
            <a:r>
              <a:rPr lang="en-US" dirty="0"/>
              <a:t> = `First</a:t>
            </a:r>
          </a:p>
          <a:p>
            <a:pPr algn="l" rtl="0"/>
            <a:r>
              <a:rPr lang="en-US" dirty="0"/>
              <a:t>                  Second</a:t>
            </a:r>
            <a:r>
              <a:rPr lang="en-US" dirty="0" smtClean="0"/>
              <a:t>`;</a:t>
            </a:r>
          </a:p>
          <a:p>
            <a:pPr algn="r"/>
            <a:endParaRPr lang="he-IL" b="1" dirty="0" smtClean="0">
              <a:latin typeface="Arial"/>
              <a:ea typeface="Times New Roman"/>
            </a:endParaRPr>
          </a:p>
          <a:p>
            <a:pPr algn="r"/>
            <a:r>
              <a:rPr lang="he-IL" b="1" dirty="0" smtClean="0">
                <a:latin typeface="Arial"/>
                <a:ea typeface="Times New Roman"/>
              </a:rPr>
              <a:t>תוצג כך </a:t>
            </a:r>
            <a:r>
              <a:rPr lang="he-IL" dirty="0" smtClean="0">
                <a:latin typeface="Arial"/>
                <a:ea typeface="Times New Roman"/>
              </a:rPr>
              <a:t>(בגלל הרווחים בתחילת השורה השנייה)</a:t>
            </a:r>
            <a:endParaRPr lang="he-IL" dirty="0" smtClean="0">
              <a:latin typeface="Arial"/>
              <a:ea typeface="Times New Roman"/>
            </a:endParaRPr>
          </a:p>
          <a:p>
            <a:pPr algn="l" rtl="0"/>
            <a:r>
              <a:rPr lang="en-US" dirty="0"/>
              <a:t>First </a:t>
            </a:r>
            <a:endParaRPr lang="en-US" dirty="0" smtClean="0"/>
          </a:p>
          <a:p>
            <a:pPr algn="l" rtl="0"/>
            <a:r>
              <a:rPr lang="en-US" dirty="0"/>
              <a:t> </a:t>
            </a:r>
            <a:r>
              <a:rPr lang="en-US" dirty="0" smtClean="0"/>
              <a:t>                 Second</a:t>
            </a:r>
            <a:endParaRPr lang="he-IL" b="1" dirty="0" smtClean="0">
              <a:solidFill>
                <a:prstClr val="black"/>
              </a:solidFill>
            </a:endParaRPr>
          </a:p>
          <a:p>
            <a:pPr>
              <a:lnSpc>
                <a:spcPct val="150000"/>
              </a:lnSpc>
              <a:spcBef>
                <a:spcPct val="20000"/>
              </a:spcBef>
            </a:pPr>
            <a:r>
              <a:rPr lang="he-IL" b="1" dirty="0">
                <a:solidFill>
                  <a:prstClr val="black"/>
                </a:solidFill>
              </a:rPr>
              <a:t>דוגמה  ב-  </a:t>
            </a:r>
            <a:r>
              <a:rPr lang="en-US" b="1" dirty="0" smtClean="0">
                <a:latin typeface="Arial"/>
                <a:ea typeface="Times New Roman"/>
              </a:rPr>
              <a:t>Example4</a:t>
            </a:r>
            <a:r>
              <a:rPr lang="he-IL" b="1" dirty="0" smtClean="0">
                <a:latin typeface="Arial"/>
                <a:ea typeface="Times New Roman"/>
              </a:rPr>
              <a:t>  </a:t>
            </a:r>
            <a:r>
              <a:rPr lang="he-IL" b="1" dirty="0">
                <a:latin typeface="Arial"/>
                <a:ea typeface="Times New Roman"/>
              </a:rPr>
              <a:t>בקובץ </a:t>
            </a:r>
            <a:r>
              <a:rPr lang="en-US" b="1" dirty="0">
                <a:latin typeface="Arial"/>
                <a:ea typeface="Times New Roman"/>
              </a:rPr>
              <a:t>template1.html </a:t>
            </a:r>
            <a:endParaRPr lang="he-IL" b="1" dirty="0">
              <a:latin typeface="Arial"/>
              <a:ea typeface="Times New Roman"/>
            </a:endParaRPr>
          </a:p>
          <a:p>
            <a:pPr lvl="0">
              <a:lnSpc>
                <a:spcPct val="150000"/>
              </a:lnSpc>
              <a:spcBef>
                <a:spcPct val="20000"/>
              </a:spcBef>
            </a:pPr>
            <a:endParaRPr lang="en-US" b="1" dirty="0">
              <a:solidFill>
                <a:prstClr val="black"/>
              </a:solidFill>
            </a:endParaRPr>
          </a:p>
        </p:txBody>
      </p:sp>
      <p:sp>
        <p:nvSpPr>
          <p:cNvPr id="4" name="מציין מיקום של כותרת תחתונה 3"/>
          <p:cNvSpPr>
            <a:spLocks noGrp="1"/>
          </p:cNvSpPr>
          <p:nvPr>
            <p:ph type="ftr" sz="quarter" idx="11"/>
          </p:nvPr>
        </p:nvSpPr>
        <p:spPr/>
        <p:txBody>
          <a:bodyPr/>
          <a:lstStyle/>
          <a:p>
            <a:r>
              <a:rPr lang="he-IL" smtClean="0"/>
              <a:t>שיעור רביעי     לאה חנוכה</a:t>
            </a:r>
            <a:endParaRPr lang="he-IL"/>
          </a:p>
        </p:txBody>
      </p:sp>
    </p:spTree>
    <p:extLst>
      <p:ext uri="{BB962C8B-B14F-4D97-AF65-F5344CB8AC3E}">
        <p14:creationId xmlns:p14="http://schemas.microsoft.com/office/powerpoint/2010/main" val="3548878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7992888" cy="4856714"/>
          </a:xfrm>
          <a:prstGeom prst="rect">
            <a:avLst/>
          </a:prstGeom>
          <a:noFill/>
        </p:spPr>
        <p:txBody>
          <a:bodyPr wrap="square" rtlCol="1">
            <a:spAutoFit/>
          </a:bodyPr>
          <a:lstStyle/>
          <a:p>
            <a:pPr lvl="0" algn="ctr">
              <a:lnSpc>
                <a:spcPct val="150000"/>
              </a:lnSpc>
              <a:spcBef>
                <a:spcPct val="20000"/>
              </a:spcBef>
            </a:pPr>
            <a:r>
              <a:rPr lang="he-IL" sz="2400" b="1" dirty="0">
                <a:solidFill>
                  <a:srgbClr val="C00000"/>
                </a:solidFill>
                <a:latin typeface="Arial"/>
                <a:ea typeface="Times New Roman"/>
              </a:rPr>
              <a:t>מחרוזות הנפרשות על יותר משורה אחת (</a:t>
            </a:r>
            <a:r>
              <a:rPr lang="en-US" sz="2400" b="1" dirty="0">
                <a:solidFill>
                  <a:srgbClr val="C00000"/>
                </a:solidFill>
              </a:rPr>
              <a:t>Multiline strings</a:t>
            </a:r>
            <a:r>
              <a:rPr lang="he-IL" sz="2400" b="1" dirty="0">
                <a:solidFill>
                  <a:srgbClr val="C00000"/>
                </a:solidFill>
              </a:rPr>
              <a:t>) – </a:t>
            </a:r>
            <a:r>
              <a:rPr lang="he-IL" sz="2400" b="1" dirty="0" smtClean="0">
                <a:solidFill>
                  <a:srgbClr val="C00000"/>
                </a:solidFill>
              </a:rPr>
              <a:t>המשך</a:t>
            </a:r>
          </a:p>
          <a:p>
            <a:pPr lvl="0">
              <a:lnSpc>
                <a:spcPct val="150000"/>
              </a:lnSpc>
              <a:spcBef>
                <a:spcPct val="20000"/>
              </a:spcBef>
            </a:pPr>
            <a:r>
              <a:rPr lang="he-IL" dirty="0" smtClean="0"/>
              <a:t>דרך פשוטה להתגבר על כך היא ע"י: שורה ראשונה שתהיה ריקה, כל השורות האחרות יתחילו צמוד לקצה (זו תחת זו) </a:t>
            </a:r>
            <a:r>
              <a:rPr lang="he-IL" dirty="0" smtClean="0"/>
              <a:t>או ע"י הוספת </a:t>
            </a:r>
            <a:r>
              <a:rPr lang="he-IL" dirty="0" smtClean="0"/>
              <a:t>המתודה </a:t>
            </a:r>
            <a:r>
              <a:rPr lang="en-US" dirty="0" smtClean="0"/>
              <a:t>trim()</a:t>
            </a:r>
            <a:r>
              <a:rPr lang="he-IL" dirty="0" smtClean="0"/>
              <a:t> בסוף הגדרת המחרוזת.</a:t>
            </a:r>
          </a:p>
          <a:p>
            <a:pPr lvl="0">
              <a:lnSpc>
                <a:spcPct val="150000"/>
              </a:lnSpc>
              <a:spcBef>
                <a:spcPct val="20000"/>
              </a:spcBef>
            </a:pPr>
            <a:r>
              <a:rPr lang="he-IL" b="1" dirty="0" smtClean="0">
                <a:solidFill>
                  <a:srgbClr val="C00000"/>
                </a:solidFill>
              </a:rPr>
              <a:t>המתודה </a:t>
            </a:r>
            <a:r>
              <a:rPr lang="en-US" b="1" dirty="0" smtClean="0">
                <a:solidFill>
                  <a:srgbClr val="C00000"/>
                </a:solidFill>
              </a:rPr>
              <a:t>trim()</a:t>
            </a:r>
            <a:r>
              <a:rPr lang="he-IL" b="1" dirty="0" smtClean="0">
                <a:solidFill>
                  <a:srgbClr val="C00000"/>
                </a:solidFill>
              </a:rPr>
              <a:t> – </a:t>
            </a:r>
            <a:r>
              <a:rPr lang="he-IL" dirty="0"/>
              <a:t>הינה מתודה השייכת לאובייקט </a:t>
            </a:r>
            <a:r>
              <a:rPr lang="en-US" dirty="0"/>
              <a:t>string</a:t>
            </a:r>
            <a:r>
              <a:rPr lang="he-IL" dirty="0"/>
              <a:t>. היא מסירה </a:t>
            </a:r>
            <a:r>
              <a:rPr lang="en-US" dirty="0" smtClean="0"/>
              <a:t>whitespaces</a:t>
            </a:r>
            <a:r>
              <a:rPr lang="he-IL" dirty="0" smtClean="0"/>
              <a:t> (רווחים, </a:t>
            </a:r>
            <a:r>
              <a:rPr lang="en-US" dirty="0" smtClean="0"/>
              <a:t>  (tabs</a:t>
            </a:r>
            <a:r>
              <a:rPr lang="he-IL" dirty="0" smtClean="0"/>
              <a:t>מתחילתה </a:t>
            </a:r>
            <a:r>
              <a:rPr lang="he-IL" dirty="0"/>
              <a:t>ומסופה של מחרוזת</a:t>
            </a:r>
            <a:r>
              <a:rPr lang="he-IL" dirty="0" smtClean="0"/>
              <a:t>.</a:t>
            </a:r>
          </a:p>
          <a:p>
            <a:pPr lvl="0">
              <a:lnSpc>
                <a:spcPct val="150000"/>
              </a:lnSpc>
              <a:spcBef>
                <a:spcPct val="20000"/>
              </a:spcBef>
            </a:pPr>
            <a:r>
              <a:rPr lang="he-IL" b="1" dirty="0" smtClean="0">
                <a:solidFill>
                  <a:prstClr val="black"/>
                </a:solidFill>
              </a:rPr>
              <a:t>דוגמאות  </a:t>
            </a:r>
            <a:r>
              <a:rPr lang="he-IL" b="1" dirty="0">
                <a:solidFill>
                  <a:prstClr val="black"/>
                </a:solidFill>
              </a:rPr>
              <a:t>ב-  </a:t>
            </a:r>
            <a:r>
              <a:rPr lang="en-US" b="1" dirty="0" smtClean="0">
                <a:solidFill>
                  <a:prstClr val="black"/>
                </a:solidFill>
                <a:latin typeface="Arial"/>
                <a:ea typeface="Times New Roman"/>
              </a:rPr>
              <a:t>Example5 </a:t>
            </a:r>
            <a:r>
              <a:rPr lang="he-IL" b="1" dirty="0" smtClean="0">
                <a:solidFill>
                  <a:prstClr val="black"/>
                </a:solidFill>
                <a:latin typeface="Arial"/>
                <a:ea typeface="Times New Roman"/>
              </a:rPr>
              <a:t>  ו -  </a:t>
            </a:r>
            <a:r>
              <a:rPr lang="en-US" b="1" dirty="0" smtClean="0">
                <a:solidFill>
                  <a:prstClr val="black"/>
                </a:solidFill>
                <a:latin typeface="Arial"/>
                <a:ea typeface="Times New Roman"/>
              </a:rPr>
              <a:t> Example6</a:t>
            </a:r>
            <a:r>
              <a:rPr lang="he-IL" b="1" dirty="0" smtClean="0">
                <a:solidFill>
                  <a:prstClr val="black"/>
                </a:solidFill>
                <a:latin typeface="Arial"/>
                <a:ea typeface="Times New Roman"/>
              </a:rPr>
              <a:t>  </a:t>
            </a:r>
            <a:r>
              <a:rPr lang="he-IL" b="1" dirty="0">
                <a:solidFill>
                  <a:prstClr val="black"/>
                </a:solidFill>
                <a:latin typeface="Arial"/>
                <a:ea typeface="Times New Roman"/>
              </a:rPr>
              <a:t>בקובץ </a:t>
            </a:r>
            <a:r>
              <a:rPr lang="en-US" b="1" dirty="0">
                <a:solidFill>
                  <a:prstClr val="black"/>
                </a:solidFill>
                <a:latin typeface="Arial"/>
                <a:ea typeface="Times New Roman"/>
              </a:rPr>
              <a:t>template1.html </a:t>
            </a:r>
            <a:endParaRPr lang="he-IL" b="1" dirty="0" smtClean="0">
              <a:solidFill>
                <a:prstClr val="black"/>
              </a:solidFill>
              <a:latin typeface="Arial"/>
              <a:ea typeface="Times New Roman"/>
            </a:endParaRPr>
          </a:p>
          <a:p>
            <a:pPr lvl="0">
              <a:lnSpc>
                <a:spcPct val="150000"/>
              </a:lnSpc>
              <a:spcBef>
                <a:spcPct val="20000"/>
              </a:spcBef>
            </a:pPr>
            <a:endParaRPr lang="he-IL" sz="3600" b="1" dirty="0">
              <a:solidFill>
                <a:schemeClr val="tx2"/>
              </a:solidFill>
              <a:latin typeface="Arial"/>
              <a:ea typeface="Times New Roman"/>
            </a:endParaRPr>
          </a:p>
          <a:p>
            <a:pPr lvl="0">
              <a:lnSpc>
                <a:spcPct val="150000"/>
              </a:lnSpc>
              <a:spcBef>
                <a:spcPct val="20000"/>
              </a:spcBef>
            </a:pPr>
            <a:endParaRPr lang="he-IL" dirty="0"/>
          </a:p>
        </p:txBody>
      </p:sp>
      <p:sp>
        <p:nvSpPr>
          <p:cNvPr id="3" name="מציין מיקום של כותרת תחתונה 2"/>
          <p:cNvSpPr>
            <a:spLocks noGrp="1"/>
          </p:cNvSpPr>
          <p:nvPr>
            <p:ph type="ftr" sz="quarter" idx="11"/>
          </p:nvPr>
        </p:nvSpPr>
        <p:spPr/>
        <p:txBody>
          <a:bodyPr/>
          <a:lstStyle/>
          <a:p>
            <a:r>
              <a:rPr lang="he-IL" smtClean="0"/>
              <a:t>שיעור רביעי     לאה חנוכה</a:t>
            </a:r>
            <a:endParaRPr lang="he-IL"/>
          </a:p>
        </p:txBody>
      </p:sp>
    </p:spTree>
    <p:extLst>
      <p:ext uri="{BB962C8B-B14F-4D97-AF65-F5344CB8AC3E}">
        <p14:creationId xmlns:p14="http://schemas.microsoft.com/office/powerpoint/2010/main" val="126710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827584" y="548680"/>
            <a:ext cx="7416824" cy="3496342"/>
          </a:xfrm>
          <a:prstGeom prst="rect">
            <a:avLst/>
          </a:prstGeom>
          <a:noFill/>
        </p:spPr>
        <p:txBody>
          <a:bodyPr wrap="square" rtlCol="1">
            <a:spAutoFit/>
          </a:bodyPr>
          <a:lstStyle/>
          <a:p>
            <a:pPr algn="ctr"/>
            <a:r>
              <a:rPr lang="he-IL" sz="2400" b="1" dirty="0">
                <a:solidFill>
                  <a:srgbClr val="C00000"/>
                </a:solidFill>
                <a:latin typeface="Arial"/>
                <a:ea typeface="Times New Roman"/>
              </a:rPr>
              <a:t>שילוב משתנים וביטויים </a:t>
            </a:r>
            <a:r>
              <a:rPr lang="he-IL" sz="2400" b="1" dirty="0" smtClean="0">
                <a:solidFill>
                  <a:srgbClr val="C00000"/>
                </a:solidFill>
                <a:latin typeface="Arial"/>
                <a:ea typeface="Times New Roman"/>
              </a:rPr>
              <a:t>במחרוזות בשיטת </a:t>
            </a:r>
            <a:r>
              <a:rPr lang="en-US" sz="2400" b="1" dirty="0">
                <a:solidFill>
                  <a:srgbClr val="C00000"/>
                </a:solidFill>
                <a:latin typeface="Arial"/>
                <a:ea typeface="Times New Roman"/>
              </a:rPr>
              <a:t>Template strings </a:t>
            </a:r>
            <a:endParaRPr lang="he-IL" sz="2400" b="1" dirty="0">
              <a:solidFill>
                <a:srgbClr val="C00000"/>
              </a:solidFill>
              <a:latin typeface="Arial"/>
              <a:ea typeface="Times New Roman"/>
            </a:endParaRPr>
          </a:p>
          <a:p>
            <a:pPr>
              <a:lnSpc>
                <a:spcPct val="150000"/>
              </a:lnSpc>
              <a:spcBef>
                <a:spcPct val="20000"/>
              </a:spcBef>
            </a:pPr>
            <a:r>
              <a:rPr lang="he-IL" b="1" dirty="0">
                <a:solidFill>
                  <a:prstClr val="black"/>
                </a:solidFill>
                <a:latin typeface="Arial"/>
                <a:ea typeface="Times New Roman"/>
              </a:rPr>
              <a:t>פורמט ההוראה</a:t>
            </a:r>
            <a:r>
              <a:rPr lang="he-IL" b="1" dirty="0" smtClean="0">
                <a:solidFill>
                  <a:prstClr val="black"/>
                </a:solidFill>
                <a:latin typeface="Arial"/>
                <a:ea typeface="Times New Roman"/>
              </a:rPr>
              <a:t>:  </a:t>
            </a:r>
            <a:r>
              <a:rPr lang="he-IL" dirty="0" smtClean="0">
                <a:solidFill>
                  <a:prstClr val="black"/>
                </a:solidFill>
                <a:latin typeface="Arial"/>
                <a:ea typeface="Times New Roman"/>
              </a:rPr>
              <a:t>השילוב נעשה ע"י שימוש ב- </a:t>
            </a:r>
            <a:r>
              <a:rPr lang="en-US" dirty="0" smtClean="0">
                <a:solidFill>
                  <a:prstClr val="black"/>
                </a:solidFill>
                <a:latin typeface="Arial"/>
                <a:ea typeface="Times New Roman"/>
              </a:rPr>
              <a:t>${   }</a:t>
            </a:r>
            <a:endParaRPr lang="he-IL" dirty="0" smtClean="0">
              <a:solidFill>
                <a:prstClr val="black"/>
              </a:solidFill>
              <a:latin typeface="Arial"/>
              <a:ea typeface="Times New Roman"/>
            </a:endParaRPr>
          </a:p>
          <a:p>
            <a:pPr>
              <a:lnSpc>
                <a:spcPct val="150000"/>
              </a:lnSpc>
              <a:spcBef>
                <a:spcPct val="20000"/>
              </a:spcBef>
            </a:pPr>
            <a:r>
              <a:rPr lang="he-IL" b="1" dirty="0" smtClean="0">
                <a:solidFill>
                  <a:prstClr val="black"/>
                </a:solidFill>
                <a:latin typeface="Arial"/>
                <a:ea typeface="Times New Roman"/>
              </a:rPr>
              <a:t>דוגמאות בקובץ: </a:t>
            </a:r>
            <a:r>
              <a:rPr lang="en-US" b="1" dirty="0" smtClean="0">
                <a:solidFill>
                  <a:prstClr val="black"/>
                </a:solidFill>
                <a:latin typeface="Arial"/>
                <a:ea typeface="Times New Roman"/>
              </a:rPr>
              <a:t>template2.html  </a:t>
            </a:r>
            <a:endParaRPr lang="he-IL" b="1" dirty="0">
              <a:solidFill>
                <a:prstClr val="black"/>
              </a:solidFill>
              <a:latin typeface="Arial"/>
              <a:ea typeface="Times New Roman"/>
            </a:endParaRPr>
          </a:p>
          <a:p>
            <a:endParaRPr lang="he-IL" sz="2400" b="1" dirty="0" smtClean="0">
              <a:solidFill>
                <a:srgbClr val="C00000"/>
              </a:solidFill>
              <a:latin typeface="Arial"/>
              <a:ea typeface="Times New Roman"/>
            </a:endParaRPr>
          </a:p>
          <a:p>
            <a:pPr algn="l" rtl="0"/>
            <a:endParaRPr lang="en-US" sz="2400" b="1" dirty="0" smtClean="0">
              <a:solidFill>
                <a:srgbClr val="C00000"/>
              </a:solidFill>
              <a:latin typeface="Arial"/>
              <a:ea typeface="Times New Roman"/>
            </a:endParaRPr>
          </a:p>
          <a:p>
            <a:pPr algn="l" rtl="0"/>
            <a:endParaRPr lang="he-IL" sz="2400" b="1" dirty="0">
              <a:solidFill>
                <a:srgbClr val="C00000"/>
              </a:solidFill>
              <a:latin typeface="Arial"/>
              <a:ea typeface="Times New Roman"/>
            </a:endParaRPr>
          </a:p>
          <a:p>
            <a:pPr algn="ctr"/>
            <a:endParaRPr lang="he-IL" sz="3200" b="1" dirty="0">
              <a:solidFill>
                <a:srgbClr val="C00000"/>
              </a:solidFill>
              <a:latin typeface="Arial"/>
              <a:ea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068960"/>
            <a:ext cx="3029322" cy="3029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44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741004" y="692695"/>
            <a:ext cx="7632848" cy="3739485"/>
          </a:xfrm>
          <a:prstGeom prst="rect">
            <a:avLst/>
          </a:prstGeom>
          <a:noFill/>
        </p:spPr>
        <p:txBody>
          <a:bodyPr wrap="square" rtlCol="1">
            <a:spAutoFit/>
          </a:bodyPr>
          <a:lstStyle/>
          <a:p>
            <a:pPr algn="ctr"/>
            <a:r>
              <a:rPr lang="en-US" sz="2400" b="1" dirty="0" smtClean="0">
                <a:solidFill>
                  <a:srgbClr val="C00000"/>
                </a:solidFill>
                <a:latin typeface="Arial"/>
                <a:ea typeface="Times New Roman"/>
              </a:rPr>
              <a:t>Arrow  Functions</a:t>
            </a:r>
            <a:endParaRPr lang="he-IL" sz="2400" b="1" dirty="0" smtClean="0">
              <a:solidFill>
                <a:srgbClr val="C00000"/>
              </a:solidFill>
              <a:latin typeface="Arial"/>
              <a:ea typeface="Times New Roman"/>
            </a:endParaRPr>
          </a:p>
          <a:p>
            <a:pPr algn="ctr"/>
            <a:endParaRPr lang="he-IL" sz="2400" b="1" dirty="0">
              <a:solidFill>
                <a:srgbClr val="C00000"/>
              </a:solidFill>
              <a:latin typeface="Arial"/>
              <a:ea typeface="Times New Roman"/>
            </a:endParaRPr>
          </a:p>
          <a:p>
            <a:pPr>
              <a:lnSpc>
                <a:spcPct val="150000"/>
              </a:lnSpc>
            </a:pPr>
            <a:r>
              <a:rPr lang="he-IL" dirty="0">
                <a:solidFill>
                  <a:prstClr val="black"/>
                </a:solidFill>
                <a:latin typeface="Arial"/>
                <a:ea typeface="Times New Roman"/>
              </a:rPr>
              <a:t>"פונקציות חץ" מאפשרות לנו לכתוב תחביר קצר יותר של פונקציות</a:t>
            </a:r>
            <a:r>
              <a:rPr lang="he-IL" dirty="0" smtClean="0">
                <a:solidFill>
                  <a:prstClr val="black"/>
                </a:solidFill>
                <a:latin typeface="Arial"/>
                <a:ea typeface="Times New Roman"/>
              </a:rPr>
              <a:t>.</a:t>
            </a:r>
          </a:p>
          <a:p>
            <a:pPr>
              <a:lnSpc>
                <a:spcPct val="150000"/>
              </a:lnSpc>
            </a:pPr>
            <a:r>
              <a:rPr lang="he-IL" b="1" dirty="0">
                <a:solidFill>
                  <a:prstClr val="black"/>
                </a:solidFill>
                <a:latin typeface="Arial"/>
                <a:ea typeface="Times New Roman"/>
              </a:rPr>
              <a:t> </a:t>
            </a:r>
            <a:r>
              <a:rPr lang="he-IL" b="1" dirty="0" smtClean="0">
                <a:solidFill>
                  <a:prstClr val="black"/>
                </a:solidFill>
                <a:latin typeface="Arial"/>
                <a:ea typeface="Times New Roman"/>
              </a:rPr>
              <a:t> דוגמאות בקוד:   </a:t>
            </a:r>
            <a:r>
              <a:rPr lang="en-US" b="1" dirty="0" smtClean="0">
                <a:solidFill>
                  <a:prstClr val="black"/>
                </a:solidFill>
                <a:latin typeface="Arial"/>
                <a:ea typeface="Times New Roman"/>
              </a:rPr>
              <a:t>arrow1.html</a:t>
            </a:r>
            <a:endParaRPr lang="he-IL" b="1" dirty="0" smtClean="0">
              <a:solidFill>
                <a:prstClr val="black"/>
              </a:solidFill>
              <a:latin typeface="Arial"/>
              <a:ea typeface="Times New Roman"/>
            </a:endParaRPr>
          </a:p>
          <a:p>
            <a:endParaRPr lang="he-IL" b="1" dirty="0">
              <a:solidFill>
                <a:prstClr val="black"/>
              </a:solidFill>
              <a:latin typeface="Arial"/>
              <a:ea typeface="Times New Roman"/>
            </a:endParaRPr>
          </a:p>
          <a:p>
            <a:endParaRPr lang="he-IL" b="1" dirty="0" smtClean="0">
              <a:solidFill>
                <a:prstClr val="black"/>
              </a:solidFill>
              <a:latin typeface="Arial"/>
              <a:ea typeface="Times New Roman"/>
            </a:endParaRPr>
          </a:p>
          <a:p>
            <a:endParaRPr lang="he-IL" b="1" dirty="0">
              <a:solidFill>
                <a:prstClr val="black"/>
              </a:solidFill>
              <a:latin typeface="Arial"/>
              <a:ea typeface="Times New Roman"/>
            </a:endParaRPr>
          </a:p>
          <a:p>
            <a:pPr>
              <a:lnSpc>
                <a:spcPct val="150000"/>
              </a:lnSpc>
            </a:pPr>
            <a:r>
              <a:rPr lang="he-IL" dirty="0" smtClean="0">
                <a:solidFill>
                  <a:prstClr val="black"/>
                </a:solidFill>
                <a:latin typeface="Arial"/>
                <a:ea typeface="Times New Roman"/>
              </a:rPr>
              <a:t>ניתן לקצר עוד את התחביר, אם </a:t>
            </a:r>
            <a:r>
              <a:rPr lang="he-IL" dirty="0">
                <a:solidFill>
                  <a:prstClr val="black"/>
                </a:solidFill>
                <a:latin typeface="Arial"/>
                <a:ea typeface="Times New Roman"/>
              </a:rPr>
              <a:t>הפונקציה מכילה רק הוראה אחת וההוראה מחזירה </a:t>
            </a:r>
            <a:r>
              <a:rPr lang="he-IL" dirty="0" smtClean="0">
                <a:solidFill>
                  <a:prstClr val="black"/>
                </a:solidFill>
                <a:latin typeface="Arial"/>
                <a:ea typeface="Times New Roman"/>
              </a:rPr>
              <a:t>ערך. במקרה כזה, ניתן להסיר </a:t>
            </a:r>
            <a:r>
              <a:rPr lang="he-IL" dirty="0">
                <a:solidFill>
                  <a:prstClr val="black"/>
                </a:solidFill>
                <a:latin typeface="Arial"/>
                <a:ea typeface="Times New Roman"/>
              </a:rPr>
              <a:t>את הסוגריים ואת מילת המפתח </a:t>
            </a:r>
            <a:r>
              <a:rPr lang="en-US" dirty="0">
                <a:solidFill>
                  <a:prstClr val="black"/>
                </a:solidFill>
                <a:latin typeface="Arial"/>
                <a:ea typeface="Times New Roman"/>
              </a:rPr>
              <a:t>return </a:t>
            </a:r>
            <a:r>
              <a:rPr lang="he-IL" dirty="0" smtClean="0">
                <a:solidFill>
                  <a:prstClr val="black"/>
                </a:solidFill>
                <a:latin typeface="Arial"/>
                <a:ea typeface="Times New Roman"/>
              </a:rPr>
              <a:t>.</a:t>
            </a:r>
            <a:endParaRPr lang="he-IL" dirty="0">
              <a:solidFill>
                <a:prstClr val="black"/>
              </a:solidFill>
              <a:latin typeface="Arial"/>
              <a:ea typeface="Times New Roman"/>
            </a:endParaRPr>
          </a:p>
          <a:p>
            <a:pPr>
              <a:lnSpc>
                <a:spcPct val="150000"/>
              </a:lnSpc>
            </a:pPr>
            <a:r>
              <a:rPr lang="he-IL" b="1" dirty="0" smtClean="0">
                <a:solidFill>
                  <a:prstClr val="black"/>
                </a:solidFill>
                <a:latin typeface="Arial"/>
                <a:ea typeface="Times New Roman"/>
              </a:rPr>
              <a:t>דוגמא </a:t>
            </a:r>
            <a:r>
              <a:rPr lang="he-IL" b="1" dirty="0">
                <a:solidFill>
                  <a:prstClr val="black"/>
                </a:solidFill>
                <a:latin typeface="Arial"/>
                <a:ea typeface="Times New Roman"/>
              </a:rPr>
              <a:t>בקוד:  </a:t>
            </a:r>
            <a:r>
              <a:rPr lang="en-US" b="1" dirty="0">
                <a:solidFill>
                  <a:prstClr val="black"/>
                </a:solidFill>
                <a:latin typeface="Arial"/>
                <a:ea typeface="Times New Roman"/>
              </a:rPr>
              <a:t>example3</a:t>
            </a:r>
            <a:r>
              <a:rPr lang="he-IL" dirty="0" smtClean="0"/>
              <a:t>   ב- </a:t>
            </a:r>
            <a:r>
              <a:rPr lang="he-IL" b="1" dirty="0" smtClean="0">
                <a:solidFill>
                  <a:prstClr val="black"/>
                </a:solidFill>
                <a:latin typeface="Arial"/>
                <a:ea typeface="Times New Roman"/>
              </a:rPr>
              <a:t> </a:t>
            </a:r>
            <a:r>
              <a:rPr lang="en-US" b="1" dirty="0" smtClean="0">
                <a:solidFill>
                  <a:prstClr val="black"/>
                </a:solidFill>
                <a:latin typeface="Arial"/>
                <a:ea typeface="Times New Roman"/>
              </a:rPr>
              <a:t>arrow1.html</a:t>
            </a:r>
            <a:endParaRPr lang="he-IL" b="1" dirty="0">
              <a:solidFill>
                <a:prstClr val="black"/>
              </a:solidFill>
              <a:latin typeface="Arial"/>
              <a:ea typeface="Times New Roman"/>
            </a:endParaRPr>
          </a:p>
        </p:txBody>
      </p:sp>
    </p:spTree>
    <p:extLst>
      <p:ext uri="{BB962C8B-B14F-4D97-AF65-F5344CB8AC3E}">
        <p14:creationId xmlns:p14="http://schemas.microsoft.com/office/powerpoint/2010/main" val="868860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467544" y="620688"/>
            <a:ext cx="8064896" cy="4339650"/>
          </a:xfrm>
          <a:prstGeom prst="rect">
            <a:avLst/>
          </a:prstGeom>
          <a:noFill/>
        </p:spPr>
        <p:txBody>
          <a:bodyPr wrap="square" rtlCol="1">
            <a:spAutoFit/>
          </a:bodyPr>
          <a:lstStyle/>
          <a:p>
            <a:pPr lvl="0" algn="ctr"/>
            <a:r>
              <a:rPr lang="en-US" sz="2400" b="1" dirty="0">
                <a:solidFill>
                  <a:srgbClr val="C00000"/>
                </a:solidFill>
                <a:latin typeface="Arial"/>
                <a:ea typeface="Times New Roman"/>
              </a:rPr>
              <a:t>Arrow  </a:t>
            </a:r>
            <a:r>
              <a:rPr lang="en-US" sz="2400" b="1" dirty="0" smtClean="0">
                <a:solidFill>
                  <a:srgbClr val="C00000"/>
                </a:solidFill>
                <a:latin typeface="Arial"/>
                <a:ea typeface="Times New Roman"/>
              </a:rPr>
              <a:t>Functions</a:t>
            </a:r>
            <a:r>
              <a:rPr lang="he-IL" sz="2400" b="1" dirty="0" smtClean="0">
                <a:solidFill>
                  <a:srgbClr val="C00000"/>
                </a:solidFill>
                <a:latin typeface="Arial"/>
                <a:ea typeface="Times New Roman"/>
              </a:rPr>
              <a:t> – המשך</a:t>
            </a:r>
          </a:p>
          <a:p>
            <a:pPr lvl="0" algn="ctr"/>
            <a:endParaRPr lang="he-IL" sz="2400" b="1" dirty="0">
              <a:solidFill>
                <a:srgbClr val="C00000"/>
              </a:solidFill>
              <a:latin typeface="Arial"/>
              <a:ea typeface="Times New Roman"/>
            </a:endParaRPr>
          </a:p>
          <a:p>
            <a:pPr lvl="0"/>
            <a:r>
              <a:rPr lang="he-IL" dirty="0">
                <a:solidFill>
                  <a:prstClr val="black"/>
                </a:solidFill>
                <a:latin typeface="Arial"/>
                <a:ea typeface="Times New Roman"/>
              </a:rPr>
              <a:t>שימוש </a:t>
            </a:r>
            <a:r>
              <a:rPr lang="he-IL" dirty="0" smtClean="0">
                <a:solidFill>
                  <a:prstClr val="black"/>
                </a:solidFill>
                <a:latin typeface="Arial"/>
                <a:ea typeface="Times New Roman"/>
              </a:rPr>
              <a:t>בפונקציית </a:t>
            </a:r>
            <a:r>
              <a:rPr lang="he-IL" dirty="0">
                <a:solidFill>
                  <a:prstClr val="black"/>
                </a:solidFill>
                <a:latin typeface="Arial"/>
                <a:ea typeface="Times New Roman"/>
              </a:rPr>
              <a:t>חץ מקוצרת עם </a:t>
            </a:r>
            <a:r>
              <a:rPr lang="he-IL" dirty="0" smtClean="0">
                <a:solidFill>
                  <a:prstClr val="black"/>
                </a:solidFill>
                <a:latin typeface="Arial"/>
                <a:ea typeface="Times New Roman"/>
              </a:rPr>
              <a:t>פרמטר / פרמטרים.</a:t>
            </a:r>
          </a:p>
          <a:p>
            <a:pPr lvl="0"/>
            <a:endParaRPr lang="he-IL" dirty="0">
              <a:solidFill>
                <a:prstClr val="black"/>
              </a:solidFill>
              <a:latin typeface="Arial"/>
              <a:ea typeface="Times New Roman"/>
            </a:endParaRPr>
          </a:p>
          <a:p>
            <a:r>
              <a:rPr lang="he-IL" b="1" dirty="0" smtClean="0">
                <a:solidFill>
                  <a:prstClr val="black"/>
                </a:solidFill>
                <a:latin typeface="Arial"/>
                <a:ea typeface="Times New Roman"/>
              </a:rPr>
              <a:t>דוגמא </a:t>
            </a:r>
            <a:r>
              <a:rPr lang="he-IL" b="1" dirty="0">
                <a:solidFill>
                  <a:prstClr val="black"/>
                </a:solidFill>
                <a:latin typeface="Arial"/>
                <a:ea typeface="Times New Roman"/>
              </a:rPr>
              <a:t>בקוד:  </a:t>
            </a:r>
            <a:r>
              <a:rPr lang="en-US" b="1" dirty="0" smtClean="0">
                <a:solidFill>
                  <a:prstClr val="black"/>
                </a:solidFill>
                <a:latin typeface="Arial"/>
                <a:ea typeface="Times New Roman"/>
              </a:rPr>
              <a:t>example4</a:t>
            </a:r>
            <a:r>
              <a:rPr lang="he-IL" dirty="0" smtClean="0"/>
              <a:t>   </a:t>
            </a:r>
            <a:r>
              <a:rPr lang="he-IL" dirty="0"/>
              <a:t>ב- </a:t>
            </a:r>
            <a:r>
              <a:rPr lang="he-IL" b="1" dirty="0">
                <a:solidFill>
                  <a:prstClr val="black"/>
                </a:solidFill>
                <a:latin typeface="Arial"/>
                <a:ea typeface="Times New Roman"/>
              </a:rPr>
              <a:t> </a:t>
            </a:r>
            <a:r>
              <a:rPr lang="en-US" b="1" dirty="0">
                <a:solidFill>
                  <a:prstClr val="black"/>
                </a:solidFill>
                <a:latin typeface="Arial"/>
                <a:ea typeface="Times New Roman"/>
              </a:rPr>
              <a:t>arrow1.html</a:t>
            </a:r>
            <a:endParaRPr lang="he-IL" b="1" dirty="0">
              <a:solidFill>
                <a:prstClr val="black"/>
              </a:solidFill>
              <a:latin typeface="Arial"/>
              <a:ea typeface="Times New Roman"/>
            </a:endParaRPr>
          </a:p>
          <a:p>
            <a:pPr lvl="0"/>
            <a:endParaRPr lang="he-IL" dirty="0">
              <a:solidFill>
                <a:prstClr val="black"/>
              </a:solidFill>
              <a:latin typeface="Arial"/>
              <a:ea typeface="Times New Roman"/>
            </a:endParaRPr>
          </a:p>
          <a:p>
            <a:pPr lvl="0"/>
            <a:endParaRPr lang="en-US" sz="2400" b="1" dirty="0" smtClean="0">
              <a:solidFill>
                <a:srgbClr val="C00000"/>
              </a:solidFill>
              <a:latin typeface="Arial"/>
              <a:ea typeface="Times New Roman"/>
            </a:endParaRPr>
          </a:p>
          <a:p>
            <a:pPr lvl="0"/>
            <a:endParaRPr lang="en-US" sz="2400" b="1" dirty="0">
              <a:solidFill>
                <a:srgbClr val="C00000"/>
              </a:solidFill>
              <a:latin typeface="Arial"/>
              <a:ea typeface="Times New Roman"/>
            </a:endParaRPr>
          </a:p>
          <a:p>
            <a:pPr>
              <a:lnSpc>
                <a:spcPct val="150000"/>
              </a:lnSpc>
            </a:pPr>
            <a:r>
              <a:rPr lang="he-IL" dirty="0">
                <a:solidFill>
                  <a:prstClr val="black"/>
                </a:solidFill>
                <a:latin typeface="Arial"/>
                <a:ea typeface="Times New Roman"/>
              </a:rPr>
              <a:t>שימוש 'בפונקציית חץ' מקוצרת עם פרמטר בודד מה שמאפשר לוותר על הסוגריים המסמנים </a:t>
            </a:r>
            <a:r>
              <a:rPr lang="he-IL" dirty="0" smtClean="0">
                <a:solidFill>
                  <a:prstClr val="black"/>
                </a:solidFill>
                <a:latin typeface="Arial"/>
                <a:ea typeface="Times New Roman"/>
              </a:rPr>
              <a:t>פונקציה.</a:t>
            </a:r>
          </a:p>
          <a:p>
            <a:pPr>
              <a:lnSpc>
                <a:spcPct val="150000"/>
              </a:lnSpc>
            </a:pPr>
            <a:r>
              <a:rPr lang="he-IL" b="1" dirty="0">
                <a:solidFill>
                  <a:prstClr val="black"/>
                </a:solidFill>
                <a:latin typeface="Arial"/>
                <a:ea typeface="Times New Roman"/>
              </a:rPr>
              <a:t>דוגמא בקוד:  </a:t>
            </a:r>
            <a:r>
              <a:rPr lang="en-US" b="1" dirty="0" smtClean="0">
                <a:solidFill>
                  <a:prstClr val="black"/>
                </a:solidFill>
                <a:latin typeface="Arial"/>
                <a:ea typeface="Times New Roman"/>
              </a:rPr>
              <a:t>example5</a:t>
            </a:r>
            <a:r>
              <a:rPr lang="he-IL" dirty="0" smtClean="0"/>
              <a:t>   </a:t>
            </a:r>
            <a:r>
              <a:rPr lang="he-IL" dirty="0"/>
              <a:t>ב- </a:t>
            </a:r>
            <a:r>
              <a:rPr lang="he-IL" b="1" dirty="0">
                <a:solidFill>
                  <a:prstClr val="black"/>
                </a:solidFill>
                <a:latin typeface="Arial"/>
                <a:ea typeface="Times New Roman"/>
              </a:rPr>
              <a:t> </a:t>
            </a:r>
            <a:r>
              <a:rPr lang="en-US" b="1" dirty="0">
                <a:solidFill>
                  <a:prstClr val="black"/>
                </a:solidFill>
                <a:latin typeface="Arial"/>
                <a:ea typeface="Times New Roman"/>
              </a:rPr>
              <a:t>arrow1.html</a:t>
            </a:r>
            <a:endParaRPr lang="he-IL" b="1" dirty="0">
              <a:solidFill>
                <a:prstClr val="black"/>
              </a:solidFill>
              <a:latin typeface="Arial"/>
              <a:ea typeface="Times New Roman"/>
            </a:endParaRPr>
          </a:p>
          <a:p>
            <a:pPr>
              <a:lnSpc>
                <a:spcPct val="150000"/>
              </a:lnSpc>
            </a:pPr>
            <a:endParaRPr lang="en-US" dirty="0">
              <a:solidFill>
                <a:prstClr val="black"/>
              </a:solidFill>
              <a:latin typeface="Arial"/>
              <a:ea typeface="Times New Roman"/>
            </a:endParaRPr>
          </a:p>
        </p:txBody>
      </p:sp>
    </p:spTree>
    <p:extLst>
      <p:ext uri="{BB962C8B-B14F-4D97-AF65-F5344CB8AC3E}">
        <p14:creationId xmlns:p14="http://schemas.microsoft.com/office/powerpoint/2010/main" val="137812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he-IL" smtClean="0"/>
              <a:t>שיעור רביעי     לאה חנוכה</a:t>
            </a:r>
            <a:endParaRPr lang="he-IL"/>
          </a:p>
        </p:txBody>
      </p:sp>
      <p:sp>
        <p:nvSpPr>
          <p:cNvPr id="3" name="TextBox 2"/>
          <p:cNvSpPr txBox="1"/>
          <p:nvPr/>
        </p:nvSpPr>
        <p:spPr>
          <a:xfrm>
            <a:off x="581690" y="404664"/>
            <a:ext cx="7848872" cy="5755422"/>
          </a:xfrm>
          <a:prstGeom prst="rect">
            <a:avLst/>
          </a:prstGeom>
          <a:noFill/>
        </p:spPr>
        <p:txBody>
          <a:bodyPr wrap="square" rtlCol="1">
            <a:spAutoFit/>
          </a:bodyPr>
          <a:lstStyle/>
          <a:p>
            <a:pPr algn="ctr"/>
            <a:r>
              <a:rPr lang="he-IL" sz="2400" b="1" dirty="0">
                <a:solidFill>
                  <a:srgbClr val="C00000"/>
                </a:solidFill>
                <a:latin typeface="Arial"/>
                <a:ea typeface="Times New Roman"/>
              </a:rPr>
              <a:t>לולאות  </a:t>
            </a:r>
            <a:r>
              <a:rPr lang="en-US" sz="2400" b="1" dirty="0" smtClean="0">
                <a:solidFill>
                  <a:srgbClr val="C00000"/>
                </a:solidFill>
                <a:latin typeface="Arial"/>
                <a:ea typeface="Times New Roman"/>
              </a:rPr>
              <a:t>for  of</a:t>
            </a:r>
            <a:endParaRPr lang="he-IL" sz="2400" b="1" dirty="0" smtClean="0">
              <a:solidFill>
                <a:srgbClr val="C00000"/>
              </a:solidFill>
              <a:latin typeface="Arial"/>
              <a:ea typeface="Times New Roman"/>
            </a:endParaRPr>
          </a:p>
          <a:p>
            <a:pPr algn="ctr"/>
            <a:endParaRPr lang="he-IL" sz="800" b="1" dirty="0">
              <a:solidFill>
                <a:srgbClr val="C00000"/>
              </a:solidFill>
              <a:latin typeface="Arial"/>
              <a:ea typeface="Times New Roman"/>
            </a:endParaRPr>
          </a:p>
          <a:p>
            <a:pPr>
              <a:lnSpc>
                <a:spcPct val="150000"/>
              </a:lnSpc>
            </a:pPr>
            <a:r>
              <a:rPr lang="he-IL" dirty="0" smtClean="0">
                <a:latin typeface="Arial"/>
                <a:ea typeface="Times New Roman"/>
              </a:rPr>
              <a:t>לולאת </a:t>
            </a:r>
            <a:r>
              <a:rPr lang="en-US" dirty="0" smtClean="0">
                <a:latin typeface="Arial"/>
                <a:ea typeface="Times New Roman"/>
              </a:rPr>
              <a:t>for </a:t>
            </a:r>
            <a:r>
              <a:rPr lang="en-US" dirty="0">
                <a:latin typeface="Arial"/>
                <a:ea typeface="Times New Roman"/>
              </a:rPr>
              <a:t>o</a:t>
            </a:r>
            <a:r>
              <a:rPr lang="en-US" dirty="0" smtClean="0">
                <a:latin typeface="Arial"/>
                <a:ea typeface="Times New Roman"/>
              </a:rPr>
              <a:t>f </a:t>
            </a:r>
            <a:r>
              <a:rPr lang="he-IL" dirty="0" smtClean="0">
                <a:latin typeface="Arial"/>
                <a:ea typeface="Times New Roman"/>
              </a:rPr>
              <a:t> משמשת לסריקת טיפוסי נתונים שהם סדרות של ערכים כמו: מערכים, מחרוזות ועוד.</a:t>
            </a:r>
          </a:p>
          <a:p>
            <a:pPr>
              <a:lnSpc>
                <a:spcPct val="150000"/>
              </a:lnSpc>
            </a:pPr>
            <a:endParaRPr lang="he-IL" sz="800" dirty="0">
              <a:latin typeface="Arial"/>
              <a:ea typeface="Times New Roman"/>
            </a:endParaRPr>
          </a:p>
          <a:p>
            <a:pPr>
              <a:lnSpc>
                <a:spcPct val="150000"/>
              </a:lnSpc>
            </a:pPr>
            <a:r>
              <a:rPr lang="he-IL" b="1" dirty="0" smtClean="0">
                <a:latin typeface="Arial"/>
                <a:ea typeface="Times New Roman"/>
              </a:rPr>
              <a:t>פורמט ההוראה:  </a:t>
            </a:r>
          </a:p>
          <a:p>
            <a:pPr algn="l" rtl="0">
              <a:lnSpc>
                <a:spcPct val="150000"/>
              </a:lnSpc>
            </a:pPr>
            <a:r>
              <a:rPr lang="en-US" b="1" dirty="0" smtClean="0">
                <a:solidFill>
                  <a:srgbClr val="C00000"/>
                </a:solidFill>
                <a:latin typeface="Arial"/>
                <a:ea typeface="Times New Roman"/>
              </a:rPr>
              <a:t>for</a:t>
            </a:r>
            <a:r>
              <a:rPr lang="en-US" dirty="0" smtClean="0">
                <a:latin typeface="Arial"/>
                <a:ea typeface="Times New Roman"/>
              </a:rPr>
              <a:t> (</a:t>
            </a:r>
            <a:r>
              <a:rPr lang="he-IL" dirty="0" smtClean="0">
                <a:latin typeface="Arial"/>
                <a:ea typeface="Times New Roman"/>
              </a:rPr>
              <a:t>משתנה הלולאה </a:t>
            </a:r>
            <a:r>
              <a:rPr lang="en-US" dirty="0" smtClean="0">
                <a:latin typeface="Arial"/>
                <a:ea typeface="Times New Roman"/>
              </a:rPr>
              <a:t>   </a:t>
            </a:r>
            <a:r>
              <a:rPr lang="en-US" b="1" dirty="0">
                <a:solidFill>
                  <a:srgbClr val="C00000"/>
                </a:solidFill>
                <a:latin typeface="Arial"/>
                <a:ea typeface="Times New Roman"/>
              </a:rPr>
              <a:t>of </a:t>
            </a:r>
            <a:r>
              <a:rPr lang="en-US" dirty="0" smtClean="0">
                <a:latin typeface="Arial"/>
                <a:ea typeface="Times New Roman"/>
              </a:rPr>
              <a:t>  </a:t>
            </a:r>
            <a:r>
              <a:rPr lang="he-IL" dirty="0" smtClean="0">
                <a:latin typeface="Arial"/>
                <a:ea typeface="Times New Roman"/>
              </a:rPr>
              <a:t>סדרה</a:t>
            </a:r>
            <a:r>
              <a:rPr lang="en-US" dirty="0" smtClean="0">
                <a:latin typeface="Arial"/>
                <a:ea typeface="Times New Roman"/>
              </a:rPr>
              <a:t> )</a:t>
            </a:r>
          </a:p>
          <a:p>
            <a:pPr algn="l" rtl="0">
              <a:lnSpc>
                <a:spcPct val="150000"/>
              </a:lnSpc>
            </a:pPr>
            <a:r>
              <a:rPr lang="en-US" dirty="0" smtClean="0">
                <a:latin typeface="Arial"/>
                <a:ea typeface="Times New Roman"/>
              </a:rPr>
              <a:t>{</a:t>
            </a:r>
          </a:p>
          <a:p>
            <a:pPr algn="l" rtl="0">
              <a:lnSpc>
                <a:spcPct val="150000"/>
              </a:lnSpc>
            </a:pPr>
            <a:r>
              <a:rPr lang="en-US" dirty="0" smtClean="0">
                <a:latin typeface="Arial"/>
                <a:ea typeface="Times New Roman"/>
              </a:rPr>
              <a:t>    //  </a:t>
            </a:r>
            <a:r>
              <a:rPr lang="he-IL" dirty="0" smtClean="0">
                <a:latin typeface="Arial"/>
                <a:ea typeface="Times New Roman"/>
              </a:rPr>
              <a:t>הוראות לביצוע</a:t>
            </a:r>
            <a:endParaRPr lang="en-US" dirty="0" smtClean="0">
              <a:latin typeface="Arial"/>
              <a:ea typeface="Times New Roman"/>
            </a:endParaRPr>
          </a:p>
          <a:p>
            <a:pPr algn="l" rtl="0">
              <a:lnSpc>
                <a:spcPct val="150000"/>
              </a:lnSpc>
            </a:pPr>
            <a:r>
              <a:rPr lang="en-US" dirty="0" smtClean="0">
                <a:latin typeface="Arial"/>
                <a:ea typeface="Times New Roman"/>
              </a:rPr>
              <a:t>}</a:t>
            </a:r>
          </a:p>
          <a:p>
            <a:pPr rtl="0">
              <a:lnSpc>
                <a:spcPct val="150000"/>
              </a:lnSpc>
            </a:pPr>
            <a:r>
              <a:rPr lang="en-US" b="1" dirty="0" smtClean="0">
                <a:latin typeface="Arial"/>
                <a:ea typeface="Times New Roman"/>
              </a:rPr>
              <a:t>:</a:t>
            </a:r>
            <a:r>
              <a:rPr lang="he-IL" b="1" dirty="0" smtClean="0">
                <a:latin typeface="Arial"/>
                <a:ea typeface="Times New Roman"/>
              </a:rPr>
              <a:t>איטרטור </a:t>
            </a:r>
            <a:r>
              <a:rPr lang="en-US" b="1" dirty="0" smtClean="0">
                <a:latin typeface="Arial"/>
                <a:ea typeface="Times New Roman"/>
              </a:rPr>
              <a:t> </a:t>
            </a:r>
            <a:r>
              <a:rPr lang="he-IL" b="1" dirty="0" smtClean="0">
                <a:latin typeface="Arial"/>
                <a:ea typeface="Times New Roman"/>
              </a:rPr>
              <a:t>משתנה הלולאה </a:t>
            </a:r>
            <a:r>
              <a:rPr lang="he-IL" dirty="0" smtClean="0">
                <a:latin typeface="Arial"/>
                <a:ea typeface="Times New Roman"/>
              </a:rPr>
              <a:t>/</a:t>
            </a:r>
            <a:endParaRPr lang="en-US" dirty="0" smtClean="0">
              <a:latin typeface="Arial"/>
              <a:ea typeface="Times New Roman"/>
            </a:endParaRPr>
          </a:p>
          <a:p>
            <a:pPr rtl="0">
              <a:lnSpc>
                <a:spcPct val="150000"/>
              </a:lnSpc>
            </a:pPr>
            <a:r>
              <a:rPr lang="he-IL" dirty="0">
                <a:latin typeface="Arial"/>
                <a:ea typeface="Times New Roman"/>
              </a:rPr>
              <a:t>בכל איטרציה, האיטרטור יקבל את ערכו של האיבר הבא מתוך סדרת </a:t>
            </a:r>
            <a:r>
              <a:rPr lang="he-IL" dirty="0" smtClean="0">
                <a:latin typeface="Arial"/>
                <a:ea typeface="Times New Roman"/>
              </a:rPr>
              <a:t>הערכים.</a:t>
            </a:r>
            <a:endParaRPr lang="en-US" dirty="0" smtClean="0">
              <a:latin typeface="Arial"/>
              <a:ea typeface="Times New Roman"/>
            </a:endParaRPr>
          </a:p>
          <a:p>
            <a:pPr rtl="0">
              <a:lnSpc>
                <a:spcPct val="150000"/>
              </a:lnSpc>
            </a:pPr>
            <a:endParaRPr lang="en-US" dirty="0">
              <a:latin typeface="Arial"/>
              <a:ea typeface="Times New Roman"/>
            </a:endParaRPr>
          </a:p>
          <a:p>
            <a:pPr rtl="0">
              <a:lnSpc>
                <a:spcPct val="150000"/>
              </a:lnSpc>
            </a:pPr>
            <a:r>
              <a:rPr lang="he-IL" b="1" dirty="0" smtClean="0">
                <a:latin typeface="Arial"/>
                <a:ea typeface="Times New Roman"/>
              </a:rPr>
              <a:t>סדרה :</a:t>
            </a:r>
          </a:p>
          <a:p>
            <a:pPr rtl="0">
              <a:lnSpc>
                <a:spcPct val="150000"/>
              </a:lnSpc>
            </a:pPr>
            <a:r>
              <a:rPr lang="en-US" dirty="0" smtClean="0">
                <a:latin typeface="Arial"/>
                <a:ea typeface="Times New Roman"/>
              </a:rPr>
              <a:t>  </a:t>
            </a:r>
            <a:r>
              <a:rPr lang="he-IL" dirty="0" smtClean="0">
                <a:latin typeface="Arial"/>
                <a:ea typeface="Times New Roman"/>
              </a:rPr>
              <a:t>אובייקט המכיל סדרה של ערכים. כמו: מערך, מחרוזת או כל אוסף אחר.</a:t>
            </a:r>
            <a:endParaRPr lang="he-IL" dirty="0">
              <a:latin typeface="Arial"/>
              <a:ea typeface="Times New Roman"/>
            </a:endParaRPr>
          </a:p>
        </p:txBody>
      </p:sp>
    </p:spTree>
    <p:extLst>
      <p:ext uri="{BB962C8B-B14F-4D97-AF65-F5344CB8AC3E}">
        <p14:creationId xmlns:p14="http://schemas.microsoft.com/office/powerpoint/2010/main" val="676456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1573</TotalTime>
  <Words>1159</Words>
  <Application>Microsoft Office PowerPoint</Application>
  <PresentationFormat>‫הצגה על המסך (4:3)</PresentationFormat>
  <Paragraphs>174</Paragraphs>
  <Slides>17</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17</vt:i4>
      </vt:variant>
    </vt:vector>
  </HeadingPairs>
  <TitlesOfParts>
    <vt:vector size="18" baseType="lpstr">
      <vt:lpstr>ערכת נושא Office</vt:lpstr>
      <vt:lpstr>תכנות אינטרנט  Java  Script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שיעור מספר 4</dc:title>
  <dc:creator>user</dc:creator>
  <cp:lastModifiedBy>user</cp:lastModifiedBy>
  <cp:revision>108</cp:revision>
  <dcterms:created xsi:type="dcterms:W3CDTF">2020-04-18T11:28:00Z</dcterms:created>
  <dcterms:modified xsi:type="dcterms:W3CDTF">2021-04-05T16:03:07Z</dcterms:modified>
</cp:coreProperties>
</file>