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714" r:id="rId2"/>
  </p:sldMasterIdLst>
  <p:notesMasterIdLst>
    <p:notesMasterId r:id="rId22"/>
  </p:notesMasterIdLst>
  <p:sldIdLst>
    <p:sldId id="256" r:id="rId3"/>
    <p:sldId id="286" r:id="rId4"/>
    <p:sldId id="259" r:id="rId5"/>
    <p:sldId id="317" r:id="rId6"/>
    <p:sldId id="318" r:id="rId7"/>
    <p:sldId id="319" r:id="rId8"/>
    <p:sldId id="314" r:id="rId9"/>
    <p:sldId id="290" r:id="rId10"/>
    <p:sldId id="311" r:id="rId11"/>
    <p:sldId id="262" r:id="rId12"/>
    <p:sldId id="261" r:id="rId13"/>
    <p:sldId id="288" r:id="rId14"/>
    <p:sldId id="291" r:id="rId15"/>
    <p:sldId id="308" r:id="rId16"/>
    <p:sldId id="293" r:id="rId17"/>
    <p:sldId id="304" r:id="rId18"/>
    <p:sldId id="316" r:id="rId19"/>
    <p:sldId id="309" r:id="rId20"/>
    <p:sldId id="30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4A"/>
    <a:srgbClr val="D0D5E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</a:rPr>
              <a:t>중소기업 대출 거절 이유</a:t>
            </a:r>
          </a:p>
        </c:rich>
      </c:tx>
      <c:layout>
        <c:manualLayout>
          <c:xMode val="edge"/>
          <c:yMode val="edge"/>
          <c:x val="0.3268356802093940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중소기업 대출 거절 이유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DEF-44D1-AF56-B3D4F4B78E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A9-4ACE-8860-2E9C8F7A8E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A9-4ACE-8860-2E9C8F7A8E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A9-4ACE-8860-2E9C8F7A8E4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2A9-4ACE-8860-2E9C8F7A8E4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2A9-4ACE-8860-2E9C8F7A8E47}"/>
              </c:ext>
            </c:extLst>
          </c:dPt>
          <c:cat>
            <c:strRef>
              <c:f>Sheet1!$A$2:$A$7</c:f>
              <c:strCache>
                <c:ptCount val="6"/>
                <c:pt idx="0">
                  <c:v>담보부족</c:v>
                </c:pt>
                <c:pt idx="1">
                  <c:v>대출한도초과</c:v>
                </c:pt>
                <c:pt idx="2">
                  <c:v>신용등급미달</c:v>
                </c:pt>
                <c:pt idx="3">
                  <c:v>업력이 짧아서</c:v>
                </c:pt>
                <c:pt idx="4">
                  <c:v>사업성 불투명</c:v>
                </c:pt>
                <c:pt idx="5">
                  <c:v>업황악화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63</c:v>
                </c:pt>
                <c:pt idx="1">
                  <c:v>30.6</c:v>
                </c:pt>
                <c:pt idx="2">
                  <c:v>26.8</c:v>
                </c:pt>
                <c:pt idx="3">
                  <c:v>13.5</c:v>
                </c:pt>
                <c:pt idx="4">
                  <c:v>11.2</c:v>
                </c:pt>
                <c:pt idx="5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EF-44D1-AF56-B3D4F4B78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건설업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80-4F7B-BEB1-9ACB6FAAD3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정보통신업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80-4F7B-BEB1-9ACB6FAAD3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도매 및 소매업</c:v>
                </c:pt>
              </c:strCache>
            </c:strRef>
          </c:tx>
          <c:spPr>
            <a:solidFill>
              <a:srgbClr val="D0F6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80-4F7B-BEB1-9ACB6FAAD32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제조업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80-4F7B-BEB1-9ACB6FAAD32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전문, 과학 및 기술 서비스업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80-4F7B-BEB1-9ACB6FAAD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8780480"/>
        <c:axId val="1958564688"/>
      </c:barChart>
      <c:catAx>
        <c:axId val="2038780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58564688"/>
        <c:crosses val="autoZero"/>
        <c:auto val="1"/>
        <c:lblAlgn val="ctr"/>
        <c:lblOffset val="100"/>
        <c:noMultiLvlLbl val="0"/>
      </c:catAx>
      <c:valAx>
        <c:axId val="1958564688"/>
        <c:scaling>
          <c:orientation val="minMax"/>
          <c:max val="3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3878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870486559199692E-2"/>
          <c:y val="3.0535789815936444E-2"/>
          <c:w val="0.88568198715987756"/>
          <c:h val="0.683523351883628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DecisionTree
</c:v>
                </c:pt>
                <c:pt idx="1">
                  <c:v>XGBoost</c:v>
                </c:pt>
                <c:pt idx="2">
                  <c:v>CatBoost
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0.65</c:v>
                </c:pt>
                <c:pt idx="1">
                  <c:v>0.67</c:v>
                </c:pt>
                <c:pt idx="2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C-4137-AE40-3419612576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DecisionTree
</c:v>
                </c:pt>
                <c:pt idx="1">
                  <c:v>XGBoost</c:v>
                </c:pt>
                <c:pt idx="2">
                  <c:v>CatBoost
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0.57999999999999996</c:v>
                </c:pt>
                <c:pt idx="1">
                  <c:v>0.61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DC-4137-AE40-3419612576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DecisionTree
</c:v>
                </c:pt>
                <c:pt idx="1">
                  <c:v>XGBoost</c:v>
                </c:pt>
                <c:pt idx="2">
                  <c:v>CatBoost
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0.44</c:v>
                </c:pt>
                <c:pt idx="1">
                  <c:v>0.53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DC-4137-AE40-341961257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4145071"/>
        <c:axId val="274165711"/>
      </c:barChart>
      <c:catAx>
        <c:axId val="2741450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4165711"/>
        <c:crosses val="autoZero"/>
        <c:auto val="1"/>
        <c:lblAlgn val="ctr"/>
        <c:lblOffset val="100"/>
        <c:noMultiLvlLbl val="0"/>
      </c:catAx>
      <c:valAx>
        <c:axId val="274165711"/>
        <c:scaling>
          <c:orientation val="minMax"/>
          <c:max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4145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623918931786092E-2"/>
          <c:y val="0.8479001159568742"/>
          <c:w val="0.7738217901213309"/>
          <c:h val="0.15209988404312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중소기업 은행 차입여건 부진율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1015957188770534"/>
                  <c:y val="-6.59705303926752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1CA-4912-B26D-8B7C7D28123C}"/>
                </c:ext>
              </c:extLst>
            </c:dLbl>
            <c:dLbl>
              <c:idx val="1"/>
              <c:layout>
                <c:manualLayout>
                  <c:x val="-5.7281536928137741E-2"/>
                  <c:y val="-5.93734773534078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CA-4912-B26D-8B7C7D28123C}"/>
                </c:ext>
              </c:extLst>
            </c:dLbl>
            <c:dLbl>
              <c:idx val="2"/>
              <c:layout>
                <c:manualLayout>
                  <c:x val="-7.236254904312521E-2"/>
                  <c:y val="-6.59705303926752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1CA-4912-B26D-8B7C7D2812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17.600000000000001</c:v>
                </c:pt>
                <c:pt idx="1">
                  <c:v>22</c:v>
                </c:pt>
                <c:pt idx="2">
                  <c:v>23.4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CA-4912-B26D-8B7C7D28123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89575279"/>
        <c:axId val="775849343"/>
      </c:lineChart>
      <c:catAx>
        <c:axId val="889575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5849343"/>
        <c:crosses val="autoZero"/>
        <c:auto val="1"/>
        <c:lblAlgn val="ctr"/>
        <c:lblOffset val="100"/>
        <c:noMultiLvlLbl val="0"/>
      </c:catAx>
      <c:valAx>
        <c:axId val="775849343"/>
        <c:scaling>
          <c:orientation val="minMax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9575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00918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53-4763-82DE-42ED59FEAE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53-4763-82DE-42ED59FEAED8}"/>
              </c:ext>
            </c:extLst>
          </c:dPt>
          <c:dPt>
            <c:idx val="2"/>
            <c:bubble3D val="0"/>
            <c:spPr>
              <a:solidFill>
                <a:srgbClr val="002F4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53-4763-82DE-42ED59FEAED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53-4763-82DE-42ED59FEAED8}"/>
              </c:ext>
            </c:extLst>
          </c:dPt>
          <c:dPt>
            <c:idx val="4"/>
            <c:bubble3D val="0"/>
            <c:spPr>
              <a:solidFill>
                <a:srgbClr val="D0F6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753-4763-82DE-42ED59FEAED8}"/>
              </c:ext>
            </c:extLst>
          </c:dPt>
          <c:cat>
            <c:strRef>
              <c:f>Sheet1!$A$2:$A$6</c:f>
              <c:strCache>
                <c:ptCount val="5"/>
                <c:pt idx="0">
                  <c:v>방송통신 및 정보서비스업</c:v>
                </c:pt>
                <c:pt idx="1">
                  <c:v>자동차 제조업</c:v>
                </c:pt>
                <c:pt idx="2">
                  <c:v>전기전자제품 제조업</c:v>
                </c:pt>
                <c:pt idx="3">
                  <c:v>전문 과학 및 기술서비스업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</c:v>
                </c:pt>
                <c:pt idx="1">
                  <c:v>14</c:v>
                </c:pt>
                <c:pt idx="2">
                  <c:v>34</c:v>
                </c:pt>
                <c:pt idx="3">
                  <c:v>4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753-4763-82DE-42ED59FEAE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 평균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DA3-41B3-81D6-115F60C73D0B}"/>
              </c:ext>
            </c:extLst>
          </c:dPt>
          <c:dPt>
            <c:idx val="1"/>
            <c:invertIfNegative val="0"/>
            <c:bubble3D val="0"/>
            <c:spPr>
              <a:solidFill>
                <a:srgbClr val="002F4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DA3-41B3-81D6-115F60C73D0B}"/>
              </c:ext>
            </c:extLst>
          </c:dPt>
          <c:cat>
            <c:strRef>
              <c:f>Sheet1!$A$2:$A$3</c:f>
              <c:strCache>
                <c:ptCount val="2"/>
                <c:pt idx="0">
                  <c:v>비수도권</c:v>
                </c:pt>
                <c:pt idx="1">
                  <c:v>수도권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15036260</c:v>
                </c:pt>
                <c:pt idx="1">
                  <c:v>35582460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A3-41B3-81D6-115F60C73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89886239"/>
        <c:axId val="793205727"/>
      </c:barChart>
      <c:catAx>
        <c:axId val="789886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3205727"/>
        <c:crosses val="autoZero"/>
        <c:auto val="1"/>
        <c:lblAlgn val="ctr"/>
        <c:lblOffset val="100"/>
        <c:noMultiLvlLbl val="0"/>
      </c:catAx>
      <c:valAx>
        <c:axId val="793205727"/>
        <c:scaling>
          <c:orientation val="minMax"/>
          <c:max val="40000000"/>
          <c:min val="10000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9886239"/>
        <c:crosses val="autoZero"/>
        <c:crossBetween val="between"/>
        <c:dispUnits>
          <c:builtInUnit val="tenMillions"/>
          <c:dispUnitsLbl>
            <c:layout>
              <c:manualLayout>
                <c:xMode val="edge"/>
                <c:yMode val="edge"/>
                <c:x val="0.76592447404970132"/>
                <c:y val="0.6223228346456691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ko-KR" altLang="en-US" sz="1100" dirty="0"/>
                    <a:t>단위</a:t>
                  </a:r>
                  <a:r>
                    <a:rPr lang="en-US" altLang="ko-KR" sz="1100" dirty="0"/>
                    <a:t>: </a:t>
                  </a:r>
                  <a:r>
                    <a:rPr lang="ko-KR" altLang="en-US" sz="1100" dirty="0"/>
                    <a:t>천만원</a:t>
                  </a:r>
                  <a:endParaRPr lang="en-US" altLang="ko-KR" sz="1100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기타</c:v>
                </c:pt>
              </c:strCache>
            </c:strRef>
          </c:tx>
          <c:spPr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36642770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D8-4F30-B17A-3C34F14C9B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사업 지원 및 임대 서비스업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21998580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D8-4F30-B17A-3C34F14C9B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과학 및 기술 서비스업</c:v>
                </c:pt>
              </c:strCache>
            </c:strRef>
          </c:tx>
          <c:spPr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50228880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D8-4F30-B17A-3C34F14C9BA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도매 및 소매업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43273760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4D8-4F30-B17A-3C34F14C9BA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제조업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36908310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4D8-4F30-B17A-3C34F14C9BA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정보통신업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20293770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4D8-4F30-B17A-3C34F14C9BA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건설업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27672520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4D8-4F30-B17A-3C34F14C9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29818655"/>
        <c:axId val="630409551"/>
      </c:barChart>
      <c:catAx>
        <c:axId val="6298186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0409551"/>
        <c:crosses val="autoZero"/>
        <c:auto val="1"/>
        <c:lblAlgn val="ctr"/>
        <c:lblOffset val="100"/>
        <c:noMultiLvlLbl val="0"/>
      </c:catAx>
      <c:valAx>
        <c:axId val="630409551"/>
        <c:scaling>
          <c:orientation val="minMax"/>
          <c:max val="50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9818655"/>
        <c:crosses val="autoZero"/>
        <c:crossBetween val="between"/>
        <c:dispUnits>
          <c:builtInUnit val="tenMillions"/>
          <c:dispUnitsLbl>
            <c:layout>
              <c:manualLayout>
                <c:xMode val="edge"/>
                <c:yMode val="edge"/>
                <c:x val="0.81217075925416549"/>
                <c:y val="0.50307074749377556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ko-KR" altLang="en-US" sz="1100" dirty="0"/>
                    <a:t>단위</a:t>
                  </a:r>
                  <a:r>
                    <a:rPr lang="en-US" altLang="ko-KR" sz="1100" dirty="0"/>
                    <a:t>: </a:t>
                  </a:r>
                  <a:r>
                    <a:rPr lang="ko-KR" altLang="en-US" sz="1100" dirty="0"/>
                    <a:t>천만원</a:t>
                  </a:r>
                  <a:endParaRPr lang="en-US" altLang="ko-KR" sz="1100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6645752238698153E-2"/>
          <c:y val="0.5028337851393494"/>
          <c:w val="0.73019205396397213"/>
          <c:h val="0.225696714000669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48456423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7B-4543-8AE1-9E63A6F502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ExtraTrees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48430231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37B-4543-8AE1-9E63A6F50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6980559"/>
        <c:axId val="870597983"/>
      </c:barChart>
      <c:catAx>
        <c:axId val="4969805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70597983"/>
        <c:crosses val="autoZero"/>
        <c:auto val="1"/>
        <c:lblAlgn val="ctr"/>
        <c:lblOffset val="100"/>
        <c:noMultiLvlLbl val="0"/>
      </c:catAx>
      <c:valAx>
        <c:axId val="870597983"/>
        <c:scaling>
          <c:orientation val="minMax"/>
          <c:max val="48500000"/>
          <c:min val="48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980559"/>
        <c:crosses val="autoZero"/>
        <c:crossBetween val="between"/>
        <c:majorUnit val="100000"/>
        <c:dispUnits>
          <c:builtInUnit val="tenMillion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5517361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93-4AD7-9B7C-E851D5D6F7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ExtraTrees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5508646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93-4AD7-9B7C-E851D5D6F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5968175"/>
        <c:axId val="870618143"/>
      </c:barChart>
      <c:catAx>
        <c:axId val="8659681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70618143"/>
        <c:crosses val="autoZero"/>
        <c:auto val="1"/>
        <c:lblAlgn val="ctr"/>
        <c:lblOffset val="100"/>
        <c:noMultiLvlLbl val="0"/>
      </c:catAx>
      <c:valAx>
        <c:axId val="870618143"/>
        <c:scaling>
          <c:orientation val="minMax"/>
          <c:max val="55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5968175"/>
        <c:crosses val="autoZero"/>
        <c:crossBetween val="between"/>
        <c:majorUnit val="10000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F6-4573-AF1A-4BA83F0BB1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ExtraTrees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F6-4573-AF1A-4BA83F0BB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6968031"/>
        <c:axId val="2044591919"/>
      </c:barChart>
      <c:catAx>
        <c:axId val="496968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44591919"/>
        <c:crosses val="autoZero"/>
        <c:auto val="1"/>
        <c:lblAlgn val="ctr"/>
        <c:lblOffset val="100"/>
        <c:noMultiLvlLbl val="0"/>
      </c:catAx>
      <c:valAx>
        <c:axId val="2044591919"/>
        <c:scaling>
          <c:orientation val="minMax"/>
          <c:max val="0.99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968031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중소기업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기업규모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7377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C9-4685-B636-B2F16A018C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중견기업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기업규모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C9-4685-B636-B2F16A018C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대기업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기업규모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C9-4685-B636-B2F16A018C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비영리법인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기업규모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C9-4685-B636-B2F16A018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0100992"/>
        <c:axId val="454659040"/>
      </c:barChart>
      <c:catAx>
        <c:axId val="2401009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4659040"/>
        <c:crosses val="autoZero"/>
        <c:auto val="1"/>
        <c:lblAlgn val="ctr"/>
        <c:lblOffset val="100"/>
        <c:noMultiLvlLbl val="0"/>
      </c:catAx>
      <c:valAx>
        <c:axId val="454659040"/>
        <c:scaling>
          <c:orientation val="minMax"/>
          <c:max val="7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010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23DC51-62C8-4C7D-958A-B9D76366ACB8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403379CB-FDC0-4CCB-A5E6-2B56CE9A723C}">
      <dgm:prSet phldrT="[텍스트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dirty="0"/>
            <a:t>1</a:t>
          </a:r>
          <a:r>
            <a:rPr lang="ko-KR" altLang="en-US" dirty="0"/>
            <a:t>주차</a:t>
          </a:r>
        </a:p>
      </dgm:t>
    </dgm:pt>
    <dgm:pt modelId="{68975030-075E-4C30-9481-A9FED7D1829B}" type="parTrans" cxnId="{70266FAA-214C-4889-B154-E927591B5BA4}">
      <dgm:prSet/>
      <dgm:spPr/>
      <dgm:t>
        <a:bodyPr/>
        <a:lstStyle/>
        <a:p>
          <a:pPr latinLnBrk="1"/>
          <a:endParaRPr lang="ko-KR" altLang="en-US"/>
        </a:p>
      </dgm:t>
    </dgm:pt>
    <dgm:pt modelId="{00E6EA92-7C2F-4555-9650-A3624A0B8056}" type="sibTrans" cxnId="{70266FAA-214C-4889-B154-E927591B5BA4}">
      <dgm:prSet/>
      <dgm:spPr/>
      <dgm:t>
        <a:bodyPr/>
        <a:lstStyle/>
        <a:p>
          <a:pPr latinLnBrk="1"/>
          <a:endParaRPr lang="ko-KR" altLang="en-US"/>
        </a:p>
      </dgm:t>
    </dgm:pt>
    <dgm:pt modelId="{8806E9A5-E07A-453C-810D-161D5B8AC14B}">
      <dgm:prSet phldrT="[텍스트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dirty="0"/>
            <a:t>2</a:t>
          </a:r>
          <a:r>
            <a:rPr lang="ko-KR" altLang="en-US" dirty="0"/>
            <a:t>주차</a:t>
          </a:r>
        </a:p>
      </dgm:t>
    </dgm:pt>
    <dgm:pt modelId="{338A6F08-D7A2-4974-8481-603835364C7E}" type="parTrans" cxnId="{6D6980DA-5023-474B-A8E4-927AF98FE301}">
      <dgm:prSet/>
      <dgm:spPr/>
      <dgm:t>
        <a:bodyPr/>
        <a:lstStyle/>
        <a:p>
          <a:pPr latinLnBrk="1"/>
          <a:endParaRPr lang="ko-KR" altLang="en-US"/>
        </a:p>
      </dgm:t>
    </dgm:pt>
    <dgm:pt modelId="{44FFDF4F-ED7F-4EDE-8D37-CDEAC8ECEDD7}" type="sibTrans" cxnId="{6D6980DA-5023-474B-A8E4-927AF98FE301}">
      <dgm:prSet/>
      <dgm:spPr/>
      <dgm:t>
        <a:bodyPr/>
        <a:lstStyle/>
        <a:p>
          <a:pPr latinLnBrk="1"/>
          <a:endParaRPr lang="ko-KR" altLang="en-US"/>
        </a:p>
      </dgm:t>
    </dgm:pt>
    <dgm:pt modelId="{C8123023-D6B1-49D1-ACE1-195B66BC7605}">
      <dgm:prSet phldrT="[텍스트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dirty="0"/>
            <a:t>4</a:t>
          </a:r>
          <a:r>
            <a:rPr lang="ko-KR" altLang="en-US" dirty="0"/>
            <a:t>주차</a:t>
          </a:r>
        </a:p>
      </dgm:t>
    </dgm:pt>
    <dgm:pt modelId="{4790E8F2-D38D-442A-BDBE-E11A692880C8}" type="parTrans" cxnId="{0AE65425-1ABA-46FD-996B-74A2D091D729}">
      <dgm:prSet/>
      <dgm:spPr/>
      <dgm:t>
        <a:bodyPr/>
        <a:lstStyle/>
        <a:p>
          <a:pPr latinLnBrk="1"/>
          <a:endParaRPr lang="ko-KR" altLang="en-US"/>
        </a:p>
      </dgm:t>
    </dgm:pt>
    <dgm:pt modelId="{6AE49959-2949-48AA-8177-79CED37329BB}" type="sibTrans" cxnId="{0AE65425-1ABA-46FD-996B-74A2D091D729}">
      <dgm:prSet/>
      <dgm:spPr/>
      <dgm:t>
        <a:bodyPr/>
        <a:lstStyle/>
        <a:p>
          <a:pPr latinLnBrk="1"/>
          <a:endParaRPr lang="ko-KR" altLang="en-US"/>
        </a:p>
      </dgm:t>
    </dgm:pt>
    <dgm:pt modelId="{A909B69C-C06A-440B-8753-A5225C72231D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dirty="0"/>
            <a:t>5</a:t>
          </a:r>
          <a:r>
            <a:rPr lang="ko-KR" altLang="en-US" dirty="0"/>
            <a:t>주차</a:t>
          </a:r>
        </a:p>
      </dgm:t>
    </dgm:pt>
    <dgm:pt modelId="{2BE0A996-4A8B-4535-99FB-116001C69A3B}" type="parTrans" cxnId="{577162FD-DF5C-48BF-A749-9CA8D1D9B056}">
      <dgm:prSet/>
      <dgm:spPr/>
      <dgm:t>
        <a:bodyPr/>
        <a:lstStyle/>
        <a:p>
          <a:pPr latinLnBrk="1"/>
          <a:endParaRPr lang="ko-KR" altLang="en-US"/>
        </a:p>
      </dgm:t>
    </dgm:pt>
    <dgm:pt modelId="{E4949816-61D7-4C4C-A1C8-C88A241AA9D9}" type="sibTrans" cxnId="{577162FD-DF5C-48BF-A749-9CA8D1D9B056}">
      <dgm:prSet/>
      <dgm:spPr/>
      <dgm:t>
        <a:bodyPr/>
        <a:lstStyle/>
        <a:p>
          <a:pPr latinLnBrk="1"/>
          <a:endParaRPr lang="ko-KR" altLang="en-US"/>
        </a:p>
      </dgm:t>
    </dgm:pt>
    <dgm:pt modelId="{83C73FEE-736A-48AE-A755-69B04ADA8D06}">
      <dgm:prSet phldrT="[텍스트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dirty="0"/>
            <a:t>3</a:t>
          </a:r>
          <a:r>
            <a:rPr lang="ko-KR" altLang="en-US" dirty="0"/>
            <a:t>주차</a:t>
          </a:r>
        </a:p>
      </dgm:t>
    </dgm:pt>
    <dgm:pt modelId="{34B0785A-5A6A-4D01-8DF1-D68E841773DD}" type="parTrans" cxnId="{BE699A7C-F964-49AE-9A05-5B97847D7EDD}">
      <dgm:prSet/>
      <dgm:spPr/>
      <dgm:t>
        <a:bodyPr/>
        <a:lstStyle/>
        <a:p>
          <a:pPr latinLnBrk="1"/>
          <a:endParaRPr lang="ko-KR" altLang="en-US"/>
        </a:p>
      </dgm:t>
    </dgm:pt>
    <dgm:pt modelId="{C9B56CDF-8A89-43F8-9445-7CC7E67AFA50}" type="sibTrans" cxnId="{BE699A7C-F964-49AE-9A05-5B97847D7EDD}">
      <dgm:prSet/>
      <dgm:spPr/>
      <dgm:t>
        <a:bodyPr/>
        <a:lstStyle/>
        <a:p>
          <a:pPr latinLnBrk="1"/>
          <a:endParaRPr lang="ko-KR" altLang="en-US"/>
        </a:p>
      </dgm:t>
    </dgm:pt>
    <dgm:pt modelId="{551DA6B2-1176-4C34-8178-21954E257F55}" type="pres">
      <dgm:prSet presAssocID="{4523DC51-62C8-4C7D-958A-B9D76366ACB8}" presName="Name0" presStyleCnt="0">
        <dgm:presLayoutVars>
          <dgm:dir/>
          <dgm:resizeHandles val="exact"/>
        </dgm:presLayoutVars>
      </dgm:prSet>
      <dgm:spPr/>
    </dgm:pt>
    <dgm:pt modelId="{559BD690-1153-442A-9D17-551E4A11B707}" type="pres">
      <dgm:prSet presAssocID="{403379CB-FDC0-4CCB-A5E6-2B56CE9A723C}" presName="parTxOnly" presStyleLbl="node1" presStyleIdx="0" presStyleCnt="5">
        <dgm:presLayoutVars>
          <dgm:bulletEnabled val="1"/>
        </dgm:presLayoutVars>
      </dgm:prSet>
      <dgm:spPr/>
    </dgm:pt>
    <dgm:pt modelId="{4012F3C7-0A9D-4E5C-8065-97B86D0449F5}" type="pres">
      <dgm:prSet presAssocID="{00E6EA92-7C2F-4555-9650-A3624A0B8056}" presName="parSpace" presStyleCnt="0"/>
      <dgm:spPr/>
    </dgm:pt>
    <dgm:pt modelId="{E532D15B-1F0D-4C50-AB9B-AB675C0A36EA}" type="pres">
      <dgm:prSet presAssocID="{8806E9A5-E07A-453C-810D-161D5B8AC14B}" presName="parTxOnly" presStyleLbl="node1" presStyleIdx="1" presStyleCnt="5">
        <dgm:presLayoutVars>
          <dgm:bulletEnabled val="1"/>
        </dgm:presLayoutVars>
      </dgm:prSet>
      <dgm:spPr/>
    </dgm:pt>
    <dgm:pt modelId="{7A86A28D-C283-4636-8E4B-CE5BF4D32A87}" type="pres">
      <dgm:prSet presAssocID="{44FFDF4F-ED7F-4EDE-8D37-CDEAC8ECEDD7}" presName="parSpace" presStyleCnt="0"/>
      <dgm:spPr/>
    </dgm:pt>
    <dgm:pt modelId="{391971AF-A61B-4D44-9C35-08D9E2412613}" type="pres">
      <dgm:prSet presAssocID="{83C73FEE-736A-48AE-A755-69B04ADA8D06}" presName="parTxOnly" presStyleLbl="node1" presStyleIdx="2" presStyleCnt="5">
        <dgm:presLayoutVars>
          <dgm:bulletEnabled val="1"/>
        </dgm:presLayoutVars>
      </dgm:prSet>
      <dgm:spPr/>
    </dgm:pt>
    <dgm:pt modelId="{DB2BE0CE-848C-47AE-8687-DE8F46258A2F}" type="pres">
      <dgm:prSet presAssocID="{C9B56CDF-8A89-43F8-9445-7CC7E67AFA50}" presName="parSpace" presStyleCnt="0"/>
      <dgm:spPr/>
    </dgm:pt>
    <dgm:pt modelId="{6B43E941-FAD6-4021-8B87-94BAAAA8EBD5}" type="pres">
      <dgm:prSet presAssocID="{C8123023-D6B1-49D1-ACE1-195B66BC7605}" presName="parTxOnly" presStyleLbl="node1" presStyleIdx="3" presStyleCnt="5">
        <dgm:presLayoutVars>
          <dgm:bulletEnabled val="1"/>
        </dgm:presLayoutVars>
      </dgm:prSet>
      <dgm:spPr/>
    </dgm:pt>
    <dgm:pt modelId="{1F28C63E-BE62-4906-8D7B-1CC4A6D3C941}" type="pres">
      <dgm:prSet presAssocID="{6AE49959-2949-48AA-8177-79CED37329BB}" presName="parSpace" presStyleCnt="0"/>
      <dgm:spPr/>
    </dgm:pt>
    <dgm:pt modelId="{14C63191-0C82-4B6B-9F45-B8F62FB513DA}" type="pres">
      <dgm:prSet presAssocID="{A909B69C-C06A-440B-8753-A5225C72231D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A215B001-904E-437F-B463-198C9CB425E1}" type="presOf" srcId="{C8123023-D6B1-49D1-ACE1-195B66BC7605}" destId="{6B43E941-FAD6-4021-8B87-94BAAAA8EBD5}" srcOrd="0" destOrd="0" presId="urn:microsoft.com/office/officeart/2005/8/layout/hChevron3"/>
    <dgm:cxn modelId="{740CFD0B-FD42-4FF3-9872-51F9C3D0FDBB}" type="presOf" srcId="{A909B69C-C06A-440B-8753-A5225C72231D}" destId="{14C63191-0C82-4B6B-9F45-B8F62FB513DA}" srcOrd="0" destOrd="0" presId="urn:microsoft.com/office/officeart/2005/8/layout/hChevron3"/>
    <dgm:cxn modelId="{631FC610-EAB3-430C-A7B3-D47DBA6182D7}" type="presOf" srcId="{4523DC51-62C8-4C7D-958A-B9D76366ACB8}" destId="{551DA6B2-1176-4C34-8178-21954E257F55}" srcOrd="0" destOrd="0" presId="urn:microsoft.com/office/officeart/2005/8/layout/hChevron3"/>
    <dgm:cxn modelId="{F7045A1B-B1D2-4985-9250-CF303707C502}" type="presOf" srcId="{403379CB-FDC0-4CCB-A5E6-2B56CE9A723C}" destId="{559BD690-1153-442A-9D17-551E4A11B707}" srcOrd="0" destOrd="0" presId="urn:microsoft.com/office/officeart/2005/8/layout/hChevron3"/>
    <dgm:cxn modelId="{0AE65425-1ABA-46FD-996B-74A2D091D729}" srcId="{4523DC51-62C8-4C7D-958A-B9D76366ACB8}" destId="{C8123023-D6B1-49D1-ACE1-195B66BC7605}" srcOrd="3" destOrd="0" parTransId="{4790E8F2-D38D-442A-BDBE-E11A692880C8}" sibTransId="{6AE49959-2949-48AA-8177-79CED37329BB}"/>
    <dgm:cxn modelId="{BE699A7C-F964-49AE-9A05-5B97847D7EDD}" srcId="{4523DC51-62C8-4C7D-958A-B9D76366ACB8}" destId="{83C73FEE-736A-48AE-A755-69B04ADA8D06}" srcOrd="2" destOrd="0" parTransId="{34B0785A-5A6A-4D01-8DF1-D68E841773DD}" sibTransId="{C9B56CDF-8A89-43F8-9445-7CC7E67AFA50}"/>
    <dgm:cxn modelId="{70266FAA-214C-4889-B154-E927591B5BA4}" srcId="{4523DC51-62C8-4C7D-958A-B9D76366ACB8}" destId="{403379CB-FDC0-4CCB-A5E6-2B56CE9A723C}" srcOrd="0" destOrd="0" parTransId="{68975030-075E-4C30-9481-A9FED7D1829B}" sibTransId="{00E6EA92-7C2F-4555-9650-A3624A0B8056}"/>
    <dgm:cxn modelId="{D1870AD2-8415-47CC-8AFB-65504D413C26}" type="presOf" srcId="{8806E9A5-E07A-453C-810D-161D5B8AC14B}" destId="{E532D15B-1F0D-4C50-AB9B-AB675C0A36EA}" srcOrd="0" destOrd="0" presId="urn:microsoft.com/office/officeart/2005/8/layout/hChevron3"/>
    <dgm:cxn modelId="{6D6980DA-5023-474B-A8E4-927AF98FE301}" srcId="{4523DC51-62C8-4C7D-958A-B9D76366ACB8}" destId="{8806E9A5-E07A-453C-810D-161D5B8AC14B}" srcOrd="1" destOrd="0" parTransId="{338A6F08-D7A2-4974-8481-603835364C7E}" sibTransId="{44FFDF4F-ED7F-4EDE-8D37-CDEAC8ECEDD7}"/>
    <dgm:cxn modelId="{F14586FA-06AC-4662-9C8A-7430557370DC}" type="presOf" srcId="{83C73FEE-736A-48AE-A755-69B04ADA8D06}" destId="{391971AF-A61B-4D44-9C35-08D9E2412613}" srcOrd="0" destOrd="0" presId="urn:microsoft.com/office/officeart/2005/8/layout/hChevron3"/>
    <dgm:cxn modelId="{577162FD-DF5C-48BF-A749-9CA8D1D9B056}" srcId="{4523DC51-62C8-4C7D-958A-B9D76366ACB8}" destId="{A909B69C-C06A-440B-8753-A5225C72231D}" srcOrd="4" destOrd="0" parTransId="{2BE0A996-4A8B-4535-99FB-116001C69A3B}" sibTransId="{E4949816-61D7-4C4C-A1C8-C88A241AA9D9}"/>
    <dgm:cxn modelId="{A3A040CC-BE88-44D7-88E9-25A24D80F74C}" type="presParOf" srcId="{551DA6B2-1176-4C34-8178-21954E257F55}" destId="{559BD690-1153-442A-9D17-551E4A11B707}" srcOrd="0" destOrd="0" presId="urn:microsoft.com/office/officeart/2005/8/layout/hChevron3"/>
    <dgm:cxn modelId="{0CF659F2-D393-4F2B-9090-196D155A7BD2}" type="presParOf" srcId="{551DA6B2-1176-4C34-8178-21954E257F55}" destId="{4012F3C7-0A9D-4E5C-8065-97B86D0449F5}" srcOrd="1" destOrd="0" presId="urn:microsoft.com/office/officeart/2005/8/layout/hChevron3"/>
    <dgm:cxn modelId="{E5FD2969-F73D-4C6B-8319-3711C670BCA4}" type="presParOf" srcId="{551DA6B2-1176-4C34-8178-21954E257F55}" destId="{E532D15B-1F0D-4C50-AB9B-AB675C0A36EA}" srcOrd="2" destOrd="0" presId="urn:microsoft.com/office/officeart/2005/8/layout/hChevron3"/>
    <dgm:cxn modelId="{B317ED6A-8D6F-406C-9B6D-9C36E78E183A}" type="presParOf" srcId="{551DA6B2-1176-4C34-8178-21954E257F55}" destId="{7A86A28D-C283-4636-8E4B-CE5BF4D32A87}" srcOrd="3" destOrd="0" presId="urn:microsoft.com/office/officeart/2005/8/layout/hChevron3"/>
    <dgm:cxn modelId="{C170273F-E715-4CD1-8E90-7E1E6F816702}" type="presParOf" srcId="{551DA6B2-1176-4C34-8178-21954E257F55}" destId="{391971AF-A61B-4D44-9C35-08D9E2412613}" srcOrd="4" destOrd="0" presId="urn:microsoft.com/office/officeart/2005/8/layout/hChevron3"/>
    <dgm:cxn modelId="{5579C23C-C990-465B-9898-7A7133F1248A}" type="presParOf" srcId="{551DA6B2-1176-4C34-8178-21954E257F55}" destId="{DB2BE0CE-848C-47AE-8687-DE8F46258A2F}" srcOrd="5" destOrd="0" presId="urn:microsoft.com/office/officeart/2005/8/layout/hChevron3"/>
    <dgm:cxn modelId="{0184662F-4850-47AC-9F43-D1954387C71C}" type="presParOf" srcId="{551DA6B2-1176-4C34-8178-21954E257F55}" destId="{6B43E941-FAD6-4021-8B87-94BAAAA8EBD5}" srcOrd="6" destOrd="0" presId="urn:microsoft.com/office/officeart/2005/8/layout/hChevron3"/>
    <dgm:cxn modelId="{D68A0799-00AB-417C-9157-DB04B62C7136}" type="presParOf" srcId="{551DA6B2-1176-4C34-8178-21954E257F55}" destId="{1F28C63E-BE62-4906-8D7B-1CC4A6D3C941}" srcOrd="7" destOrd="0" presId="urn:microsoft.com/office/officeart/2005/8/layout/hChevron3"/>
    <dgm:cxn modelId="{E23ED636-6B54-4418-8E70-BBDAC13E7AE5}" type="presParOf" srcId="{551DA6B2-1176-4C34-8178-21954E257F55}" destId="{14C63191-0C82-4B6B-9F45-B8F62FB513DA}" srcOrd="8" destOrd="0" presId="urn:microsoft.com/office/officeart/2005/8/layout/hChevron3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BD690-1153-442A-9D17-551E4A11B707}">
      <dsp:nvSpPr>
        <dsp:cNvPr id="0" name=""/>
        <dsp:cNvSpPr/>
      </dsp:nvSpPr>
      <dsp:spPr>
        <a:xfrm>
          <a:off x="1142" y="149291"/>
          <a:ext cx="2227564" cy="891025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1</a:t>
          </a:r>
          <a:r>
            <a:rPr lang="ko-KR" altLang="en-US" sz="3400" kern="1200" dirty="0"/>
            <a:t>주차</a:t>
          </a:r>
        </a:p>
      </dsp:txBody>
      <dsp:txXfrm>
        <a:off x="1142" y="149291"/>
        <a:ext cx="2004808" cy="891025"/>
      </dsp:txXfrm>
    </dsp:sp>
    <dsp:sp modelId="{E532D15B-1F0D-4C50-AB9B-AB675C0A36EA}">
      <dsp:nvSpPr>
        <dsp:cNvPr id="0" name=""/>
        <dsp:cNvSpPr/>
      </dsp:nvSpPr>
      <dsp:spPr>
        <a:xfrm>
          <a:off x="1783193" y="149291"/>
          <a:ext cx="2227564" cy="891025"/>
        </a:xfrm>
        <a:prstGeom prst="chevron">
          <a:avLst/>
        </a:prstGeom>
        <a:solidFill>
          <a:schemeClr val="accent1">
            <a:shade val="80000"/>
            <a:hueOff val="182348"/>
            <a:satOff val="-23715"/>
            <a:lumOff val="118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2</a:t>
          </a:r>
          <a:r>
            <a:rPr lang="ko-KR" altLang="en-US" sz="3400" kern="1200" dirty="0"/>
            <a:t>주차</a:t>
          </a:r>
        </a:p>
      </dsp:txBody>
      <dsp:txXfrm>
        <a:off x="2228706" y="149291"/>
        <a:ext cx="1336539" cy="891025"/>
      </dsp:txXfrm>
    </dsp:sp>
    <dsp:sp modelId="{391971AF-A61B-4D44-9C35-08D9E2412613}">
      <dsp:nvSpPr>
        <dsp:cNvPr id="0" name=""/>
        <dsp:cNvSpPr/>
      </dsp:nvSpPr>
      <dsp:spPr>
        <a:xfrm>
          <a:off x="3565244" y="149291"/>
          <a:ext cx="2227564" cy="891025"/>
        </a:xfrm>
        <a:prstGeom prst="chevron">
          <a:avLst/>
        </a:prstGeom>
        <a:solidFill>
          <a:schemeClr val="accent1">
            <a:shade val="80000"/>
            <a:hueOff val="364697"/>
            <a:satOff val="-47429"/>
            <a:lumOff val="237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3</a:t>
          </a:r>
          <a:r>
            <a:rPr lang="ko-KR" altLang="en-US" sz="3400" kern="1200" dirty="0"/>
            <a:t>주차</a:t>
          </a:r>
        </a:p>
      </dsp:txBody>
      <dsp:txXfrm>
        <a:off x="4010757" y="149291"/>
        <a:ext cx="1336539" cy="891025"/>
      </dsp:txXfrm>
    </dsp:sp>
    <dsp:sp modelId="{6B43E941-FAD6-4021-8B87-94BAAAA8EBD5}">
      <dsp:nvSpPr>
        <dsp:cNvPr id="0" name=""/>
        <dsp:cNvSpPr/>
      </dsp:nvSpPr>
      <dsp:spPr>
        <a:xfrm>
          <a:off x="5347296" y="149291"/>
          <a:ext cx="2227564" cy="891025"/>
        </a:xfrm>
        <a:prstGeom prst="chevron">
          <a:avLst/>
        </a:prstGeom>
        <a:solidFill>
          <a:schemeClr val="accent1">
            <a:shade val="80000"/>
            <a:hueOff val="547045"/>
            <a:satOff val="-71144"/>
            <a:lumOff val="355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4</a:t>
          </a:r>
          <a:r>
            <a:rPr lang="ko-KR" altLang="en-US" sz="3400" kern="1200" dirty="0"/>
            <a:t>주차</a:t>
          </a:r>
        </a:p>
      </dsp:txBody>
      <dsp:txXfrm>
        <a:off x="5792809" y="149291"/>
        <a:ext cx="1336539" cy="891025"/>
      </dsp:txXfrm>
    </dsp:sp>
    <dsp:sp modelId="{14C63191-0C82-4B6B-9F45-B8F62FB513DA}">
      <dsp:nvSpPr>
        <dsp:cNvPr id="0" name=""/>
        <dsp:cNvSpPr/>
      </dsp:nvSpPr>
      <dsp:spPr>
        <a:xfrm>
          <a:off x="7129347" y="149291"/>
          <a:ext cx="2227564" cy="891025"/>
        </a:xfrm>
        <a:prstGeom prst="chevron">
          <a:avLst/>
        </a:prstGeom>
        <a:solidFill>
          <a:schemeClr val="accent1">
            <a:shade val="80000"/>
            <a:hueOff val="729393"/>
            <a:satOff val="-94858"/>
            <a:lumOff val="474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5</a:t>
          </a:r>
          <a:r>
            <a:rPr lang="ko-KR" altLang="en-US" sz="3400" kern="1200" dirty="0"/>
            <a:t>주차</a:t>
          </a:r>
        </a:p>
      </dsp:txBody>
      <dsp:txXfrm>
        <a:off x="7574860" y="149291"/>
        <a:ext cx="1336539" cy="891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0.57125</cdr:x>
      <cdr:y>0.42586</cdr:y>
    </cdr:from>
    <cdr:to>
      <cdr:x>0.71559</cdr:x>
      <cdr:y>0.61915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9305402-4FEA-6681-78E1-C73F69C68A1B}"/>
            </a:ext>
          </a:extLst>
        </cdr:cNvPr>
        <cdr:cNvSpPr txBox="1"/>
      </cdr:nvSpPr>
      <cdr:spPr>
        <a:xfrm xmlns:a="http://schemas.openxmlformats.org/drawingml/2006/main">
          <a:off x="2890945" y="1226135"/>
          <a:ext cx="730462" cy="5565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ko-KR" altLang="en-US" sz="1000" b="1" dirty="0">
              <a:solidFill>
                <a:schemeClr val="bg1"/>
              </a:solidFill>
            </a:rPr>
            <a:t>담보</a:t>
          </a:r>
          <a:endParaRPr lang="en-US" altLang="ko-KR" sz="1000" b="1" dirty="0">
            <a:solidFill>
              <a:schemeClr val="bg1"/>
            </a:solidFill>
          </a:endParaRPr>
        </a:p>
        <a:p xmlns:a="http://schemas.openxmlformats.org/drawingml/2006/main">
          <a:r>
            <a:rPr lang="ko-KR" altLang="en-US" sz="1000" b="1" dirty="0">
              <a:solidFill>
                <a:schemeClr val="bg1"/>
              </a:solidFill>
            </a:rPr>
            <a:t>부족 </a:t>
          </a:r>
          <a:endParaRPr lang="en-US" altLang="ko-KR" sz="1000" b="1" dirty="0">
            <a:solidFill>
              <a:schemeClr val="bg1"/>
            </a:solidFill>
          </a:endParaRPr>
        </a:p>
        <a:p xmlns:a="http://schemas.openxmlformats.org/drawingml/2006/main">
          <a:r>
            <a:rPr lang="en-US" altLang="ko-KR" sz="1000" b="1" dirty="0">
              <a:solidFill>
                <a:schemeClr val="bg1"/>
              </a:solidFill>
            </a:rPr>
            <a:t>63.0</a:t>
          </a:r>
        </a:p>
        <a:p xmlns:a="http://schemas.openxmlformats.org/drawingml/2006/main">
          <a:endParaRPr lang="ko-KR" altLang="en-US" sz="1000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0.43614</cdr:x>
      <cdr:y>0.73023</cdr:y>
    </cdr:from>
    <cdr:to>
      <cdr:x>0.59337</cdr:x>
      <cdr:y>0.94395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2B7EC9F-D70A-D729-6017-A34E06409C80}"/>
            </a:ext>
          </a:extLst>
        </cdr:cNvPr>
        <cdr:cNvSpPr txBox="1"/>
      </cdr:nvSpPr>
      <cdr:spPr>
        <a:xfrm xmlns:a="http://schemas.openxmlformats.org/drawingml/2006/main">
          <a:off x="2313904" y="2213803"/>
          <a:ext cx="834168" cy="6479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ko-KR" altLang="en-US" sz="1000" b="1" dirty="0">
              <a:solidFill>
                <a:schemeClr val="tx1">
                  <a:lumMod val="50000"/>
                </a:schemeClr>
              </a:solidFill>
            </a:rPr>
            <a:t>대출한도</a:t>
          </a:r>
          <a:endParaRPr lang="en-US" altLang="ko-KR" sz="1000" b="1" dirty="0">
            <a:solidFill>
              <a:schemeClr val="tx1">
                <a:lumMod val="50000"/>
              </a:schemeClr>
            </a:solidFill>
          </a:endParaRPr>
        </a:p>
        <a:p xmlns:a="http://schemas.openxmlformats.org/drawingml/2006/main">
          <a:r>
            <a:rPr lang="ko-KR" altLang="en-US" sz="1000" b="1" dirty="0">
              <a:solidFill>
                <a:schemeClr val="tx1">
                  <a:lumMod val="50000"/>
                </a:schemeClr>
              </a:solidFill>
            </a:rPr>
            <a:t>초과 </a:t>
          </a:r>
          <a:endParaRPr lang="en-US" altLang="ko-KR" sz="1000" b="1" dirty="0">
            <a:solidFill>
              <a:schemeClr val="tx1">
                <a:lumMod val="50000"/>
              </a:schemeClr>
            </a:solidFill>
          </a:endParaRPr>
        </a:p>
        <a:p xmlns:a="http://schemas.openxmlformats.org/drawingml/2006/main">
          <a:r>
            <a:rPr lang="en-US" altLang="ko-KR" sz="1000" b="1" dirty="0">
              <a:solidFill>
                <a:schemeClr val="tx1">
                  <a:lumMod val="50000"/>
                </a:schemeClr>
              </a:solidFill>
            </a:rPr>
            <a:t>30.6</a:t>
          </a:r>
          <a:endParaRPr lang="ko-KR" altLang="en-US" sz="1000" b="1" dirty="0">
            <a:solidFill>
              <a:schemeClr val="tx1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0.31621</cdr:x>
      <cdr:y>0.59702</cdr:y>
    </cdr:from>
    <cdr:to>
      <cdr:x>0.54735</cdr:x>
      <cdr:y>0.83496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E6D5C166-96A5-0805-29B7-273AC9B9699D}"/>
            </a:ext>
          </a:extLst>
        </cdr:cNvPr>
        <cdr:cNvSpPr txBox="1"/>
      </cdr:nvSpPr>
      <cdr:spPr>
        <a:xfrm xmlns:a="http://schemas.openxmlformats.org/drawingml/2006/main">
          <a:off x="1600244" y="1718935"/>
          <a:ext cx="1169736" cy="6850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ko-KR" altLang="en-US" sz="1000" b="1" dirty="0"/>
            <a:t>신용등급 </a:t>
          </a:r>
          <a:endParaRPr lang="en-US" altLang="ko-KR" sz="1000" b="1" dirty="0"/>
        </a:p>
        <a:p xmlns:a="http://schemas.openxmlformats.org/drawingml/2006/main">
          <a:r>
            <a:rPr lang="ko-KR" altLang="en-US" sz="1000" b="1" dirty="0"/>
            <a:t>미달</a:t>
          </a:r>
          <a:endParaRPr lang="en-US" altLang="ko-KR" sz="1000" b="1" dirty="0"/>
        </a:p>
        <a:p xmlns:a="http://schemas.openxmlformats.org/drawingml/2006/main">
          <a:r>
            <a:rPr lang="en-US" altLang="ko-KR" sz="1000" b="1" dirty="0"/>
            <a:t>26.8</a:t>
          </a:r>
          <a:endParaRPr lang="ko-KR" altLang="en-US" sz="1000" b="1" dirty="0"/>
        </a:p>
      </cdr:txBody>
    </cdr:sp>
  </cdr:relSizeAnchor>
  <cdr:relSizeAnchor xmlns:cdr="http://schemas.openxmlformats.org/drawingml/2006/chartDrawing">
    <cdr:from>
      <cdr:x>0.41881</cdr:x>
      <cdr:y>0.36441</cdr:y>
    </cdr:from>
    <cdr:to>
      <cdr:x>0.58119</cdr:x>
      <cdr:y>0.63559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EC223C94-61AB-EA04-8077-BB022808D101}"/>
            </a:ext>
          </a:extLst>
        </cdr:cNvPr>
        <cdr:cNvSpPr txBox="1"/>
      </cdr:nvSpPr>
      <cdr:spPr>
        <a:xfrm xmlns:a="http://schemas.openxmlformats.org/drawingml/2006/main">
          <a:off x="2358343" y="12287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0.31686</cdr:x>
      <cdr:y>0.42257</cdr:y>
    </cdr:from>
    <cdr:to>
      <cdr:x>0.4045</cdr:x>
      <cdr:y>0.52453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7B59EECA-E5CE-C4AA-A463-2432317D4C6D}"/>
            </a:ext>
          </a:extLst>
        </cdr:cNvPr>
        <cdr:cNvSpPr txBox="1"/>
      </cdr:nvSpPr>
      <cdr:spPr>
        <a:xfrm xmlns:a="http://schemas.openxmlformats.org/drawingml/2006/main">
          <a:off x="1681082" y="1281065"/>
          <a:ext cx="464946" cy="3091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1000" b="1" dirty="0"/>
            <a:t>13.5</a:t>
          </a:r>
          <a:endParaRPr lang="ko-KR" altLang="en-US" sz="1000" b="1" dirty="0"/>
        </a:p>
      </cdr:txBody>
    </cdr:sp>
  </cdr:relSizeAnchor>
  <cdr:relSizeAnchor xmlns:cdr="http://schemas.openxmlformats.org/drawingml/2006/chartDrawing">
    <cdr:from>
      <cdr:x>0.35737</cdr:x>
      <cdr:y>0.31577</cdr:y>
    </cdr:from>
    <cdr:to>
      <cdr:x>0.46176</cdr:x>
      <cdr:y>0.38765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C4696665-D948-636F-692F-C0DB5B5132B5}"/>
            </a:ext>
          </a:extLst>
        </cdr:cNvPr>
        <cdr:cNvSpPr txBox="1"/>
      </cdr:nvSpPr>
      <cdr:spPr>
        <a:xfrm xmlns:a="http://schemas.openxmlformats.org/drawingml/2006/main">
          <a:off x="1895981" y="957300"/>
          <a:ext cx="553832" cy="2179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1100" dirty="0"/>
            <a:t>  </a:t>
          </a:r>
          <a:r>
            <a:rPr lang="en-US" altLang="ko-KR" sz="1000" b="1" dirty="0"/>
            <a:t>11.2</a:t>
          </a:r>
          <a:endParaRPr lang="ko-KR" altLang="en-US" sz="1100" b="1" dirty="0"/>
        </a:p>
      </cdr:txBody>
    </cdr:sp>
  </cdr:relSizeAnchor>
  <cdr:relSizeAnchor xmlns:cdr="http://schemas.openxmlformats.org/drawingml/2006/chartDrawing">
    <cdr:from>
      <cdr:x>0.43328</cdr:x>
      <cdr:y>0.26346</cdr:y>
    </cdr:from>
    <cdr:to>
      <cdr:x>0.51189</cdr:x>
      <cdr:y>0.37359</cdr:y>
    </cdr:to>
    <cdr:sp macro="" textlink="">
      <cdr:nvSpPr>
        <cdr:cNvPr id="8" name="TextBox 7">
          <a:extLst xmlns:a="http://schemas.openxmlformats.org/drawingml/2006/main">
            <a:ext uri="{FF2B5EF4-FFF2-40B4-BE49-F238E27FC236}">
              <a16:creationId xmlns:a16="http://schemas.microsoft.com/office/drawing/2014/main" id="{C25E4F0F-5EF0-7B11-B689-C6374A330B12}"/>
            </a:ext>
          </a:extLst>
        </cdr:cNvPr>
        <cdr:cNvSpPr txBox="1"/>
      </cdr:nvSpPr>
      <cdr:spPr>
        <a:xfrm xmlns:a="http://schemas.openxmlformats.org/drawingml/2006/main">
          <a:off x="2298725" y="798702"/>
          <a:ext cx="417084" cy="333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1000" b="1" dirty="0"/>
            <a:t>9.4</a:t>
          </a:r>
          <a:endParaRPr lang="ko-KR" altLang="en-US" sz="1000" b="1" dirty="0"/>
        </a:p>
      </cdr:txBody>
    </cdr:sp>
  </cdr:relSizeAnchor>
  <cdr:relSizeAnchor xmlns:cdr="http://schemas.openxmlformats.org/drawingml/2006/chartDrawing">
    <cdr:from>
      <cdr:x>0.15441</cdr:x>
      <cdr:y>0.39203</cdr:y>
    </cdr:from>
    <cdr:to>
      <cdr:x>0.28587</cdr:x>
      <cdr:y>0.56201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B8554ACC-E587-F457-95D7-38FFC52DA5E9}"/>
            </a:ext>
          </a:extLst>
        </cdr:cNvPr>
        <cdr:cNvSpPr txBox="1"/>
      </cdr:nvSpPr>
      <cdr:spPr>
        <a:xfrm xmlns:a="http://schemas.openxmlformats.org/drawingml/2006/main">
          <a:off x="781423" y="1128729"/>
          <a:ext cx="665279" cy="4894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ko-KR" altLang="en-US" sz="1000" b="1" dirty="0"/>
            <a:t>업력이</a:t>
          </a:r>
          <a:endParaRPr lang="en-US" altLang="ko-KR" sz="1000" b="1" dirty="0"/>
        </a:p>
        <a:p xmlns:a="http://schemas.openxmlformats.org/drawingml/2006/main">
          <a:r>
            <a:rPr lang="ko-KR" altLang="en-US" sz="1000" b="1" dirty="0"/>
            <a:t>짧아서</a:t>
          </a:r>
        </a:p>
      </cdr:txBody>
    </cdr:sp>
  </cdr:relSizeAnchor>
  <cdr:relSizeAnchor xmlns:cdr="http://schemas.openxmlformats.org/drawingml/2006/chartDrawing">
    <cdr:from>
      <cdr:x>0.25605</cdr:x>
      <cdr:y>0.46586</cdr:y>
    </cdr:from>
    <cdr:to>
      <cdr:x>0.32564</cdr:x>
      <cdr:y>0.46586</cdr:y>
    </cdr:to>
    <cdr:cxnSp macro="">
      <cdr:nvCxnSpPr>
        <cdr:cNvPr id="11" name="직선 연결선 10">
          <a:extLst xmlns:a="http://schemas.openxmlformats.org/drawingml/2006/main">
            <a:ext uri="{FF2B5EF4-FFF2-40B4-BE49-F238E27FC236}">
              <a16:creationId xmlns:a16="http://schemas.microsoft.com/office/drawing/2014/main" id="{68F0005A-0716-C743-0C74-A2E7C3D5AB76}"/>
            </a:ext>
          </a:extLst>
        </cdr:cNvPr>
        <cdr:cNvCxnSpPr/>
      </cdr:nvCxnSpPr>
      <cdr:spPr>
        <a:xfrm xmlns:a="http://schemas.openxmlformats.org/drawingml/2006/main">
          <a:off x="1358461" y="1412302"/>
          <a:ext cx="369222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0.32499</cdr:x>
      <cdr:y>0.28597</cdr:y>
    </cdr:from>
    <cdr:to>
      <cdr:x>0.38685</cdr:x>
      <cdr:y>0.32041</cdr:y>
    </cdr:to>
    <cdr:cxnSp macro="">
      <cdr:nvCxnSpPr>
        <cdr:cNvPr id="14" name="직선 연결선 13">
          <a:extLst xmlns:a="http://schemas.openxmlformats.org/drawingml/2006/main">
            <a:ext uri="{FF2B5EF4-FFF2-40B4-BE49-F238E27FC236}">
              <a16:creationId xmlns:a16="http://schemas.microsoft.com/office/drawing/2014/main" id="{2673B281-075B-3E08-ABB2-12E00E425DE6}"/>
            </a:ext>
          </a:extLst>
        </cdr:cNvPr>
        <cdr:cNvCxnSpPr/>
      </cdr:nvCxnSpPr>
      <cdr:spPr>
        <a:xfrm xmlns:a="http://schemas.openxmlformats.org/drawingml/2006/main">
          <a:off x="1724203" y="866960"/>
          <a:ext cx="328198" cy="10439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0.23637</cdr:x>
      <cdr:y>0.22369</cdr:y>
    </cdr:from>
    <cdr:to>
      <cdr:x>0.36396</cdr:x>
      <cdr:y>0.3752</cdr:y>
    </cdr:to>
    <cdr:sp macro="" textlink="">
      <cdr:nvSpPr>
        <cdr:cNvPr id="15" name="TextBox 14">
          <a:extLst xmlns:a="http://schemas.openxmlformats.org/drawingml/2006/main">
            <a:ext uri="{FF2B5EF4-FFF2-40B4-BE49-F238E27FC236}">
              <a16:creationId xmlns:a16="http://schemas.microsoft.com/office/drawing/2014/main" id="{898BB0C8-F938-48FC-D9DB-A37872B776FE}"/>
            </a:ext>
          </a:extLst>
        </cdr:cNvPr>
        <cdr:cNvSpPr txBox="1"/>
      </cdr:nvSpPr>
      <cdr:spPr>
        <a:xfrm xmlns:a="http://schemas.openxmlformats.org/drawingml/2006/main">
          <a:off x="1254036" y="678158"/>
          <a:ext cx="676907" cy="459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ko-KR" altLang="en-US" sz="1000" b="1" dirty="0"/>
            <a:t>사업성</a:t>
          </a:r>
          <a:endParaRPr lang="en-US" altLang="ko-KR" sz="1000" b="1" dirty="0"/>
        </a:p>
        <a:p xmlns:a="http://schemas.openxmlformats.org/drawingml/2006/main">
          <a:r>
            <a:rPr lang="ko-KR" altLang="en-US" sz="1000" b="1" dirty="0"/>
            <a:t>불투명</a:t>
          </a:r>
        </a:p>
      </cdr:txBody>
    </cdr:sp>
  </cdr:relSizeAnchor>
  <cdr:relSizeAnchor xmlns:cdr="http://schemas.openxmlformats.org/drawingml/2006/chartDrawing">
    <cdr:from>
      <cdr:x>0.41299</cdr:x>
      <cdr:y>0.19575</cdr:y>
    </cdr:from>
    <cdr:to>
      <cdr:x>0.4636</cdr:x>
      <cdr:y>0.24842</cdr:y>
    </cdr:to>
    <cdr:cxnSp macro="">
      <cdr:nvCxnSpPr>
        <cdr:cNvPr id="22" name="직선 연결선 21">
          <a:extLst xmlns:a="http://schemas.openxmlformats.org/drawingml/2006/main">
            <a:ext uri="{FF2B5EF4-FFF2-40B4-BE49-F238E27FC236}">
              <a16:creationId xmlns:a16="http://schemas.microsoft.com/office/drawing/2014/main" id="{39B16399-3B39-E022-1CAF-EB2AF6AF1D9E}"/>
            </a:ext>
          </a:extLst>
        </cdr:cNvPr>
        <cdr:cNvCxnSpPr/>
      </cdr:nvCxnSpPr>
      <cdr:spPr>
        <a:xfrm xmlns:a="http://schemas.openxmlformats.org/drawingml/2006/main" flipH="1" flipV="1">
          <a:off x="2191101" y="593454"/>
          <a:ext cx="268514" cy="159657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0.28587</cdr:x>
      <cdr:y>0.14024</cdr:y>
    </cdr:from>
    <cdr:to>
      <cdr:x>0.4377</cdr:x>
      <cdr:y>0.26115</cdr:y>
    </cdr:to>
    <cdr:sp macro="" textlink="">
      <cdr:nvSpPr>
        <cdr:cNvPr id="23" name="TextBox 22">
          <a:extLst xmlns:a="http://schemas.openxmlformats.org/drawingml/2006/main">
            <a:ext uri="{FF2B5EF4-FFF2-40B4-BE49-F238E27FC236}">
              <a16:creationId xmlns:a16="http://schemas.microsoft.com/office/drawing/2014/main" id="{DEDCECD5-E80B-773E-68B3-162B7EC9E7A2}"/>
            </a:ext>
          </a:extLst>
        </cdr:cNvPr>
        <cdr:cNvSpPr txBox="1"/>
      </cdr:nvSpPr>
      <cdr:spPr>
        <a:xfrm xmlns:a="http://schemas.openxmlformats.org/drawingml/2006/main">
          <a:off x="1516642" y="425144"/>
          <a:ext cx="805543" cy="366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ko-KR" altLang="en-US" sz="1000" b="1" dirty="0"/>
            <a:t>업황 악화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0.50531</cdr:x>
      <cdr:y>0.32817</cdr:y>
    </cdr:from>
    <cdr:to>
      <cdr:x>0.75626</cdr:x>
      <cdr:y>0.69548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DA307A6-52E6-A872-61C9-E26A0263F8AB}"/>
            </a:ext>
          </a:extLst>
        </cdr:cNvPr>
        <cdr:cNvSpPr txBox="1"/>
      </cdr:nvSpPr>
      <cdr:spPr>
        <a:xfrm xmlns:a="http://schemas.openxmlformats.org/drawingml/2006/main">
          <a:off x="1841244" y="81697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100" b="1" dirty="0">
              <a:solidFill>
                <a:schemeClr val="bg1"/>
              </a:solidFill>
            </a:rPr>
            <a:t>방송통신 및</a:t>
          </a:r>
          <a:endParaRPr lang="en-US" altLang="ko-KR" sz="1100" b="1" dirty="0">
            <a:solidFill>
              <a:schemeClr val="bg1"/>
            </a:solidFill>
          </a:endParaRPr>
        </a:p>
        <a:p xmlns:a="http://schemas.openxmlformats.org/drawingml/2006/main">
          <a:r>
            <a:rPr lang="ko-KR" altLang="en-US" b="1" dirty="0">
              <a:solidFill>
                <a:schemeClr val="bg1"/>
              </a:solidFill>
            </a:rPr>
            <a:t>정보서비스업</a:t>
          </a:r>
          <a:endParaRPr lang="en-US" altLang="ko-KR" b="1" dirty="0">
            <a:solidFill>
              <a:schemeClr val="bg1"/>
            </a:solidFill>
          </a:endParaRPr>
        </a:p>
        <a:p xmlns:a="http://schemas.openxmlformats.org/drawingml/2006/main">
          <a:r>
            <a:rPr lang="en-US" altLang="ko-KR" sz="1100" b="1" dirty="0">
              <a:solidFill>
                <a:schemeClr val="bg1"/>
              </a:solidFill>
            </a:rPr>
            <a:t>        39</a:t>
          </a:r>
          <a:endParaRPr lang="ko-KR" altLang="en-US" sz="1100" b="1" dirty="0">
            <a:solidFill>
              <a:schemeClr val="bg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EC83A-E7F4-4203-A0DF-277D34042320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009A9-A3F4-4427-A6B5-32DF639F1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6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.sedaily.com/NewsView/26CKBZBB79#cb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d5dbb8ba3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d5dbb8ba3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 u="sng" dirty="0">
                <a:solidFill>
                  <a:schemeClr val="hlink"/>
                </a:solidFill>
                <a:hlinkClick r:id="rId3"/>
              </a:rPr>
              <a:t>'건설업체 넷 중 하나는 은행서 대출 거절' | 서울경제 (sedaily.com)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중소기업의 은행 대출 거절의 주 사유는 대출한도 초과(51.7%), 담보 부족(49.1%)인데 우리 아이디어가 이 문제의 해결방안이 될 수 있나?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0605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d5b9520d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d5b9520d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어떤 효과가 기대 되는지 </a:t>
            </a:r>
            <a:r>
              <a:rPr lang="en-US" altLang="ko-KR" dirty="0"/>
              <a:t>+ </a:t>
            </a:r>
            <a:r>
              <a:rPr lang="en-US" altLang="ko-KR" dirty="0" err="1"/>
              <a:t>kpi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ctq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/>
              <a:t>Shap</a:t>
            </a:r>
            <a:r>
              <a:rPr lang="en-US" altLang="ko-KR" sz="1200" dirty="0"/>
              <a:t> Value : </a:t>
            </a:r>
            <a:r>
              <a:rPr lang="ko-KR" altLang="en-US" sz="1200" dirty="0"/>
              <a:t>각 특성이 </a:t>
            </a:r>
            <a:r>
              <a:rPr lang="ko-KR" altLang="en-US" sz="1200" dirty="0" err="1"/>
              <a:t>예측값에</a:t>
            </a:r>
            <a:r>
              <a:rPr lang="ko-KR" altLang="en-US" sz="1200" dirty="0"/>
              <a:t> 얼마나 영향을 주는지</a:t>
            </a:r>
            <a:r>
              <a:rPr lang="en-US" altLang="ko-KR" sz="1200" dirty="0"/>
              <a:t> </a:t>
            </a:r>
            <a:r>
              <a:rPr lang="ko-KR" altLang="en-US" sz="1200" dirty="0"/>
              <a:t>수치로 표현하는 모델</a:t>
            </a:r>
          </a:p>
          <a:p>
            <a:endParaRPr lang="en-US" altLang="ko-KR" dirty="0"/>
          </a:p>
          <a:p>
            <a:r>
              <a:rPr lang="ko-KR" altLang="en-US" dirty="0"/>
              <a:t>우측 </a:t>
            </a:r>
            <a:r>
              <a:rPr lang="en-US" altLang="ko-KR" dirty="0" err="1"/>
              <a:t>Shap</a:t>
            </a:r>
            <a:r>
              <a:rPr lang="en-US" altLang="ko-KR" dirty="0"/>
              <a:t> value</a:t>
            </a:r>
            <a:r>
              <a:rPr lang="ko-KR" altLang="en-US" dirty="0"/>
              <a:t>를 통한 결과를 확인해보면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위</a:t>
            </a:r>
            <a:r>
              <a:rPr lang="en-US" altLang="ko-KR" dirty="0"/>
              <a:t>) </a:t>
            </a:r>
            <a:r>
              <a:rPr lang="ko-KR" altLang="en-US" dirty="0"/>
              <a:t>상표권이 </a:t>
            </a:r>
            <a:r>
              <a:rPr lang="en-US" altLang="ko-KR" dirty="0"/>
              <a:t>2</a:t>
            </a:r>
            <a:r>
              <a:rPr lang="ko-KR" altLang="en-US" dirty="0"/>
              <a:t>건일 때 대출 확률이 높아져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아래</a:t>
            </a:r>
            <a:r>
              <a:rPr lang="en-US" altLang="ko-KR" dirty="0"/>
              <a:t>) R&amp;D </a:t>
            </a:r>
            <a:r>
              <a:rPr lang="ko-KR" altLang="en-US" dirty="0"/>
              <a:t>참여 건수가 </a:t>
            </a:r>
            <a:r>
              <a:rPr lang="en-US" altLang="ko-KR" dirty="0"/>
              <a:t>3</a:t>
            </a:r>
            <a:r>
              <a:rPr lang="ko-KR" altLang="en-US" dirty="0"/>
              <a:t>건일 때 대출 확률이 가장 높아지며 우선적으로 </a:t>
            </a:r>
            <a:r>
              <a:rPr lang="en-US" altLang="ko-KR" dirty="0"/>
              <a:t>3</a:t>
            </a:r>
            <a:r>
              <a:rPr lang="ko-KR" altLang="en-US" dirty="0"/>
              <a:t>건을 참여하고 다른 비재무적 요소를 증진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009A9-A3F4-4427-A6B5-32DF639F18E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6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0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5019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2247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907471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2000" cy="54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07924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12192000" cy="103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470460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200" cy="1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200" cy="1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8293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13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049A0-0AB7-7F89-150B-632A12495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5A3C0B-330B-F7BB-C2CF-6A942E170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7AA7A-4A61-071A-5FD8-364C46F5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4BA-3F35-485E-98C4-65122D3ED5C8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1B157-7A69-3ADC-9EEF-A666EB2A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E8CE7-050B-5EBC-6368-807A4919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D157-4841-4EF4-8228-C50D3F0CE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44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703F9-C055-9FD7-D3C0-76096DE2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013D6C-5449-B5FC-88D8-AF2D97EF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4BA-3F35-485E-98C4-65122D3ED5C8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FF2E38-CD86-EFD3-DA1D-36F1DE7C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FE24CE-C365-C893-6933-528C6027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D157-4841-4EF4-8228-C50D3F0CE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6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67" y="0"/>
            <a:ext cx="12192333" cy="586413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8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1088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12192333" cy="586413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2192333" cy="586413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8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56292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75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/>
          <p:nvPr/>
        </p:nvSpPr>
        <p:spPr>
          <a:xfrm>
            <a:off x="1" y="58834"/>
            <a:ext cx="5751500" cy="5865833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7" y="0"/>
            <a:ext cx="5755867" cy="58608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2000" cy="33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200" cy="54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42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2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2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678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1"/>
            <a:ext cx="12192000" cy="83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915" y="19599"/>
            <a:ext cx="113608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5438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0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1369554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chart" Target="../charts/chart3.xml"/><Relationship Id="rId5" Type="http://schemas.openxmlformats.org/officeDocument/2006/relationships/image" Target="NUL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97616-3444-1378-1DFD-1F92D1942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  <a:ea typeface="+mj-ea"/>
              </a:rPr>
              <a:t>ICT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" altLang="ko-KR" dirty="0">
                <a:latin typeface="+mj-ea"/>
                <a:ea typeface="+mj-ea"/>
              </a:rPr>
              <a:t>중소기업의 재무 및 비재무 정보를 통한 은행 대출 가능 여부 </a:t>
            </a:r>
            <a:r>
              <a:rPr lang="ko-KR" altLang="en-US" dirty="0">
                <a:latin typeface="+mj-ea"/>
                <a:ea typeface="+mj-ea"/>
              </a:rPr>
              <a:t>진단과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비재무적 요소 관리 솔루션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E769AB-7661-61CB-60E9-96BC1E118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00" y="3069524"/>
            <a:ext cx="5656800" cy="9844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95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7535F0E-95F9-3CA5-FE7B-AED397123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42326"/>
              </p:ext>
            </p:extLst>
          </p:nvPr>
        </p:nvGraphicFramePr>
        <p:xfrm>
          <a:off x="6496997" y="3318750"/>
          <a:ext cx="4882718" cy="1732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1359">
                  <a:extLst>
                    <a:ext uri="{9D8B030D-6E8A-4147-A177-3AD203B41FA5}">
                      <a16:colId xmlns:a16="http://schemas.microsoft.com/office/drawing/2014/main" val="2841858341"/>
                    </a:ext>
                  </a:extLst>
                </a:gridCol>
                <a:gridCol w="2441359">
                  <a:extLst>
                    <a:ext uri="{9D8B030D-6E8A-4147-A177-3AD203B41FA5}">
                      <a16:colId xmlns:a16="http://schemas.microsoft.com/office/drawing/2014/main" val="3301339720"/>
                    </a:ext>
                  </a:extLst>
                </a:gridCol>
              </a:tblGrid>
              <a:tr h="433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73576"/>
                  </a:ext>
                </a:extLst>
              </a:tr>
              <a:tr h="433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재무제표정보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매출액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336954"/>
                  </a:ext>
                </a:extLst>
              </a:tr>
              <a:tr h="433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재무제표정보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영업이익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1203"/>
                  </a:ext>
                </a:extLst>
              </a:tr>
              <a:tr h="433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재무제표정보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당기순이익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47421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F0F2933-1B68-4FE2-F1D7-33F22B5CF338}"/>
              </a:ext>
            </a:extLst>
          </p:cNvPr>
          <p:cNvGraphicFramePr>
            <a:graphicFrameLocks noGrp="1"/>
          </p:cNvGraphicFramePr>
          <p:nvPr/>
        </p:nvGraphicFramePr>
        <p:xfrm>
          <a:off x="532441" y="1694846"/>
          <a:ext cx="2676358" cy="4760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179">
                  <a:extLst>
                    <a:ext uri="{9D8B030D-6E8A-4147-A177-3AD203B41FA5}">
                      <a16:colId xmlns:a16="http://schemas.microsoft.com/office/drawing/2014/main" val="2841858341"/>
                    </a:ext>
                  </a:extLst>
                </a:gridCol>
                <a:gridCol w="1338179">
                  <a:extLst>
                    <a:ext uri="{9D8B030D-6E8A-4147-A177-3AD203B41FA5}">
                      <a16:colId xmlns:a16="http://schemas.microsoft.com/office/drawing/2014/main" val="3301339720"/>
                    </a:ext>
                  </a:extLst>
                </a:gridCol>
              </a:tblGrid>
              <a:tr h="303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변수명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73576"/>
                  </a:ext>
                </a:extLst>
              </a:tr>
              <a:tr h="222870">
                <a:tc rowSpan="20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재무제표정보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당기순이익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손실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336954"/>
                  </a:ext>
                </a:extLst>
              </a:tr>
              <a:tr h="2228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매출액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1203"/>
                  </a:ext>
                </a:extLst>
              </a:tr>
              <a:tr h="2228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매출원가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474211"/>
                  </a:ext>
                </a:extLst>
              </a:tr>
              <a:tr h="2228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매출채권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811943"/>
                  </a:ext>
                </a:extLst>
              </a:tr>
              <a:tr h="2228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매출총이익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294339"/>
                  </a:ext>
                </a:extLst>
              </a:tr>
              <a:tr h="2228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부채총계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534789"/>
                  </a:ext>
                </a:extLst>
              </a:tr>
              <a:tr h="2228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영업외비용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455854"/>
                  </a:ext>
                </a:extLst>
              </a:tr>
              <a:tr h="2228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영업이익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29590"/>
                  </a:ext>
                </a:extLst>
              </a:tr>
              <a:tr h="2228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유동부채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96302"/>
                  </a:ext>
                </a:extLst>
              </a:tr>
              <a:tr h="2228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유동자산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096092"/>
                  </a:ext>
                </a:extLst>
              </a:tr>
              <a:tr h="2228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이익잉여금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33729"/>
                  </a:ext>
                </a:extLst>
              </a:tr>
              <a:tr h="2228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이자비용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811332"/>
                  </a:ext>
                </a:extLst>
              </a:tr>
              <a:tr h="2228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인건비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193530"/>
                  </a:ext>
                </a:extLst>
              </a:tr>
              <a:tr h="2228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자기자본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54994"/>
                  </a:ext>
                </a:extLst>
              </a:tr>
              <a:tr h="2228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차입금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246053"/>
                  </a:ext>
                </a:extLst>
              </a:tr>
              <a:tr h="2228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총자산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175183"/>
                  </a:ext>
                </a:extLst>
              </a:tr>
              <a:tr h="2228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판매비와관리비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716422"/>
                  </a:ext>
                </a:extLst>
              </a:tr>
              <a:tr h="2228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매출액 증감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183936"/>
                  </a:ext>
                </a:extLst>
              </a:tr>
              <a:tr h="2228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영업이익 증감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791161"/>
                  </a:ext>
                </a:extLst>
              </a:tr>
              <a:tr h="2228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당기순이익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손실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 증감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414767"/>
                  </a:ext>
                </a:extLst>
              </a:tr>
            </a:tbl>
          </a:graphicData>
        </a:graphic>
      </p:graphicFrame>
      <p:sp>
        <p:nvSpPr>
          <p:cNvPr id="6" name="제목 5">
            <a:extLst>
              <a:ext uri="{FF2B5EF4-FFF2-40B4-BE49-F238E27FC236}">
                <a16:creationId xmlns:a16="http://schemas.microsoft.com/office/drawing/2014/main" id="{B87A74A2-5BFD-6E96-0E44-9814F2AC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데이터 설명</a:t>
            </a:r>
            <a:r>
              <a:rPr lang="en-US" altLang="ko-KR" sz="28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공통과제</a:t>
            </a:r>
            <a:endParaRPr lang="ko-KR" altLang="en-US" sz="2000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C5176FBF-2C07-1289-24D6-DBF1EBA8A960}"/>
              </a:ext>
            </a:extLst>
          </p:cNvPr>
          <p:cNvGraphicFramePr>
            <a:graphicFrameLocks noGrp="1"/>
          </p:cNvGraphicFramePr>
          <p:nvPr/>
        </p:nvGraphicFramePr>
        <p:xfrm>
          <a:off x="3295765" y="1694846"/>
          <a:ext cx="2554428" cy="4760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7214">
                  <a:extLst>
                    <a:ext uri="{9D8B030D-6E8A-4147-A177-3AD203B41FA5}">
                      <a16:colId xmlns:a16="http://schemas.microsoft.com/office/drawing/2014/main" val="2841858341"/>
                    </a:ext>
                  </a:extLst>
                </a:gridCol>
                <a:gridCol w="1277214">
                  <a:extLst>
                    <a:ext uri="{9D8B030D-6E8A-4147-A177-3AD203B41FA5}">
                      <a16:colId xmlns:a16="http://schemas.microsoft.com/office/drawing/2014/main" val="3301339720"/>
                    </a:ext>
                  </a:extLst>
                </a:gridCol>
              </a:tblGrid>
              <a:tr h="339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변수명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73576"/>
                  </a:ext>
                </a:extLst>
              </a:tr>
              <a:tr h="88417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기업정보요약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cmpSclNm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기업규모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336954"/>
                  </a:ext>
                </a:extLst>
              </a:tr>
              <a:tr h="8841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1203"/>
                  </a:ext>
                </a:extLst>
              </a:tr>
              <a:tr h="8841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산업대분류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474211"/>
                  </a:ext>
                </a:extLst>
              </a:tr>
              <a:tr h="884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신용등급정보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criGrd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(CRI</a:t>
                      </a:r>
                      <a:r>
                        <a:rPr lang="ko-KR" altLang="en-US" sz="1000" dirty="0"/>
                        <a:t>등급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811943"/>
                  </a:ext>
                </a:extLst>
              </a:tr>
              <a:tr h="884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경영진정보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pstnCdNm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경영진수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61413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10B170B-45A8-79C6-D2EE-3A05761EA5EB}"/>
              </a:ext>
            </a:extLst>
          </p:cNvPr>
          <p:cNvSpPr txBox="1"/>
          <p:nvPr/>
        </p:nvSpPr>
        <p:spPr>
          <a:xfrm>
            <a:off x="532441" y="1024648"/>
            <a:ext cx="5317751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입력변수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8E991-AEDC-2330-F4AF-561E23E78874}"/>
              </a:ext>
            </a:extLst>
          </p:cNvPr>
          <p:cNvSpPr txBox="1"/>
          <p:nvPr/>
        </p:nvSpPr>
        <p:spPr>
          <a:xfrm>
            <a:off x="6496997" y="1024648"/>
            <a:ext cx="4882718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목표변수</a:t>
            </a:r>
          </a:p>
        </p:txBody>
      </p:sp>
    </p:spTree>
    <p:extLst>
      <p:ext uri="{BB962C8B-B14F-4D97-AF65-F5344CB8AC3E}">
        <p14:creationId xmlns:p14="http://schemas.microsoft.com/office/powerpoint/2010/main" val="189442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F97DA3-B117-CC52-72DD-6BB338359223}"/>
              </a:ext>
            </a:extLst>
          </p:cNvPr>
          <p:cNvSpPr txBox="1"/>
          <p:nvPr/>
        </p:nvSpPr>
        <p:spPr>
          <a:xfrm>
            <a:off x="532441" y="1024648"/>
            <a:ext cx="5317751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입력변수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C2B0F-F6CF-94DC-C23B-672745F79FB5}"/>
              </a:ext>
            </a:extLst>
          </p:cNvPr>
          <p:cNvSpPr txBox="1"/>
          <p:nvPr/>
        </p:nvSpPr>
        <p:spPr>
          <a:xfrm>
            <a:off x="6496997" y="1024648"/>
            <a:ext cx="4882718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목표변수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F0F2933-1B68-4FE2-F1D7-33F22B5CF338}"/>
              </a:ext>
            </a:extLst>
          </p:cNvPr>
          <p:cNvGraphicFramePr>
            <a:graphicFrameLocks noGrp="1"/>
          </p:cNvGraphicFramePr>
          <p:nvPr/>
        </p:nvGraphicFramePr>
        <p:xfrm>
          <a:off x="532439" y="1496098"/>
          <a:ext cx="5317753" cy="4957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1646">
                  <a:extLst>
                    <a:ext uri="{9D8B030D-6E8A-4147-A177-3AD203B41FA5}">
                      <a16:colId xmlns:a16="http://schemas.microsoft.com/office/drawing/2014/main" val="3447521153"/>
                    </a:ext>
                  </a:extLst>
                </a:gridCol>
                <a:gridCol w="1513638">
                  <a:extLst>
                    <a:ext uri="{9D8B030D-6E8A-4147-A177-3AD203B41FA5}">
                      <a16:colId xmlns:a16="http://schemas.microsoft.com/office/drawing/2014/main" val="3301339720"/>
                    </a:ext>
                  </a:extLst>
                </a:gridCol>
                <a:gridCol w="2282469">
                  <a:extLst>
                    <a:ext uri="{9D8B030D-6E8A-4147-A177-3AD203B41FA5}">
                      <a16:colId xmlns:a16="http://schemas.microsoft.com/office/drawing/2014/main" val="4121455560"/>
                    </a:ext>
                  </a:extLst>
                </a:gridCol>
              </a:tblGrid>
              <a:tr h="317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변수명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73576"/>
                  </a:ext>
                </a:extLst>
              </a:tr>
              <a:tr h="23206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재무적 데이터</a:t>
                      </a:r>
                    </a:p>
                  </a:txBody>
                  <a:tcPr anchor="ctr">
                    <a:solidFill>
                      <a:srgbClr val="002F4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336954"/>
                  </a:ext>
                </a:extLst>
              </a:tr>
              <a:tr h="232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제무제표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판매비와 관리비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811943"/>
                  </a:ext>
                </a:extLst>
              </a:tr>
              <a:tr h="232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기업정보요약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cmpSclNm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기업규모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294339"/>
                  </a:ext>
                </a:extLst>
              </a:tr>
              <a:tr h="23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신용등급정보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criGrd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CRI</a:t>
                      </a:r>
                      <a:r>
                        <a:rPr lang="ko-KR" altLang="en-US" sz="1000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455854"/>
                  </a:ext>
                </a:extLst>
              </a:tr>
              <a:tr h="23206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비 재무적 데이터</a:t>
                      </a:r>
                    </a:p>
                  </a:txBody>
                  <a:tcPr anchor="ctr">
                    <a:solidFill>
                      <a:srgbClr val="002F4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33729"/>
                  </a:ext>
                </a:extLst>
              </a:tr>
              <a:tr h="232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경영진정보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pstnCdNm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경영진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811332"/>
                  </a:ext>
                </a:extLst>
              </a:tr>
              <a:tr h="464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특허정보상세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patentNumber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등록번호에 따른 특허</a:t>
                      </a:r>
                      <a:r>
                        <a:rPr lang="en-US" altLang="ko-KR" sz="1000" dirty="0"/>
                        <a:t>(10), </a:t>
                      </a:r>
                      <a:r>
                        <a:rPr lang="ko-KR" altLang="en-US" sz="1000" dirty="0" err="1"/>
                        <a:t>실용실안</a:t>
                      </a:r>
                      <a:r>
                        <a:rPr lang="en-US" altLang="ko-KR" sz="1000" dirty="0"/>
                        <a:t>(20), </a:t>
                      </a:r>
                      <a:r>
                        <a:rPr lang="ko-KR" altLang="en-US" sz="1000" dirty="0"/>
                        <a:t>디자인</a:t>
                      </a:r>
                      <a:r>
                        <a:rPr lang="en-US" altLang="ko-KR" sz="1000" dirty="0"/>
                        <a:t>(30) </a:t>
                      </a:r>
                      <a:r>
                        <a:rPr lang="ko-KR" altLang="en-US" sz="1000" dirty="0"/>
                        <a:t>파생변수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193530"/>
                  </a:ext>
                </a:extLst>
              </a:tr>
              <a:tr h="232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상표권정보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applicationNumber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출원번호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54994"/>
                  </a:ext>
                </a:extLst>
              </a:tr>
              <a:tr h="232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패밀리특허정보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applicationNumber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출원번호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246053"/>
                  </a:ext>
                </a:extLst>
              </a:tr>
              <a:tr h="232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국가 </a:t>
                      </a:r>
                      <a:r>
                        <a:rPr lang="en-US" altLang="ko-KR" sz="1000" dirty="0"/>
                        <a:t>R&amp;D </a:t>
                      </a:r>
                      <a:r>
                        <a:rPr lang="ko-KR" altLang="en-US" sz="1000" dirty="0"/>
                        <a:t>성과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ProjectName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과제명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175183"/>
                  </a:ext>
                </a:extLst>
              </a:tr>
              <a:tr h="23206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파생변수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상표권 대비 판매 및 관리비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브랜드 관리 및 홍보에 투자 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716422"/>
                  </a:ext>
                </a:extLst>
              </a:tr>
              <a:tr h="2320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R&amp;D </a:t>
                      </a:r>
                      <a:r>
                        <a:rPr lang="ko-KR" altLang="en-US" sz="1000" dirty="0"/>
                        <a:t>대비 특허 </a:t>
                      </a:r>
                      <a:r>
                        <a:rPr lang="ko-KR" altLang="en-US" sz="1000" dirty="0" err="1"/>
                        <a:t>획득률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연구 활동 및 성과 지표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183936"/>
                  </a:ext>
                </a:extLst>
              </a:tr>
              <a:tr h="3491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브랜드 확장 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21</a:t>
                      </a:r>
                      <a:r>
                        <a:rPr lang="ko-KR" altLang="en-US" sz="1000" dirty="0"/>
                        <a:t>년 상표권 개수를 </a:t>
                      </a:r>
                      <a:r>
                        <a:rPr lang="en-US" altLang="ko-KR" sz="1000" dirty="0"/>
                        <a:t>20</a:t>
                      </a:r>
                      <a:r>
                        <a:rPr lang="ko-KR" altLang="en-US" sz="1000" dirty="0"/>
                        <a:t>년 개수로 나눈 비율</a:t>
                      </a:r>
                      <a:r>
                        <a:rPr lang="en-US" altLang="ko-KR" sz="1000" dirty="0"/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기업 브랜드 전략 지표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791161"/>
                  </a:ext>
                </a:extLst>
              </a:tr>
              <a:tr h="34910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상표권 성장률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전년대비 상표권 건수로 </a:t>
                      </a:r>
                      <a:endParaRPr lang="en-US" altLang="ko-KR" sz="1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브랜드 전략의 확장과 성장성 지표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98765"/>
                  </a:ext>
                </a:extLst>
              </a:tr>
              <a:tr h="23206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경영진 대비 특허 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경영진의 리더십 및 성과로 인적자원 지표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084023"/>
                  </a:ext>
                </a:extLst>
              </a:tr>
            </a:tbl>
          </a:graphicData>
        </a:graphic>
      </p:graphicFrame>
      <p:sp>
        <p:nvSpPr>
          <p:cNvPr id="6" name="제목 5">
            <a:extLst>
              <a:ext uri="{FF2B5EF4-FFF2-40B4-BE49-F238E27FC236}">
                <a16:creationId xmlns:a16="http://schemas.microsoft.com/office/drawing/2014/main" id="{B87A74A2-5BFD-6E96-0E44-9814F2AC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데이터 설명 </a:t>
            </a:r>
            <a:r>
              <a:rPr lang="en-US" altLang="ko-KR" sz="2000" dirty="0">
                <a:latin typeface="+mj-ea"/>
                <a:ea typeface="+mj-ea"/>
              </a:rPr>
              <a:t>– </a:t>
            </a:r>
            <a:r>
              <a:rPr lang="ko-KR" altLang="en-US" sz="2000" dirty="0">
                <a:latin typeface="+mj-ea"/>
                <a:ea typeface="+mj-ea"/>
              </a:rPr>
              <a:t>아이디어</a:t>
            </a:r>
            <a:endParaRPr lang="ko-KR" altLang="en-US" sz="20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445A9B8-7743-1EF3-C5A2-B5A0B688C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46317"/>
              </p:ext>
            </p:extLst>
          </p:nvPr>
        </p:nvGraphicFramePr>
        <p:xfrm>
          <a:off x="6427086" y="3357932"/>
          <a:ext cx="5022540" cy="774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933">
                  <a:extLst>
                    <a:ext uri="{9D8B030D-6E8A-4147-A177-3AD203B41FA5}">
                      <a16:colId xmlns:a16="http://schemas.microsoft.com/office/drawing/2014/main" val="1149961230"/>
                    </a:ext>
                  </a:extLst>
                </a:gridCol>
                <a:gridCol w="1292710">
                  <a:extLst>
                    <a:ext uri="{9D8B030D-6E8A-4147-A177-3AD203B41FA5}">
                      <a16:colId xmlns:a16="http://schemas.microsoft.com/office/drawing/2014/main" val="1316091054"/>
                    </a:ext>
                  </a:extLst>
                </a:gridCol>
                <a:gridCol w="2588897">
                  <a:extLst>
                    <a:ext uri="{9D8B030D-6E8A-4147-A177-3AD203B41FA5}">
                      <a16:colId xmlns:a16="http://schemas.microsoft.com/office/drawing/2014/main" val="2969969032"/>
                    </a:ext>
                  </a:extLst>
                </a:gridCol>
              </a:tblGrid>
              <a:tr h="317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변수명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99329"/>
                  </a:ext>
                </a:extLst>
              </a:tr>
              <a:tr h="232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재무제표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차입금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증감에 따라 대출 성공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실패로 분류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(2021</a:t>
                      </a:r>
                      <a:r>
                        <a:rPr lang="ko-KR" altLang="en-US" sz="1200" dirty="0"/>
                        <a:t>년 차입금 </a:t>
                      </a:r>
                      <a:r>
                        <a:rPr lang="en-US" altLang="ko-KR" sz="1200" dirty="0"/>
                        <a:t>– 2020</a:t>
                      </a:r>
                      <a:r>
                        <a:rPr lang="ko-KR" altLang="en-US" sz="1200" dirty="0"/>
                        <a:t>년 차입금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795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3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6E422F-2ED4-FBA1-2E81-D1487B39CB56}"/>
              </a:ext>
            </a:extLst>
          </p:cNvPr>
          <p:cNvSpPr txBox="1"/>
          <p:nvPr/>
        </p:nvSpPr>
        <p:spPr>
          <a:xfrm>
            <a:off x="1202436" y="5098741"/>
            <a:ext cx="10509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pivot table</a:t>
            </a:r>
            <a:r>
              <a:rPr lang="ko-KR" altLang="en-US" sz="1600" dirty="0"/>
              <a:t>을 활용하여 재무제표 데이터셋을 분석이 용이하게 변형 후 아래와 같은 순서로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진행 </a:t>
            </a:r>
            <a:endParaRPr lang="en-US" altLang="ko-K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AE0F-8ED2-705A-DB66-FE0F69BEED0A}"/>
              </a:ext>
            </a:extLst>
          </p:cNvPr>
          <p:cNvSpPr txBox="1"/>
          <p:nvPr/>
        </p:nvSpPr>
        <p:spPr>
          <a:xfrm>
            <a:off x="409574" y="931719"/>
            <a:ext cx="11115322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 통합 및 </a:t>
            </a:r>
            <a:r>
              <a:rPr lang="ko-KR" altLang="en-US" dirty="0" err="1"/>
              <a:t>클린징을</a:t>
            </a:r>
            <a:r>
              <a:rPr lang="ko-KR" altLang="en-US" dirty="0"/>
              <a:t> 통해 분석 가능한 데이터셋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 기초 분석 및 시각화 과정을 통해 변수 이해도를 높임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1F16D05-CA86-9DA7-75E5-CF031D5CC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017" y="1920279"/>
            <a:ext cx="4568978" cy="28643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4A897E-F82A-55DA-16BD-5B6BBD83A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55" y="1920279"/>
            <a:ext cx="4604200" cy="3017442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DE55E26-F3F4-C1C8-82C6-5D2B8D96A3BB}"/>
              </a:ext>
            </a:extLst>
          </p:cNvPr>
          <p:cNvSpPr/>
          <p:nvPr/>
        </p:nvSpPr>
        <p:spPr>
          <a:xfrm>
            <a:off x="5541234" y="2993845"/>
            <a:ext cx="1014404" cy="717176"/>
          </a:xfrm>
          <a:prstGeom prst="rightArrow">
            <a:avLst/>
          </a:prstGeom>
          <a:ln>
            <a:solidFill>
              <a:srgbClr val="002F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6F5A06-4BC4-331B-BDA6-602FFEFCFDDB}"/>
              </a:ext>
            </a:extLst>
          </p:cNvPr>
          <p:cNvSpPr/>
          <p:nvPr/>
        </p:nvSpPr>
        <p:spPr>
          <a:xfrm>
            <a:off x="3999998" y="1947174"/>
            <a:ext cx="564777" cy="2703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7D11F8-69D8-E127-A97C-4FE516731395}"/>
              </a:ext>
            </a:extLst>
          </p:cNvPr>
          <p:cNvSpPr/>
          <p:nvPr/>
        </p:nvSpPr>
        <p:spPr>
          <a:xfrm>
            <a:off x="8120105" y="1867548"/>
            <a:ext cx="3259610" cy="362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2">
            <a:extLst>
              <a:ext uri="{FF2B5EF4-FFF2-40B4-BE49-F238E27FC236}">
                <a16:creationId xmlns:a16="http://schemas.microsoft.com/office/drawing/2014/main" id="{DAEA5597-F3A8-ECE1-F7D5-8B7F2D15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5" y="19599"/>
            <a:ext cx="11360800" cy="8316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데이터 </a:t>
            </a:r>
            <a:r>
              <a:rPr lang="ko-KR" altLang="en-US" dirty="0" err="1">
                <a:latin typeface="+mn-ea"/>
                <a:ea typeface="+mn-ea"/>
              </a:rPr>
              <a:t>전처리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- </a:t>
            </a:r>
            <a:r>
              <a:rPr lang="ko-KR" altLang="en-US" sz="2000" dirty="0">
                <a:latin typeface="+mn-ea"/>
                <a:ea typeface="+mn-ea"/>
              </a:rPr>
              <a:t>공통과제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E37CF6-F5B0-0F23-A8F6-DB33FE0D5853}"/>
              </a:ext>
            </a:extLst>
          </p:cNvPr>
          <p:cNvSpPr/>
          <p:nvPr/>
        </p:nvSpPr>
        <p:spPr>
          <a:xfrm>
            <a:off x="1667433" y="5643123"/>
            <a:ext cx="1999129" cy="896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이상치 처리</a:t>
            </a:r>
            <a:endParaRPr lang="en-US" altLang="ko-KR" dirty="0"/>
          </a:p>
          <a:p>
            <a:pPr algn="ctr"/>
            <a:r>
              <a:rPr lang="en-US" altLang="ko-KR" dirty="0"/>
              <a:t>IQR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599457-A0F1-9223-D135-64C0EFC32723}"/>
              </a:ext>
            </a:extLst>
          </p:cNvPr>
          <p:cNvSpPr/>
          <p:nvPr/>
        </p:nvSpPr>
        <p:spPr>
          <a:xfrm>
            <a:off x="4879044" y="5643125"/>
            <a:ext cx="1999129" cy="896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  <a:p>
            <a:pPr algn="ctr"/>
            <a:r>
              <a:rPr lang="en-US" altLang="ko-KR" dirty="0" err="1"/>
              <a:t>KNNImputer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2F3366-067E-2DC5-AF11-14DAA091043B}"/>
              </a:ext>
            </a:extLst>
          </p:cNvPr>
          <p:cNvSpPr/>
          <p:nvPr/>
        </p:nvSpPr>
        <p:spPr>
          <a:xfrm>
            <a:off x="7884461" y="5643124"/>
            <a:ext cx="1999129" cy="896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 변환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54693A4-3765-0CEC-464C-ACCC5669AF90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3666562" y="6091359"/>
            <a:ext cx="1212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656BD7D-5F6D-53B4-97A4-418C49B5E424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6878173" y="6091360"/>
            <a:ext cx="10062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0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A1820C5-1209-13CF-89C6-60EE7FA123E6}"/>
              </a:ext>
            </a:extLst>
          </p:cNvPr>
          <p:cNvSpPr/>
          <p:nvPr/>
        </p:nvSpPr>
        <p:spPr>
          <a:xfrm>
            <a:off x="391282" y="3502085"/>
            <a:ext cx="11360800" cy="26308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1137A7A-69C5-DA3D-EB3F-3CE5EE094118}"/>
              </a:ext>
            </a:extLst>
          </p:cNvPr>
          <p:cNvSpPr/>
          <p:nvPr/>
        </p:nvSpPr>
        <p:spPr>
          <a:xfrm>
            <a:off x="383993" y="1386555"/>
            <a:ext cx="11377325" cy="16224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79F1CC25-25B1-54F0-3434-4C643056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데이터 분석 </a:t>
            </a:r>
            <a:r>
              <a:rPr lang="en-US" altLang="ko-KR" sz="2000" dirty="0">
                <a:latin typeface="+mn-ea"/>
                <a:ea typeface="+mn-ea"/>
              </a:rPr>
              <a:t>- </a:t>
            </a:r>
            <a:r>
              <a:rPr lang="ko-KR" altLang="en-US" sz="2000" dirty="0">
                <a:latin typeface="+mn-ea"/>
                <a:ea typeface="+mn-ea"/>
              </a:rPr>
              <a:t>공통과제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D71C2-9E4F-9961-229B-91BB83CE961E}"/>
              </a:ext>
            </a:extLst>
          </p:cNvPr>
          <p:cNvSpPr txBox="1"/>
          <p:nvPr/>
        </p:nvSpPr>
        <p:spPr>
          <a:xfrm>
            <a:off x="479244" y="962306"/>
            <a:ext cx="966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+mn-ea"/>
              </a:rPr>
              <a:t>수도권 기업과 비수도권 기업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2021</a:t>
            </a:r>
            <a:r>
              <a:rPr lang="ko-KR" altLang="en-US" dirty="0">
                <a:latin typeface="+mn-ea"/>
              </a:rPr>
              <a:t>년 매출액의 평균이 유의미한 차이가 있다는 것을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5317B-6C7F-C9E6-62B7-09F92A5D9499}"/>
              </a:ext>
            </a:extLst>
          </p:cNvPr>
          <p:cNvSpPr txBox="1"/>
          <p:nvPr/>
        </p:nvSpPr>
        <p:spPr>
          <a:xfrm>
            <a:off x="1196293" y="1457673"/>
            <a:ext cx="438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수도권 기업과 비수도권 기업의 평균 </a:t>
            </a:r>
            <a:r>
              <a:rPr lang="en-US" altLang="ko-KR" sz="1400" b="1" dirty="0">
                <a:latin typeface="+mn-ea"/>
              </a:rPr>
              <a:t>2021</a:t>
            </a:r>
            <a:r>
              <a:rPr lang="ko-KR" altLang="en-US" sz="1400" b="1" dirty="0">
                <a:latin typeface="+mn-ea"/>
              </a:rPr>
              <a:t>년 매출액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3B7DC12-DC34-0DB1-F3F8-DB9B80FF3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822710"/>
              </p:ext>
            </p:extLst>
          </p:nvPr>
        </p:nvGraphicFramePr>
        <p:xfrm>
          <a:off x="1059773" y="1713583"/>
          <a:ext cx="4096870" cy="129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표 21">
            <a:extLst>
              <a:ext uri="{FF2B5EF4-FFF2-40B4-BE49-F238E27FC236}">
                <a16:creationId xmlns:a16="http://schemas.microsoft.com/office/drawing/2014/main" id="{9ED07257-9F90-0C6B-B04C-B98B3564C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5886"/>
              </p:ext>
            </p:extLst>
          </p:nvPr>
        </p:nvGraphicFramePr>
        <p:xfrm>
          <a:off x="6301720" y="1432518"/>
          <a:ext cx="485717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>
                  <a:extLst>
                    <a:ext uri="{9D8B030D-6E8A-4147-A177-3AD203B41FA5}">
                      <a16:colId xmlns:a16="http://schemas.microsoft.com/office/drawing/2014/main" val="1644963088"/>
                    </a:ext>
                  </a:extLst>
                </a:gridCol>
                <a:gridCol w="4077395">
                  <a:extLst>
                    <a:ext uri="{9D8B030D-6E8A-4147-A177-3AD203B41FA5}">
                      <a16:colId xmlns:a16="http://schemas.microsoft.com/office/drawing/2014/main" val="2246330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집단 간 평균 검정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767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귀무가설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수도권 기업과 비수도권 기업의 매출액의 평균은 서로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98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대립가설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수도권 기업과 비수도권 기업의 매출액의 평균은 서로 다르다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26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 Value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 0.0 &lt; 0.05 (5%)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결론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기업의 주소에 따라 유의미한 매출액의 차이가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42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2CF16DF-47D8-3B79-444B-E590A9DBA204}"/>
              </a:ext>
            </a:extLst>
          </p:cNvPr>
          <p:cNvSpPr txBox="1"/>
          <p:nvPr/>
        </p:nvSpPr>
        <p:spPr>
          <a:xfrm>
            <a:off x="6301720" y="2727918"/>
            <a:ext cx="4917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100" dirty="0">
                <a:latin typeface="+mn-ea"/>
              </a:rPr>
              <a:t>▲ 기업의 주소에 따른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매출액의 평균 검정 </a:t>
            </a:r>
            <a:r>
              <a:rPr lang="en-US" altLang="ko-KR" sz="1100" dirty="0">
                <a:latin typeface="+mn-ea"/>
              </a:rPr>
              <a:t>(rank sum test)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E9C75-D811-04B2-EEB2-50B4F5333C91}"/>
              </a:ext>
            </a:extLst>
          </p:cNvPr>
          <p:cNvSpPr txBox="1"/>
          <p:nvPr/>
        </p:nvSpPr>
        <p:spPr>
          <a:xfrm>
            <a:off x="1059773" y="2512368"/>
            <a:ext cx="1487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※ </a:t>
            </a:r>
            <a:r>
              <a:rPr lang="ko-KR" altLang="en-US" sz="1100" dirty="0">
                <a:latin typeface="+mn-ea"/>
              </a:rPr>
              <a:t>수도권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서울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경기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CD79C-58D7-FBB8-C9DF-AF62A82D348E}"/>
              </a:ext>
            </a:extLst>
          </p:cNvPr>
          <p:cNvSpPr txBox="1"/>
          <p:nvPr/>
        </p:nvSpPr>
        <p:spPr>
          <a:xfrm>
            <a:off x="4237824" y="1837870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3</a:t>
            </a:r>
            <a:r>
              <a:rPr lang="ko-KR" altLang="en-US" sz="1200" b="1" dirty="0">
                <a:latin typeface="+mn-ea"/>
              </a:rPr>
              <a:t>천</a:t>
            </a:r>
            <a:r>
              <a:rPr lang="en-US" altLang="ko-KR" sz="1200" b="1" dirty="0">
                <a:latin typeface="+mn-ea"/>
              </a:rPr>
              <a:t>5</a:t>
            </a:r>
            <a:r>
              <a:rPr lang="ko-KR" altLang="en-US" sz="1200" b="1" dirty="0">
                <a:latin typeface="+mn-ea"/>
              </a:rPr>
              <a:t>백만원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212C62-3708-2B9F-FF10-45E9B95B9384}"/>
              </a:ext>
            </a:extLst>
          </p:cNvPr>
          <p:cNvSpPr txBox="1"/>
          <p:nvPr/>
        </p:nvSpPr>
        <p:spPr>
          <a:xfrm>
            <a:off x="2313905" y="2065812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</a:t>
            </a:r>
            <a:r>
              <a:rPr lang="ko-KR" altLang="en-US" sz="1200" b="1" dirty="0">
                <a:latin typeface="+mn-ea"/>
              </a:rPr>
              <a:t>천</a:t>
            </a:r>
            <a:r>
              <a:rPr lang="en-US" altLang="ko-KR" sz="1200" b="1" dirty="0">
                <a:latin typeface="+mn-ea"/>
              </a:rPr>
              <a:t>5</a:t>
            </a:r>
            <a:r>
              <a:rPr lang="ko-KR" altLang="en-US" sz="1200" b="1" dirty="0">
                <a:latin typeface="+mn-ea"/>
              </a:rPr>
              <a:t>백만원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38355-FE2F-A048-8E14-0A7D67C5CB52}"/>
              </a:ext>
            </a:extLst>
          </p:cNvPr>
          <p:cNvSpPr txBox="1"/>
          <p:nvPr/>
        </p:nvSpPr>
        <p:spPr>
          <a:xfrm>
            <a:off x="449452" y="3080227"/>
            <a:ext cx="858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1">
                    <a:lumMod val="75000"/>
                    <a:lumOff val="25000"/>
                  </a:schemeClr>
                </a:solidFill>
                <a:latin typeface="+mn-ea"/>
              </a:rPr>
              <a:t>산업대분류별</a:t>
            </a:r>
            <a:r>
              <a:rPr lang="ko-KR" altLang="en-US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+mn-ea"/>
              </a:rPr>
              <a:t> 기업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2021</a:t>
            </a:r>
            <a:r>
              <a:rPr lang="ko-KR" altLang="en-US" dirty="0">
                <a:latin typeface="+mn-ea"/>
              </a:rPr>
              <a:t>년 매출액의 평균이 유의미한 차이가 있다는 것을 확인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B89A55A5-DD05-BD3A-91D1-BB6C749604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2638214"/>
              </p:ext>
            </p:extLst>
          </p:nvPr>
        </p:nvGraphicFramePr>
        <p:xfrm>
          <a:off x="462531" y="3765244"/>
          <a:ext cx="5758704" cy="3021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618915-0504-B1E1-55AC-DD5AAE3C9C75}"/>
              </a:ext>
            </a:extLst>
          </p:cNvPr>
          <p:cNvSpPr txBox="1"/>
          <p:nvPr/>
        </p:nvSpPr>
        <p:spPr>
          <a:xfrm>
            <a:off x="1502908" y="3568056"/>
            <a:ext cx="3544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latin typeface="+mn-ea"/>
              </a:rPr>
              <a:t>산업대분류별</a:t>
            </a:r>
            <a:r>
              <a:rPr lang="ko-KR" altLang="en-US" sz="1400" b="1" dirty="0">
                <a:latin typeface="+mn-ea"/>
              </a:rPr>
              <a:t> 기업의 평균 </a:t>
            </a:r>
            <a:r>
              <a:rPr lang="en-US" altLang="ko-KR" sz="1400" b="1" dirty="0">
                <a:latin typeface="+mn-ea"/>
              </a:rPr>
              <a:t>2021</a:t>
            </a:r>
            <a:r>
              <a:rPr lang="ko-KR" altLang="en-US" sz="1400" b="1" dirty="0">
                <a:latin typeface="+mn-ea"/>
              </a:rPr>
              <a:t>년 매출액</a:t>
            </a:r>
          </a:p>
        </p:txBody>
      </p:sp>
      <p:graphicFrame>
        <p:nvGraphicFramePr>
          <p:cNvPr id="19" name="표 21">
            <a:extLst>
              <a:ext uri="{FF2B5EF4-FFF2-40B4-BE49-F238E27FC236}">
                <a16:creationId xmlns:a16="http://schemas.microsoft.com/office/drawing/2014/main" id="{E14AE516-70B4-D8A2-72A0-71A03A23F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343230"/>
              </p:ext>
            </p:extLst>
          </p:nvPr>
        </p:nvGraphicFramePr>
        <p:xfrm>
          <a:off x="6292484" y="3642673"/>
          <a:ext cx="451152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893">
                  <a:extLst>
                    <a:ext uri="{9D8B030D-6E8A-4147-A177-3AD203B41FA5}">
                      <a16:colId xmlns:a16="http://schemas.microsoft.com/office/drawing/2014/main" val="1644963088"/>
                    </a:ext>
                  </a:extLst>
                </a:gridCol>
                <a:gridCol w="3624632">
                  <a:extLst>
                    <a:ext uri="{9D8B030D-6E8A-4147-A177-3AD203B41FA5}">
                      <a16:colId xmlns:a16="http://schemas.microsoft.com/office/drawing/2014/main" val="2246330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집단 간 평균 검정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767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귀무가설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산업대분류별</a:t>
                      </a:r>
                      <a:r>
                        <a:rPr lang="ko-KR" altLang="en-US" sz="1100" dirty="0"/>
                        <a:t> 기업의 매출액의 평균은 서로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98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대립가설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산업대분류별</a:t>
                      </a:r>
                      <a:r>
                        <a:rPr lang="ko-KR" altLang="en-US" sz="1100" dirty="0"/>
                        <a:t> 기업의 매출액의 평균은 서로 다르다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26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 Value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 0.0 &lt; 0.05 (5%)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결론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기업의 주소에 따라 유의미한 매출액의 차이가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428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BFFEEFC-D20C-4C2F-246A-F4562D3BEADD}"/>
              </a:ext>
            </a:extLst>
          </p:cNvPr>
          <p:cNvSpPr txBox="1"/>
          <p:nvPr/>
        </p:nvSpPr>
        <p:spPr>
          <a:xfrm>
            <a:off x="6241563" y="4939622"/>
            <a:ext cx="4917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100" dirty="0">
                <a:latin typeface="+mn-ea"/>
              </a:rPr>
              <a:t>▲ </a:t>
            </a:r>
            <a:r>
              <a:rPr lang="ko-KR" altLang="en-US" sz="1100" dirty="0" err="1">
                <a:latin typeface="+mn-ea"/>
              </a:rPr>
              <a:t>산업대분류에</a:t>
            </a:r>
            <a:r>
              <a:rPr lang="ko-KR" altLang="en-US" sz="1100" dirty="0">
                <a:latin typeface="+mn-ea"/>
              </a:rPr>
              <a:t> 따른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매출액의 평균 검정 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kruskal</a:t>
            </a:r>
            <a:r>
              <a:rPr lang="en-US" altLang="ko-KR" sz="1100" dirty="0">
                <a:latin typeface="+mn-ea"/>
              </a:rPr>
              <a:t> test)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3B3FCA-5A6D-6FDA-BCAA-DCD097307EAF}"/>
              </a:ext>
            </a:extLst>
          </p:cNvPr>
          <p:cNvSpPr txBox="1"/>
          <p:nvPr/>
        </p:nvSpPr>
        <p:spPr>
          <a:xfrm>
            <a:off x="1097289" y="5761668"/>
            <a:ext cx="44775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※ </a:t>
            </a:r>
            <a:r>
              <a:rPr lang="ko-KR" altLang="en-US" sz="1100" dirty="0">
                <a:latin typeface="+mn-ea"/>
              </a:rPr>
              <a:t>기타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기업 수가 많은 상위 </a:t>
            </a:r>
            <a:r>
              <a:rPr lang="en-US" altLang="ko-KR" sz="1100" dirty="0">
                <a:latin typeface="+mn-ea"/>
              </a:rPr>
              <a:t>6</a:t>
            </a:r>
            <a:r>
              <a:rPr lang="ko-KR" altLang="en-US" sz="1100" dirty="0">
                <a:latin typeface="+mn-ea"/>
              </a:rPr>
              <a:t>개 </a:t>
            </a:r>
            <a:r>
              <a:rPr lang="ko-KR" altLang="en-US" sz="1100" dirty="0" err="1">
                <a:latin typeface="+mn-ea"/>
              </a:rPr>
              <a:t>산업대분류를</a:t>
            </a:r>
            <a:r>
              <a:rPr lang="ko-KR" altLang="en-US" sz="1100" dirty="0">
                <a:latin typeface="+mn-ea"/>
              </a:rPr>
              <a:t> 제외한 나머지 분야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0B8FD-5A88-6C7D-9925-5565E5857EB3}"/>
              </a:ext>
            </a:extLst>
          </p:cNvPr>
          <p:cNvSpPr txBox="1"/>
          <p:nvPr/>
        </p:nvSpPr>
        <p:spPr>
          <a:xfrm>
            <a:off x="498619" y="6260761"/>
            <a:ext cx="11194761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따라서 기업의 주소와 </a:t>
            </a:r>
            <a:r>
              <a:rPr lang="ko-KR" altLang="en-US" dirty="0" err="1">
                <a:latin typeface="+mn-ea"/>
              </a:rPr>
              <a:t>산업대분류가</a:t>
            </a:r>
            <a:r>
              <a:rPr lang="ko-KR" altLang="en-US" dirty="0">
                <a:latin typeface="+mn-ea"/>
              </a:rPr>
              <a:t> 매출액을 예측하는데 유의미할 것으로 보임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05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5AF279B-C2D9-856A-3750-F3C62CCFE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87388"/>
              </p:ext>
            </p:extLst>
          </p:nvPr>
        </p:nvGraphicFramePr>
        <p:xfrm>
          <a:off x="510010" y="5126891"/>
          <a:ext cx="501823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58">
                  <a:extLst>
                    <a:ext uri="{9D8B030D-6E8A-4147-A177-3AD203B41FA5}">
                      <a16:colId xmlns:a16="http://schemas.microsoft.com/office/drawing/2014/main" val="3010941174"/>
                    </a:ext>
                  </a:extLst>
                </a:gridCol>
                <a:gridCol w="1254558">
                  <a:extLst>
                    <a:ext uri="{9D8B030D-6E8A-4147-A177-3AD203B41FA5}">
                      <a16:colId xmlns:a16="http://schemas.microsoft.com/office/drawing/2014/main" val="3313930140"/>
                    </a:ext>
                  </a:extLst>
                </a:gridCol>
                <a:gridCol w="1254558">
                  <a:extLst>
                    <a:ext uri="{9D8B030D-6E8A-4147-A177-3AD203B41FA5}">
                      <a16:colId xmlns:a16="http://schemas.microsoft.com/office/drawing/2014/main" val="4257095863"/>
                    </a:ext>
                  </a:extLst>
                </a:gridCol>
                <a:gridCol w="1254558">
                  <a:extLst>
                    <a:ext uri="{9D8B030D-6E8A-4147-A177-3AD203B41FA5}">
                      <a16:colId xmlns:a16="http://schemas.microsoft.com/office/drawing/2014/main" val="338033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Score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RMSE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MAE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R2 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07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XGBoost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48456423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5517361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0.97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49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Extra Tree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48430231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5508646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0.98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4605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5EF0329-F59D-1868-12BE-36F1ACC596F8}"/>
              </a:ext>
            </a:extLst>
          </p:cNvPr>
          <p:cNvSpPr/>
          <p:nvPr/>
        </p:nvSpPr>
        <p:spPr>
          <a:xfrm>
            <a:off x="421883" y="8507624"/>
            <a:ext cx="5018232" cy="4034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474E0D4B-A1B5-DC9D-7D66-DBAFD126F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34281"/>
              </p:ext>
            </p:extLst>
          </p:nvPr>
        </p:nvGraphicFramePr>
        <p:xfrm>
          <a:off x="6326366" y="1639487"/>
          <a:ext cx="5185464" cy="134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88">
                  <a:extLst>
                    <a:ext uri="{9D8B030D-6E8A-4147-A177-3AD203B41FA5}">
                      <a16:colId xmlns:a16="http://schemas.microsoft.com/office/drawing/2014/main" val="1914532367"/>
                    </a:ext>
                  </a:extLst>
                </a:gridCol>
                <a:gridCol w="1728488">
                  <a:extLst>
                    <a:ext uri="{9D8B030D-6E8A-4147-A177-3AD203B41FA5}">
                      <a16:colId xmlns:a16="http://schemas.microsoft.com/office/drawing/2014/main" val="3935766634"/>
                    </a:ext>
                  </a:extLst>
                </a:gridCol>
                <a:gridCol w="1728488">
                  <a:extLst>
                    <a:ext uri="{9D8B030D-6E8A-4147-A177-3AD203B41FA5}">
                      <a16:colId xmlns:a16="http://schemas.microsoft.com/office/drawing/2014/main" val="805227788"/>
                    </a:ext>
                  </a:extLst>
                </a:gridCol>
              </a:tblGrid>
              <a:tr h="336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Test Score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2F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Before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After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218247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RMSE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F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48456423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48419872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316925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MAE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F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5517361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5619725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985995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R2_Score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F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0.98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76123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FA585CE-4597-4256-3D08-E23EA38F0B8B}"/>
              </a:ext>
            </a:extLst>
          </p:cNvPr>
          <p:cNvSpPr txBox="1"/>
          <p:nvPr/>
        </p:nvSpPr>
        <p:spPr>
          <a:xfrm>
            <a:off x="6686362" y="1183626"/>
            <a:ext cx="4121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latin typeface="+mn-ea"/>
              </a:rPr>
              <a:t>XGBoost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하이퍼</a:t>
            </a:r>
            <a:r>
              <a:rPr lang="ko-KR" altLang="en-US" sz="1600" b="1" dirty="0">
                <a:latin typeface="+mn-ea"/>
              </a:rPr>
              <a:t> 파라미터 튜닝 전 후 비교</a:t>
            </a:r>
          </a:p>
        </p:txBody>
      </p:sp>
      <p:graphicFrame>
        <p:nvGraphicFramePr>
          <p:cNvPr id="23" name="표 12">
            <a:extLst>
              <a:ext uri="{FF2B5EF4-FFF2-40B4-BE49-F238E27FC236}">
                <a16:creationId xmlns:a16="http://schemas.microsoft.com/office/drawing/2014/main" id="{D9FAE93E-A4D0-D5C3-6DC0-AFAAAB822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97114"/>
              </p:ext>
            </p:extLst>
          </p:nvPr>
        </p:nvGraphicFramePr>
        <p:xfrm>
          <a:off x="6326369" y="4182285"/>
          <a:ext cx="5185464" cy="134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88">
                  <a:extLst>
                    <a:ext uri="{9D8B030D-6E8A-4147-A177-3AD203B41FA5}">
                      <a16:colId xmlns:a16="http://schemas.microsoft.com/office/drawing/2014/main" val="1914532367"/>
                    </a:ext>
                  </a:extLst>
                </a:gridCol>
                <a:gridCol w="1728488">
                  <a:extLst>
                    <a:ext uri="{9D8B030D-6E8A-4147-A177-3AD203B41FA5}">
                      <a16:colId xmlns:a16="http://schemas.microsoft.com/office/drawing/2014/main" val="3935766634"/>
                    </a:ext>
                  </a:extLst>
                </a:gridCol>
                <a:gridCol w="1728488">
                  <a:extLst>
                    <a:ext uri="{9D8B030D-6E8A-4147-A177-3AD203B41FA5}">
                      <a16:colId xmlns:a16="http://schemas.microsoft.com/office/drawing/2014/main" val="805227788"/>
                    </a:ext>
                  </a:extLst>
                </a:gridCol>
              </a:tblGrid>
              <a:tr h="336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Test Score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2F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Before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After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218247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RMSE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F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48430231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48421553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316925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MAE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F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5265397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5244951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985995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R2_Score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F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0.98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76123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5DF541E-9BEC-0267-CBAE-E571AD8121D1}"/>
              </a:ext>
            </a:extLst>
          </p:cNvPr>
          <p:cNvSpPr txBox="1"/>
          <p:nvPr/>
        </p:nvSpPr>
        <p:spPr>
          <a:xfrm>
            <a:off x="6686364" y="3720157"/>
            <a:ext cx="4693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+mn-ea"/>
              </a:rPr>
              <a:t>ExtraTrees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하이퍼</a:t>
            </a:r>
            <a:r>
              <a:rPr lang="ko-KR" altLang="en-US" sz="1600" b="1" dirty="0">
                <a:latin typeface="+mn-ea"/>
              </a:rPr>
              <a:t> 파라미터 튜닝 전 후 비교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A8942E16-95C8-B6BF-4122-ADB97DD525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112135"/>
              </p:ext>
            </p:extLst>
          </p:nvPr>
        </p:nvGraphicFramePr>
        <p:xfrm>
          <a:off x="242044" y="2097744"/>
          <a:ext cx="1972235" cy="2961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BD09D8-A3EC-BBAF-969F-7D1133110501}"/>
              </a:ext>
            </a:extLst>
          </p:cNvPr>
          <p:cNvSpPr txBox="1"/>
          <p:nvPr/>
        </p:nvSpPr>
        <p:spPr>
          <a:xfrm>
            <a:off x="110823" y="1911057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단위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ko-KR" altLang="en-US" sz="1000" b="1" dirty="0">
                <a:latin typeface="+mn-ea"/>
              </a:rPr>
              <a:t>천만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CFE62A-DBF2-66AD-E084-0DC98991011B}"/>
              </a:ext>
            </a:extLst>
          </p:cNvPr>
          <p:cNvSpPr txBox="1"/>
          <p:nvPr/>
        </p:nvSpPr>
        <p:spPr>
          <a:xfrm>
            <a:off x="1043571" y="1784063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RMSE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6" name="제목 12">
            <a:extLst>
              <a:ext uri="{FF2B5EF4-FFF2-40B4-BE49-F238E27FC236}">
                <a16:creationId xmlns:a16="http://schemas.microsoft.com/office/drawing/2014/main" id="{3A7DA045-2B50-61AE-2691-3CF2653E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5" y="19599"/>
            <a:ext cx="11360800" cy="8316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모델링 결과 </a:t>
            </a:r>
            <a:r>
              <a:rPr lang="en-US" altLang="ko-KR" sz="2000" dirty="0">
                <a:latin typeface="+mn-ea"/>
                <a:ea typeface="+mn-ea"/>
              </a:rPr>
              <a:t>- </a:t>
            </a:r>
            <a:r>
              <a:rPr lang="ko-KR" altLang="en-US" sz="2000" dirty="0">
                <a:latin typeface="+mn-ea"/>
                <a:ea typeface="+mn-ea"/>
              </a:rPr>
              <a:t>공통과제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FB6F34A-D97D-C0B0-1D22-6973E9F1E53F}"/>
              </a:ext>
            </a:extLst>
          </p:cNvPr>
          <p:cNvCxnSpPr>
            <a:cxnSpLocks/>
          </p:cNvCxnSpPr>
          <p:nvPr/>
        </p:nvCxnSpPr>
        <p:spPr>
          <a:xfrm flipV="1">
            <a:off x="5916707" y="1639487"/>
            <a:ext cx="0" cy="3820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02E99F92-8B40-3203-43F9-ACF20F0F74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198095"/>
              </p:ext>
            </p:extLst>
          </p:nvPr>
        </p:nvGraphicFramePr>
        <p:xfrm>
          <a:off x="2069094" y="2060194"/>
          <a:ext cx="1900065" cy="3020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F8509F9-BD94-D914-5023-E6151290AE99}"/>
              </a:ext>
            </a:extLst>
          </p:cNvPr>
          <p:cNvSpPr txBox="1"/>
          <p:nvPr/>
        </p:nvSpPr>
        <p:spPr>
          <a:xfrm>
            <a:off x="2868022" y="178903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MAE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2A877250-97EF-B294-9B91-1C959932A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0731909"/>
              </p:ext>
            </p:extLst>
          </p:nvPr>
        </p:nvGraphicFramePr>
        <p:xfrm>
          <a:off x="3895131" y="2068083"/>
          <a:ext cx="1849026" cy="3021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CABEA5B6-140E-A4C5-AD0E-B765DB55F03C}"/>
              </a:ext>
            </a:extLst>
          </p:cNvPr>
          <p:cNvSpPr txBox="1"/>
          <p:nvPr/>
        </p:nvSpPr>
        <p:spPr>
          <a:xfrm>
            <a:off x="4468010" y="1784063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R2 score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FE2140-2760-4486-7E82-81A46E683C69}"/>
              </a:ext>
            </a:extLst>
          </p:cNvPr>
          <p:cNvSpPr txBox="1"/>
          <p:nvPr/>
        </p:nvSpPr>
        <p:spPr>
          <a:xfrm>
            <a:off x="1912581" y="1911057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단위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ko-KR" altLang="en-US" sz="1000" b="1" dirty="0">
                <a:latin typeface="+mn-ea"/>
              </a:rPr>
              <a:t>백만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EE4000-E795-1C29-025B-1A390AE55FFB}"/>
              </a:ext>
            </a:extLst>
          </p:cNvPr>
          <p:cNvSpPr txBox="1"/>
          <p:nvPr/>
        </p:nvSpPr>
        <p:spPr>
          <a:xfrm>
            <a:off x="798123" y="1081018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+mn-ea"/>
              </a:rPr>
              <a:t>하이퍼</a:t>
            </a:r>
            <a:r>
              <a:rPr lang="ko-KR" altLang="en-US" b="1" dirty="0">
                <a:latin typeface="+mn-ea"/>
              </a:rPr>
              <a:t> 파라미터 튜닝 전 모델 성능 비교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93DD33-EED9-2497-2F5E-1A830A7D1CE7}"/>
              </a:ext>
            </a:extLst>
          </p:cNvPr>
          <p:cNvSpPr/>
          <p:nvPr/>
        </p:nvSpPr>
        <p:spPr>
          <a:xfrm>
            <a:off x="6326366" y="1990167"/>
            <a:ext cx="5185464" cy="295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68B39-2623-2A04-0E16-99476C1F6904}"/>
              </a:ext>
            </a:extLst>
          </p:cNvPr>
          <p:cNvSpPr txBox="1"/>
          <p:nvPr/>
        </p:nvSpPr>
        <p:spPr>
          <a:xfrm>
            <a:off x="498619" y="6246833"/>
            <a:ext cx="11194761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+mn-ea"/>
              </a:rPr>
              <a:t>하이퍼파라미터</a:t>
            </a:r>
            <a:r>
              <a:rPr lang="ko-KR" altLang="en-US" dirty="0">
                <a:latin typeface="+mn-ea"/>
              </a:rPr>
              <a:t> 튜닝 결과 </a:t>
            </a:r>
            <a:r>
              <a:rPr lang="en-US" altLang="ko-KR" dirty="0">
                <a:latin typeface="+mn-ea"/>
              </a:rPr>
              <a:t>XGB </a:t>
            </a:r>
            <a:r>
              <a:rPr lang="ko-KR" altLang="en-US" dirty="0">
                <a:latin typeface="+mn-ea"/>
              </a:rPr>
              <a:t>모델의 </a:t>
            </a:r>
            <a:r>
              <a:rPr lang="en-US" altLang="ko-KR" dirty="0">
                <a:latin typeface="+mn-ea"/>
              </a:rPr>
              <a:t>RMSE</a:t>
            </a:r>
            <a:r>
              <a:rPr lang="ko-KR" altLang="en-US" dirty="0">
                <a:latin typeface="+mn-ea"/>
              </a:rPr>
              <a:t>값이 가장 좋아 </a:t>
            </a:r>
            <a:r>
              <a:rPr lang="en-US" altLang="ko-KR" dirty="0">
                <a:latin typeface="+mn-ea"/>
              </a:rPr>
              <a:t>XGB </a:t>
            </a:r>
            <a:r>
              <a:rPr lang="ko-KR" altLang="en-US" dirty="0">
                <a:latin typeface="+mn-ea"/>
              </a:rPr>
              <a:t>모델 선택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99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:a16="http://schemas.microsoft.com/office/drawing/2014/main" id="{79F1CC25-25B1-54F0-3434-4C643056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데이터 분석</a:t>
            </a:r>
            <a:r>
              <a:rPr lang="en-US" altLang="ko-KR" sz="2800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- </a:t>
            </a:r>
            <a:r>
              <a:rPr lang="ko-KR" altLang="en-US" sz="2000" dirty="0">
                <a:latin typeface="+mn-ea"/>
                <a:ea typeface="+mn-ea"/>
              </a:rPr>
              <a:t>아이디어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503089-1E94-B46D-E155-88A616550A94}"/>
              </a:ext>
            </a:extLst>
          </p:cNvPr>
          <p:cNvSpPr txBox="1"/>
          <p:nvPr/>
        </p:nvSpPr>
        <p:spPr>
          <a:xfrm>
            <a:off x="528918" y="917110"/>
            <a:ext cx="10614212" cy="871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기업 규모 분석 결과 </a:t>
            </a:r>
            <a:r>
              <a:rPr lang="ko-KR" alt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중소기업</a:t>
            </a:r>
            <a:r>
              <a:rPr lang="ko-KR" altLang="en-US" dirty="0"/>
              <a:t>이 가장 많은 것을 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또한 중소기업들이 주로 종사하는 산업은 건설업과 </a:t>
            </a:r>
            <a:r>
              <a:rPr lang="ko-KR" alt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정보통신업</a:t>
            </a:r>
            <a:r>
              <a:rPr lang="ko-KR" altLang="en-US" dirty="0"/>
              <a:t>으로 확인</a:t>
            </a:r>
            <a:endParaRPr lang="en-US" altLang="ko-KR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FDFA0A05-B3FF-14A1-3542-1AFFAB2C8E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4668987"/>
              </p:ext>
            </p:extLst>
          </p:nvPr>
        </p:nvGraphicFramePr>
        <p:xfrm>
          <a:off x="760013" y="2393819"/>
          <a:ext cx="4645705" cy="3529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E79BE6-9077-299C-481D-4F37C136565E}"/>
              </a:ext>
            </a:extLst>
          </p:cNvPr>
          <p:cNvSpPr txBox="1"/>
          <p:nvPr/>
        </p:nvSpPr>
        <p:spPr>
          <a:xfrm>
            <a:off x="977140" y="1986086"/>
            <a:ext cx="40435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srgbClr val="31394D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</a:rPr>
              <a:t>기업 규모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463493-F0D5-1C82-7DD1-92CED1A63A5B}"/>
              </a:ext>
            </a:extLst>
          </p:cNvPr>
          <p:cNvGrpSpPr/>
          <p:nvPr/>
        </p:nvGrpSpPr>
        <p:grpSpPr>
          <a:xfrm>
            <a:off x="6096000" y="1986086"/>
            <a:ext cx="5504390" cy="4083020"/>
            <a:chOff x="6185646" y="1986086"/>
            <a:chExt cx="5504390" cy="4083020"/>
          </a:xfrm>
        </p:grpSpPr>
        <p:graphicFrame>
          <p:nvGraphicFramePr>
            <p:cNvPr id="6" name="차트 5">
              <a:extLst>
                <a:ext uri="{FF2B5EF4-FFF2-40B4-BE49-F238E27FC236}">
                  <a16:creationId xmlns:a16="http://schemas.microsoft.com/office/drawing/2014/main" id="{DD39D42F-65EC-76EE-E8A4-8575AC02C18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49442980"/>
                </p:ext>
              </p:extLst>
            </p:nvPr>
          </p:nvGraphicFramePr>
          <p:xfrm>
            <a:off x="6185646" y="2393819"/>
            <a:ext cx="5504390" cy="36752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E0C8FC-0F08-21EA-BF44-9873168F1F84}"/>
                </a:ext>
              </a:extLst>
            </p:cNvPr>
            <p:cNvSpPr txBox="1"/>
            <p:nvPr/>
          </p:nvSpPr>
          <p:spPr>
            <a:xfrm>
              <a:off x="6795049" y="1986086"/>
              <a:ext cx="404353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defRPr sz="1862" b="0" i="0" u="none" strike="noStrike" kern="1200" spc="0" baseline="0">
                  <a:solidFill>
                    <a:srgbClr val="31394D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600" b="1" dirty="0">
                  <a:solidFill>
                    <a:schemeClr val="tx1">
                      <a:lumMod val="50000"/>
                    </a:schemeClr>
                  </a:solidFill>
                </a:rPr>
                <a:t>중소기업 종사 산업 수 상위</a:t>
              </a:r>
              <a:r>
                <a:rPr lang="en-US" altLang="ko-KR" sz="1600" b="1" dirty="0">
                  <a:solidFill>
                    <a:schemeClr val="tx1">
                      <a:lumMod val="50000"/>
                    </a:schemeClr>
                  </a:solidFill>
                </a:rPr>
                <a:t> 5</a:t>
              </a:r>
              <a:endParaRPr lang="ko-KR" altLang="en-US" sz="16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8B34CB-3F23-A0E3-2F29-AFAFD35D08FC}"/>
                </a:ext>
              </a:extLst>
            </p:cNvPr>
            <p:cNvSpPr/>
            <p:nvPr/>
          </p:nvSpPr>
          <p:spPr>
            <a:xfrm>
              <a:off x="8030251" y="2850775"/>
              <a:ext cx="728265" cy="22955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FC31AA-FF62-982D-6076-98DDEB58F370}"/>
              </a:ext>
            </a:extLst>
          </p:cNvPr>
          <p:cNvSpPr txBox="1"/>
          <p:nvPr/>
        </p:nvSpPr>
        <p:spPr>
          <a:xfrm>
            <a:off x="498619" y="6260761"/>
            <a:ext cx="1119476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정보통신업은 중소기업 중 많은 비율을 차지하고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비재무가 활발한 산업이기에 아이디어 적용에 적합한 산업으로 판단 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24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F07E89D-8C73-E53E-9457-EB92F20B71C9}"/>
              </a:ext>
            </a:extLst>
          </p:cNvPr>
          <p:cNvCxnSpPr>
            <a:cxnSpLocks/>
          </p:cNvCxnSpPr>
          <p:nvPr/>
        </p:nvCxnSpPr>
        <p:spPr>
          <a:xfrm>
            <a:off x="5962729" y="2074654"/>
            <a:ext cx="0" cy="3815160"/>
          </a:xfrm>
          <a:prstGeom prst="line">
            <a:avLst/>
          </a:prstGeom>
          <a:ln w="19050">
            <a:solidFill>
              <a:srgbClr val="002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5AF279B-C2D9-856A-3750-F3C62CCFE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7313"/>
              </p:ext>
            </p:extLst>
          </p:nvPr>
        </p:nvGraphicFramePr>
        <p:xfrm>
          <a:off x="452096" y="5003952"/>
          <a:ext cx="5018232" cy="108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542">
                  <a:extLst>
                    <a:ext uri="{9D8B030D-6E8A-4147-A177-3AD203B41FA5}">
                      <a16:colId xmlns:a16="http://schemas.microsoft.com/office/drawing/2014/main" val="3010941174"/>
                    </a:ext>
                  </a:extLst>
                </a:gridCol>
                <a:gridCol w="1065163">
                  <a:extLst>
                    <a:ext uri="{9D8B030D-6E8A-4147-A177-3AD203B41FA5}">
                      <a16:colId xmlns:a16="http://schemas.microsoft.com/office/drawing/2014/main" val="331393014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4257095863"/>
                    </a:ext>
                  </a:extLst>
                </a:gridCol>
                <a:gridCol w="1222177">
                  <a:extLst>
                    <a:ext uri="{9D8B030D-6E8A-4147-A177-3AD203B41FA5}">
                      <a16:colId xmlns:a16="http://schemas.microsoft.com/office/drawing/2014/main" val="338033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Test Score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Accuracy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Recall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F1-Score 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07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DecisionTree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0.44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49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XGBoost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46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CatBoost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0.65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0.57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0.40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196953"/>
                  </a:ext>
                </a:extLst>
              </a:tr>
            </a:tbl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A525E8DE-4664-4C98-A95F-4039F144A6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0274946"/>
              </p:ext>
            </p:extLst>
          </p:nvPr>
        </p:nvGraphicFramePr>
        <p:xfrm>
          <a:off x="531498" y="2208004"/>
          <a:ext cx="4936090" cy="2780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5EF0329-F59D-1868-12BE-36F1ACC596F8}"/>
              </a:ext>
            </a:extLst>
          </p:cNvPr>
          <p:cNvSpPr/>
          <p:nvPr/>
        </p:nvSpPr>
        <p:spPr>
          <a:xfrm>
            <a:off x="452096" y="5527041"/>
            <a:ext cx="5018232" cy="282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098B8-897E-4314-AFF1-DF21C4176A04}"/>
              </a:ext>
            </a:extLst>
          </p:cNvPr>
          <p:cNvSpPr txBox="1"/>
          <p:nvPr/>
        </p:nvSpPr>
        <p:spPr>
          <a:xfrm>
            <a:off x="6229272" y="2271428"/>
            <a:ext cx="5873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특허 건수가 동일한 기업 중</a:t>
            </a:r>
            <a:endParaRPr lang="en-US" altLang="ko-KR" sz="1600" dirty="0"/>
          </a:p>
          <a:p>
            <a:r>
              <a:rPr lang="ko-KR" altLang="en-US" sz="1600" dirty="0"/>
              <a:t>상표권이 하나만 있는 집단과 다수 있는 집단의 가설 검정 진행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63778-AF74-F1A9-333A-34B940F0EAB8}"/>
              </a:ext>
            </a:extLst>
          </p:cNvPr>
          <p:cNvSpPr txBox="1"/>
          <p:nvPr/>
        </p:nvSpPr>
        <p:spPr>
          <a:xfrm>
            <a:off x="2848094" y="6283671"/>
            <a:ext cx="6229270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XGB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모델로 대출 성공 확률을 계산 후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Shap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Value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에 활용 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제목 12">
            <a:extLst>
              <a:ext uri="{FF2B5EF4-FFF2-40B4-BE49-F238E27FC236}">
                <a16:creationId xmlns:a16="http://schemas.microsoft.com/office/drawing/2014/main" id="{32A7B3E3-F970-9F40-E74A-ECBE521F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5" y="19599"/>
            <a:ext cx="11360800" cy="8316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모델링 결과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- </a:t>
            </a:r>
            <a:r>
              <a:rPr lang="ko-KR" altLang="en-US" sz="2000" dirty="0">
                <a:latin typeface="+mn-ea"/>
                <a:ea typeface="+mn-ea"/>
              </a:rPr>
              <a:t>아이디어 </a:t>
            </a:r>
          </a:p>
        </p:txBody>
      </p:sp>
      <p:graphicFrame>
        <p:nvGraphicFramePr>
          <p:cNvPr id="9" name="표 21">
            <a:extLst>
              <a:ext uri="{FF2B5EF4-FFF2-40B4-BE49-F238E27FC236}">
                <a16:creationId xmlns:a16="http://schemas.microsoft.com/office/drawing/2014/main" id="{527C427D-DCB7-BA45-538B-CC18AD599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0978"/>
              </p:ext>
            </p:extLst>
          </p:nvPr>
        </p:nvGraphicFramePr>
        <p:xfrm>
          <a:off x="6355281" y="3101845"/>
          <a:ext cx="5119764" cy="18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01">
                  <a:extLst>
                    <a:ext uri="{9D8B030D-6E8A-4147-A177-3AD203B41FA5}">
                      <a16:colId xmlns:a16="http://schemas.microsoft.com/office/drawing/2014/main" val="1644963088"/>
                    </a:ext>
                  </a:extLst>
                </a:gridCol>
                <a:gridCol w="4160163">
                  <a:extLst>
                    <a:ext uri="{9D8B030D-6E8A-4147-A177-3AD203B41FA5}">
                      <a16:colId xmlns:a16="http://schemas.microsoft.com/office/drawing/2014/main" val="224633083"/>
                    </a:ext>
                  </a:extLst>
                </a:gridCol>
              </a:tblGrid>
              <a:tr h="24806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집단 간 평균 검정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767414"/>
                  </a:ext>
                </a:extLst>
              </a:tr>
              <a:tr h="4432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/>
                        <a:t>귀무가설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상표권을 한 개 보유한 집단과 다수 보유한 집단의 평균 대출 성공확률 차이가 없다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98445"/>
                  </a:ext>
                </a:extLst>
              </a:tr>
              <a:tr h="4432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대립가설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상표권을 한 개 보유한 집단과 다수 보유한 집단의 평균 대출 성공확률 차이가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26306"/>
                  </a:ext>
                </a:extLst>
              </a:tr>
              <a:tr h="2659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 Value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0.0  &lt; 0.05 (5%)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0494"/>
                  </a:ext>
                </a:extLst>
              </a:tr>
              <a:tr h="3899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결론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상표권의 수에 따라 대출 성공확률은 유의미한 차이가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42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F1042DB-1F41-4890-10DB-EDDBF10D6878}"/>
              </a:ext>
            </a:extLst>
          </p:cNvPr>
          <p:cNvSpPr txBox="1"/>
          <p:nvPr/>
        </p:nvSpPr>
        <p:spPr>
          <a:xfrm>
            <a:off x="6355281" y="5470576"/>
            <a:ext cx="5196942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상표권을 다수 보유할 경우 대출 성공확률이 높음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93D30D-90C5-47FB-D40E-C09520A267B1}"/>
              </a:ext>
            </a:extLst>
          </p:cNvPr>
          <p:cNvSpPr/>
          <p:nvPr/>
        </p:nvSpPr>
        <p:spPr>
          <a:xfrm>
            <a:off x="2572871" y="2208004"/>
            <a:ext cx="1075764" cy="2275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1802BC-175E-712E-D904-57EE5FD51831}"/>
              </a:ext>
            </a:extLst>
          </p:cNvPr>
          <p:cNvSpPr txBox="1"/>
          <p:nvPr/>
        </p:nvSpPr>
        <p:spPr>
          <a:xfrm>
            <a:off x="1273995" y="1717694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대출 성공 여부 예측 모델 성능 비교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02F8C6-933F-40DB-8C67-9DEC2A8A91F5}"/>
              </a:ext>
            </a:extLst>
          </p:cNvPr>
          <p:cNvSpPr txBox="1"/>
          <p:nvPr/>
        </p:nvSpPr>
        <p:spPr>
          <a:xfrm>
            <a:off x="6324602" y="4954848"/>
            <a:ext cx="4917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100" dirty="0">
                <a:latin typeface="+mn-ea"/>
              </a:rPr>
              <a:t>▲ 상표권 수에 따른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대출 성공확률의 평균 검정 </a:t>
            </a:r>
            <a:r>
              <a:rPr lang="en-US" altLang="ko-KR" sz="1100" dirty="0">
                <a:latin typeface="+mn-ea"/>
              </a:rPr>
              <a:t>(rank sum test)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2A2A31-872F-C159-4B60-FDFA1530B7DA}"/>
              </a:ext>
            </a:extLst>
          </p:cNvPr>
          <p:cNvSpPr txBox="1"/>
          <p:nvPr/>
        </p:nvSpPr>
        <p:spPr>
          <a:xfrm>
            <a:off x="160482" y="846109"/>
            <a:ext cx="10614212" cy="871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비재무</a:t>
            </a:r>
            <a:r>
              <a:rPr lang="ko-KR" altLang="en-US" dirty="0"/>
              <a:t> 데이터를 사용하여 대출 성공 여부를 예측하는 분류모델 구성 결과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XGB</a:t>
            </a:r>
            <a:r>
              <a:rPr lang="en-US" altLang="ko-KR" dirty="0"/>
              <a:t> </a:t>
            </a:r>
            <a:r>
              <a:rPr lang="ko-KR" altLang="en-US" dirty="0"/>
              <a:t>모델이 </a:t>
            </a:r>
            <a:r>
              <a:rPr lang="ko-KR" altLang="en-US" dirty="0">
                <a:solidFill>
                  <a:srgbClr val="0070C0"/>
                </a:solidFill>
              </a:rPr>
              <a:t>정확도 </a:t>
            </a:r>
            <a:r>
              <a:rPr lang="en-US" altLang="ko-KR" dirty="0">
                <a:solidFill>
                  <a:srgbClr val="0070C0"/>
                </a:solidFill>
              </a:rPr>
              <a:t>0.67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F1-Score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0.53</a:t>
            </a:r>
            <a:r>
              <a:rPr lang="ko-KR" altLang="en-US" dirty="0"/>
              <a:t>으로 가장 성능이 좋았음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7946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9FFC1C2-ABAE-AE28-AA51-A7CC80BAF94A}"/>
              </a:ext>
            </a:extLst>
          </p:cNvPr>
          <p:cNvSpPr txBox="1"/>
          <p:nvPr/>
        </p:nvSpPr>
        <p:spPr>
          <a:xfrm>
            <a:off x="2682239" y="5973229"/>
            <a:ext cx="7259618" cy="64633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대출 성공 확률에 가장 영향을 미치는 비재무적 요소로는 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상표권과 </a:t>
            </a:r>
            <a:r>
              <a:rPr lang="en-US" altLang="ko-KR" dirty="0">
                <a:latin typeface="+mn-ea"/>
              </a:rPr>
              <a:t>R&amp;D </a:t>
            </a:r>
            <a:r>
              <a:rPr lang="ko-KR" altLang="en-US" dirty="0">
                <a:latin typeface="+mn-ea"/>
              </a:rPr>
              <a:t>참여 건수가 있으며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가장 먼저 보완해야 하는 요인  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1A1E5-AD6F-1F03-571D-59E1688A319F}"/>
              </a:ext>
            </a:extLst>
          </p:cNvPr>
          <p:cNvSpPr txBox="1"/>
          <p:nvPr/>
        </p:nvSpPr>
        <p:spPr>
          <a:xfrm>
            <a:off x="383097" y="1482943"/>
            <a:ext cx="5119764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383838"/>
                </a:solidFill>
                <a:effectLst/>
                <a:latin typeface="Noto Sans KR"/>
              </a:rPr>
              <a:t>특성이 모델에 미치는 절대 영향도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62EA78-F683-85F0-4E16-D81FC3ED63A9}"/>
              </a:ext>
            </a:extLst>
          </p:cNvPr>
          <p:cNvSpPr txBox="1"/>
          <p:nvPr/>
        </p:nvSpPr>
        <p:spPr>
          <a:xfrm>
            <a:off x="6096000" y="1684793"/>
            <a:ext cx="5119764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Shape Value</a:t>
            </a:r>
            <a:r>
              <a:rPr lang="ko-KR" altLang="en-US" dirty="0"/>
              <a:t>를 통한 분석</a:t>
            </a:r>
            <a:r>
              <a:rPr lang="en-US" altLang="ko-KR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7BC9A6-31B9-7931-64DF-B134F77D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3" y="2385971"/>
            <a:ext cx="4577084" cy="2395533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ADD6E26-5998-A474-D5D7-D40254046F6A}"/>
              </a:ext>
            </a:extLst>
          </p:cNvPr>
          <p:cNvSpPr/>
          <p:nvPr/>
        </p:nvSpPr>
        <p:spPr>
          <a:xfrm>
            <a:off x="1044162" y="2390392"/>
            <a:ext cx="4249141" cy="269254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6AD1303-D6ED-56E7-AD8B-27E44FC0B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16" y="5020646"/>
            <a:ext cx="4922201" cy="95258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8AF390-E86B-C590-F786-1921631A143A}"/>
              </a:ext>
            </a:extLst>
          </p:cNvPr>
          <p:cNvSpPr txBox="1"/>
          <p:nvPr/>
        </p:nvSpPr>
        <p:spPr>
          <a:xfrm>
            <a:off x="6479756" y="3858204"/>
            <a:ext cx="492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R&amp;D </a:t>
            </a:r>
            <a:r>
              <a:rPr lang="ko-KR" altLang="en-US" sz="1400" dirty="0"/>
              <a:t>참여 건수와 상표권 건수 관계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F75A5D7-1123-E46A-CEBE-CE8513FA552E}"/>
              </a:ext>
            </a:extLst>
          </p:cNvPr>
          <p:cNvGrpSpPr/>
          <p:nvPr/>
        </p:nvGrpSpPr>
        <p:grpSpPr>
          <a:xfrm>
            <a:off x="6479756" y="2329028"/>
            <a:ext cx="4921406" cy="1522826"/>
            <a:chOff x="6216288" y="2534441"/>
            <a:chExt cx="5496775" cy="1825836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650EFBE-22DB-9B5B-8F96-21A9AB12CFFD}"/>
                </a:ext>
              </a:extLst>
            </p:cNvPr>
            <p:cNvGrpSpPr/>
            <p:nvPr/>
          </p:nvGrpSpPr>
          <p:grpSpPr>
            <a:xfrm>
              <a:off x="6216288" y="2534441"/>
              <a:ext cx="5496775" cy="1825836"/>
              <a:chOff x="6074153" y="2557188"/>
              <a:chExt cx="5496775" cy="1788139"/>
            </a:xfrm>
          </p:grpSpPr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876ACB4E-F931-8E1E-A912-86A325533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4153" y="2557188"/>
                <a:ext cx="5496775" cy="1788139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CA097E-3B6C-6BD2-C125-19099079602B}"/>
                  </a:ext>
                </a:extLst>
              </p:cNvPr>
              <p:cNvSpPr txBox="1"/>
              <p:nvPr/>
            </p:nvSpPr>
            <p:spPr>
              <a:xfrm>
                <a:off x="6523274" y="2989452"/>
                <a:ext cx="1841879" cy="289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/>
                  <a:t>대출 성공 확률 </a:t>
                </a:r>
                <a:r>
                  <a:rPr lang="en-US" altLang="ko-KR" sz="1000" b="1" dirty="0"/>
                  <a:t>Up</a:t>
                </a:r>
                <a:endParaRPr lang="ko-KR" altLang="en-US" sz="1000" b="1" dirty="0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DE66F3E9-E04A-BBD1-1B23-E58869308B50}"/>
                  </a:ext>
                </a:extLst>
              </p:cNvPr>
              <p:cNvSpPr/>
              <p:nvPr/>
            </p:nvSpPr>
            <p:spPr>
              <a:xfrm>
                <a:off x="6305671" y="3733315"/>
                <a:ext cx="243191" cy="13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EEF8A582-C20F-DC09-6D42-4BA15A85F7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9451" y="3034972"/>
                <a:ext cx="5289" cy="60580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824BCAC-9AE9-E543-760A-7B3DC7F96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00800" y="3328577"/>
              <a:ext cx="2129208" cy="624596"/>
            </a:xfrm>
            <a:prstGeom prst="rect">
              <a:avLst/>
            </a:prstGeom>
          </p:spPr>
        </p:pic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E279D89-6E5C-ED60-9550-F9085609649A}"/>
              </a:ext>
            </a:extLst>
          </p:cNvPr>
          <p:cNvSpPr/>
          <p:nvPr/>
        </p:nvSpPr>
        <p:spPr>
          <a:xfrm>
            <a:off x="6614580" y="2552077"/>
            <a:ext cx="290195" cy="114405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7844BCA-FDB3-027E-2F94-7B4524AA7482}"/>
              </a:ext>
            </a:extLst>
          </p:cNvPr>
          <p:cNvSpPr/>
          <p:nvPr/>
        </p:nvSpPr>
        <p:spPr>
          <a:xfrm>
            <a:off x="6614580" y="3355643"/>
            <a:ext cx="290195" cy="114405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D56E49A-B2DB-1FCB-17F2-4E3AC5F6E2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742" y="4214920"/>
            <a:ext cx="5013434" cy="144822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2BE8516-F3FE-C464-974D-A820FAC26022}"/>
              </a:ext>
            </a:extLst>
          </p:cNvPr>
          <p:cNvSpPr txBox="1"/>
          <p:nvPr/>
        </p:nvSpPr>
        <p:spPr>
          <a:xfrm>
            <a:off x="6479756" y="5605333"/>
            <a:ext cx="5013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R&amp;D </a:t>
            </a:r>
            <a:r>
              <a:rPr lang="ko-KR" altLang="en-US" sz="1400" dirty="0"/>
              <a:t>참여 건수에 따른 수치 분포</a:t>
            </a:r>
            <a:endParaRPr lang="en-US" altLang="ko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187A6-0A5E-182C-651E-89F2DD436124}"/>
              </a:ext>
            </a:extLst>
          </p:cNvPr>
          <p:cNvSpPr txBox="1"/>
          <p:nvPr/>
        </p:nvSpPr>
        <p:spPr>
          <a:xfrm>
            <a:off x="9186978" y="1012180"/>
            <a:ext cx="2858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※ </a:t>
            </a:r>
            <a:r>
              <a:rPr lang="ko-KR" altLang="en-US" sz="1000" b="1" dirty="0">
                <a:solidFill>
                  <a:srgbClr val="FF0000"/>
                </a:solidFill>
              </a:rPr>
              <a:t>빨간색</a:t>
            </a:r>
            <a:r>
              <a:rPr lang="ko-KR" altLang="en-US" sz="1000" dirty="0"/>
              <a:t>은 대출 확률을 증가시키는데 영향</a:t>
            </a:r>
            <a:endParaRPr lang="en-US" altLang="ko-KR" sz="1000" dirty="0"/>
          </a:p>
          <a:p>
            <a:r>
              <a:rPr lang="en-US" altLang="ko-KR" sz="1000" dirty="0"/>
              <a:t>※ </a:t>
            </a:r>
            <a:r>
              <a:rPr lang="ko-KR" altLang="en-US" sz="10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파란색</a:t>
            </a:r>
            <a:r>
              <a:rPr lang="ko-KR" altLang="en-US" sz="1000" dirty="0"/>
              <a:t>은 대출 확률을 감소시키는데 영향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DB61E7F-67EA-2E86-785F-0A4B11C05A94}"/>
              </a:ext>
            </a:extLst>
          </p:cNvPr>
          <p:cNvCxnSpPr>
            <a:cxnSpLocks/>
          </p:cNvCxnSpPr>
          <p:nvPr/>
        </p:nvCxnSpPr>
        <p:spPr>
          <a:xfrm>
            <a:off x="5886529" y="1571577"/>
            <a:ext cx="0" cy="4166739"/>
          </a:xfrm>
          <a:prstGeom prst="line">
            <a:avLst/>
          </a:prstGeom>
          <a:ln w="19050">
            <a:solidFill>
              <a:srgbClr val="002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2">
            <a:extLst>
              <a:ext uri="{FF2B5EF4-FFF2-40B4-BE49-F238E27FC236}">
                <a16:creationId xmlns:a16="http://schemas.microsoft.com/office/drawing/2014/main" id="{E099C6BF-F580-F7B9-8F1F-FB469C0B12DE}"/>
              </a:ext>
            </a:extLst>
          </p:cNvPr>
          <p:cNvSpPr txBox="1">
            <a:spLocks/>
          </p:cNvSpPr>
          <p:nvPr/>
        </p:nvSpPr>
        <p:spPr>
          <a:xfrm>
            <a:off x="18915" y="19599"/>
            <a:ext cx="113608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ko-KR" altLang="en-US" kern="0" dirty="0">
                <a:latin typeface="+mn-ea"/>
                <a:ea typeface="+mn-ea"/>
              </a:rPr>
              <a:t>주요 결과</a:t>
            </a:r>
            <a:endParaRPr lang="ko-KR" altLang="en-US" sz="2000" kern="0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D887B-43E4-083E-C4D9-8567E0F6EF44}"/>
              </a:ext>
            </a:extLst>
          </p:cNvPr>
          <p:cNvSpPr txBox="1"/>
          <p:nvPr/>
        </p:nvSpPr>
        <p:spPr>
          <a:xfrm>
            <a:off x="383097" y="1224873"/>
            <a:ext cx="55601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Shap</a:t>
            </a:r>
            <a:r>
              <a:rPr lang="en-US" altLang="ko-KR" sz="1200" dirty="0"/>
              <a:t> Value : </a:t>
            </a:r>
            <a:r>
              <a:rPr lang="ko-KR" altLang="en-US" sz="1200" dirty="0"/>
              <a:t>각 특성이 </a:t>
            </a:r>
            <a:r>
              <a:rPr lang="ko-KR" altLang="en-US" sz="1200" dirty="0" err="1"/>
              <a:t>예측값에</a:t>
            </a:r>
            <a:r>
              <a:rPr lang="ko-KR" altLang="en-US" sz="1200" dirty="0"/>
              <a:t> 얼마나 영향을 주는지</a:t>
            </a:r>
            <a:r>
              <a:rPr lang="en-US" altLang="ko-KR" sz="1200" dirty="0"/>
              <a:t> </a:t>
            </a:r>
            <a:r>
              <a:rPr lang="ko-KR" altLang="en-US" sz="1200" dirty="0"/>
              <a:t>수치로 표현하는 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74AD7-3569-ADEC-9EFB-B7D30EAF4BB3}"/>
              </a:ext>
            </a:extLst>
          </p:cNvPr>
          <p:cNvSpPr txBox="1"/>
          <p:nvPr/>
        </p:nvSpPr>
        <p:spPr>
          <a:xfrm>
            <a:off x="402929" y="880495"/>
            <a:ext cx="529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latin typeface="+mn-ea"/>
              </a:rPr>
              <a:t>Shap</a:t>
            </a:r>
            <a:r>
              <a:rPr lang="en-US" altLang="ko-KR" sz="1800" dirty="0">
                <a:latin typeface="+mn-ea"/>
              </a:rPr>
              <a:t> Value</a:t>
            </a:r>
            <a:r>
              <a:rPr lang="ko-KR" altLang="en-US" sz="1800" dirty="0">
                <a:latin typeface="+mn-ea"/>
              </a:rPr>
              <a:t>를 통한 </a:t>
            </a:r>
            <a:r>
              <a:rPr lang="ko-KR" altLang="en-US" sz="1800" dirty="0" err="1">
                <a:latin typeface="+mn-ea"/>
              </a:rPr>
              <a:t>비재무</a:t>
            </a:r>
            <a:r>
              <a:rPr lang="ko-KR" altLang="en-US" sz="1800" dirty="0">
                <a:latin typeface="+mn-ea"/>
              </a:rPr>
              <a:t> 요소 관리 솔루션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14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50B5F-D5CE-6F13-0452-9916408C48D1}"/>
              </a:ext>
            </a:extLst>
          </p:cNvPr>
          <p:cNvSpPr txBox="1"/>
          <p:nvPr/>
        </p:nvSpPr>
        <p:spPr>
          <a:xfrm>
            <a:off x="150920" y="150920"/>
            <a:ext cx="4678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서비스 도출 </a:t>
            </a:r>
            <a:r>
              <a:rPr lang="ko-KR" altLang="en-US" sz="4400" dirty="0"/>
              <a:t>결과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839C79-6780-8DE6-3FA5-9307E519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추가 아이디어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3A876-8023-CD31-FC99-2B702DCB0729}"/>
              </a:ext>
            </a:extLst>
          </p:cNvPr>
          <p:cNvSpPr txBox="1"/>
          <p:nvPr/>
        </p:nvSpPr>
        <p:spPr>
          <a:xfrm>
            <a:off x="498619" y="1462963"/>
            <a:ext cx="11194761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대출 성공여부 예측 모델</a:t>
            </a:r>
          </a:p>
        </p:txBody>
      </p:sp>
      <p:pic>
        <p:nvPicPr>
          <p:cNvPr id="6" name="그래픽 5" descr="목록">
            <a:extLst>
              <a:ext uri="{FF2B5EF4-FFF2-40B4-BE49-F238E27FC236}">
                <a16:creationId xmlns:a16="http://schemas.microsoft.com/office/drawing/2014/main" id="{8CC5B71B-6812-6162-6DAF-885ED0D23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408" y="2466262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695924-EDF7-4DDC-1AE9-434DBCC0E06C}"/>
              </a:ext>
            </a:extLst>
          </p:cNvPr>
          <p:cNvSpPr txBox="1"/>
          <p:nvPr/>
        </p:nvSpPr>
        <p:spPr>
          <a:xfrm>
            <a:off x="663185" y="3348005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비재무</a:t>
            </a:r>
            <a:r>
              <a:rPr lang="ko-KR" altLang="en-US" dirty="0"/>
              <a:t> 데이터</a:t>
            </a:r>
          </a:p>
        </p:txBody>
      </p:sp>
      <p:pic>
        <p:nvPicPr>
          <p:cNvPr id="11" name="그래픽 10" descr="데이터베이스">
            <a:extLst>
              <a:ext uri="{FF2B5EF4-FFF2-40B4-BE49-F238E27FC236}">
                <a16:creationId xmlns:a16="http://schemas.microsoft.com/office/drawing/2014/main" id="{D36852A0-56C1-BB0D-C594-54E4C645E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7666" y="248131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132CC4-077B-AB49-1E84-4ADA567C547C}"/>
              </a:ext>
            </a:extLst>
          </p:cNvPr>
          <p:cNvSpPr txBox="1"/>
          <p:nvPr/>
        </p:nvSpPr>
        <p:spPr>
          <a:xfrm>
            <a:off x="5224298" y="3246941"/>
            <a:ext cx="159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</a:t>
            </a:r>
          </a:p>
        </p:txBody>
      </p:sp>
      <p:pic>
        <p:nvPicPr>
          <p:cNvPr id="14" name="그래픽 13" descr="그룹 브레인스토밍">
            <a:extLst>
              <a:ext uri="{FF2B5EF4-FFF2-40B4-BE49-F238E27FC236}">
                <a16:creationId xmlns:a16="http://schemas.microsoft.com/office/drawing/2014/main" id="{06449245-2105-CE5B-408D-4F44C1780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1714" y="2022278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96DDAB-D180-EF56-4CE6-0539239A380F}"/>
              </a:ext>
            </a:extLst>
          </p:cNvPr>
          <p:cNvSpPr txBox="1"/>
          <p:nvPr/>
        </p:nvSpPr>
        <p:spPr>
          <a:xfrm>
            <a:off x="9361714" y="2843368"/>
            <a:ext cx="118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대출성공</a:t>
            </a:r>
          </a:p>
        </p:txBody>
      </p:sp>
      <p:pic>
        <p:nvPicPr>
          <p:cNvPr id="17" name="그래픽 16" descr="질문">
            <a:extLst>
              <a:ext uri="{FF2B5EF4-FFF2-40B4-BE49-F238E27FC236}">
                <a16:creationId xmlns:a16="http://schemas.microsoft.com/office/drawing/2014/main" id="{90329347-E978-901B-2F38-0FAD945C00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1714" y="3294352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39E5BB-AE37-F6CD-4D36-D31669AE257D}"/>
              </a:ext>
            </a:extLst>
          </p:cNvPr>
          <p:cNvSpPr txBox="1"/>
          <p:nvPr/>
        </p:nvSpPr>
        <p:spPr>
          <a:xfrm>
            <a:off x="9361714" y="4188412"/>
            <a:ext cx="118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대출실패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F19388-4AF9-405F-7018-9B88CB2FAFB7}"/>
              </a:ext>
            </a:extLst>
          </p:cNvPr>
          <p:cNvSpPr txBox="1"/>
          <p:nvPr/>
        </p:nvSpPr>
        <p:spPr>
          <a:xfrm>
            <a:off x="4068147" y="3784040"/>
            <a:ext cx="25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비재무적 요소 보완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849F246-26A5-DA4A-44CC-E7B9255E289E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6022066" y="2479478"/>
            <a:ext cx="3339648" cy="45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29BF7A-150E-B26A-42BB-7B60D6A05992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6022066" y="2938513"/>
            <a:ext cx="3339648" cy="81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65C8AE8-3651-D09A-C87D-CB7999C7F696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1881808" y="2923462"/>
            <a:ext cx="3225858" cy="1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495D8C9-3F3E-4776-0522-8F58DDB67E8E}"/>
              </a:ext>
            </a:extLst>
          </p:cNvPr>
          <p:cNvCxnSpPr>
            <a:stCxn id="17" idx="1"/>
            <a:endCxn id="7" idx="2"/>
          </p:cNvCxnSpPr>
          <p:nvPr/>
        </p:nvCxnSpPr>
        <p:spPr>
          <a:xfrm rot="10800000">
            <a:off x="1852838" y="3717338"/>
            <a:ext cx="7508876" cy="342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236C9F-C2B3-75F7-9B63-97F299F786A7}"/>
              </a:ext>
            </a:extLst>
          </p:cNvPr>
          <p:cNvSpPr txBox="1"/>
          <p:nvPr/>
        </p:nvSpPr>
        <p:spPr>
          <a:xfrm>
            <a:off x="663185" y="4896372"/>
            <a:ext cx="10890947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제시한 모델에 기업의 </a:t>
            </a:r>
            <a:r>
              <a:rPr lang="ko-KR" altLang="en-US" dirty="0" err="1"/>
              <a:t>비재무</a:t>
            </a:r>
            <a:r>
              <a:rPr lang="ko-KR" altLang="en-US" dirty="0"/>
              <a:t> 데이터를 입력하여 대출 성공률을 예측할 수 있음</a:t>
            </a:r>
            <a:endParaRPr lang="en-US" altLang="ko-KR" dirty="0"/>
          </a:p>
          <a:p>
            <a:r>
              <a:rPr lang="ko-KR" altLang="en-US" dirty="0"/>
              <a:t>대출 성공률이 낮을 때 어떤 </a:t>
            </a:r>
            <a:r>
              <a:rPr lang="ko-KR" altLang="en-US" dirty="0" err="1"/>
              <a:t>비재무</a:t>
            </a:r>
            <a:r>
              <a:rPr lang="ko-KR" altLang="en-US" dirty="0"/>
              <a:t> 데이터를 보완하면 성공률을 높일 수 있는지 기업에 인사이트 제공 </a:t>
            </a:r>
            <a:endParaRPr lang="en-US" altLang="ko-KR" dirty="0"/>
          </a:p>
          <a:p>
            <a:r>
              <a:rPr lang="ko-KR" altLang="en-US" dirty="0"/>
              <a:t>기업은 이를 토대로 효과적으로 비재무적 요소를 개선할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18686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DD37D-7968-F8E6-5B0D-2AFDE0B2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애로사항 및 발전방향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ACB7-61D7-6659-9170-6888BEC7AEAE}"/>
              </a:ext>
            </a:extLst>
          </p:cNvPr>
          <p:cNvSpPr txBox="1"/>
          <p:nvPr/>
        </p:nvSpPr>
        <p:spPr>
          <a:xfrm>
            <a:off x="507289" y="2348765"/>
            <a:ext cx="4829821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한계 및 제약사항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737B3-4CFC-472D-51FA-A2719B251716}"/>
              </a:ext>
            </a:extLst>
          </p:cNvPr>
          <p:cNvSpPr txBox="1"/>
          <p:nvPr/>
        </p:nvSpPr>
        <p:spPr>
          <a:xfrm>
            <a:off x="6657576" y="2336100"/>
            <a:ext cx="4794193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해결방안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D75CE-DACD-2D18-73DC-FA5191E0C63B}"/>
              </a:ext>
            </a:extLst>
          </p:cNvPr>
          <p:cNvSpPr txBox="1"/>
          <p:nvPr/>
        </p:nvSpPr>
        <p:spPr>
          <a:xfrm>
            <a:off x="507288" y="1156996"/>
            <a:ext cx="1094448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입력변수 데이터셋이 너무 적어서 데이터 전처리에 많은 시간을 필요로 하였지만</a:t>
            </a:r>
            <a:r>
              <a:rPr lang="en-US" altLang="ko-KR" dirty="0"/>
              <a:t>, </a:t>
            </a:r>
            <a:r>
              <a:rPr lang="ko-KR" altLang="en-US" dirty="0"/>
              <a:t>아래와 같은 해결 방안을 바탕으로 개선이 가능하며 추후에 보다 발전된 프로젝트 수행이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27F5E-F590-391D-D3AA-C985C345BB3F}"/>
              </a:ext>
            </a:extLst>
          </p:cNvPr>
          <p:cNvSpPr txBox="1"/>
          <p:nvPr/>
        </p:nvSpPr>
        <p:spPr>
          <a:xfrm>
            <a:off x="1065406" y="3737807"/>
            <a:ext cx="3713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비재무</a:t>
            </a:r>
            <a:r>
              <a:rPr lang="ko-KR" altLang="en-US" sz="1400" dirty="0"/>
              <a:t> 데이터의 경우</a:t>
            </a:r>
            <a:r>
              <a:rPr lang="en-US" altLang="ko-KR" sz="1400" dirty="0"/>
              <a:t> </a:t>
            </a:r>
            <a:r>
              <a:rPr lang="ko-KR" altLang="en-US" sz="1400" dirty="0" err="1"/>
              <a:t>결측치가</a:t>
            </a:r>
            <a:r>
              <a:rPr lang="ko-KR" altLang="en-US" sz="1400" dirty="0"/>
              <a:t> 많아서 처리하기 어려움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재무 데이터의 경우 데이터의 이상치가 너무 많고 값도 다양해서 기초 분석하는데 어려움을 겪음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DAAAF-34AD-F976-A22F-2274BB8B281E}"/>
              </a:ext>
            </a:extLst>
          </p:cNvPr>
          <p:cNvSpPr txBox="1"/>
          <p:nvPr/>
        </p:nvSpPr>
        <p:spPr>
          <a:xfrm>
            <a:off x="7164378" y="3737807"/>
            <a:ext cx="38162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비재무</a:t>
            </a:r>
            <a:r>
              <a:rPr lang="ko-KR" altLang="en-US" sz="1400" dirty="0"/>
              <a:t> 데이터의 수가 많았다면 모델의 정확도 개선이 가능할 것으로 보임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기업들을 세분화하여 이상치와 </a:t>
            </a:r>
            <a:r>
              <a:rPr lang="ko-KR" altLang="en-US" sz="1400" dirty="0" err="1"/>
              <a:t>결측치를</a:t>
            </a:r>
            <a:r>
              <a:rPr lang="ko-KR" altLang="en-US" sz="1400" dirty="0"/>
              <a:t> 처리한다면 더 좋은 데이터셋을 만들 수 있을 것으로 보임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0346FD-9258-19D8-53E7-0912B6E2AF29}"/>
              </a:ext>
            </a:extLst>
          </p:cNvPr>
          <p:cNvSpPr/>
          <p:nvPr/>
        </p:nvSpPr>
        <p:spPr>
          <a:xfrm>
            <a:off x="507289" y="2995127"/>
            <a:ext cx="4829822" cy="33776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9BDF10-7200-1D8C-F478-C051A62CD0BB}"/>
              </a:ext>
            </a:extLst>
          </p:cNvPr>
          <p:cNvSpPr/>
          <p:nvPr/>
        </p:nvSpPr>
        <p:spPr>
          <a:xfrm>
            <a:off x="6657577" y="2998237"/>
            <a:ext cx="4829822" cy="33776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1642F53-7171-603B-4B87-E02816A5890F}"/>
              </a:ext>
            </a:extLst>
          </p:cNvPr>
          <p:cNvSpPr/>
          <p:nvPr/>
        </p:nvSpPr>
        <p:spPr>
          <a:xfrm>
            <a:off x="5525141" y="3596452"/>
            <a:ext cx="958788" cy="2175030"/>
          </a:xfrm>
          <a:prstGeom prst="rightArrow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9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F07B90B-5A22-0A39-38B7-392FF178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563A5-1B1E-0FEB-6172-D9D5EC44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667900"/>
            <a:ext cx="5555200" cy="5464800"/>
          </a:xfrm>
        </p:spPr>
        <p:txBody>
          <a:bodyPr>
            <a:normAutofit fontScale="92500" lnSpcReduction="10000"/>
          </a:bodyPr>
          <a:lstStyle/>
          <a:p>
            <a:pPr marL="194729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dirty="0">
                <a:solidFill>
                  <a:srgbClr val="595959"/>
                </a:solidFill>
                <a:effectLst/>
                <a:latin typeface="+mn-ea"/>
                <a:ea typeface="+mn-ea"/>
              </a:rPr>
              <a:t>1. </a:t>
            </a:r>
            <a:r>
              <a:rPr lang="ko-KR" altLang="en-US" sz="2400" b="0" i="0" u="none" strike="noStrike" dirty="0" err="1">
                <a:solidFill>
                  <a:srgbClr val="595959"/>
                </a:solidFill>
                <a:effectLst/>
                <a:latin typeface="+mn-ea"/>
                <a:ea typeface="+mn-ea"/>
              </a:rPr>
              <a:t>팀소개</a:t>
            </a: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+mn-ea"/>
                <a:ea typeface="+mn-ea"/>
              </a:rPr>
              <a:t> 및 업무분장</a:t>
            </a:r>
            <a:endParaRPr lang="en-US" altLang="ko-KR" sz="2400" b="0" i="0" u="none" strike="noStrike" dirty="0">
              <a:solidFill>
                <a:srgbClr val="595959"/>
              </a:solidFill>
              <a:effectLst/>
              <a:latin typeface="+mn-ea"/>
              <a:ea typeface="+mn-ea"/>
            </a:endParaRPr>
          </a:p>
          <a:p>
            <a:pPr marL="194729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dirty="0">
                <a:solidFill>
                  <a:srgbClr val="595959"/>
                </a:solidFill>
                <a:effectLst/>
                <a:latin typeface="+mn-ea"/>
                <a:ea typeface="+mn-ea"/>
              </a:rPr>
              <a:t>2. </a:t>
            </a: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+mn-ea"/>
                <a:ea typeface="+mn-ea"/>
              </a:rPr>
              <a:t>배경 및 주제선정</a:t>
            </a:r>
            <a:endParaRPr lang="en-US" altLang="ko-KR" sz="2400" b="0" i="0" u="none" strike="noStrike" dirty="0">
              <a:solidFill>
                <a:srgbClr val="595959"/>
              </a:solidFill>
              <a:effectLst/>
              <a:latin typeface="+mn-ea"/>
              <a:ea typeface="+mn-ea"/>
            </a:endParaRPr>
          </a:p>
          <a:p>
            <a:pPr marL="194729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dirty="0">
                <a:solidFill>
                  <a:srgbClr val="595959"/>
                </a:solidFill>
                <a:effectLst/>
                <a:latin typeface="+mn-ea"/>
                <a:ea typeface="+mn-ea"/>
              </a:rPr>
              <a:t>3. </a:t>
            </a: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+mn-ea"/>
                <a:ea typeface="+mn-ea"/>
              </a:rPr>
              <a:t>기획 방향</a:t>
            </a:r>
            <a:endParaRPr lang="en-US" altLang="ko-KR" sz="2400" b="0" i="0" u="none" strike="noStrike" dirty="0">
              <a:solidFill>
                <a:srgbClr val="595959"/>
              </a:solidFill>
              <a:effectLst/>
              <a:latin typeface="+mn-ea"/>
              <a:ea typeface="+mn-ea"/>
            </a:endParaRPr>
          </a:p>
          <a:p>
            <a:pPr marL="194729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rgbClr val="595959"/>
                </a:solidFill>
                <a:latin typeface="+mn-ea"/>
                <a:ea typeface="+mn-ea"/>
              </a:rPr>
              <a:t>4. </a:t>
            </a:r>
            <a:r>
              <a:rPr lang="ko-KR" altLang="en-US" sz="2400" dirty="0">
                <a:solidFill>
                  <a:srgbClr val="595959"/>
                </a:solidFill>
                <a:latin typeface="+mn-ea"/>
                <a:ea typeface="+mn-ea"/>
              </a:rPr>
              <a:t>개발 일정</a:t>
            </a:r>
            <a:endParaRPr lang="en-US" altLang="ko-KR" sz="2400" dirty="0">
              <a:solidFill>
                <a:srgbClr val="595959"/>
              </a:solidFill>
              <a:latin typeface="+mn-ea"/>
              <a:ea typeface="+mn-ea"/>
            </a:endParaRPr>
          </a:p>
          <a:p>
            <a:pPr marL="194729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dirty="0">
                <a:solidFill>
                  <a:srgbClr val="595959"/>
                </a:solidFill>
                <a:effectLst/>
                <a:latin typeface="+mn-ea"/>
                <a:ea typeface="+mn-ea"/>
              </a:rPr>
              <a:t>5. </a:t>
            </a: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+mn-ea"/>
                <a:ea typeface="+mn-ea"/>
              </a:rPr>
              <a:t>사용 빅데이터 및 융합 데이터</a:t>
            </a:r>
            <a:endParaRPr lang="en-US" altLang="ko-KR" sz="2400" b="0" i="0" u="none" strike="noStrike" dirty="0">
              <a:solidFill>
                <a:srgbClr val="595959"/>
              </a:solidFill>
              <a:effectLst/>
              <a:latin typeface="+mn-ea"/>
              <a:ea typeface="+mn-ea"/>
            </a:endParaRPr>
          </a:p>
          <a:p>
            <a:pPr marL="194729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dirty="0">
                <a:solidFill>
                  <a:srgbClr val="595959"/>
                </a:solidFill>
                <a:effectLst/>
                <a:latin typeface="+mn-ea"/>
                <a:ea typeface="+mn-ea"/>
              </a:rPr>
              <a:t>6. </a:t>
            </a: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+mn-ea"/>
                <a:ea typeface="+mn-ea"/>
              </a:rPr>
              <a:t>분석 프레임워크</a:t>
            </a:r>
            <a:endParaRPr lang="en-US" altLang="ko-KR" sz="2400" b="0" i="0" u="none" strike="noStrike" dirty="0">
              <a:solidFill>
                <a:srgbClr val="595959"/>
              </a:solidFill>
              <a:effectLst/>
              <a:latin typeface="+mn-ea"/>
              <a:ea typeface="+mn-ea"/>
            </a:endParaRPr>
          </a:p>
          <a:p>
            <a:pPr marL="194729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dirty="0">
                <a:solidFill>
                  <a:srgbClr val="595959"/>
                </a:solidFill>
                <a:effectLst/>
                <a:latin typeface="+mn-ea"/>
                <a:ea typeface="+mn-ea"/>
              </a:rPr>
              <a:t>7. </a:t>
            </a: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+mn-ea"/>
                <a:ea typeface="+mn-ea"/>
              </a:rPr>
              <a:t>데이터 설명</a:t>
            </a:r>
            <a:endParaRPr lang="en-US" altLang="ko-KR" sz="2400" b="0" i="0" u="none" strike="noStrike" dirty="0">
              <a:solidFill>
                <a:srgbClr val="595959"/>
              </a:solidFill>
              <a:effectLst/>
              <a:latin typeface="+mn-ea"/>
              <a:ea typeface="+mn-ea"/>
            </a:endParaRPr>
          </a:p>
          <a:p>
            <a:pPr marL="194729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dirty="0">
                <a:solidFill>
                  <a:srgbClr val="595959"/>
                </a:solidFill>
                <a:effectLst/>
                <a:latin typeface="+mn-ea"/>
                <a:ea typeface="+mn-ea"/>
              </a:rPr>
              <a:t>8. </a:t>
            </a: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+mn-ea"/>
                <a:ea typeface="+mn-ea"/>
              </a:rPr>
              <a:t>빅데이터 분석 및 과정</a:t>
            </a:r>
            <a:endParaRPr lang="en-US" altLang="ko-KR" sz="2400" b="0" i="0" u="none" strike="noStrike" dirty="0">
              <a:solidFill>
                <a:srgbClr val="595959"/>
              </a:solidFill>
              <a:effectLst/>
              <a:latin typeface="+mn-ea"/>
              <a:ea typeface="+mn-ea"/>
            </a:endParaRPr>
          </a:p>
          <a:p>
            <a:pPr marL="194729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dirty="0">
                <a:solidFill>
                  <a:srgbClr val="595959"/>
                </a:solidFill>
                <a:effectLst/>
                <a:latin typeface="+mn-ea"/>
                <a:ea typeface="+mn-ea"/>
              </a:rPr>
              <a:t>9. </a:t>
            </a: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+mn-ea"/>
                <a:ea typeface="+mn-ea"/>
              </a:rPr>
              <a:t>주요 결과</a:t>
            </a:r>
            <a:endParaRPr lang="en-US" altLang="ko-KR" sz="2400" b="0" i="0" u="none" strike="noStrike" dirty="0">
              <a:solidFill>
                <a:srgbClr val="595959"/>
              </a:solidFill>
              <a:effectLst/>
              <a:latin typeface="+mn-ea"/>
              <a:ea typeface="+mn-ea"/>
            </a:endParaRPr>
          </a:p>
          <a:p>
            <a:pPr marL="194729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dirty="0">
                <a:solidFill>
                  <a:srgbClr val="595959"/>
                </a:solidFill>
                <a:effectLst/>
                <a:latin typeface="+mn-ea"/>
                <a:ea typeface="+mn-ea"/>
              </a:rPr>
              <a:t>10. </a:t>
            </a: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+mn-ea"/>
                <a:ea typeface="+mn-ea"/>
              </a:rPr>
              <a:t>주요결과치</a:t>
            </a:r>
            <a:endParaRPr lang="en-US" altLang="ko-KR" sz="2400" b="0" i="0" u="none" strike="noStrike" dirty="0">
              <a:solidFill>
                <a:srgbClr val="595959"/>
              </a:solidFill>
              <a:effectLst/>
              <a:latin typeface="+mn-ea"/>
              <a:ea typeface="+mn-ea"/>
            </a:endParaRPr>
          </a:p>
          <a:p>
            <a:pPr marL="194729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dirty="0">
                <a:solidFill>
                  <a:srgbClr val="595959"/>
                </a:solidFill>
                <a:effectLst/>
                <a:latin typeface="+mn-ea"/>
                <a:ea typeface="+mn-ea"/>
              </a:rPr>
              <a:t>11. </a:t>
            </a: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+mn-ea"/>
                <a:ea typeface="+mn-ea"/>
              </a:rPr>
              <a:t>애로사항 및 발전방향</a:t>
            </a:r>
            <a:endParaRPr lang="en-US" altLang="ko-KR" sz="2400" b="0" i="0" u="none" strike="noStrike" dirty="0">
              <a:solidFill>
                <a:srgbClr val="595959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161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F2442B-654A-FBEE-8F70-B7364409E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381125"/>
            <a:ext cx="13948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FC0EF2-E170-16AA-3036-4A4476BB3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639" y="1624013"/>
            <a:ext cx="1363724" cy="108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4AA480C-9230-5861-D9EF-60247649C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4619623"/>
            <a:ext cx="1064163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E2F258C-CE75-C931-8DD7-2E399F1AF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27" y="4619624"/>
            <a:ext cx="1153636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FCFFF8-4FDC-E6A7-2009-13C45B2E2277}"/>
              </a:ext>
            </a:extLst>
          </p:cNvPr>
          <p:cNvSpPr txBox="1"/>
          <p:nvPr/>
        </p:nvSpPr>
        <p:spPr>
          <a:xfrm>
            <a:off x="3114675" y="895350"/>
            <a:ext cx="2657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이민수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프로젝트 기획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일정 수립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데이터 분석 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모델링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최종 산출물 정리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4439C-30E3-FD8E-5D64-1D8AC0618C13}"/>
              </a:ext>
            </a:extLst>
          </p:cNvPr>
          <p:cNvSpPr txBox="1"/>
          <p:nvPr/>
        </p:nvSpPr>
        <p:spPr>
          <a:xfrm>
            <a:off x="3114675" y="4124325"/>
            <a:ext cx="2657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ko-KR" altLang="en-US" dirty="0" err="1">
                <a:latin typeface="+mn-ea"/>
              </a:rPr>
              <a:t>염보미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데이터 분석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데이터 시각화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최종 산출물 정리</a:t>
            </a:r>
            <a:endParaRPr lang="en-US" altLang="ko-KR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42D26-8A7D-AB8F-13E0-ECB731DB6A3E}"/>
              </a:ext>
            </a:extLst>
          </p:cNvPr>
          <p:cNvSpPr txBox="1"/>
          <p:nvPr/>
        </p:nvSpPr>
        <p:spPr>
          <a:xfrm>
            <a:off x="8258175" y="895350"/>
            <a:ext cx="2657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박상권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데이터 분석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데이터 시각화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모델링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최종 산출물 정리</a:t>
            </a:r>
            <a:endParaRPr lang="en-US" altLang="ko-KR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4F559-B731-6E48-B969-0C6BCAA2D2DE}"/>
              </a:ext>
            </a:extLst>
          </p:cNvPr>
          <p:cNvSpPr txBox="1"/>
          <p:nvPr/>
        </p:nvSpPr>
        <p:spPr>
          <a:xfrm>
            <a:off x="8258175" y="4114800"/>
            <a:ext cx="2657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ko-KR" altLang="en-US" dirty="0" err="1">
                <a:latin typeface="+mn-ea"/>
              </a:rPr>
              <a:t>유한나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프로젝트 기획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데이터 분석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최종 산출물 정리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49F4898-AB2C-9461-1646-FA321FDE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팀소개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767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251867" y="63267"/>
            <a:ext cx="9374000" cy="13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ko" altLang="ko-KR" b="1" dirty="0">
                <a:latin typeface="+mj-ea"/>
                <a:ea typeface="+mj-ea"/>
              </a:rPr>
              <a:t>배경 및 주제 선정</a:t>
            </a:r>
            <a:endParaRPr dirty="0"/>
          </a:p>
        </p:txBody>
      </p:sp>
      <p:sp>
        <p:nvSpPr>
          <p:cNvPr id="143" name="Google Shape;143;p16"/>
          <p:cNvSpPr/>
          <p:nvPr/>
        </p:nvSpPr>
        <p:spPr>
          <a:xfrm>
            <a:off x="0" y="889167"/>
            <a:ext cx="12105600" cy="1148138"/>
          </a:xfrm>
          <a:prstGeom prst="rect">
            <a:avLst/>
          </a:prstGeom>
          <a:solidFill>
            <a:schemeClr val="lt1"/>
          </a:solidFill>
          <a:ln w="31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4" name="Google Shape;144;p16"/>
          <p:cNvSpPr txBox="1"/>
          <p:nvPr/>
        </p:nvSpPr>
        <p:spPr>
          <a:xfrm>
            <a:off x="159417" y="6993700"/>
            <a:ext cx="11280800" cy="2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2400" dirty="0">
                <a:latin typeface="Roboto"/>
                <a:ea typeface="Roboto"/>
                <a:cs typeface="Roboto"/>
                <a:sym typeface="Roboto"/>
              </a:rPr>
              <a:t>배경 </a:t>
            </a:r>
            <a:r>
              <a:rPr lang="en-US" altLang="ko" sz="2400" dirty="0">
                <a:latin typeface="Roboto"/>
                <a:ea typeface="Roboto"/>
                <a:cs typeface="Roboto"/>
                <a:sym typeface="Roboto"/>
              </a:rPr>
              <a:t>:  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ko" altLang="en-US" sz="1933" dirty="0">
                <a:solidFill>
                  <a:srgbClr val="222222"/>
                </a:solidFill>
                <a:highlight>
                  <a:srgbClr val="FFFFFF"/>
                </a:highlight>
              </a:rPr>
              <a:t>	 </a:t>
            </a:r>
            <a:r>
              <a:rPr lang="en-US" altLang="ko" sz="1933" dirty="0">
                <a:solidFill>
                  <a:srgbClr val="222222"/>
                </a:solidFill>
                <a:highlight>
                  <a:srgbClr val="FFFFFF"/>
                </a:highlight>
              </a:rPr>
              <a:t>2. </a:t>
            </a:r>
            <a:r>
              <a:rPr lang="ko" altLang="en-US" sz="1933" dirty="0">
                <a:solidFill>
                  <a:srgbClr val="222222"/>
                </a:solidFill>
                <a:highlight>
                  <a:srgbClr val="FFFFFF"/>
                </a:highlight>
              </a:rPr>
              <a:t>입찰 시 신용등급 기준 미달로 입찰에 실패하는 경우가 있음 </a:t>
            </a:r>
            <a:r>
              <a:rPr lang="en-US" altLang="ko" sz="1933" dirty="0">
                <a:solidFill>
                  <a:srgbClr val="222222"/>
                </a:solidFill>
                <a:highlight>
                  <a:srgbClr val="FFFFFF"/>
                </a:highlight>
              </a:rPr>
              <a:t>-&gt; </a:t>
            </a:r>
            <a:r>
              <a:rPr lang="ko" altLang="en-US" sz="1933" dirty="0">
                <a:solidFill>
                  <a:srgbClr val="222222"/>
                </a:solidFill>
                <a:highlight>
                  <a:srgbClr val="FFFFFF"/>
                </a:highlight>
              </a:rPr>
              <a:t>기업이 필요한 등급은 몇</a:t>
            </a:r>
            <a:endParaRPr sz="1933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609585"/>
            <a:r>
              <a:rPr lang="ko" altLang="en-US" sz="1933" dirty="0">
                <a:solidFill>
                  <a:srgbClr val="222222"/>
                </a:solidFill>
                <a:highlight>
                  <a:srgbClr val="FFFFFF"/>
                </a:highlight>
              </a:rPr>
              <a:t>     등급인지 목표 등급을 명확하게 세워두는 것이 좋음 </a:t>
            </a:r>
            <a:r>
              <a:rPr lang="en-US" altLang="ko" sz="1933" dirty="0">
                <a:solidFill>
                  <a:srgbClr val="222222"/>
                </a:solidFill>
                <a:highlight>
                  <a:srgbClr val="FFFFFF"/>
                </a:highlight>
              </a:rPr>
              <a:t>(</a:t>
            </a:r>
            <a:r>
              <a:rPr lang="ko" altLang="en-US" sz="1933" dirty="0">
                <a:solidFill>
                  <a:srgbClr val="222222"/>
                </a:solidFill>
                <a:highlight>
                  <a:srgbClr val="FFFFFF"/>
                </a:highlight>
              </a:rPr>
              <a:t>기업 입장</a:t>
            </a:r>
            <a:r>
              <a:rPr lang="en-US" altLang="ko" sz="1933" dirty="0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 sz="1933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r>
              <a:rPr lang="ko" altLang="en-US" sz="1933" dirty="0">
                <a:solidFill>
                  <a:srgbClr val="222222"/>
                </a:solidFill>
                <a:highlight>
                  <a:srgbClr val="FFFFFF"/>
                </a:highlight>
              </a:rPr>
              <a:t>	 </a:t>
            </a:r>
            <a:r>
              <a:rPr lang="en-US" altLang="ko" sz="1933" dirty="0">
                <a:solidFill>
                  <a:srgbClr val="222222"/>
                </a:solidFill>
                <a:highlight>
                  <a:srgbClr val="FFFFFF"/>
                </a:highlight>
              </a:rPr>
              <a:t>3. </a:t>
            </a:r>
            <a:r>
              <a:rPr lang="ko" altLang="en-US" sz="1933" dirty="0">
                <a:solidFill>
                  <a:srgbClr val="222222"/>
                </a:solidFill>
                <a:highlight>
                  <a:srgbClr val="FFFFFF"/>
                </a:highlight>
              </a:rPr>
              <a:t>금융거래 이력이 부족한 중소기업도 비재무 데이터를 활용하여 신용평가에 활용 </a:t>
            </a:r>
            <a:r>
              <a:rPr lang="en-US" altLang="ko" sz="1933" dirty="0">
                <a:solidFill>
                  <a:srgbClr val="222222"/>
                </a:solidFill>
                <a:highlight>
                  <a:srgbClr val="FFFFFF"/>
                </a:highlight>
              </a:rPr>
              <a:t>(</a:t>
            </a:r>
            <a:r>
              <a:rPr lang="ko" altLang="en-US" sz="1933" dirty="0">
                <a:solidFill>
                  <a:srgbClr val="222222"/>
                </a:solidFill>
                <a:highlight>
                  <a:srgbClr val="FFFFFF"/>
                </a:highlight>
              </a:rPr>
              <a:t>은행</a:t>
            </a:r>
            <a:r>
              <a:rPr lang="en-US" altLang="ko" sz="1933" dirty="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ko" altLang="en-US" sz="1933" dirty="0">
                <a:solidFill>
                  <a:srgbClr val="222222"/>
                </a:solidFill>
                <a:highlight>
                  <a:srgbClr val="FFFFFF"/>
                </a:highlight>
              </a:rPr>
              <a:t>기업 입장</a:t>
            </a:r>
            <a:r>
              <a:rPr lang="en-US" altLang="ko" sz="1933" dirty="0">
                <a:solidFill>
                  <a:srgbClr val="222222"/>
                </a:solidFill>
                <a:highlight>
                  <a:srgbClr val="FFFFFF"/>
                </a:highlight>
              </a:rPr>
              <a:t>) </a:t>
            </a:r>
            <a:endParaRPr sz="1933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ko" altLang="en-US" sz="2400" dirty="0">
                <a:latin typeface="Roboto"/>
                <a:ea typeface="Roboto"/>
                <a:cs typeface="Roboto"/>
                <a:sym typeface="Roboto"/>
              </a:rPr>
              <a:t>주제 </a:t>
            </a:r>
            <a:r>
              <a:rPr lang="en-US" altLang="ko" sz="2400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ko" altLang="en-US" sz="2400" dirty="0">
                <a:latin typeface="Roboto"/>
                <a:ea typeface="Roboto"/>
                <a:cs typeface="Roboto"/>
                <a:sym typeface="Roboto"/>
              </a:rPr>
              <a:t>중소기업의 재무 정보 및 비재무 정보를 통한 </a:t>
            </a:r>
            <a:r>
              <a:rPr lang="en-US" altLang="ko" sz="2400" dirty="0">
                <a:latin typeface="Roboto"/>
                <a:ea typeface="Roboto"/>
                <a:cs typeface="Roboto"/>
                <a:sym typeface="Roboto"/>
              </a:rPr>
              <a:t>CRI</a:t>
            </a:r>
            <a:r>
              <a:rPr lang="ko" altLang="en-US" sz="2400" dirty="0">
                <a:latin typeface="Roboto"/>
                <a:ea typeface="Roboto"/>
                <a:cs typeface="Roboto"/>
                <a:sym typeface="Roboto"/>
              </a:rPr>
              <a:t>등급 예측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F849EE-DD3E-24D4-9DA0-992E0E9E889F}"/>
              </a:ext>
            </a:extLst>
          </p:cNvPr>
          <p:cNvSpPr/>
          <p:nvPr/>
        </p:nvSpPr>
        <p:spPr>
          <a:xfrm>
            <a:off x="590382" y="1004979"/>
            <a:ext cx="11202276" cy="697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재무적인 요소가 탄탄하지 않은 중소기업이 다양한 원인에 의해 은행권 대출에 어려움을 겪고 있음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02363FB7-8C96-385E-B0FB-44F15C041D63}"/>
              </a:ext>
            </a:extLst>
          </p:cNvPr>
          <p:cNvGraphicFramePr/>
          <p:nvPr/>
        </p:nvGraphicFramePr>
        <p:xfrm>
          <a:off x="5797031" y="2145490"/>
          <a:ext cx="6747599" cy="3838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48926B4E-BA47-D5CF-1B47-7A50436A327B}"/>
              </a:ext>
            </a:extLst>
          </p:cNvPr>
          <p:cNvGrpSpPr/>
          <p:nvPr/>
        </p:nvGrpSpPr>
        <p:grpSpPr>
          <a:xfrm>
            <a:off x="1005832" y="2149240"/>
            <a:ext cx="11005564" cy="4040861"/>
            <a:chOff x="60482" y="1537766"/>
            <a:chExt cx="8254173" cy="3030646"/>
          </a:xfrm>
        </p:grpSpPr>
        <p:graphicFrame>
          <p:nvGraphicFramePr>
            <p:cNvPr id="21" name="차트 20">
              <a:extLst>
                <a:ext uri="{FF2B5EF4-FFF2-40B4-BE49-F238E27FC236}">
                  <a16:creationId xmlns:a16="http://schemas.microsoft.com/office/drawing/2014/main" id="{84DE3AA5-7CB0-2B6C-9F40-E110268DD584}"/>
                </a:ext>
              </a:extLst>
            </p:cNvPr>
            <p:cNvGraphicFramePr/>
            <p:nvPr/>
          </p:nvGraphicFramePr>
          <p:xfrm>
            <a:off x="60483" y="2021948"/>
            <a:ext cx="3032651" cy="21989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93F9D6-1405-9A75-6056-C49F1FE7A442}"/>
                </a:ext>
              </a:extLst>
            </p:cNvPr>
            <p:cNvSpPr txBox="1"/>
            <p:nvPr/>
          </p:nvSpPr>
          <p:spPr>
            <a:xfrm>
              <a:off x="60482" y="1537766"/>
              <a:ext cx="303265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defRPr sz="1862" b="0" i="0" u="none" strike="noStrike" kern="1200" spc="0" baseline="0">
                  <a:solidFill>
                    <a:srgbClr val="31394D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600" b="1" dirty="0">
                  <a:solidFill>
                    <a:schemeClr val="tx1">
                      <a:lumMod val="50000"/>
                    </a:schemeClr>
                  </a:solidFill>
                </a:rPr>
                <a:t>중소기업 은행 차입여건 </a:t>
              </a:r>
              <a:r>
                <a:rPr lang="ko-KR" altLang="en-US" sz="1600" b="1" dirty="0" err="1">
                  <a:solidFill>
                    <a:schemeClr val="tx1">
                      <a:lumMod val="50000"/>
                    </a:schemeClr>
                  </a:solidFill>
                </a:rPr>
                <a:t>부진율</a:t>
              </a:r>
              <a:endParaRPr lang="ko-KR" altLang="en-US" sz="16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A4D17-F48E-B924-DCCE-987BB0992E6E}"/>
                </a:ext>
              </a:extLst>
            </p:cNvPr>
            <p:cNvSpPr txBox="1"/>
            <p:nvPr/>
          </p:nvSpPr>
          <p:spPr>
            <a:xfrm>
              <a:off x="1052739" y="4345321"/>
              <a:ext cx="2565847" cy="223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※  </a:t>
              </a:r>
              <a:r>
                <a:rPr lang="ko-KR" altLang="en-US" sz="1333" dirty="0"/>
                <a:t>차입여건</a:t>
              </a:r>
              <a:r>
                <a:rPr lang="en-US" altLang="ko-KR" sz="1333" dirty="0"/>
                <a:t>: </a:t>
              </a:r>
              <a:r>
                <a:rPr lang="ko-KR" altLang="en-US" sz="1333" dirty="0">
                  <a:solidFill>
                    <a:srgbClr val="374151"/>
                  </a:solidFill>
                  <a:latin typeface="Söhne"/>
                </a:rPr>
                <a:t>차입자가 만족해야 하는 조건</a:t>
              </a:r>
              <a:r>
                <a:rPr lang="en-US" altLang="ko-KR" sz="1333" dirty="0"/>
                <a:t> </a:t>
              </a:r>
              <a:endParaRPr lang="ko-KR" altLang="en-US" sz="1333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DF86E7-ED9E-ECC0-39D1-C25940416B98}"/>
                </a:ext>
              </a:extLst>
            </p:cNvPr>
            <p:cNvSpPr txBox="1"/>
            <p:nvPr/>
          </p:nvSpPr>
          <p:spPr>
            <a:xfrm>
              <a:off x="6821217" y="4330052"/>
              <a:ext cx="1493438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/>
              <a:r>
                <a:rPr lang="ko-KR" altLang="en-US" sz="1200" dirty="0"/>
                <a:t>출처 </a:t>
              </a:r>
              <a:r>
                <a:rPr lang="en-US" altLang="ko-KR" sz="1200" dirty="0"/>
                <a:t>: IBK </a:t>
              </a:r>
              <a:r>
                <a:rPr lang="ko-KR" altLang="en-US" sz="1200" dirty="0"/>
                <a:t>기업은행</a:t>
              </a:r>
            </a:p>
          </p:txBody>
        </p: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6D541EC-265A-59D5-1506-99A5B9074CF6}"/>
              </a:ext>
            </a:extLst>
          </p:cNvPr>
          <p:cNvCxnSpPr>
            <a:cxnSpLocks/>
          </p:cNvCxnSpPr>
          <p:nvPr/>
        </p:nvCxnSpPr>
        <p:spPr>
          <a:xfrm>
            <a:off x="6245027" y="2663971"/>
            <a:ext cx="0" cy="29346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D5E4EF-5D49-5AAD-C88E-EDD0CF2782E2}"/>
              </a:ext>
            </a:extLst>
          </p:cNvPr>
          <p:cNvSpPr txBox="1"/>
          <p:nvPr/>
        </p:nvSpPr>
        <p:spPr>
          <a:xfrm>
            <a:off x="295302" y="5872288"/>
            <a:ext cx="2007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sz="1200" dirty="0"/>
              <a:t>출처 </a:t>
            </a:r>
            <a:r>
              <a:rPr lang="en-US" altLang="ko-KR" sz="1200" dirty="0"/>
              <a:t>: </a:t>
            </a:r>
            <a:r>
              <a:rPr lang="ko-KR" altLang="en-US" sz="1200" dirty="0"/>
              <a:t>중소기업은행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E8E2D-025F-D0B6-CC54-4DF9FB292097}"/>
              </a:ext>
            </a:extLst>
          </p:cNvPr>
          <p:cNvSpPr txBox="1"/>
          <p:nvPr/>
        </p:nvSpPr>
        <p:spPr>
          <a:xfrm>
            <a:off x="9334388" y="3122074"/>
            <a:ext cx="28886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7" b="1" dirty="0">
                <a:solidFill>
                  <a:schemeClr val="bg1"/>
                </a:solidFill>
              </a:rPr>
              <a:t>4</a:t>
            </a:r>
            <a:endParaRPr lang="ko-KR" altLang="en-US" sz="1467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317EE-C136-A59D-1BF6-F5998B90DD6A}"/>
              </a:ext>
            </a:extLst>
          </p:cNvPr>
          <p:cNvSpPr txBox="1"/>
          <p:nvPr/>
        </p:nvSpPr>
        <p:spPr>
          <a:xfrm>
            <a:off x="641316" y="6236114"/>
            <a:ext cx="11040467" cy="369332"/>
          </a:xfrm>
          <a:prstGeom prst="rect">
            <a:avLst/>
          </a:prstGeom>
          <a:solidFill>
            <a:srgbClr val="D0D5E1"/>
          </a:solidFill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기업의 재무적인 요소를 단기간에 개선하는 것은 어려워 비재무적 요소 개선이 필요</a:t>
            </a:r>
          </a:p>
        </p:txBody>
      </p:sp>
    </p:spTree>
    <p:extLst>
      <p:ext uri="{BB962C8B-B14F-4D97-AF65-F5344CB8AC3E}">
        <p14:creationId xmlns:p14="http://schemas.microsoft.com/office/powerpoint/2010/main" val="126202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0B098-C24F-39C0-6D18-E689B3B7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" altLang="ko-KR" b="1" dirty="0">
                <a:latin typeface="+mj-ea"/>
                <a:ea typeface="+mj-ea"/>
              </a:rPr>
              <a:t>배경 및 주제 선정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4C5F6B-ACDC-DF1D-96CF-27C9D9CA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94" y="2028825"/>
            <a:ext cx="5463918" cy="32746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A89B7F-56A0-D659-0043-3BB7A95EA953}"/>
              </a:ext>
            </a:extLst>
          </p:cNvPr>
          <p:cNvSpPr/>
          <p:nvPr/>
        </p:nvSpPr>
        <p:spPr>
          <a:xfrm>
            <a:off x="484210" y="1112685"/>
            <a:ext cx="11360799" cy="916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비재무적 요소가 개선이 되면 재무적 요소도 개선이 될 수 있어서 은행 대출을 받을 수 있는 확률이 올라감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9B58C-D769-453C-C451-3F8A53A40394}"/>
              </a:ext>
            </a:extLst>
          </p:cNvPr>
          <p:cNvSpPr txBox="1"/>
          <p:nvPr/>
        </p:nvSpPr>
        <p:spPr>
          <a:xfrm>
            <a:off x="641316" y="6236114"/>
            <a:ext cx="11040467" cy="369332"/>
          </a:xfrm>
          <a:prstGeom prst="rect">
            <a:avLst/>
          </a:prstGeom>
          <a:solidFill>
            <a:srgbClr val="D0D5E1"/>
          </a:solidFill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따라서 </a:t>
            </a:r>
            <a:r>
              <a:rPr lang="ko-KR" altLang="en-US" dirty="0" err="1"/>
              <a:t>비재무적인</a:t>
            </a:r>
            <a:r>
              <a:rPr lang="ko-KR" altLang="en-US" dirty="0"/>
              <a:t> 요소를  보완하여 은행 대출을 받을 수 있도록 돕는 솔루션이 필요함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7C290-EF52-0A3A-BD5D-EACD0132E277}"/>
              </a:ext>
            </a:extLst>
          </p:cNvPr>
          <p:cNvSpPr txBox="1"/>
          <p:nvPr/>
        </p:nvSpPr>
        <p:spPr>
          <a:xfrm>
            <a:off x="6220114" y="5416858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sz="1200" dirty="0"/>
              <a:t>출처 </a:t>
            </a:r>
            <a:r>
              <a:rPr lang="en-US" altLang="ko-KR" sz="1200" dirty="0"/>
              <a:t>: </a:t>
            </a:r>
            <a:r>
              <a:rPr lang="ko-KR" altLang="en-US" sz="1200" dirty="0"/>
              <a:t>특허청</a:t>
            </a:r>
          </a:p>
        </p:txBody>
      </p:sp>
    </p:spTree>
    <p:extLst>
      <p:ext uri="{BB962C8B-B14F-4D97-AF65-F5344CB8AC3E}">
        <p14:creationId xmlns:p14="http://schemas.microsoft.com/office/powerpoint/2010/main" val="60583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251867" y="82467"/>
            <a:ext cx="9374000" cy="13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ko" b="1" dirty="0">
                <a:latin typeface="+mj-ea"/>
                <a:ea typeface="+mj-ea"/>
              </a:rPr>
              <a:t>기획 방향 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0" y="889167"/>
            <a:ext cx="12192000" cy="127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extBox 1"/>
          <p:cNvSpPr txBox="1"/>
          <p:nvPr/>
        </p:nvSpPr>
        <p:spPr>
          <a:xfrm>
            <a:off x="409828" y="992140"/>
            <a:ext cx="11372343" cy="92333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err="1"/>
              <a:t>비재무</a:t>
            </a:r>
            <a:r>
              <a:rPr lang="ko-KR" altLang="en-US" dirty="0"/>
              <a:t> 요소가 가장 활발한 </a:t>
            </a:r>
            <a:r>
              <a:rPr lang="en-US" altLang="ko-KR" dirty="0"/>
              <a:t>ICT </a:t>
            </a:r>
            <a:r>
              <a:rPr lang="ko-KR" altLang="en-US" dirty="0"/>
              <a:t>기업을 대상으로 선정함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기존 재무 데이터와 기업의 특허</a:t>
            </a:r>
            <a:r>
              <a:rPr lang="en-US" altLang="ko-KR" dirty="0"/>
              <a:t>, R&amp;D</a:t>
            </a:r>
            <a:r>
              <a:rPr lang="ko-KR" altLang="en-US" dirty="0"/>
              <a:t> 등 비재무적 지표를 활용하여 대출 가능 여부를 진단하는 모델 개발</a:t>
            </a:r>
          </a:p>
          <a:p>
            <a:pPr lvl="0">
              <a:defRPr/>
            </a:pPr>
            <a:r>
              <a:rPr lang="ko-KR" altLang="en-US" dirty="0"/>
              <a:t>나아가  대출 가능성을 높이기 위해 비교적 단기간에 개선이 가능한 비재무적 요소를 관리하는 솔루션 제공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2DF96E7-61DE-469F-08C1-3D59B5D5C5FC}"/>
              </a:ext>
            </a:extLst>
          </p:cNvPr>
          <p:cNvGrpSpPr/>
          <p:nvPr/>
        </p:nvGrpSpPr>
        <p:grpSpPr>
          <a:xfrm>
            <a:off x="5207778" y="2475058"/>
            <a:ext cx="6176259" cy="1671906"/>
            <a:chOff x="732165" y="2013853"/>
            <a:chExt cx="7602673" cy="1253929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D20DE91-00F2-81E8-144E-FBBE78E0B871}"/>
                </a:ext>
              </a:extLst>
            </p:cNvPr>
            <p:cNvSpPr/>
            <p:nvPr/>
          </p:nvSpPr>
          <p:spPr>
            <a:xfrm>
              <a:off x="1592770" y="2745626"/>
              <a:ext cx="2142606" cy="5221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998710F-9F24-51F7-C6F2-712E7634DA46}"/>
                </a:ext>
              </a:extLst>
            </p:cNvPr>
            <p:cNvCxnSpPr>
              <a:cxnSpLocks/>
            </p:cNvCxnSpPr>
            <p:nvPr/>
          </p:nvCxnSpPr>
          <p:spPr>
            <a:xfrm>
              <a:off x="1592770" y="2567830"/>
              <a:ext cx="22297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A2E267-46D4-BC3B-706E-C0F51B4F5395}"/>
                </a:ext>
              </a:extLst>
            </p:cNvPr>
            <p:cNvSpPr txBox="1"/>
            <p:nvPr/>
          </p:nvSpPr>
          <p:spPr>
            <a:xfrm>
              <a:off x="1594069" y="2780249"/>
              <a:ext cx="2228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매출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부채비율 등 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재무 데이터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특허</a:t>
              </a:r>
              <a:r>
                <a:rPr lang="en-US" altLang="ko-KR" sz="1000" dirty="0"/>
                <a:t>, R&amp;D </a:t>
              </a:r>
              <a:r>
                <a:rPr lang="ko-KR" altLang="en-US" sz="1000" dirty="0"/>
                <a:t>등 </a:t>
              </a:r>
              <a:r>
                <a:rPr lang="ko-KR" altLang="en-US" sz="1000" dirty="0" err="1"/>
                <a:t>비재무</a:t>
              </a:r>
              <a:r>
                <a:rPr lang="ko-KR" altLang="en-US" sz="1000" dirty="0"/>
                <a:t> 데이터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8F56747-64BC-1EC7-0194-A464FF9F6115}"/>
                </a:ext>
              </a:extLst>
            </p:cNvPr>
            <p:cNvCxnSpPr>
              <a:cxnSpLocks/>
            </p:cNvCxnSpPr>
            <p:nvPr/>
          </p:nvCxnSpPr>
          <p:spPr>
            <a:xfrm>
              <a:off x="5070597" y="2567830"/>
              <a:ext cx="9478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FAF21D-818A-D803-752B-6E1901CCF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165" y="2114295"/>
              <a:ext cx="718058" cy="71805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AD06F8-8421-7A86-BB42-40DA51B65690}"/>
                </a:ext>
              </a:extLst>
            </p:cNvPr>
            <p:cNvSpPr/>
            <p:nvPr/>
          </p:nvSpPr>
          <p:spPr>
            <a:xfrm>
              <a:off x="2162703" y="2016796"/>
              <a:ext cx="853146" cy="393207"/>
            </a:xfrm>
            <a:prstGeom prst="rect">
              <a:avLst/>
            </a:prstGeom>
            <a:ln>
              <a:solidFill>
                <a:srgbClr val="002F4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Input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1079177-594D-CA9C-FFBA-15F38059BFEC}"/>
                </a:ext>
              </a:extLst>
            </p:cNvPr>
            <p:cNvSpPr/>
            <p:nvPr/>
          </p:nvSpPr>
          <p:spPr>
            <a:xfrm>
              <a:off x="6732875" y="2013853"/>
              <a:ext cx="853146" cy="393207"/>
            </a:xfrm>
            <a:prstGeom prst="rect">
              <a:avLst/>
            </a:prstGeom>
            <a:ln>
              <a:solidFill>
                <a:srgbClr val="002F4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Output</a:t>
              </a:r>
              <a:endParaRPr lang="ko-KR" altLang="en-US" sz="1200" dirty="0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7A88073-B899-6762-5B74-FA547FD00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5543" y="2099103"/>
              <a:ext cx="714680" cy="829647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5BD1D96-23F1-8A6D-0ED7-567696CB0A72}"/>
                </a:ext>
              </a:extLst>
            </p:cNvPr>
            <p:cNvSpPr/>
            <p:nvPr/>
          </p:nvSpPr>
          <p:spPr>
            <a:xfrm>
              <a:off x="6105071" y="2722484"/>
              <a:ext cx="2142606" cy="5221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7FF22B-C800-9043-3521-598C4443ADAA}"/>
                </a:ext>
              </a:extLst>
            </p:cNvPr>
            <p:cNvSpPr txBox="1"/>
            <p:nvPr/>
          </p:nvSpPr>
          <p:spPr>
            <a:xfrm>
              <a:off x="6106370" y="2757107"/>
              <a:ext cx="2228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대출 가능 여부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개선할 비재무적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 요소 제안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BED8A52-3FC7-B134-B120-7D23018966C4}"/>
              </a:ext>
            </a:extLst>
          </p:cNvPr>
          <p:cNvSpPr txBox="1"/>
          <p:nvPr/>
        </p:nvSpPr>
        <p:spPr>
          <a:xfrm>
            <a:off x="612180" y="6171587"/>
            <a:ext cx="11041952" cy="369332"/>
          </a:xfrm>
          <a:prstGeom prst="rect">
            <a:avLst/>
          </a:prstGeom>
          <a:solidFill>
            <a:srgbClr val="D0D5E1"/>
          </a:solidFill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기대효과</a:t>
            </a:r>
            <a:r>
              <a:rPr lang="en-US" altLang="ko-KR" dirty="0"/>
              <a:t>: </a:t>
            </a:r>
            <a:r>
              <a:rPr lang="ko-KR" altLang="en-US" dirty="0"/>
              <a:t>기업이 비재무적 요소에 대한 사전 대비책을 마련하여 대출 성공 가능성 증대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8">
                <a:extLst>
                  <a:ext uri="{FF2B5EF4-FFF2-40B4-BE49-F238E27FC236}">
                    <a16:creationId xmlns:a16="http://schemas.microsoft.com/office/drawing/2014/main" id="{EC7898F1-F2FF-F2EB-8723-ECF58EF41AC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7425" y="4945271"/>
              <a:ext cx="10338423" cy="10901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576">
                      <a:extLst>
                        <a:ext uri="{9D8B030D-6E8A-4147-A177-3AD203B41FA5}">
                          <a16:colId xmlns:a16="http://schemas.microsoft.com/office/drawing/2014/main" val="2258212704"/>
                        </a:ext>
                      </a:extLst>
                    </a:gridCol>
                    <a:gridCol w="2835553">
                      <a:extLst>
                        <a:ext uri="{9D8B030D-6E8A-4147-A177-3AD203B41FA5}">
                          <a16:colId xmlns:a16="http://schemas.microsoft.com/office/drawing/2014/main" val="3572856428"/>
                        </a:ext>
                      </a:extLst>
                    </a:gridCol>
                    <a:gridCol w="1248335">
                      <a:extLst>
                        <a:ext uri="{9D8B030D-6E8A-4147-A177-3AD203B41FA5}">
                          <a16:colId xmlns:a16="http://schemas.microsoft.com/office/drawing/2014/main" val="1377150272"/>
                        </a:ext>
                      </a:extLst>
                    </a:gridCol>
                    <a:gridCol w="1527817">
                      <a:extLst>
                        <a:ext uri="{9D8B030D-6E8A-4147-A177-3AD203B41FA5}">
                          <a16:colId xmlns:a16="http://schemas.microsoft.com/office/drawing/2014/main" val="1584799349"/>
                        </a:ext>
                      </a:extLst>
                    </a:gridCol>
                    <a:gridCol w="1723071">
                      <a:extLst>
                        <a:ext uri="{9D8B030D-6E8A-4147-A177-3AD203B41FA5}">
                          <a16:colId xmlns:a16="http://schemas.microsoft.com/office/drawing/2014/main" val="3574762645"/>
                        </a:ext>
                      </a:extLst>
                    </a:gridCol>
                    <a:gridCol w="1723071">
                      <a:extLst>
                        <a:ext uri="{9D8B030D-6E8A-4147-A177-3AD203B41FA5}">
                          <a16:colId xmlns:a16="http://schemas.microsoft.com/office/drawing/2014/main" val="1541844367"/>
                        </a:ext>
                      </a:extLst>
                    </a:gridCol>
                  </a:tblGrid>
                  <a:tr h="28801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측정지표</a:t>
                          </a:r>
                          <a:r>
                            <a:rPr lang="en-US" altLang="ko-KR" sz="1200" dirty="0"/>
                            <a:t>(KPI)</a:t>
                          </a:r>
                          <a:endParaRPr lang="ko-KR" altLang="en-US" sz="1200" dirty="0"/>
                        </a:p>
                      </a:txBody>
                      <a:tcPr marL="121920" marR="121920" marT="60960" marB="60960"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지표공식</a:t>
                          </a:r>
                        </a:p>
                      </a:txBody>
                      <a:tcPr marL="121920" marR="121920" marT="60960" marB="60960"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현수준</a:t>
                          </a:r>
                        </a:p>
                      </a:txBody>
                      <a:tcPr marL="121920" marR="121920" marT="60960" marB="60960" anchor="ctr"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목표수준</a:t>
                          </a:r>
                        </a:p>
                      </a:txBody>
                      <a:tcPr marL="121920" marR="121920" marT="60960" marB="6096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269951"/>
                      </a:ext>
                    </a:extLst>
                  </a:tr>
                  <a:tr h="28801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2020</a:t>
                          </a:r>
                          <a:endParaRPr lang="ko-KR" altLang="en-US" sz="1200" dirty="0"/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2021</a:t>
                          </a:r>
                          <a:endParaRPr lang="ko-KR" altLang="en-US" sz="1200" dirty="0"/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2022</a:t>
                          </a:r>
                          <a:endParaRPr lang="ko-KR" altLang="en-US" sz="1200" dirty="0"/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869074531"/>
                      </a:ext>
                    </a:extLst>
                  </a:tr>
                  <a:tr h="45409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대출성공율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i="1" smtClean="0">
                                      <a:latin typeface="Cambria Math" panose="02040503050406030204" pitchFamily="18" charset="0"/>
                                    </a:rPr>
                                    <m:t>대출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sz="1200" b="0" i="1" smtClean="0">
                                      <a:latin typeface="Cambria Math" panose="02040503050406030204" pitchFamily="18" charset="0"/>
                                    </a:rPr>
                                    <m:t>성공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sz="1200" b="0" i="1" smtClean="0">
                                      <a:latin typeface="Cambria Math" panose="02040503050406030204" pitchFamily="18" charset="0"/>
                                    </a:rPr>
                                    <m:t>기업</m:t>
                                  </m:r>
                                </m:num>
                                <m:den>
                                  <m:r>
                                    <a:rPr lang="ko-KR" altLang="en-US" sz="1200" i="1" smtClean="0">
                                      <a:latin typeface="Cambria Math" panose="02040503050406030204" pitchFamily="18" charset="0"/>
                                    </a:rPr>
                                    <m:t>전체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sz="1200" b="0" i="1" smtClean="0">
                                      <a:latin typeface="Cambria Math" panose="02040503050406030204" pitchFamily="18" charset="0"/>
                                    </a:rPr>
                                    <m:t>솔루션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sz="1200" b="0" i="1" smtClean="0">
                                      <a:latin typeface="Cambria Math" panose="02040503050406030204" pitchFamily="18" charset="0"/>
                                    </a:rPr>
                                    <m:t>사용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sz="1200" b="0" i="1" smtClean="0">
                                      <a:latin typeface="Cambria Math" panose="02040503050406030204" pitchFamily="18" charset="0"/>
                                    </a:rPr>
                                    <m:t>기업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sz="1200" dirty="0"/>
                            <a:t> </a:t>
                          </a:r>
                          <a:r>
                            <a:rPr lang="en-US" altLang="ko-KR" sz="1200" dirty="0"/>
                            <a:t>X 100</a:t>
                          </a:r>
                          <a:endParaRPr lang="ko-KR" altLang="en-US" sz="1200" dirty="0"/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60%</a:t>
                          </a:r>
                          <a:endParaRPr lang="ko-KR" altLang="en-US" sz="1200" dirty="0"/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65%</a:t>
                          </a:r>
                          <a:endParaRPr lang="ko-KR" altLang="en-US" sz="1200" dirty="0"/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70%</a:t>
                          </a:r>
                          <a:endParaRPr lang="ko-KR" altLang="en-US" sz="1200" dirty="0"/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75%</a:t>
                          </a:r>
                          <a:endParaRPr lang="ko-KR" altLang="en-US" sz="1200" dirty="0"/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551077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8">
                <a:extLst>
                  <a:ext uri="{FF2B5EF4-FFF2-40B4-BE49-F238E27FC236}">
                    <a16:creationId xmlns:a16="http://schemas.microsoft.com/office/drawing/2014/main" id="{EC7898F1-F2FF-F2EB-8723-ECF58EF41A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4875155"/>
                  </p:ext>
                </p:extLst>
              </p:nvPr>
            </p:nvGraphicFramePr>
            <p:xfrm>
              <a:off x="927425" y="4945271"/>
              <a:ext cx="10338423" cy="10901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576">
                      <a:extLst>
                        <a:ext uri="{9D8B030D-6E8A-4147-A177-3AD203B41FA5}">
                          <a16:colId xmlns:a16="http://schemas.microsoft.com/office/drawing/2014/main" val="2258212704"/>
                        </a:ext>
                      </a:extLst>
                    </a:gridCol>
                    <a:gridCol w="2835553">
                      <a:extLst>
                        <a:ext uri="{9D8B030D-6E8A-4147-A177-3AD203B41FA5}">
                          <a16:colId xmlns:a16="http://schemas.microsoft.com/office/drawing/2014/main" val="3572856428"/>
                        </a:ext>
                      </a:extLst>
                    </a:gridCol>
                    <a:gridCol w="1248335">
                      <a:extLst>
                        <a:ext uri="{9D8B030D-6E8A-4147-A177-3AD203B41FA5}">
                          <a16:colId xmlns:a16="http://schemas.microsoft.com/office/drawing/2014/main" val="1377150272"/>
                        </a:ext>
                      </a:extLst>
                    </a:gridCol>
                    <a:gridCol w="1527817">
                      <a:extLst>
                        <a:ext uri="{9D8B030D-6E8A-4147-A177-3AD203B41FA5}">
                          <a16:colId xmlns:a16="http://schemas.microsoft.com/office/drawing/2014/main" val="1584799349"/>
                        </a:ext>
                      </a:extLst>
                    </a:gridCol>
                    <a:gridCol w="1723071">
                      <a:extLst>
                        <a:ext uri="{9D8B030D-6E8A-4147-A177-3AD203B41FA5}">
                          <a16:colId xmlns:a16="http://schemas.microsoft.com/office/drawing/2014/main" val="3574762645"/>
                        </a:ext>
                      </a:extLst>
                    </a:gridCol>
                    <a:gridCol w="1723071">
                      <a:extLst>
                        <a:ext uri="{9D8B030D-6E8A-4147-A177-3AD203B41FA5}">
                          <a16:colId xmlns:a16="http://schemas.microsoft.com/office/drawing/2014/main" val="1541844367"/>
                        </a:ext>
                      </a:extLst>
                    </a:gridCol>
                  </a:tblGrid>
                  <a:tr h="30480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측정지표</a:t>
                          </a:r>
                          <a:r>
                            <a:rPr lang="en-US" altLang="ko-KR" sz="1200" dirty="0"/>
                            <a:t>(KPI)</a:t>
                          </a:r>
                          <a:endParaRPr lang="ko-KR" altLang="en-US" sz="1200" dirty="0"/>
                        </a:p>
                      </a:txBody>
                      <a:tcPr marL="121920" marR="121920" marT="60960" marB="60960"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지표공식</a:t>
                          </a:r>
                        </a:p>
                      </a:txBody>
                      <a:tcPr marL="121920" marR="121920" marT="60960" marB="60960"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현수준</a:t>
                          </a:r>
                        </a:p>
                      </a:txBody>
                      <a:tcPr marL="121920" marR="121920" marT="60960" marB="60960" anchor="ctr"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목표수준</a:t>
                          </a:r>
                        </a:p>
                      </a:txBody>
                      <a:tcPr marL="121920" marR="121920" marT="60960" marB="6096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269951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2020</a:t>
                          </a:r>
                          <a:endParaRPr lang="ko-KR" altLang="en-US" sz="1200" dirty="0"/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2021</a:t>
                          </a:r>
                          <a:endParaRPr lang="ko-KR" altLang="en-US" sz="1200" dirty="0"/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2022</a:t>
                          </a:r>
                          <a:endParaRPr lang="ko-KR" altLang="en-US" sz="1200" dirty="0"/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869074531"/>
                      </a:ext>
                    </a:extLst>
                  </a:tr>
                  <a:tr h="4805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대출성공율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279" t="-129114" r="-219957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60%</a:t>
                          </a:r>
                          <a:endParaRPr lang="ko-KR" altLang="en-US" sz="1200" dirty="0"/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65%</a:t>
                          </a:r>
                          <a:endParaRPr lang="ko-KR" altLang="en-US" sz="1200" dirty="0"/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70%</a:t>
                          </a:r>
                          <a:endParaRPr lang="ko-KR" altLang="en-US" sz="1200" dirty="0"/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75%</a:t>
                          </a:r>
                          <a:endParaRPr lang="ko-KR" altLang="en-US" sz="1200" dirty="0"/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5510772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5F26CF89-88F1-AD72-5727-21F8960B688F}"/>
              </a:ext>
            </a:extLst>
          </p:cNvPr>
          <p:cNvGrpSpPr/>
          <p:nvPr/>
        </p:nvGrpSpPr>
        <p:grpSpPr>
          <a:xfrm>
            <a:off x="942785" y="2160318"/>
            <a:ext cx="4001546" cy="2923782"/>
            <a:chOff x="11751163" y="2525737"/>
            <a:chExt cx="4973841" cy="331930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C52DA71-EFDD-4A00-1FB9-BA4CBBD8904E}"/>
                </a:ext>
              </a:extLst>
            </p:cNvPr>
            <p:cNvGrpSpPr/>
            <p:nvPr/>
          </p:nvGrpSpPr>
          <p:grpSpPr>
            <a:xfrm>
              <a:off x="11751163" y="2525737"/>
              <a:ext cx="4973841" cy="3319309"/>
              <a:chOff x="11751163" y="2525737"/>
              <a:chExt cx="4973841" cy="3319309"/>
            </a:xfrm>
          </p:grpSpPr>
          <p:graphicFrame>
            <p:nvGraphicFramePr>
              <p:cNvPr id="13" name="차트 12">
                <a:extLst>
                  <a:ext uri="{FF2B5EF4-FFF2-40B4-BE49-F238E27FC236}">
                    <a16:creationId xmlns:a16="http://schemas.microsoft.com/office/drawing/2014/main" id="{9171B1B7-75AB-1BB6-5678-7882EFEA79BF}"/>
                  </a:ext>
                </a:extLst>
              </p:cNvPr>
              <p:cNvGraphicFramePr/>
              <p:nvPr/>
            </p:nvGraphicFramePr>
            <p:xfrm>
              <a:off x="11866653" y="2525737"/>
              <a:ext cx="4858351" cy="331930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D05B7D-8C58-2687-0911-BF565B6E0C82}"/>
                  </a:ext>
                </a:extLst>
              </p:cNvPr>
              <p:cNvSpPr txBox="1"/>
              <p:nvPr/>
            </p:nvSpPr>
            <p:spPr>
              <a:xfrm>
                <a:off x="12566262" y="4036127"/>
                <a:ext cx="1377217" cy="768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bg1"/>
                    </a:solidFill>
                  </a:rPr>
                  <a:t>전기전자제품</a:t>
                </a:r>
                <a:endParaRPr lang="en-US" altLang="ko-KR" sz="1200" b="1" dirty="0">
                  <a:solidFill>
                    <a:schemeClr val="bg1"/>
                  </a:solidFill>
                </a:endParaRPr>
              </a:p>
              <a:p>
                <a:r>
                  <a:rPr lang="ko-KR" altLang="en-US" sz="1200" b="1" dirty="0">
                    <a:solidFill>
                      <a:schemeClr val="bg1"/>
                    </a:solidFill>
                  </a:rPr>
                  <a:t>      제조업</a:t>
                </a:r>
                <a:endParaRPr lang="en-US" altLang="ko-KR" sz="12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400" b="1" dirty="0">
                    <a:solidFill>
                      <a:schemeClr val="bg1"/>
                    </a:solidFill>
                  </a:rPr>
                  <a:t>         </a:t>
                </a:r>
                <a:r>
                  <a:rPr lang="en-US" altLang="ko-KR" sz="1200" b="1" dirty="0">
                    <a:solidFill>
                      <a:schemeClr val="bg1"/>
                    </a:solidFill>
                  </a:rPr>
                  <a:t>34</a:t>
                </a:r>
                <a:endParaRPr lang="ko-KR" altLang="en-US" sz="1467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AF3D93-4536-967F-3811-E7028900383F}"/>
                  </a:ext>
                </a:extLst>
              </p:cNvPr>
              <p:cNvSpPr txBox="1"/>
              <p:nvPr/>
            </p:nvSpPr>
            <p:spPr>
              <a:xfrm>
                <a:off x="14113616" y="4743938"/>
                <a:ext cx="803376" cy="733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/>
                  <a:t>자동차</a:t>
                </a:r>
                <a:endParaRPr lang="en-US" altLang="ko-KR" sz="1200" b="1" dirty="0"/>
              </a:p>
              <a:p>
                <a:r>
                  <a:rPr lang="ko-KR" altLang="en-US" sz="1200" b="1" dirty="0"/>
                  <a:t>제조업</a:t>
                </a:r>
                <a:endParaRPr lang="en-US" altLang="ko-KR" sz="1200" b="1" dirty="0"/>
              </a:p>
              <a:p>
                <a:r>
                  <a:rPr lang="en-US" altLang="ko-KR" sz="1200" b="1" dirty="0"/>
                  <a:t>  14</a:t>
                </a:r>
                <a:endParaRPr lang="ko-KR" altLang="en-US" sz="14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BB35F6D-13F4-25BF-8428-AE9E3B957816}"/>
                  </a:ext>
                </a:extLst>
              </p:cNvPr>
              <p:cNvGrpSpPr/>
              <p:nvPr/>
            </p:nvGrpSpPr>
            <p:grpSpPr>
              <a:xfrm>
                <a:off x="11751163" y="2612238"/>
                <a:ext cx="1527931" cy="524119"/>
                <a:chOff x="7927978" y="2775290"/>
                <a:chExt cx="1527931" cy="524119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9A619E75-E9FB-C7B1-13C3-4A1BC0068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220614" y="3011397"/>
                  <a:ext cx="235295" cy="2459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EBA821-D47B-67F0-D139-121863120773}"/>
                    </a:ext>
                  </a:extLst>
                </p:cNvPr>
                <p:cNvSpPr txBox="1"/>
                <p:nvPr/>
              </p:nvSpPr>
              <p:spPr>
                <a:xfrm>
                  <a:off x="7927978" y="2775290"/>
                  <a:ext cx="1377216" cy="5241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/>
                    <a:t>전문 과학 및</a:t>
                  </a:r>
                  <a:endParaRPr lang="en-US" altLang="ko-KR" sz="1200" b="1" dirty="0"/>
                </a:p>
                <a:p>
                  <a:r>
                    <a:rPr lang="ko-KR" altLang="en-US" sz="1200" b="1" dirty="0"/>
                    <a:t>기술서비스업</a:t>
                  </a:r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0D5321-7766-C6A9-EB64-5F425890BF83}"/>
                </a:ext>
              </a:extLst>
            </p:cNvPr>
            <p:cNvSpPr txBox="1"/>
            <p:nvPr/>
          </p:nvSpPr>
          <p:spPr>
            <a:xfrm>
              <a:off x="13725747" y="297858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tx1"/>
                  </a:solidFill>
                </a:rPr>
                <a:t>기타</a:t>
              </a:r>
              <a:endParaRPr lang="en-US" altLang="ko-KR" sz="1100" b="1" dirty="0">
                <a:solidFill>
                  <a:schemeClr val="tx1"/>
                </a:solidFill>
              </a:endParaRPr>
            </a:p>
            <a:p>
              <a:r>
                <a:rPr lang="en-US" altLang="ko-KR" sz="1100" b="1" dirty="0">
                  <a:solidFill>
                    <a:schemeClr val="tx1"/>
                  </a:solidFill>
                </a:rPr>
                <a:t>   9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6C09E9C-88EE-BD3E-EA44-49BE85CD3689}"/>
              </a:ext>
            </a:extLst>
          </p:cNvPr>
          <p:cNvSpPr txBox="1"/>
          <p:nvPr/>
        </p:nvSpPr>
        <p:spPr>
          <a:xfrm>
            <a:off x="1889388" y="1967865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산업별 지식재산권 수출 비중</a:t>
            </a:r>
            <a:r>
              <a:rPr lang="en-US" altLang="ko-KR" sz="1800" b="1" dirty="0"/>
              <a:t>(%)</a:t>
            </a:r>
            <a:endParaRPr lang="ko-KR" altLang="en-US" sz="1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8E9FD5D-5A58-B279-6D85-3FC303518016}"/>
              </a:ext>
            </a:extLst>
          </p:cNvPr>
          <p:cNvSpPr/>
          <p:nvPr/>
        </p:nvSpPr>
        <p:spPr>
          <a:xfrm>
            <a:off x="1085850" y="2699940"/>
            <a:ext cx="523875" cy="36286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0B685D3D-A77A-42ED-1D43-B306F332FC23}"/>
              </a:ext>
            </a:extLst>
          </p:cNvPr>
          <p:cNvGraphicFramePr/>
          <p:nvPr/>
        </p:nvGraphicFramePr>
        <p:xfrm>
          <a:off x="2617923" y="1873190"/>
          <a:ext cx="9358054" cy="1189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7938D5CE-EE39-A057-347B-89721E4F7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63494"/>
              </p:ext>
            </p:extLst>
          </p:nvPr>
        </p:nvGraphicFramePr>
        <p:xfrm>
          <a:off x="2626800" y="3383525"/>
          <a:ext cx="9242644" cy="288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661">
                  <a:extLst>
                    <a:ext uri="{9D8B030D-6E8A-4147-A177-3AD203B41FA5}">
                      <a16:colId xmlns:a16="http://schemas.microsoft.com/office/drawing/2014/main" val="290884960"/>
                    </a:ext>
                  </a:extLst>
                </a:gridCol>
                <a:gridCol w="2310661">
                  <a:extLst>
                    <a:ext uri="{9D8B030D-6E8A-4147-A177-3AD203B41FA5}">
                      <a16:colId xmlns:a16="http://schemas.microsoft.com/office/drawing/2014/main" val="1667107488"/>
                    </a:ext>
                  </a:extLst>
                </a:gridCol>
                <a:gridCol w="2310661">
                  <a:extLst>
                    <a:ext uri="{9D8B030D-6E8A-4147-A177-3AD203B41FA5}">
                      <a16:colId xmlns:a16="http://schemas.microsoft.com/office/drawing/2014/main" val="2376702021"/>
                    </a:ext>
                  </a:extLst>
                </a:gridCol>
                <a:gridCol w="2310661">
                  <a:extLst>
                    <a:ext uri="{9D8B030D-6E8A-4147-A177-3AD203B41FA5}">
                      <a16:colId xmlns:a16="http://schemas.microsoft.com/office/drawing/2014/main" val="2876979193"/>
                    </a:ext>
                  </a:extLst>
                </a:gridCol>
              </a:tblGrid>
              <a:tr h="41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요건정의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분석설계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결과해석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187614"/>
                  </a:ext>
                </a:extLst>
              </a:tr>
              <a:tr h="24636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프로젝트 방향성 및 기획</a:t>
                      </a:r>
                      <a:endParaRPr lang="en-US" altLang="ko-KR" sz="1400" b="1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기업별 대출 성공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실패 예측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분석 방법론 설정</a:t>
                      </a:r>
                      <a:endParaRPr lang="en-US" altLang="ko-KR" sz="1400" b="1" dirty="0"/>
                    </a:p>
                    <a:p>
                      <a:pPr latinLnBrk="1"/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데이터셋 선별 및 수집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변수 선정</a:t>
                      </a:r>
                      <a:r>
                        <a:rPr lang="en-US" altLang="ko-KR" sz="1400" dirty="0"/>
                        <a:t>)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데이터셋 편집 및 취합 </a:t>
                      </a:r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3. </a:t>
                      </a:r>
                      <a:r>
                        <a:rPr lang="ko-KR" altLang="en-US" sz="1400" dirty="0"/>
                        <a:t>데이터 기초 분석 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Regression model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회귀 모델 설계 및 튜닝 </a:t>
                      </a:r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모델 성능 확인 </a:t>
                      </a:r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3. </a:t>
                      </a:r>
                      <a:r>
                        <a:rPr lang="ko-KR" altLang="en-US" sz="1400" dirty="0"/>
                        <a:t>가설 검정</a:t>
                      </a:r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4. </a:t>
                      </a:r>
                      <a:r>
                        <a:rPr lang="ko-KR" altLang="en-US" sz="1400" dirty="0"/>
                        <a:t>모델 선정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xgb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et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5. </a:t>
                      </a:r>
                      <a:r>
                        <a:rPr lang="ko-KR" altLang="en-US" sz="1400" dirty="0" err="1"/>
                        <a:t>하이퍼</a:t>
                      </a:r>
                      <a:r>
                        <a:rPr lang="ko-KR" altLang="en-US" sz="1400" dirty="0"/>
                        <a:t> 파라미터 튜닝</a:t>
                      </a:r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6. </a:t>
                      </a:r>
                      <a:r>
                        <a:rPr lang="ko-KR" altLang="en-US" sz="1400" dirty="0"/>
                        <a:t>성능평가 지표</a:t>
                      </a:r>
                      <a:r>
                        <a:rPr lang="en-US" altLang="ko-KR" sz="1400" dirty="0"/>
                        <a:t>: RMSE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모델 도출</a:t>
                      </a:r>
                      <a:endParaRPr lang="en-US" altLang="ko-KR" sz="1400" b="1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결론 도출</a:t>
                      </a:r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2. ICT </a:t>
                      </a:r>
                      <a:r>
                        <a:rPr lang="ko-KR" altLang="en-US" sz="1400" dirty="0"/>
                        <a:t>기업이 은행 대출에 필요한 요소 파악하여 돕는 솔루션 제시 </a:t>
                      </a:r>
                      <a:r>
                        <a:rPr lang="en-US" altLang="ko-KR" sz="1400" dirty="0"/>
                        <a:t>: ICT </a:t>
                      </a:r>
                      <a:r>
                        <a:rPr lang="ko-KR" altLang="en-US" sz="1400" dirty="0"/>
                        <a:t>중소기업을 분석하여 은행에 대한 접근성을 높임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7463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FC0594-5870-B2FB-BA2D-E9FD4013D719}"/>
              </a:ext>
            </a:extLst>
          </p:cNvPr>
          <p:cNvSpPr/>
          <p:nvPr/>
        </p:nvSpPr>
        <p:spPr>
          <a:xfrm>
            <a:off x="355108" y="2041860"/>
            <a:ext cx="1953087" cy="658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프로젝트 프로세스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11FAFE-AE62-B58D-F134-CDBF14CE8F70}"/>
              </a:ext>
            </a:extLst>
          </p:cNvPr>
          <p:cNvSpPr/>
          <p:nvPr/>
        </p:nvSpPr>
        <p:spPr>
          <a:xfrm>
            <a:off x="365464" y="3073146"/>
            <a:ext cx="1953087" cy="6580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요건정의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DEAD77-E558-785D-87D7-6FDA17E242AE}"/>
              </a:ext>
            </a:extLst>
          </p:cNvPr>
          <p:cNvSpPr/>
          <p:nvPr/>
        </p:nvSpPr>
        <p:spPr>
          <a:xfrm>
            <a:off x="375819" y="3997905"/>
            <a:ext cx="1953087" cy="6580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분석설계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903AE0-B355-761B-11E7-6DBF65D5FD22}"/>
              </a:ext>
            </a:extLst>
          </p:cNvPr>
          <p:cNvSpPr/>
          <p:nvPr/>
        </p:nvSpPr>
        <p:spPr>
          <a:xfrm>
            <a:off x="377300" y="4913784"/>
            <a:ext cx="1953087" cy="6580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모델개발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9BC6C5-4FB4-DDA8-02C8-B484F967C52E}"/>
              </a:ext>
            </a:extLst>
          </p:cNvPr>
          <p:cNvSpPr/>
          <p:nvPr/>
        </p:nvSpPr>
        <p:spPr>
          <a:xfrm>
            <a:off x="370549" y="5803034"/>
            <a:ext cx="1953087" cy="6580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결과해석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364A5A-B6FE-3099-FF4B-FF7827695A2F}"/>
              </a:ext>
            </a:extLst>
          </p:cNvPr>
          <p:cNvSpPr txBox="1"/>
          <p:nvPr/>
        </p:nvSpPr>
        <p:spPr>
          <a:xfrm>
            <a:off x="0" y="67845"/>
            <a:ext cx="6335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    일정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AE7995-6280-0F94-7CD0-AF720CAB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개발 일정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6EA15-0C06-36E3-0EB6-B465493652A4}"/>
              </a:ext>
            </a:extLst>
          </p:cNvPr>
          <p:cNvSpPr txBox="1"/>
          <p:nvPr/>
        </p:nvSpPr>
        <p:spPr>
          <a:xfrm>
            <a:off x="355108" y="1065323"/>
            <a:ext cx="113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프로젝트는 </a:t>
            </a:r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27</a:t>
            </a:r>
            <a:r>
              <a:rPr lang="ko-KR" altLang="en-US" dirty="0"/>
              <a:t>일부터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일까지 약 </a:t>
            </a:r>
            <a:r>
              <a:rPr lang="en-US" altLang="ko-KR" dirty="0"/>
              <a:t>1</a:t>
            </a:r>
            <a:r>
              <a:rPr lang="ko-KR" altLang="en-US" dirty="0"/>
              <a:t>개월간에 거쳐서 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요건정의 </a:t>
            </a:r>
            <a:r>
              <a:rPr lang="en-US" altLang="ko-KR" dirty="0"/>
              <a:t>2.</a:t>
            </a:r>
            <a:r>
              <a:rPr lang="ko-KR" altLang="en-US" dirty="0"/>
              <a:t>분석설계 </a:t>
            </a:r>
            <a:r>
              <a:rPr lang="en-US" altLang="ko-KR" dirty="0"/>
              <a:t>3.</a:t>
            </a:r>
            <a:r>
              <a:rPr lang="ko-KR" altLang="en-US" dirty="0"/>
              <a:t>모델개발 </a:t>
            </a:r>
            <a:r>
              <a:rPr lang="en-US" altLang="ko-KR" dirty="0"/>
              <a:t>4.</a:t>
            </a:r>
            <a:r>
              <a:rPr lang="ko-KR" altLang="en-US" dirty="0"/>
              <a:t>결과해석 총 </a:t>
            </a:r>
            <a:r>
              <a:rPr lang="en-US" altLang="ko-KR" dirty="0"/>
              <a:t>4</a:t>
            </a:r>
            <a:r>
              <a:rPr lang="ko-KR" altLang="en-US" dirty="0"/>
              <a:t>단계로 진행되었음</a:t>
            </a:r>
          </a:p>
        </p:txBody>
      </p:sp>
    </p:spTree>
    <p:extLst>
      <p:ext uri="{BB962C8B-B14F-4D97-AF65-F5344CB8AC3E}">
        <p14:creationId xmlns:p14="http://schemas.microsoft.com/office/powerpoint/2010/main" val="110532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85602FB-3D85-D7B6-EDD3-42B4376156FE}"/>
              </a:ext>
            </a:extLst>
          </p:cNvPr>
          <p:cNvSpPr/>
          <p:nvPr/>
        </p:nvSpPr>
        <p:spPr>
          <a:xfrm>
            <a:off x="6104701" y="1316245"/>
            <a:ext cx="5905525" cy="23443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D6354F-3FA0-88F4-B108-81899D578520}"/>
              </a:ext>
            </a:extLst>
          </p:cNvPr>
          <p:cNvSpPr/>
          <p:nvPr/>
        </p:nvSpPr>
        <p:spPr>
          <a:xfrm>
            <a:off x="9325627" y="2126439"/>
            <a:ext cx="910404" cy="388888"/>
          </a:xfrm>
          <a:prstGeom prst="rect">
            <a:avLst/>
          </a:prstGeom>
          <a:solidFill>
            <a:srgbClr val="D9C4B1"/>
          </a:solidFill>
          <a:ln>
            <a:solidFill>
              <a:srgbClr val="D9C4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79F1CC25-25B1-54F0-3434-4C643056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분석 프레임워크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- </a:t>
            </a:r>
            <a:r>
              <a:rPr lang="ko-KR" altLang="en-US" sz="2000" dirty="0">
                <a:latin typeface="+mn-ea"/>
                <a:ea typeface="+mn-ea"/>
              </a:rPr>
              <a:t>공통과제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2CC22A-E7FA-AD0C-453A-40780C6664B6}"/>
              </a:ext>
            </a:extLst>
          </p:cNvPr>
          <p:cNvSpPr/>
          <p:nvPr/>
        </p:nvSpPr>
        <p:spPr>
          <a:xfrm>
            <a:off x="1334401" y="2929987"/>
            <a:ext cx="4444799" cy="8124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B79BB8-29F3-7C59-4043-2D0322D7184F}"/>
              </a:ext>
            </a:extLst>
          </p:cNvPr>
          <p:cNvSpPr/>
          <p:nvPr/>
        </p:nvSpPr>
        <p:spPr>
          <a:xfrm>
            <a:off x="1334400" y="1045027"/>
            <a:ext cx="4444800" cy="17317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970ED-CD26-C19F-CBA2-627991BE3591}"/>
              </a:ext>
            </a:extLst>
          </p:cNvPr>
          <p:cNvSpPr txBox="1"/>
          <p:nvPr/>
        </p:nvSpPr>
        <p:spPr>
          <a:xfrm>
            <a:off x="1833544" y="1525360"/>
            <a:ext cx="1530179" cy="954107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기업정보요약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경영진정보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신용등급정보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재무제표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정보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0780344-3EB7-4618-41D2-B07C6D85DA9B}"/>
              </a:ext>
            </a:extLst>
          </p:cNvPr>
          <p:cNvSpPr/>
          <p:nvPr/>
        </p:nvSpPr>
        <p:spPr>
          <a:xfrm>
            <a:off x="351137" y="1619376"/>
            <a:ext cx="1296304" cy="590251"/>
          </a:xfrm>
          <a:prstGeom prst="roundRect">
            <a:avLst>
              <a:gd name="adj" fmla="val 0"/>
            </a:avLst>
          </a:prstGeom>
          <a:ln>
            <a:solidFill>
              <a:srgbClr val="002F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데이터 수집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FBCCAA-73A0-EB0A-6B66-44A46AD8F417}"/>
              </a:ext>
            </a:extLst>
          </p:cNvPr>
          <p:cNvSpPr/>
          <p:nvPr/>
        </p:nvSpPr>
        <p:spPr>
          <a:xfrm>
            <a:off x="347525" y="3048068"/>
            <a:ext cx="1296304" cy="590251"/>
          </a:xfrm>
          <a:prstGeom prst="roundRect">
            <a:avLst>
              <a:gd name="adj" fmla="val 0"/>
            </a:avLst>
          </a:prstGeom>
          <a:ln>
            <a:solidFill>
              <a:srgbClr val="002F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데이터 </a:t>
            </a:r>
            <a:r>
              <a:rPr lang="ko-KR" altLang="en-US" sz="1200" dirty="0" err="1">
                <a:latin typeface="+mn-ea"/>
              </a:rPr>
              <a:t>전처리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6D2B30-7C5B-F89E-A1E7-64056EF37CB1}"/>
              </a:ext>
            </a:extLst>
          </p:cNvPr>
          <p:cNvSpPr txBox="1"/>
          <p:nvPr/>
        </p:nvSpPr>
        <p:spPr>
          <a:xfrm>
            <a:off x="1746554" y="2976112"/>
            <a:ext cx="39614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불필요한 컬럼 삭제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이상치 처리 및 </a:t>
            </a:r>
            <a:r>
              <a:rPr lang="en-US" altLang="ko-KR" sz="1400" dirty="0" err="1">
                <a:latin typeface="+mn-ea"/>
              </a:rPr>
              <a:t>KNNImputer</a:t>
            </a:r>
            <a:r>
              <a:rPr lang="ko-KR" altLang="en-US" sz="1400" dirty="0">
                <a:latin typeface="+mn-ea"/>
              </a:rPr>
              <a:t>로 </a:t>
            </a:r>
            <a:r>
              <a:rPr lang="ko-KR" altLang="en-US" sz="1400" dirty="0" err="1">
                <a:latin typeface="+mn-ea"/>
              </a:rPr>
              <a:t>결측치</a:t>
            </a:r>
            <a:r>
              <a:rPr lang="ko-KR" altLang="en-US" sz="1400" dirty="0">
                <a:latin typeface="+mn-ea"/>
              </a:rPr>
              <a:t> 대체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로그 변환</a:t>
            </a:r>
            <a:endParaRPr lang="en-US" altLang="ko-KR" sz="1400" dirty="0">
              <a:latin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6FC653-79D3-D4CC-C7C5-C011F7F03356}"/>
              </a:ext>
            </a:extLst>
          </p:cNvPr>
          <p:cNvCxnSpPr>
            <a:cxnSpLocks/>
          </p:cNvCxnSpPr>
          <p:nvPr/>
        </p:nvCxnSpPr>
        <p:spPr>
          <a:xfrm>
            <a:off x="3308028" y="1974390"/>
            <a:ext cx="400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D26064-11DA-FE1E-9F32-2B8D11470267}"/>
              </a:ext>
            </a:extLst>
          </p:cNvPr>
          <p:cNvSpPr txBox="1"/>
          <p:nvPr/>
        </p:nvSpPr>
        <p:spPr>
          <a:xfrm>
            <a:off x="3792554" y="1597223"/>
            <a:ext cx="19447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22</a:t>
            </a:r>
            <a:r>
              <a:rPr lang="ko-KR" altLang="en-US" sz="1400" dirty="0">
                <a:latin typeface="+mn-ea"/>
              </a:rPr>
              <a:t>년 매출액 증감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22</a:t>
            </a:r>
            <a:r>
              <a:rPr lang="ko-KR" altLang="en-US" sz="1400" dirty="0">
                <a:latin typeface="+mn-ea"/>
              </a:rPr>
              <a:t>년 영업이익 증감</a:t>
            </a:r>
          </a:p>
          <a:p>
            <a:r>
              <a:rPr lang="en-US" altLang="ko-KR" sz="1400" dirty="0">
                <a:latin typeface="+mn-ea"/>
              </a:rPr>
              <a:t>22</a:t>
            </a:r>
            <a:r>
              <a:rPr lang="ko-KR" altLang="en-US" sz="1400" dirty="0">
                <a:latin typeface="+mn-ea"/>
              </a:rPr>
              <a:t>년 당기순이익 증감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A6F9E8D-289D-7F2E-E964-69213C54BD57}"/>
              </a:ext>
            </a:extLst>
          </p:cNvPr>
          <p:cNvSpPr/>
          <p:nvPr/>
        </p:nvSpPr>
        <p:spPr>
          <a:xfrm>
            <a:off x="6394635" y="960041"/>
            <a:ext cx="1296304" cy="590251"/>
          </a:xfrm>
          <a:prstGeom prst="roundRect">
            <a:avLst>
              <a:gd name="adj" fmla="val 0"/>
            </a:avLst>
          </a:prstGeom>
          <a:ln>
            <a:solidFill>
              <a:srgbClr val="002F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모델 구성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F2376B-B1EF-D674-535F-70E856963562}"/>
              </a:ext>
            </a:extLst>
          </p:cNvPr>
          <p:cNvSpPr/>
          <p:nvPr/>
        </p:nvSpPr>
        <p:spPr>
          <a:xfrm>
            <a:off x="1809713" y="1410040"/>
            <a:ext cx="1380603" cy="116429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E4E164B-3923-3D69-FBED-D3639BE54C9A}"/>
              </a:ext>
            </a:extLst>
          </p:cNvPr>
          <p:cNvSpPr/>
          <p:nvPr/>
        </p:nvSpPr>
        <p:spPr>
          <a:xfrm>
            <a:off x="2245370" y="1014727"/>
            <a:ext cx="466164" cy="45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X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BCB1BB-33DE-0AB6-8189-C49CF7B3CB5B}"/>
              </a:ext>
            </a:extLst>
          </p:cNvPr>
          <p:cNvSpPr/>
          <p:nvPr/>
        </p:nvSpPr>
        <p:spPr>
          <a:xfrm>
            <a:off x="3791650" y="1534985"/>
            <a:ext cx="1894290" cy="831593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90E547-44DA-C2FF-AF80-83C6918E5B8F}"/>
              </a:ext>
            </a:extLst>
          </p:cNvPr>
          <p:cNvSpPr/>
          <p:nvPr/>
        </p:nvSpPr>
        <p:spPr>
          <a:xfrm>
            <a:off x="4405013" y="1166999"/>
            <a:ext cx="466164" cy="1807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40F71E7-9F63-2C9E-F331-E41FD24FC20A}"/>
              </a:ext>
            </a:extLst>
          </p:cNvPr>
          <p:cNvSpPr/>
          <p:nvPr/>
        </p:nvSpPr>
        <p:spPr>
          <a:xfrm>
            <a:off x="6379883" y="1801656"/>
            <a:ext cx="833988" cy="1532085"/>
          </a:xfrm>
          <a:prstGeom prst="rect">
            <a:avLst/>
          </a:prstGeom>
          <a:solidFill>
            <a:srgbClr val="D9C4B1"/>
          </a:solidFill>
          <a:ln>
            <a:solidFill>
              <a:srgbClr val="D9C4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364180-9365-086D-A1F8-A224632D4F86}"/>
              </a:ext>
            </a:extLst>
          </p:cNvPr>
          <p:cNvCxnSpPr>
            <a:cxnSpLocks/>
          </p:cNvCxnSpPr>
          <p:nvPr/>
        </p:nvCxnSpPr>
        <p:spPr>
          <a:xfrm>
            <a:off x="7280509" y="2585422"/>
            <a:ext cx="400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3A7A2CB-FD0F-F883-BCB9-4868A77641F3}"/>
              </a:ext>
            </a:extLst>
          </p:cNvPr>
          <p:cNvSpPr/>
          <p:nvPr/>
        </p:nvSpPr>
        <p:spPr>
          <a:xfrm>
            <a:off x="7738378" y="1801656"/>
            <a:ext cx="1082752" cy="1532087"/>
          </a:xfrm>
          <a:prstGeom prst="rect">
            <a:avLst/>
          </a:prstGeom>
          <a:solidFill>
            <a:srgbClr val="D9C4B1"/>
          </a:solidFill>
          <a:ln>
            <a:solidFill>
              <a:srgbClr val="D9C4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33" dirty="0">
                <a:solidFill>
                  <a:schemeClr val="tx1"/>
                </a:solidFill>
                <a:latin typeface="+mn-ea"/>
              </a:rPr>
              <a:t>데이터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333" dirty="0" err="1">
                <a:solidFill>
                  <a:schemeClr val="tx1"/>
                </a:solidFill>
                <a:latin typeface="+mn-ea"/>
              </a:rPr>
              <a:t>전처리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933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333" dirty="0" err="1">
                <a:solidFill>
                  <a:schemeClr val="tx1"/>
                </a:solidFill>
                <a:latin typeface="+mn-ea"/>
              </a:rPr>
              <a:t>MaxAbs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Scaling</a:t>
            </a: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333" dirty="0" err="1">
                <a:solidFill>
                  <a:schemeClr val="tx1"/>
                </a:solidFill>
                <a:latin typeface="+mn-ea"/>
              </a:rPr>
              <a:t>OneHot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Encoding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2588A8B-1DDB-D9DB-D19B-A5E3ABE27D74}"/>
              </a:ext>
            </a:extLst>
          </p:cNvPr>
          <p:cNvCxnSpPr>
            <a:cxnSpLocks/>
          </p:cNvCxnSpPr>
          <p:nvPr/>
        </p:nvCxnSpPr>
        <p:spPr>
          <a:xfrm>
            <a:off x="8877619" y="2584804"/>
            <a:ext cx="400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B63626-CA47-DBC7-9085-777E0C8D42F1}"/>
              </a:ext>
            </a:extLst>
          </p:cNvPr>
          <p:cNvSpPr txBox="1"/>
          <p:nvPr/>
        </p:nvSpPr>
        <p:spPr>
          <a:xfrm>
            <a:off x="6435239" y="2034415"/>
            <a:ext cx="7232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재무 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데이터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+</a:t>
            </a:r>
          </a:p>
          <a:p>
            <a:pPr algn="ctr"/>
            <a:r>
              <a:rPr lang="ko-KR" altLang="en-US" sz="1400" dirty="0" err="1">
                <a:latin typeface="+mn-ea"/>
              </a:rPr>
              <a:t>비재무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데이터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2F03454-C01A-5702-23CB-90568ECECA80}"/>
              </a:ext>
            </a:extLst>
          </p:cNvPr>
          <p:cNvSpPr/>
          <p:nvPr/>
        </p:nvSpPr>
        <p:spPr>
          <a:xfrm>
            <a:off x="9325627" y="2649996"/>
            <a:ext cx="910404" cy="395621"/>
          </a:xfrm>
          <a:prstGeom prst="rect">
            <a:avLst/>
          </a:prstGeom>
          <a:solidFill>
            <a:srgbClr val="D9C4B1"/>
          </a:solidFill>
          <a:ln>
            <a:solidFill>
              <a:srgbClr val="D9C4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7A48EE-9EEC-FDD1-2498-C8A07CBA550C}"/>
              </a:ext>
            </a:extLst>
          </p:cNvPr>
          <p:cNvSpPr txBox="1"/>
          <p:nvPr/>
        </p:nvSpPr>
        <p:spPr>
          <a:xfrm>
            <a:off x="9294215" y="2697379"/>
            <a:ext cx="987034" cy="278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33" dirty="0" err="1">
                <a:latin typeface="+mn-ea"/>
              </a:rPr>
              <a:t>ExtraTrees</a:t>
            </a:r>
            <a:endParaRPr lang="en-US" altLang="ko-KR" sz="1333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5B8327-17FC-AAE9-3373-8F68AB5E5DFB}"/>
              </a:ext>
            </a:extLst>
          </p:cNvPr>
          <p:cNvSpPr txBox="1"/>
          <p:nvPr/>
        </p:nvSpPr>
        <p:spPr>
          <a:xfrm>
            <a:off x="9355594" y="2180041"/>
            <a:ext cx="8700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 err="1">
                <a:latin typeface="+mn-ea"/>
              </a:rPr>
              <a:t>XGBoost</a:t>
            </a:r>
            <a:endParaRPr lang="ko-KR" altLang="en-US" sz="1333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F265B6-0911-F9FE-3F61-799E857860CA}"/>
              </a:ext>
            </a:extLst>
          </p:cNvPr>
          <p:cNvSpPr txBox="1"/>
          <p:nvPr/>
        </p:nvSpPr>
        <p:spPr>
          <a:xfrm>
            <a:off x="9278787" y="1634024"/>
            <a:ext cx="1025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Regressor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55DC166-6E3A-BB2B-E60C-9B69FAFEDEF4}"/>
              </a:ext>
            </a:extLst>
          </p:cNvPr>
          <p:cNvCxnSpPr>
            <a:cxnSpLocks/>
          </p:cNvCxnSpPr>
          <p:nvPr/>
        </p:nvCxnSpPr>
        <p:spPr>
          <a:xfrm>
            <a:off x="10283676" y="2584804"/>
            <a:ext cx="400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E385C-7E29-85E2-D91B-E3F63C90F6DF}"/>
              </a:ext>
            </a:extLst>
          </p:cNvPr>
          <p:cNvSpPr/>
          <p:nvPr/>
        </p:nvSpPr>
        <p:spPr>
          <a:xfrm>
            <a:off x="10754333" y="1834686"/>
            <a:ext cx="1082752" cy="1532087"/>
          </a:xfrm>
          <a:prstGeom prst="rect">
            <a:avLst/>
          </a:prstGeom>
          <a:solidFill>
            <a:srgbClr val="D9C4B1"/>
          </a:solidFill>
          <a:ln>
            <a:solidFill>
              <a:srgbClr val="D9C4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2022</a:t>
            </a:r>
            <a:r>
              <a:rPr lang="ko-KR" altLang="en-US" sz="1333" dirty="0">
                <a:solidFill>
                  <a:schemeClr val="tx1"/>
                </a:solidFill>
                <a:latin typeface="+mn-ea"/>
              </a:rPr>
              <a:t>년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333" dirty="0">
                <a:solidFill>
                  <a:schemeClr val="tx1"/>
                </a:solidFill>
                <a:latin typeface="+mn-ea"/>
              </a:rPr>
              <a:t>매출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333" dirty="0">
                <a:solidFill>
                  <a:schemeClr val="tx1"/>
                </a:solidFill>
                <a:latin typeface="+mn-ea"/>
              </a:rPr>
              <a:t>영업이익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333" dirty="0">
                <a:solidFill>
                  <a:schemeClr val="tx1"/>
                </a:solidFill>
                <a:latin typeface="+mn-ea"/>
              </a:rPr>
              <a:t>당기순이익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333" dirty="0">
                <a:solidFill>
                  <a:schemeClr val="tx1"/>
                </a:solidFill>
                <a:latin typeface="+mn-ea"/>
              </a:rPr>
              <a:t>증감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3" name="표 63">
            <a:extLst>
              <a:ext uri="{FF2B5EF4-FFF2-40B4-BE49-F238E27FC236}">
                <a16:creationId xmlns:a16="http://schemas.microsoft.com/office/drawing/2014/main" id="{5C42008E-E675-EEB4-1009-0D86B633C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2587"/>
              </p:ext>
            </p:extLst>
          </p:nvPr>
        </p:nvGraphicFramePr>
        <p:xfrm>
          <a:off x="474305" y="4724304"/>
          <a:ext cx="48395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64">
                  <a:extLst>
                    <a:ext uri="{9D8B030D-6E8A-4147-A177-3AD203B41FA5}">
                      <a16:colId xmlns:a16="http://schemas.microsoft.com/office/drawing/2014/main" val="809087322"/>
                    </a:ext>
                  </a:extLst>
                </a:gridCol>
                <a:gridCol w="2419764">
                  <a:extLst>
                    <a:ext uri="{9D8B030D-6E8A-4147-A177-3AD203B41FA5}">
                      <a16:colId xmlns:a16="http://schemas.microsoft.com/office/drawing/2014/main" val="104960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Y (</a:t>
                      </a:r>
                      <a:r>
                        <a:rPr lang="ko-KR" altLang="en-US" sz="1600" dirty="0"/>
                        <a:t>매출액 증감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90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2017 </a:t>
                      </a:r>
                      <a:r>
                        <a:rPr lang="ko-KR" altLang="en-US" sz="1400" dirty="0"/>
                        <a:t>재무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 </a:t>
                      </a:r>
                      <a:r>
                        <a:rPr lang="ko-KR" altLang="en-US" sz="1400" dirty="0"/>
                        <a:t>매출액 </a:t>
                      </a:r>
                      <a:r>
                        <a:rPr lang="en-US" altLang="ko-KR" sz="1400" dirty="0"/>
                        <a:t>– 2017 </a:t>
                      </a:r>
                      <a:r>
                        <a:rPr lang="ko-KR" altLang="en-US" sz="1400" dirty="0"/>
                        <a:t>매출액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7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 </a:t>
                      </a:r>
                      <a:r>
                        <a:rPr lang="ko-KR" altLang="en-US" sz="1400" dirty="0"/>
                        <a:t>재무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 </a:t>
                      </a:r>
                      <a:r>
                        <a:rPr lang="ko-KR" altLang="en-US" sz="1400" dirty="0"/>
                        <a:t>매출액 </a:t>
                      </a:r>
                      <a:r>
                        <a:rPr lang="en-US" altLang="ko-KR" sz="1400" dirty="0"/>
                        <a:t>– 2018 </a:t>
                      </a:r>
                      <a:r>
                        <a:rPr lang="ko-KR" altLang="en-US" sz="1400" dirty="0"/>
                        <a:t>매출액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89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 </a:t>
                      </a:r>
                      <a:r>
                        <a:rPr lang="ko-KR" altLang="en-US" sz="1400" dirty="0"/>
                        <a:t>재무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 </a:t>
                      </a:r>
                      <a:r>
                        <a:rPr lang="ko-KR" altLang="en-US" sz="1400" dirty="0"/>
                        <a:t>매출액 </a:t>
                      </a:r>
                      <a:r>
                        <a:rPr lang="en-US" altLang="ko-KR" sz="1400" dirty="0"/>
                        <a:t>– 2019 </a:t>
                      </a:r>
                      <a:r>
                        <a:rPr lang="ko-KR" altLang="en-US" sz="1400" dirty="0"/>
                        <a:t>매출액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1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 </a:t>
                      </a:r>
                      <a:r>
                        <a:rPr lang="ko-KR" altLang="en-US" sz="1400" dirty="0"/>
                        <a:t>재무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2021 </a:t>
                      </a:r>
                      <a:r>
                        <a:rPr lang="ko-KR" altLang="en-US" sz="1400" dirty="0"/>
                        <a:t>매출액 </a:t>
                      </a:r>
                      <a:r>
                        <a:rPr lang="en-US" altLang="ko-KR" sz="1400" dirty="0"/>
                        <a:t>- 2020 </a:t>
                      </a:r>
                      <a:r>
                        <a:rPr lang="ko-KR" altLang="en-US" sz="1400" dirty="0"/>
                        <a:t>매출액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902274"/>
                  </a:ext>
                </a:extLst>
              </a:tr>
            </a:tbl>
          </a:graphicData>
        </a:graphic>
      </p:graphicFrame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495CA7A-6920-404F-F788-C62B697FEC59}"/>
              </a:ext>
            </a:extLst>
          </p:cNvPr>
          <p:cNvCxnSpPr>
            <a:cxnSpLocks/>
          </p:cNvCxnSpPr>
          <p:nvPr/>
        </p:nvCxnSpPr>
        <p:spPr>
          <a:xfrm>
            <a:off x="374420" y="4007701"/>
            <a:ext cx="11378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1BFA469-1D6F-7B5A-A2B2-88521C88F0E9}"/>
              </a:ext>
            </a:extLst>
          </p:cNvPr>
          <p:cNvSpPr txBox="1"/>
          <p:nvPr/>
        </p:nvSpPr>
        <p:spPr>
          <a:xfrm>
            <a:off x="467999" y="4207807"/>
            <a:ext cx="2585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학습용 데이터프레임 구조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D3CA9C9-0A2F-C6BD-0E84-00B98FEA2E34}"/>
              </a:ext>
            </a:extLst>
          </p:cNvPr>
          <p:cNvSpPr txBox="1"/>
          <p:nvPr/>
        </p:nvSpPr>
        <p:spPr>
          <a:xfrm>
            <a:off x="6021939" y="4861646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2021 </a:t>
            </a:r>
            <a:r>
              <a:rPr lang="ko-KR" altLang="en-US" dirty="0">
                <a:latin typeface="+mn-ea"/>
              </a:rPr>
              <a:t>재무 데이터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5BD3D7C-1A87-9DB3-6435-BAD9C6199E8F}"/>
              </a:ext>
            </a:extLst>
          </p:cNvPr>
          <p:cNvCxnSpPr>
            <a:cxnSpLocks/>
          </p:cNvCxnSpPr>
          <p:nvPr/>
        </p:nvCxnSpPr>
        <p:spPr>
          <a:xfrm>
            <a:off x="8136323" y="5034147"/>
            <a:ext cx="1461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D113C3-2CA5-B8EE-B1CD-C2D46A0A2123}"/>
              </a:ext>
            </a:extLst>
          </p:cNvPr>
          <p:cNvSpPr txBox="1"/>
          <p:nvPr/>
        </p:nvSpPr>
        <p:spPr>
          <a:xfrm>
            <a:off x="8405032" y="4843716"/>
            <a:ext cx="8531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Model</a:t>
            </a:r>
            <a:endParaRPr lang="ko-KR" altLang="en-US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6F4CF5-FC32-8F3E-1E26-C0DDDEAD80F1}"/>
              </a:ext>
            </a:extLst>
          </p:cNvPr>
          <p:cNvSpPr txBox="1"/>
          <p:nvPr/>
        </p:nvSpPr>
        <p:spPr>
          <a:xfrm>
            <a:off x="9679287" y="4861646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2022 </a:t>
            </a:r>
            <a:r>
              <a:rPr lang="ko-KR" altLang="en-US" dirty="0">
                <a:latin typeface="+mn-ea"/>
              </a:rPr>
              <a:t>매출액 증감</a:t>
            </a:r>
            <a:endParaRPr lang="en-US" altLang="ko-KR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AEDF02-9D6C-55C8-88B6-95CC21A1F86F}"/>
              </a:ext>
            </a:extLst>
          </p:cNvPr>
          <p:cNvSpPr txBox="1"/>
          <p:nvPr/>
        </p:nvSpPr>
        <p:spPr>
          <a:xfrm>
            <a:off x="9432605" y="5267520"/>
            <a:ext cx="2507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(2022 </a:t>
            </a:r>
            <a:r>
              <a:rPr lang="ko-KR" altLang="en-US" sz="1400" dirty="0">
                <a:latin typeface="+mn-ea"/>
              </a:rPr>
              <a:t>매출액 </a:t>
            </a:r>
            <a:r>
              <a:rPr lang="en-US" altLang="ko-KR" sz="1400" dirty="0">
                <a:latin typeface="+mn-ea"/>
              </a:rPr>
              <a:t>– 2021 </a:t>
            </a:r>
            <a:r>
              <a:rPr lang="ko-KR" altLang="en-US" sz="1400" dirty="0">
                <a:latin typeface="+mn-ea"/>
              </a:rPr>
              <a:t>매출액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0C0563-2E88-95FD-98A2-3171B2C73F3B}"/>
              </a:ext>
            </a:extLst>
          </p:cNvPr>
          <p:cNvSpPr txBox="1"/>
          <p:nvPr/>
        </p:nvSpPr>
        <p:spPr>
          <a:xfrm>
            <a:off x="5958898" y="5817030"/>
            <a:ext cx="598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예측한 매출액 증감을 </a:t>
            </a:r>
            <a:r>
              <a:rPr lang="en-US" altLang="ko-KR" sz="1600" dirty="0">
                <a:latin typeface="+mn-ea"/>
              </a:rPr>
              <a:t>2021</a:t>
            </a:r>
            <a:r>
              <a:rPr lang="ko-KR" altLang="en-US" sz="1600" dirty="0">
                <a:latin typeface="+mn-ea"/>
              </a:rPr>
              <a:t> 매출액에 더해서 </a:t>
            </a:r>
            <a:r>
              <a:rPr lang="en-US" altLang="ko-KR" sz="1600" dirty="0">
                <a:latin typeface="+mn-ea"/>
              </a:rPr>
              <a:t>2022 </a:t>
            </a:r>
            <a:r>
              <a:rPr lang="ko-KR" altLang="en-US" sz="1600" dirty="0">
                <a:latin typeface="+mn-ea"/>
              </a:rPr>
              <a:t>매출액 예측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2EDAA2B-88E2-893C-F7BF-E4379F75FA47}"/>
              </a:ext>
            </a:extLst>
          </p:cNvPr>
          <p:cNvSpPr txBox="1"/>
          <p:nvPr/>
        </p:nvSpPr>
        <p:spPr>
          <a:xfrm>
            <a:off x="5912655" y="4239096"/>
            <a:ext cx="409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증감을 활용한 </a:t>
            </a:r>
            <a:r>
              <a:rPr lang="en-US" altLang="ko-KR" sz="1600" b="1" dirty="0">
                <a:latin typeface="+mn-ea"/>
              </a:rPr>
              <a:t>2022 </a:t>
            </a:r>
            <a:r>
              <a:rPr lang="ko-KR" altLang="en-US" sz="1600" b="1" dirty="0">
                <a:latin typeface="+mn-ea"/>
              </a:rPr>
              <a:t>매출액 예측 프로세스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6B2712C-807D-201A-5D63-89E1CCE8799F}"/>
              </a:ext>
            </a:extLst>
          </p:cNvPr>
          <p:cNvCxnSpPr/>
          <p:nvPr/>
        </p:nvCxnSpPr>
        <p:spPr>
          <a:xfrm flipV="1">
            <a:off x="5685940" y="4207807"/>
            <a:ext cx="0" cy="246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05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85602FB-3D85-D7B6-EDD3-42B4376156FE}"/>
              </a:ext>
            </a:extLst>
          </p:cNvPr>
          <p:cNvSpPr/>
          <p:nvPr/>
        </p:nvSpPr>
        <p:spPr>
          <a:xfrm>
            <a:off x="6218692" y="2797896"/>
            <a:ext cx="4903305" cy="23443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7FC376-7EED-EE51-3BB4-F7DC715D57D2}"/>
              </a:ext>
            </a:extLst>
          </p:cNvPr>
          <p:cNvSpPr/>
          <p:nvPr/>
        </p:nvSpPr>
        <p:spPr>
          <a:xfrm>
            <a:off x="6325368" y="1454879"/>
            <a:ext cx="5634449" cy="6517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51003F6-BCA5-8660-BAFE-2ECC42201262}"/>
              </a:ext>
            </a:extLst>
          </p:cNvPr>
          <p:cNvSpPr/>
          <p:nvPr/>
        </p:nvSpPr>
        <p:spPr>
          <a:xfrm>
            <a:off x="1361295" y="3941805"/>
            <a:ext cx="3185060" cy="18359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2CC22A-E7FA-AD0C-453A-40780C6664B6}"/>
              </a:ext>
            </a:extLst>
          </p:cNvPr>
          <p:cNvSpPr/>
          <p:nvPr/>
        </p:nvSpPr>
        <p:spPr>
          <a:xfrm>
            <a:off x="1361295" y="2590709"/>
            <a:ext cx="3850180" cy="10994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B79BB8-29F3-7C59-4043-2D0322D7184F}"/>
              </a:ext>
            </a:extLst>
          </p:cNvPr>
          <p:cNvSpPr/>
          <p:nvPr/>
        </p:nvSpPr>
        <p:spPr>
          <a:xfrm>
            <a:off x="1361294" y="991592"/>
            <a:ext cx="4444800" cy="13921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970ED-CD26-C19F-CBA2-627991BE3591}"/>
              </a:ext>
            </a:extLst>
          </p:cNvPr>
          <p:cNvSpPr txBox="1"/>
          <p:nvPr/>
        </p:nvSpPr>
        <p:spPr>
          <a:xfrm>
            <a:off x="1968018" y="1283319"/>
            <a:ext cx="1530179" cy="1015663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경영진정보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신용등급정보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재무제표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정보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 err="1">
                <a:latin typeface="+mn-ea"/>
              </a:rPr>
              <a:t>특허정보상세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 …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0780344-3EB7-4618-41D2-B07C6D85DA9B}"/>
              </a:ext>
            </a:extLst>
          </p:cNvPr>
          <p:cNvSpPr/>
          <p:nvPr/>
        </p:nvSpPr>
        <p:spPr>
          <a:xfrm>
            <a:off x="378031" y="1386296"/>
            <a:ext cx="1296304" cy="590251"/>
          </a:xfrm>
          <a:prstGeom prst="roundRect">
            <a:avLst>
              <a:gd name="adj" fmla="val 0"/>
            </a:avLst>
          </a:prstGeom>
          <a:ln>
            <a:solidFill>
              <a:srgbClr val="002F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데이터 수집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FBCCAA-73A0-EB0A-6B66-44A46AD8F417}"/>
              </a:ext>
            </a:extLst>
          </p:cNvPr>
          <p:cNvSpPr/>
          <p:nvPr/>
        </p:nvSpPr>
        <p:spPr>
          <a:xfrm>
            <a:off x="374419" y="2850848"/>
            <a:ext cx="1296304" cy="590251"/>
          </a:xfrm>
          <a:prstGeom prst="roundRect">
            <a:avLst>
              <a:gd name="adj" fmla="val 0"/>
            </a:avLst>
          </a:prstGeom>
          <a:ln>
            <a:solidFill>
              <a:srgbClr val="002F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데이터 </a:t>
            </a:r>
            <a:r>
              <a:rPr lang="ko-KR" altLang="en-US" sz="1200" dirty="0" err="1">
                <a:latin typeface="+mn-ea"/>
              </a:rPr>
              <a:t>전처리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D501F86-2AC6-ECAE-934B-C5F6A8E11F82}"/>
              </a:ext>
            </a:extLst>
          </p:cNvPr>
          <p:cNvSpPr/>
          <p:nvPr/>
        </p:nvSpPr>
        <p:spPr>
          <a:xfrm>
            <a:off x="374419" y="4539332"/>
            <a:ext cx="1296304" cy="590251"/>
          </a:xfrm>
          <a:prstGeom prst="roundRect">
            <a:avLst>
              <a:gd name="adj" fmla="val 0"/>
            </a:avLst>
          </a:prstGeom>
          <a:ln>
            <a:solidFill>
              <a:srgbClr val="002F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분석 그룹 분류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6D2B30-7C5B-F89E-A1E7-64056EF37CB1}"/>
              </a:ext>
            </a:extLst>
          </p:cNvPr>
          <p:cNvSpPr txBox="1"/>
          <p:nvPr/>
        </p:nvSpPr>
        <p:spPr>
          <a:xfrm>
            <a:off x="1733675" y="2718560"/>
            <a:ext cx="3453189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latin typeface="+mn-ea"/>
              </a:rPr>
              <a:t>결측치</a:t>
            </a:r>
            <a:r>
              <a:rPr lang="ko-KR" altLang="en-US" sz="1300" dirty="0">
                <a:latin typeface="+mn-ea"/>
              </a:rPr>
              <a:t> 처리</a:t>
            </a:r>
            <a:endParaRPr lang="en-US" altLang="ko-KR" sz="13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  재무 데이터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중앙값으로 대체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  </a:t>
            </a:r>
            <a:r>
              <a:rPr lang="ko-KR" altLang="en-US" sz="1200" dirty="0" err="1">
                <a:latin typeface="+mn-ea"/>
              </a:rPr>
              <a:t>비재무</a:t>
            </a:r>
            <a:r>
              <a:rPr lang="ko-KR" altLang="en-US" sz="1200" dirty="0">
                <a:latin typeface="+mn-ea"/>
              </a:rPr>
              <a:t> 데이터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출원번호에 따라 건수로 계산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  나머지 </a:t>
            </a:r>
            <a:r>
              <a:rPr lang="en-US" altLang="ko-KR" sz="1200" dirty="0">
                <a:latin typeface="+mn-ea"/>
              </a:rPr>
              <a:t>0 </a:t>
            </a:r>
            <a:r>
              <a:rPr lang="ko-KR" altLang="en-US" sz="1200" dirty="0">
                <a:latin typeface="+mn-ea"/>
              </a:rPr>
              <a:t>값으로 대체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6FC653-79D3-D4CC-C7C5-C011F7F03356}"/>
              </a:ext>
            </a:extLst>
          </p:cNvPr>
          <p:cNvCxnSpPr>
            <a:cxnSpLocks/>
          </p:cNvCxnSpPr>
          <p:nvPr/>
        </p:nvCxnSpPr>
        <p:spPr>
          <a:xfrm>
            <a:off x="3357557" y="1723383"/>
            <a:ext cx="400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D26064-11DA-FE1E-9F32-2B8D11470267}"/>
              </a:ext>
            </a:extLst>
          </p:cNvPr>
          <p:cNvSpPr txBox="1"/>
          <p:nvPr/>
        </p:nvSpPr>
        <p:spPr>
          <a:xfrm>
            <a:off x="3914690" y="1597957"/>
            <a:ext cx="169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대출 성공 여부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7A818E-5AD6-8988-92C2-C541CB3932D4}"/>
              </a:ext>
            </a:extLst>
          </p:cNvPr>
          <p:cNvSpPr txBox="1"/>
          <p:nvPr/>
        </p:nvSpPr>
        <p:spPr>
          <a:xfrm>
            <a:off x="1818139" y="4978982"/>
            <a:ext cx="857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0 </a:t>
            </a:r>
            <a:r>
              <a:rPr lang="ko-KR" altLang="en-US" sz="1200" b="1" dirty="0">
                <a:latin typeface="+mn-ea"/>
              </a:rPr>
              <a:t>초과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12DD11-1B23-5677-D0B2-DAF488F95CB7}"/>
              </a:ext>
            </a:extLst>
          </p:cNvPr>
          <p:cNvSpPr txBox="1"/>
          <p:nvPr/>
        </p:nvSpPr>
        <p:spPr>
          <a:xfrm>
            <a:off x="3294929" y="4985500"/>
            <a:ext cx="789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0 </a:t>
            </a:r>
            <a:r>
              <a:rPr lang="ko-KR" altLang="en-US" sz="1200" b="1" dirty="0">
                <a:latin typeface="+mn-ea"/>
              </a:rPr>
              <a:t>이하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B5815C-F302-81F9-4EA2-2E41E1924C68}"/>
              </a:ext>
            </a:extLst>
          </p:cNvPr>
          <p:cNvSpPr/>
          <p:nvPr/>
        </p:nvSpPr>
        <p:spPr>
          <a:xfrm>
            <a:off x="1838337" y="5275466"/>
            <a:ext cx="857538" cy="349623"/>
          </a:xfrm>
          <a:prstGeom prst="rect">
            <a:avLst/>
          </a:prstGeom>
          <a:solidFill>
            <a:srgbClr val="D9C4B1"/>
          </a:solidFill>
          <a:ln>
            <a:solidFill>
              <a:srgbClr val="D9C4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대출 성공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083A40-C681-DB32-3DEF-CF21030B945D}"/>
              </a:ext>
            </a:extLst>
          </p:cNvPr>
          <p:cNvSpPr txBox="1"/>
          <p:nvPr/>
        </p:nvSpPr>
        <p:spPr>
          <a:xfrm>
            <a:off x="1257964" y="5839573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CRI</a:t>
            </a:r>
            <a:r>
              <a:rPr lang="ko-KR" altLang="en-US" sz="1200" dirty="0">
                <a:latin typeface="+mn-ea"/>
              </a:rPr>
              <a:t>등급 </a:t>
            </a:r>
            <a:r>
              <a:rPr lang="en-US" altLang="ko-KR" sz="1200" dirty="0">
                <a:latin typeface="+mn-ea"/>
              </a:rPr>
              <a:t>O</a:t>
            </a:r>
            <a:r>
              <a:rPr lang="ko-KR" altLang="en-US" sz="1200" dirty="0">
                <a:latin typeface="+mn-ea"/>
              </a:rPr>
              <a:t> →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 err="1">
                <a:latin typeface="+mn-ea"/>
              </a:rPr>
              <a:t>년차</a:t>
            </a:r>
            <a:r>
              <a:rPr lang="ko-KR" altLang="en-US" sz="1200" dirty="0">
                <a:latin typeface="+mn-ea"/>
              </a:rPr>
              <a:t> 이상 중소기업으로 가정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</a:t>
            </a:r>
            <a:r>
              <a:rPr lang="ko-KR" altLang="en-US" sz="1200" dirty="0">
                <a:latin typeface="+mn-ea"/>
              </a:rPr>
              <a:t>전년 대비 차입금  </a:t>
            </a:r>
            <a:r>
              <a:rPr lang="en-US" altLang="ko-KR" sz="1200" dirty="0">
                <a:latin typeface="+mn-ea"/>
              </a:rPr>
              <a:t>0 </a:t>
            </a:r>
            <a:r>
              <a:rPr lang="ko-KR" altLang="en-US" sz="1200" dirty="0">
                <a:latin typeface="+mn-ea"/>
              </a:rPr>
              <a:t>초과 → </a:t>
            </a:r>
            <a:r>
              <a:rPr lang="ko-KR" altLang="en-US" sz="1200" u="sng" dirty="0">
                <a:latin typeface="+mn-ea"/>
              </a:rPr>
              <a:t>대출 성공</a:t>
            </a:r>
            <a:endParaRPr lang="en-US" altLang="ko-KR" sz="1200" u="sng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</a:t>
            </a:r>
            <a:r>
              <a:rPr lang="ko-KR" altLang="en-US" sz="1200" dirty="0">
                <a:latin typeface="+mn-ea"/>
              </a:rPr>
              <a:t>전년 대비 차입금  </a:t>
            </a:r>
            <a:r>
              <a:rPr lang="en-US" altLang="ko-KR" sz="1200" dirty="0">
                <a:latin typeface="+mn-ea"/>
              </a:rPr>
              <a:t>0 </a:t>
            </a:r>
            <a:r>
              <a:rPr lang="ko-KR" altLang="en-US" sz="1200" dirty="0">
                <a:latin typeface="+mn-ea"/>
              </a:rPr>
              <a:t>이하 → </a:t>
            </a:r>
            <a:r>
              <a:rPr lang="ko-KR" altLang="en-US" sz="1200" u="sng" dirty="0">
                <a:latin typeface="+mn-ea"/>
              </a:rPr>
              <a:t>대출 실패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DE56324-E5E9-1441-7358-5A48AD1E7961}"/>
              </a:ext>
            </a:extLst>
          </p:cNvPr>
          <p:cNvSpPr/>
          <p:nvPr/>
        </p:nvSpPr>
        <p:spPr>
          <a:xfrm>
            <a:off x="6534793" y="938650"/>
            <a:ext cx="1296304" cy="590251"/>
          </a:xfrm>
          <a:prstGeom prst="roundRect">
            <a:avLst>
              <a:gd name="adj" fmla="val 0"/>
            </a:avLst>
          </a:prstGeom>
          <a:ln>
            <a:solidFill>
              <a:srgbClr val="002F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가설 검정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A6F9E8D-289D-7F2E-E964-69213C54BD57}"/>
              </a:ext>
            </a:extLst>
          </p:cNvPr>
          <p:cNvSpPr/>
          <p:nvPr/>
        </p:nvSpPr>
        <p:spPr>
          <a:xfrm>
            <a:off x="6508626" y="2441692"/>
            <a:ext cx="1296304" cy="590251"/>
          </a:xfrm>
          <a:prstGeom prst="roundRect">
            <a:avLst>
              <a:gd name="adj" fmla="val 0"/>
            </a:avLst>
          </a:prstGeom>
          <a:ln>
            <a:solidFill>
              <a:srgbClr val="002F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모델 구성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B5C1CB-F7B2-ED91-0E89-E56F867BDFF0}"/>
              </a:ext>
            </a:extLst>
          </p:cNvPr>
          <p:cNvSpPr txBox="1"/>
          <p:nvPr/>
        </p:nvSpPr>
        <p:spPr>
          <a:xfrm>
            <a:off x="6336892" y="1641959"/>
            <a:ext cx="5719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상표권 보유 유무에 따른 두 집단의 대출 성공 확률 평균의 차이 검정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F2376B-B1EF-D674-535F-70E856963562}"/>
              </a:ext>
            </a:extLst>
          </p:cNvPr>
          <p:cNvSpPr/>
          <p:nvPr/>
        </p:nvSpPr>
        <p:spPr>
          <a:xfrm>
            <a:off x="1971083" y="1268661"/>
            <a:ext cx="1145739" cy="1009835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E4E164B-3923-3D69-FBED-D3639BE54C9A}"/>
              </a:ext>
            </a:extLst>
          </p:cNvPr>
          <p:cNvSpPr/>
          <p:nvPr/>
        </p:nvSpPr>
        <p:spPr>
          <a:xfrm>
            <a:off x="2406739" y="907156"/>
            <a:ext cx="466164" cy="45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X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BCB1BB-33DE-0AB6-8189-C49CF7B3CB5B}"/>
              </a:ext>
            </a:extLst>
          </p:cNvPr>
          <p:cNvSpPr/>
          <p:nvPr/>
        </p:nvSpPr>
        <p:spPr>
          <a:xfrm>
            <a:off x="3970949" y="1552651"/>
            <a:ext cx="1693069" cy="39127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90E547-44DA-C2FF-AF80-83C6918E5B8F}"/>
              </a:ext>
            </a:extLst>
          </p:cNvPr>
          <p:cNvSpPr/>
          <p:nvPr/>
        </p:nvSpPr>
        <p:spPr>
          <a:xfrm>
            <a:off x="4584401" y="1272268"/>
            <a:ext cx="466164" cy="1807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40F71E7-9F63-2C9E-F331-E41FD24FC20A}"/>
              </a:ext>
            </a:extLst>
          </p:cNvPr>
          <p:cNvSpPr/>
          <p:nvPr/>
        </p:nvSpPr>
        <p:spPr>
          <a:xfrm>
            <a:off x="6449049" y="3283307"/>
            <a:ext cx="833988" cy="1532085"/>
          </a:xfrm>
          <a:prstGeom prst="rect">
            <a:avLst/>
          </a:prstGeom>
          <a:solidFill>
            <a:srgbClr val="D9C4B1"/>
          </a:solidFill>
          <a:ln>
            <a:solidFill>
              <a:srgbClr val="D9C4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364180-9365-086D-A1F8-A224632D4F86}"/>
              </a:ext>
            </a:extLst>
          </p:cNvPr>
          <p:cNvCxnSpPr>
            <a:cxnSpLocks/>
          </p:cNvCxnSpPr>
          <p:nvPr/>
        </p:nvCxnSpPr>
        <p:spPr>
          <a:xfrm flipV="1">
            <a:off x="7331745" y="4066455"/>
            <a:ext cx="198023" cy="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3A7A2CB-FD0F-F883-BCB9-4868A77641F3}"/>
              </a:ext>
            </a:extLst>
          </p:cNvPr>
          <p:cNvSpPr/>
          <p:nvPr/>
        </p:nvSpPr>
        <p:spPr>
          <a:xfrm>
            <a:off x="7574457" y="3283307"/>
            <a:ext cx="1082752" cy="1532087"/>
          </a:xfrm>
          <a:prstGeom prst="rect">
            <a:avLst/>
          </a:prstGeom>
          <a:solidFill>
            <a:srgbClr val="D9C4B1"/>
          </a:solidFill>
          <a:ln>
            <a:solidFill>
              <a:srgbClr val="D9C4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33" dirty="0">
                <a:solidFill>
                  <a:schemeClr val="tx1"/>
                </a:solidFill>
                <a:latin typeface="+mn-ea"/>
              </a:rPr>
              <a:t>데이터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333" dirty="0" err="1">
                <a:solidFill>
                  <a:schemeClr val="tx1"/>
                </a:solidFill>
                <a:latin typeface="+mn-ea"/>
              </a:rPr>
              <a:t>전처리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933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333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333" dirty="0" err="1">
                <a:solidFill>
                  <a:schemeClr val="tx1"/>
                </a:solidFill>
                <a:latin typeface="+mn-ea"/>
              </a:rPr>
              <a:t>MinMax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Scaling</a:t>
            </a: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B63626-CA47-DBC7-9085-777E0C8D42F1}"/>
              </a:ext>
            </a:extLst>
          </p:cNvPr>
          <p:cNvSpPr txBox="1"/>
          <p:nvPr/>
        </p:nvSpPr>
        <p:spPr>
          <a:xfrm>
            <a:off x="6504405" y="3516066"/>
            <a:ext cx="7232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재무 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데이터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+</a:t>
            </a:r>
          </a:p>
          <a:p>
            <a:pPr algn="ctr"/>
            <a:r>
              <a:rPr lang="ko-KR" altLang="en-US" sz="1400" dirty="0" err="1">
                <a:latin typeface="+mn-ea"/>
              </a:rPr>
              <a:t>비재무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데이터</a:t>
            </a:r>
          </a:p>
        </p:txBody>
      </p: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14830223-6697-2B72-92D5-3050CC2D6F15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 flipV="1">
            <a:off x="4546355" y="1795848"/>
            <a:ext cx="1790537" cy="3063945"/>
          </a:xfrm>
          <a:prstGeom prst="curvedConnector3">
            <a:avLst>
              <a:gd name="adj1" fmla="val 680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EF265B6-0911-F9FE-3F61-799E857860CA}"/>
              </a:ext>
            </a:extLst>
          </p:cNvPr>
          <p:cNvSpPr txBox="1"/>
          <p:nvPr/>
        </p:nvSpPr>
        <p:spPr>
          <a:xfrm>
            <a:off x="8935038" y="2899837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Classifier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E385C-7E29-85E2-D91B-E3F63C90F6DF}"/>
              </a:ext>
            </a:extLst>
          </p:cNvPr>
          <p:cNvSpPr/>
          <p:nvPr/>
        </p:nvSpPr>
        <p:spPr>
          <a:xfrm>
            <a:off x="6339286" y="5740864"/>
            <a:ext cx="4782713" cy="745040"/>
          </a:xfrm>
          <a:prstGeom prst="rect">
            <a:avLst/>
          </a:prstGeom>
          <a:solidFill>
            <a:srgbClr val="D9C4B1"/>
          </a:solidFill>
          <a:ln>
            <a:solidFill>
              <a:srgbClr val="D9C4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b="1" dirty="0" err="1">
                <a:solidFill>
                  <a:schemeClr val="tx1"/>
                </a:solidFill>
                <a:latin typeface="+mn-ea"/>
              </a:rPr>
              <a:t>Shap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 Value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를 통한 </a:t>
            </a:r>
            <a:endParaRPr lang="en-US" altLang="ko-KR" sz="1333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333" b="1" dirty="0" err="1">
                <a:solidFill>
                  <a:schemeClr val="tx1"/>
                </a:solidFill>
                <a:latin typeface="+mn-ea"/>
              </a:rPr>
              <a:t>비재무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 요소 관리 솔루션 제공</a:t>
            </a:r>
            <a:endParaRPr lang="en-US" altLang="ko-KR" sz="1333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EF984F-27E8-3E5C-922B-903CC24432EB}"/>
              </a:ext>
            </a:extLst>
          </p:cNvPr>
          <p:cNvCxnSpPr>
            <a:cxnSpLocks/>
          </p:cNvCxnSpPr>
          <p:nvPr/>
        </p:nvCxnSpPr>
        <p:spPr>
          <a:xfrm flipV="1">
            <a:off x="8721282" y="4075417"/>
            <a:ext cx="198023" cy="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712FDF3-9531-0D3F-1862-28C0DDA8ADF0}"/>
              </a:ext>
            </a:extLst>
          </p:cNvPr>
          <p:cNvGrpSpPr/>
          <p:nvPr/>
        </p:nvGrpSpPr>
        <p:grpSpPr>
          <a:xfrm>
            <a:off x="8987793" y="3920050"/>
            <a:ext cx="975959" cy="875116"/>
            <a:chOff x="8885258" y="4128476"/>
            <a:chExt cx="975959" cy="87511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FFBEA11-4DFF-1A5A-DE1A-4D91222744DB}"/>
                </a:ext>
              </a:extLst>
            </p:cNvPr>
            <p:cNvSpPr/>
            <p:nvPr/>
          </p:nvSpPr>
          <p:spPr>
            <a:xfrm>
              <a:off x="8885258" y="4128476"/>
              <a:ext cx="889560" cy="386524"/>
            </a:xfrm>
            <a:prstGeom prst="rect">
              <a:avLst/>
            </a:prstGeom>
            <a:solidFill>
              <a:srgbClr val="D9C4B1"/>
            </a:solidFill>
            <a:ln>
              <a:solidFill>
                <a:srgbClr val="D9C4B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5B8327-17FC-AAE9-3373-8F68AB5E5DFB}"/>
                </a:ext>
              </a:extLst>
            </p:cNvPr>
            <p:cNvSpPr txBox="1"/>
            <p:nvPr/>
          </p:nvSpPr>
          <p:spPr>
            <a:xfrm>
              <a:off x="8893728" y="4201292"/>
              <a:ext cx="967489" cy="29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33" dirty="0" err="1">
                  <a:latin typeface="+mn-ea"/>
                </a:rPr>
                <a:t>XGBoost</a:t>
              </a:r>
              <a:endParaRPr lang="ko-KR" altLang="en-US" sz="1333" dirty="0"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C03D0ED-524D-12D0-7875-B82EF56BB655}"/>
                </a:ext>
              </a:extLst>
            </p:cNvPr>
            <p:cNvSpPr/>
            <p:nvPr/>
          </p:nvSpPr>
          <p:spPr>
            <a:xfrm>
              <a:off x="8885258" y="4617068"/>
              <a:ext cx="889560" cy="386524"/>
            </a:xfrm>
            <a:prstGeom prst="rect">
              <a:avLst/>
            </a:prstGeom>
            <a:solidFill>
              <a:srgbClr val="D9C4B1"/>
            </a:solidFill>
            <a:ln>
              <a:solidFill>
                <a:srgbClr val="D9C4B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35D634-B6F3-0582-7E89-AFF2ACDB0766}"/>
                </a:ext>
              </a:extLst>
            </p:cNvPr>
            <p:cNvSpPr txBox="1"/>
            <p:nvPr/>
          </p:nvSpPr>
          <p:spPr>
            <a:xfrm>
              <a:off x="8893728" y="4661603"/>
              <a:ext cx="967489" cy="29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33" dirty="0" err="1">
                  <a:latin typeface="+mn-ea"/>
                </a:rPr>
                <a:t>CatBoost</a:t>
              </a:r>
              <a:endParaRPr lang="ko-KR" altLang="en-US" sz="1333" dirty="0">
                <a:latin typeface="+mn-ea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052A8F-19BA-3840-EF23-645F57872208}"/>
              </a:ext>
            </a:extLst>
          </p:cNvPr>
          <p:cNvSpPr/>
          <p:nvPr/>
        </p:nvSpPr>
        <p:spPr>
          <a:xfrm>
            <a:off x="10238761" y="3507640"/>
            <a:ext cx="743156" cy="1125424"/>
          </a:xfrm>
          <a:prstGeom prst="rect">
            <a:avLst/>
          </a:prstGeom>
          <a:solidFill>
            <a:srgbClr val="D9C4B1"/>
          </a:solidFill>
          <a:ln>
            <a:solidFill>
              <a:srgbClr val="D9C4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33" dirty="0">
                <a:solidFill>
                  <a:schemeClr val="tx1"/>
                </a:solidFill>
                <a:latin typeface="+mn-ea"/>
              </a:rPr>
              <a:t>대출 성공 여부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226E83D-E8E2-3372-C5E5-B8EB46B4065C}"/>
              </a:ext>
            </a:extLst>
          </p:cNvPr>
          <p:cNvCxnSpPr>
            <a:cxnSpLocks/>
          </p:cNvCxnSpPr>
          <p:nvPr/>
        </p:nvCxnSpPr>
        <p:spPr>
          <a:xfrm>
            <a:off x="8730642" y="5275466"/>
            <a:ext cx="0" cy="300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AE62ED3-2A5E-EFB9-C2DF-49C1C3E406CF}"/>
              </a:ext>
            </a:extLst>
          </p:cNvPr>
          <p:cNvSpPr/>
          <p:nvPr/>
        </p:nvSpPr>
        <p:spPr>
          <a:xfrm>
            <a:off x="2149262" y="4079149"/>
            <a:ext cx="1609126" cy="443181"/>
          </a:xfrm>
          <a:prstGeom prst="rect">
            <a:avLst/>
          </a:prstGeom>
          <a:solidFill>
            <a:srgbClr val="D9C4B1"/>
          </a:solidFill>
          <a:ln>
            <a:solidFill>
              <a:srgbClr val="D9C4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ICT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중소기업 중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CRI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심사 받은 기업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3A7F8A-764C-D481-E23E-CCEBD4E19AD4}"/>
              </a:ext>
            </a:extLst>
          </p:cNvPr>
          <p:cNvSpPr/>
          <p:nvPr/>
        </p:nvSpPr>
        <p:spPr>
          <a:xfrm>
            <a:off x="3278189" y="5275466"/>
            <a:ext cx="857538" cy="349623"/>
          </a:xfrm>
          <a:prstGeom prst="rect">
            <a:avLst/>
          </a:prstGeom>
          <a:solidFill>
            <a:srgbClr val="D9C4B1"/>
          </a:solidFill>
          <a:ln>
            <a:solidFill>
              <a:srgbClr val="D9C4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대출 실패</a:t>
            </a:r>
          </a:p>
        </p:txBody>
      </p:sp>
      <p:sp>
        <p:nvSpPr>
          <p:cNvPr id="66" name="왼쪽 중괄호 65">
            <a:extLst>
              <a:ext uri="{FF2B5EF4-FFF2-40B4-BE49-F238E27FC236}">
                <a16:creationId xmlns:a16="http://schemas.microsoft.com/office/drawing/2014/main" id="{156E203E-AF02-5F00-950D-850E41BF6781}"/>
              </a:ext>
            </a:extLst>
          </p:cNvPr>
          <p:cNvSpPr/>
          <p:nvPr/>
        </p:nvSpPr>
        <p:spPr>
          <a:xfrm rot="5400000">
            <a:off x="2835069" y="4157599"/>
            <a:ext cx="250072" cy="1465676"/>
          </a:xfrm>
          <a:prstGeom prst="leftBrace">
            <a:avLst>
              <a:gd name="adj1" fmla="val 8333"/>
              <a:gd name="adj2" fmla="val 512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D9673B-C719-7BC6-5B98-48B0D539E6DA}"/>
              </a:ext>
            </a:extLst>
          </p:cNvPr>
          <p:cNvSpPr txBox="1"/>
          <p:nvPr/>
        </p:nvSpPr>
        <p:spPr>
          <a:xfrm>
            <a:off x="1210829" y="6506256"/>
            <a:ext cx="62215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※ CRI </a:t>
            </a:r>
            <a:r>
              <a:rPr lang="ko-KR" altLang="en-US" sz="1000" dirty="0">
                <a:latin typeface="+mn-ea"/>
              </a:rPr>
              <a:t>결산일 기준연도 </a:t>
            </a:r>
            <a:r>
              <a:rPr lang="en-US" altLang="ko-KR" sz="1000" dirty="0">
                <a:latin typeface="+mn-ea"/>
              </a:rPr>
              <a:t>: 2022</a:t>
            </a:r>
            <a:r>
              <a:rPr lang="ko-KR" altLang="en-US" sz="1000" dirty="0">
                <a:latin typeface="+mn-ea"/>
              </a:rPr>
              <a:t>년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  </a:t>
            </a:r>
            <a:endParaRPr lang="en-US" altLang="ko-KR" sz="100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E09B7C-295C-B8F1-E6EA-D411AEEE3B5E}"/>
              </a:ext>
            </a:extLst>
          </p:cNvPr>
          <p:cNvSpPr txBox="1"/>
          <p:nvPr/>
        </p:nvSpPr>
        <p:spPr>
          <a:xfrm>
            <a:off x="2140198" y="4551645"/>
            <a:ext cx="167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전년대비 차입금 증감</a:t>
            </a:r>
          </a:p>
        </p:txBody>
      </p:sp>
      <p:sp>
        <p:nvSpPr>
          <p:cNvPr id="18" name="제목 12">
            <a:extLst>
              <a:ext uri="{FF2B5EF4-FFF2-40B4-BE49-F238E27FC236}">
                <a16:creationId xmlns:a16="http://schemas.microsoft.com/office/drawing/2014/main" id="{38E4C712-9D14-ED47-5282-906CAE09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5" y="19599"/>
            <a:ext cx="11360800" cy="8316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분석 프레임워크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- </a:t>
            </a:r>
            <a:r>
              <a:rPr lang="ko-KR" altLang="en-US" sz="2000" dirty="0">
                <a:latin typeface="+mn-ea"/>
                <a:ea typeface="+mn-ea"/>
              </a:rPr>
              <a:t>아이디어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6B2CAD0-B02F-4150-0D1D-EDF58C91F5D7}"/>
              </a:ext>
            </a:extLst>
          </p:cNvPr>
          <p:cNvGrpSpPr/>
          <p:nvPr/>
        </p:nvGrpSpPr>
        <p:grpSpPr>
          <a:xfrm>
            <a:off x="8971160" y="3298289"/>
            <a:ext cx="967489" cy="537323"/>
            <a:chOff x="8873040" y="3469715"/>
            <a:chExt cx="967489" cy="53732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4C35175-454A-5BA1-5465-6B967E356DBC}"/>
                </a:ext>
              </a:extLst>
            </p:cNvPr>
            <p:cNvSpPr/>
            <p:nvPr/>
          </p:nvSpPr>
          <p:spPr>
            <a:xfrm>
              <a:off x="8876059" y="3469715"/>
              <a:ext cx="889560" cy="526666"/>
            </a:xfrm>
            <a:prstGeom prst="rect">
              <a:avLst/>
            </a:prstGeom>
            <a:solidFill>
              <a:srgbClr val="D9C4B1"/>
            </a:solidFill>
            <a:ln>
              <a:solidFill>
                <a:srgbClr val="D9C4B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E42D5B-C973-55F8-304E-93FB274AAFF0}"/>
                </a:ext>
              </a:extLst>
            </p:cNvPr>
            <p:cNvSpPr txBox="1"/>
            <p:nvPr/>
          </p:nvSpPr>
          <p:spPr>
            <a:xfrm>
              <a:off x="8873040" y="3504465"/>
              <a:ext cx="967489" cy="50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33" dirty="0">
                  <a:latin typeface="+mn-ea"/>
                </a:rPr>
                <a:t>Decision</a:t>
              </a:r>
            </a:p>
            <a:p>
              <a:pPr algn="ctr"/>
              <a:r>
                <a:rPr lang="en-US" altLang="ko-KR" sz="1333" dirty="0">
                  <a:latin typeface="+mn-ea"/>
                </a:rPr>
                <a:t>Tree</a:t>
              </a:r>
              <a:endParaRPr lang="ko-KR" altLang="en-US" sz="1333" dirty="0">
                <a:latin typeface="+mn-e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72F220-8968-8B8E-3029-2EB74BD15427}"/>
              </a:ext>
            </a:extLst>
          </p:cNvPr>
          <p:cNvSpPr txBox="1"/>
          <p:nvPr/>
        </p:nvSpPr>
        <p:spPr>
          <a:xfrm>
            <a:off x="6446683" y="4856927"/>
            <a:ext cx="467531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※ </a:t>
            </a:r>
            <a:r>
              <a:rPr lang="ko-KR" altLang="en-US" sz="1000" dirty="0">
                <a:latin typeface="+mn-ea"/>
              </a:rPr>
              <a:t>재무데이터는 파생변수 생성에 활용</a:t>
            </a:r>
            <a:endParaRPr lang="en-US" altLang="ko-KR" sz="1000" dirty="0">
              <a:latin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D6EB5F-01EE-4AD5-7B5F-CEA96041E27D}"/>
              </a:ext>
            </a:extLst>
          </p:cNvPr>
          <p:cNvCxnSpPr>
            <a:cxnSpLocks/>
          </p:cNvCxnSpPr>
          <p:nvPr/>
        </p:nvCxnSpPr>
        <p:spPr>
          <a:xfrm flipV="1">
            <a:off x="9955895" y="4075417"/>
            <a:ext cx="198023" cy="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60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213BE846592BEAA331</Template>
  <TotalTime>1842</TotalTime>
  <Words>1860</Words>
  <Application>Microsoft Office PowerPoint</Application>
  <PresentationFormat>와이드스크린</PresentationFormat>
  <Paragraphs>528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Noto Sans KR</vt:lpstr>
      <vt:lpstr>Söhne</vt:lpstr>
      <vt:lpstr>맑은 고딕</vt:lpstr>
      <vt:lpstr>Arial</vt:lpstr>
      <vt:lpstr>Cambria Math</vt:lpstr>
      <vt:lpstr>Merriweather</vt:lpstr>
      <vt:lpstr>Roboto</vt:lpstr>
      <vt:lpstr>1_Office 테마</vt:lpstr>
      <vt:lpstr>Paradigm</vt:lpstr>
      <vt:lpstr>ICT 중소기업의 재무 및 비재무 정보를 통한 은행 대출 가능 여부 진단과 비재무적 요소 관리 솔루션</vt:lpstr>
      <vt:lpstr>목차</vt:lpstr>
      <vt:lpstr> 팀소개</vt:lpstr>
      <vt:lpstr>배경 및 주제 선정</vt:lpstr>
      <vt:lpstr> 배경 및 주제 선정</vt:lpstr>
      <vt:lpstr>기획 방향 </vt:lpstr>
      <vt:lpstr> 개발 일정</vt:lpstr>
      <vt:lpstr>분석 프레임워크 - 공통과제</vt:lpstr>
      <vt:lpstr>분석 프레임워크 - 아이디어</vt:lpstr>
      <vt:lpstr>데이터 설명 - 공통과제</vt:lpstr>
      <vt:lpstr>데이터 설명 – 아이디어</vt:lpstr>
      <vt:lpstr>데이터 전처리 - 공통과제</vt:lpstr>
      <vt:lpstr>데이터 분석 - 공통과제</vt:lpstr>
      <vt:lpstr>모델링 결과 - 공통과제</vt:lpstr>
      <vt:lpstr>데이터 분석 - 아이디어</vt:lpstr>
      <vt:lpstr>모델링 결과 - 아이디어 </vt:lpstr>
      <vt:lpstr>PowerPoint 프레젠테이션</vt:lpstr>
      <vt:lpstr>추가 아이디어</vt:lpstr>
      <vt:lpstr>애로사항 및 발전방향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28</cp:revision>
  <dcterms:created xsi:type="dcterms:W3CDTF">2023-08-18T06:34:26Z</dcterms:created>
  <dcterms:modified xsi:type="dcterms:W3CDTF">2023-08-25T06:48:24Z</dcterms:modified>
</cp:coreProperties>
</file>