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6" r:id="rId6"/>
    <p:sldId id="259" r:id="rId7"/>
    <p:sldId id="260" r:id="rId8"/>
    <p:sldId id="261" r:id="rId9"/>
    <p:sldId id="264" r:id="rId10"/>
    <p:sldId id="274" r:id="rId11"/>
    <p:sldId id="268" r:id="rId12"/>
    <p:sldId id="262" r:id="rId13"/>
    <p:sldId id="263" r:id="rId14"/>
    <p:sldId id="275" r:id="rId15"/>
    <p:sldId id="278" r:id="rId16"/>
    <p:sldId id="276" r:id="rId17"/>
  </p:sldIdLst>
  <p:sldSz cx="18288000" cy="10287000"/>
  <p:notesSz cx="10287000" cy="18288000"/>
  <p:embeddedFontLst>
    <p:embeddedFont>
      <p:font typeface="MS UI Gothic" panose="020B0600070205080204" pitchFamily="34" charset="-128"/>
      <p:regular r:id="rId19"/>
    </p:embeddedFont>
    <p:embeddedFont>
      <p:font typeface="Malgun Gothic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algun Gothic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7FF"/>
    <a:srgbClr val="D3D3D3"/>
    <a:srgbClr val="5F5F5F"/>
    <a:srgbClr val="61A3F7"/>
    <a:srgbClr val="05FCD8"/>
    <a:srgbClr val="FFD900"/>
    <a:srgbClr val="8EBEFD"/>
    <a:srgbClr val="F6A8A7"/>
    <a:srgbClr val="44CCF1"/>
    <a:srgbClr val="22D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6197" autoAdjust="0"/>
  </p:normalViewPr>
  <p:slideViewPr>
    <p:cSldViewPr>
      <p:cViewPr varScale="1">
        <p:scale>
          <a:sx n="52" d="100"/>
          <a:sy n="52" d="100"/>
        </p:scale>
        <p:origin x="91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691981526724627E-2"/>
          <c:y val="3.9216853197029736E-2"/>
          <c:w val="0.89889886192475488"/>
          <c:h val="0.448419323238766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이상 트래픽(포트)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B5-4B3C-B139-6CD9F6AAC7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유해 트래픽 탐지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5FCD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14B5-4B3C-B139-6CD9F6AAC7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B5-4B3C-B139-6CD9F6AAC7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이상 트래픽(이용기관)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B5-4B3C-B139-6CD9F6AAC7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이상 트래픽(링크)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B5-4B3C-B139-6CD9F6AAC7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이상 트래픽 탐지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B5-4B3C-B139-6CD9F6AAC7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이상 트래픽(포트 장애)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B5-4B3C-B139-6CD9F6AAC7D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 트래픽(링크 장애)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B5-4B3C-B139-6CD9F6AAC7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ETH UNI 수신단 단방향 링크장애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B5-4B3C-B139-6CD9F6AAC7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39140112"/>
        <c:axId val="1939136784"/>
      </c:barChart>
      <c:catAx>
        <c:axId val="193914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6784"/>
        <c:crosses val="autoZero"/>
        <c:auto val="1"/>
        <c:lblAlgn val="ctr"/>
        <c:lblOffset val="100"/>
        <c:noMultiLvlLbl val="0"/>
      </c:catAx>
      <c:valAx>
        <c:axId val="19391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011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674908150548084E-2"/>
          <c:y val="0.56673420198827662"/>
          <c:w val="0.91643444131162521"/>
          <c:h val="0.411874542084694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F-1C41-9567-9A8FAF2419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2F-1C41-9567-9A8FAF2419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2F-1C41-9567-9A8FAF2419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2F-1C41-9567-9A8FAF2419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2F-1C41-9567-9A8FAF2419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5236064"/>
        <c:axId val="236092368"/>
      </c:barChart>
      <c:catAx>
        <c:axId val="161523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36092368"/>
        <c:crosses val="autoZero"/>
        <c:auto val="1"/>
        <c:lblAlgn val="ctr"/>
        <c:lblOffset val="100"/>
        <c:noMultiLvlLbl val="0"/>
      </c:catAx>
      <c:valAx>
        <c:axId val="23609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5236064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C-BA48-8309-CC585586DD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C-BA48-8309-CC585586DD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C-BA48-8309-CC585586DD6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C-BA48-8309-CC585586DD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47164879"/>
        <c:axId val="246774047"/>
      </c:barChart>
      <c:catAx>
        <c:axId val="24716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6774047"/>
        <c:crosses val="autoZero"/>
        <c:auto val="1"/>
        <c:lblAlgn val="ctr"/>
        <c:lblOffset val="100"/>
        <c:noMultiLvlLbl val="0"/>
      </c:catAx>
      <c:valAx>
        <c:axId val="246774047"/>
        <c:scaling>
          <c:orientation val="minMax"/>
          <c:max val="5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4716487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7-D84E-82D3-6FB3DA1000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57-D84E-82D3-6FB3DA1000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06735"/>
        <c:axId val="289215839"/>
      </c:barChart>
      <c:catAx>
        <c:axId val="28840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215839"/>
        <c:crosses val="autoZero"/>
        <c:auto val="1"/>
        <c:lblAlgn val="ctr"/>
        <c:lblOffset val="100"/>
        <c:noMultiLvlLbl val="0"/>
      </c:catAx>
      <c:valAx>
        <c:axId val="28921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0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B-604D-BAE5-5684105006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1B-604D-BAE5-5684105006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1B-604D-BAE5-5684105006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88483135"/>
        <c:axId val="289116463"/>
      </c:barChart>
      <c:catAx>
        <c:axId val="28848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9116463"/>
        <c:crosses val="autoZero"/>
        <c:auto val="1"/>
        <c:lblAlgn val="ctr"/>
        <c:lblOffset val="100"/>
        <c:noMultiLvlLbl val="0"/>
      </c:catAx>
      <c:valAx>
        <c:axId val="289116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884831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2-0946-A6CE-0EEB18962F76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2-0946-A6CE-0EEB18962F76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A2-0946-A6CE-0EEB18962F76}"/>
            </c:ext>
          </c:extLst>
        </c:ser>
        <c:ser>
          <c:idx val="3"/>
          <c:order val="3"/>
          <c:tx>
            <c:strRef>
              <c:f>Sheet1!$J$1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6A2-0946-A6CE-0EEB18962F76}"/>
            </c:ext>
          </c:extLst>
        </c:ser>
        <c:ser>
          <c:idx val="4"/>
          <c:order val="4"/>
          <c:tx>
            <c:strRef>
              <c:f>Sheet1!$I$1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A2-0946-A6CE-0EEB18962F76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A2-0946-A6CE-0EEB18962F76}"/>
            </c:ext>
          </c:extLst>
        </c:ser>
        <c:ser>
          <c:idx val="6"/>
          <c:order val="6"/>
          <c:tx>
            <c:strRef>
              <c:f>Sheet1!$G$1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A2-0946-A6CE-0EEB18962F76}"/>
            </c:ext>
          </c:extLst>
        </c:ser>
        <c:ser>
          <c:idx val="7"/>
          <c:order val="7"/>
          <c:tx>
            <c:strRef>
              <c:f>Sheet1!$F$1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6A2-0946-A6CE-0EEB18962F76}"/>
            </c:ext>
          </c:extLst>
        </c:ser>
        <c:ser>
          <c:idx val="8"/>
          <c:order val="8"/>
          <c:tx>
            <c:strRef>
              <c:f>Sheet1!$E$1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A2-0946-A6CE-0EEB18962F76}"/>
            </c:ext>
          </c:extLst>
        </c:ser>
        <c:ser>
          <c:idx val="9"/>
          <c:order val="9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6A2-0946-A6CE-0EEB18962F76}"/>
            </c:ext>
          </c:extLst>
        </c:ser>
        <c:ser>
          <c:idx val="10"/>
          <c:order val="10"/>
          <c:tx>
            <c:strRef>
              <c:f>Sheet1!$C$1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6A2-0946-A6CE-0EEB18962F76}"/>
            </c:ext>
          </c:extLst>
        </c:ser>
        <c:ser>
          <c:idx val="11"/>
          <c:order val="11"/>
          <c:tx>
            <c:strRef>
              <c:f>Sheet1!$B$1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6A2-0946-A6CE-0EEB18962F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30125199"/>
        <c:axId val="430260687"/>
      </c:barChart>
      <c:catAx>
        <c:axId val="4301251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260687"/>
        <c:crosses val="autoZero"/>
        <c:auto val="1"/>
        <c:lblAlgn val="ctr"/>
        <c:lblOffset val="100"/>
        <c:noMultiLvlLbl val="0"/>
      </c:catAx>
      <c:valAx>
        <c:axId val="430260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30125199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9-1342-9CF8-AFE80D5FBC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9-1342-9CF8-AFE80D5FBC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9-1342-9CF8-AFE80D5FBC1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9-1342-9CF8-AFE80D5FBC1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E39-1342-9CF8-AFE80D5FBC1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E39-1342-9CF8-AFE80D5FBC1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39-1342-9CF8-AFE80D5FBC1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E39-1342-9CF8-AFE80D5FBC1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39-1342-9CF8-AFE80D5FBC1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E39-1342-9CF8-AFE80D5FBC18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E39-1342-9CF8-AFE80D5FBC18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E39-1342-9CF8-AFE80D5FBC18}"/>
            </c:ext>
          </c:extLst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21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Sheet1!$N$2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39-1342-9CF8-AFE80D5FBC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705322336"/>
        <c:axId val="677462464"/>
      </c:barChart>
      <c:catAx>
        <c:axId val="70532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77462464"/>
        <c:crosses val="autoZero"/>
        <c:auto val="1"/>
        <c:lblAlgn val="ctr"/>
        <c:lblOffset val="100"/>
        <c:noMultiLvlLbl val="0"/>
      </c:catAx>
      <c:valAx>
        <c:axId val="6774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532233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91275082550165"/>
          <c:y val="2.0760262314979371E-2"/>
          <c:w val="0.85789370078740157"/>
          <c:h val="0.849760541135412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DC-A846-9AE6-A1F14B16A9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DC-A846-9AE6-A1F14B16A9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DC-A846-9AE6-A1F14B16A9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97186335"/>
        <c:axId val="296997391"/>
      </c:barChart>
      <c:catAx>
        <c:axId val="29718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6997391"/>
        <c:crosses val="autoZero"/>
        <c:auto val="1"/>
        <c:lblAlgn val="ctr"/>
        <c:lblOffset val="100"/>
        <c:noMultiLvlLbl val="0"/>
      </c:catAx>
      <c:valAx>
        <c:axId val="29699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7186335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D-B848-8EA6-12421021AC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9D-B848-8EA6-12421021ACC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9D-B848-8EA6-12421021ACC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9D-B848-8EA6-12421021ACC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9D-B848-8EA6-12421021ACC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13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79D-B848-8EA6-12421021ACCC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14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9D-B848-8EA6-12421021ACCC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15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79D-B848-8EA6-12421021ACCC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16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9D-B848-8EA6-12421021ACCC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17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79D-B848-8EA6-12421021ACCC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19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79D-B848-8EA6-12421021AC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17531951"/>
        <c:axId val="417522943"/>
      </c:barChart>
      <c:catAx>
        <c:axId val="417531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22943"/>
        <c:crosses val="autoZero"/>
        <c:auto val="1"/>
        <c:lblAlgn val="ctr"/>
        <c:lblOffset val="100"/>
        <c:noMultiLvlLbl val="0"/>
      </c:catAx>
      <c:valAx>
        <c:axId val="417522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319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767-AE41-BDD4-D8AAD3D99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7-AE41-BDD4-D8AAD3D996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67-AE41-BDD4-D8AAD3D996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67-AE41-BDD4-D8AAD3D996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272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7-AE41-BDD4-D8AAD3D996B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AE88D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67-AE41-BDD4-D8AAD3D996B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61A3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540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767-AE41-BDD4-D8AAD3D996B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rgbClr val="B7DC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767-AE41-BDD4-D8AAD3D996B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767-AE41-BDD4-D8AAD3D996B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44CCF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67-AE41-BDD4-D8AAD3D996B9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F6A8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767-AE41-BDD4-D8AAD3D996B9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rgbClr val="8EBE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Sheet1!$L$2</c:f>
              <c:numCache>
                <c:formatCode>General</c:formatCode>
                <c:ptCount val="1"/>
                <c:pt idx="0">
                  <c:v>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767-AE41-BDD4-D8AAD3D996B9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12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Sheet1!$M$2</c:f>
              <c:numCache>
                <c:formatCode>General</c:formatCode>
                <c:ptCount val="1"/>
                <c:pt idx="0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767-AE41-BDD4-D8AAD3D996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98599600"/>
        <c:axId val="998601328"/>
      </c:barChart>
      <c:catAx>
        <c:axId val="99859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601328"/>
        <c:crosses val="autoZero"/>
        <c:auto val="1"/>
        <c:lblAlgn val="ctr"/>
        <c:lblOffset val="100"/>
        <c:noMultiLvlLbl val="0"/>
      </c:catAx>
      <c:valAx>
        <c:axId val="99860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98599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NTT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58E-40B1-96CC-1F3108C42A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4371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8E-40B1-96CC-1F3108C42A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ATT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3365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E-40B1-96CC-1F3108C42A9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ATT2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8E-40B1-96CC-1F3108C42A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TRAFFIC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8E-40B1-96CC-1F3108C42A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8E-40B1-96CC-1F3108C42A9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NULL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8E-40B1-96CC-1F3108C42A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635616"/>
        <c:axId val="1751636448"/>
      </c:barChart>
      <c:catAx>
        <c:axId val="17516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6448"/>
        <c:crosses val="autoZero"/>
        <c:auto val="1"/>
        <c:lblAlgn val="ctr"/>
        <c:lblOffset val="100"/>
        <c:noMultiLvlLbl val="0"/>
      </c:catAx>
      <c:valAx>
        <c:axId val="175163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635616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non-disable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09-4D6D-AFCC-EDACD5E7F6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disable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y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09-4D6D-AFCC-EDACD5E7F6E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3994848"/>
        <c:axId val="1683989440"/>
      </c:barChart>
      <c:catAx>
        <c:axId val="1683994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3989440"/>
        <c:crosses val="autoZero"/>
        <c:auto val="1"/>
        <c:lblAlgn val="ctr"/>
        <c:lblOffset val="100"/>
        <c:noMultiLvlLbl val="0"/>
      </c:catAx>
      <c:valAx>
        <c:axId val="168398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83994848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장비장애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987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8F-492C-8463-0D713E5170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8F-492C-8463-0D713E5170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포트장애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8F-492C-8463-0D713E5170B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F-492C-8463-0D713E5170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asdd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A8F-492C-8463-0D713E5170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8768"/>
        <c:axId val="1827598784"/>
      </c:barChart>
      <c:catAx>
        <c:axId val="182760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598784"/>
        <c:crosses val="autoZero"/>
        <c:auto val="1"/>
        <c:lblAlgn val="ctr"/>
        <c:lblOffset val="100"/>
        <c:noMultiLvlLbl val="0"/>
      </c:catAx>
      <c:valAx>
        <c:axId val="182759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8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재설정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C-489D-9E08-8D553EEA96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지빅교체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C-489D-9E08-8D553EEA96C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포트변경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1C-489D-9E08-8D553EEA96C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장비재부팅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1C-489D-9E08-8D553EEA96C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11C-489D-9E08-8D553EEA96C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11C-489D-9E08-8D553EEA96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7520"/>
        <c:axId val="1827600448"/>
      </c:barChart>
      <c:catAx>
        <c:axId val="182760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0448"/>
        <c:crosses val="autoZero"/>
        <c:auto val="1"/>
        <c:lblAlgn val="ctr"/>
        <c:lblOffset val="100"/>
        <c:noMultiLvlLbl val="0"/>
      </c:catAx>
      <c:valAx>
        <c:axId val="182760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75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conifg 불일치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C7-4302-BFC3-42327071AE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지빅불량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C7-4302-BFC3-42327071AE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통신불량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C7-4302-BFC3-42327071AEB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포트불량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C7-4302-BFC3-42327071AEB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C7-4302-BFC3-42327071AEB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asdasd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C7-4302-BFC3-42327071A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135120"/>
        <c:axId val="1939141360"/>
      </c:barChart>
      <c:catAx>
        <c:axId val="193913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41360"/>
        <c:crosses val="autoZero"/>
        <c:auto val="1"/>
        <c:lblAlgn val="ctr"/>
        <c:lblOffset val="100"/>
        <c:noMultiLvlLbl val="0"/>
      </c:catAx>
      <c:valAx>
        <c:axId val="193914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91351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기타 조치 내용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D-4E13-AFE0-372D9E121B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테스트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D-4E13-AFE0-372D9E121B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111</c:v>
                </c:pt>
              </c:strCache>
            </c:strRef>
          </c:tx>
          <c:spPr>
            <a:solidFill>
              <a:srgbClr val="05FCD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D-4E13-AFE0-372D9E121B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테스트입니다.</c:v>
                </c:pt>
              </c:strCache>
            </c:strRef>
          </c:tx>
          <c:spPr>
            <a:solidFill>
              <a:srgbClr val="B135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ED-4E13-AFE0-372D9E121B4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파스타-재설치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ED-4E13-AFE0-372D9E121B4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마감 테스트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ED-4E13-AFE0-372D9E121B4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이상없음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ED-4E13-AFE0-372D9E121B47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shutdown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8ED-4E13-AFE0-372D9E121B4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11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Sheet1!$J$2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ED-4E13-AFE0-372D9E121B4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마감 테스트 입니다.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Sheet1!$K$2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8ED-4E13-AFE0-372D9E121B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7603776"/>
        <c:axId val="1827601280"/>
      </c:barChart>
      <c:catAx>
        <c:axId val="1827603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1280"/>
        <c:crosses val="autoZero"/>
        <c:auto val="1"/>
        <c:lblAlgn val="ctr"/>
        <c:lblOffset val="100"/>
        <c:noMultiLvlLbl val="0"/>
      </c:catAx>
      <c:valAx>
        <c:axId val="182760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760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293277193588269E-2"/>
          <c:y val="0.13663750128760224"/>
          <c:w val="0.85602450947211051"/>
          <c:h val="0.744800462510533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E-4A2F-8822-B97270400F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E-4A2F-8822-B97270400F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9694048"/>
        <c:axId val="1509694880"/>
      </c:barChart>
      <c:catAx>
        <c:axId val="1509694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880"/>
        <c:crosses val="autoZero"/>
        <c:auto val="1"/>
        <c:lblAlgn val="ctr"/>
        <c:lblOffset val="100"/>
        <c:noMultiLvlLbl val="0"/>
      </c:catAx>
      <c:valAx>
        <c:axId val="150969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9694048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NIA ADMIN</c:v>
                </c:pt>
              </c:strCache>
            </c:strRef>
          </c:tx>
          <c:spPr>
            <a:solidFill>
              <a:srgbClr val="5987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5049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B6-4438-812B-204CD39CFC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FFA5F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B6-4438-812B-204CD39CFC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김현숙</c:v>
                </c:pt>
              </c:strCache>
            </c:strRef>
          </c:tx>
          <c:spPr>
            <a:solidFill>
              <a:srgbClr val="22D02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B6-4438-812B-204CD39CFC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김세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B6-4438-812B-204CD39CFC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5747232"/>
        <c:axId val="1825749312"/>
      </c:barChart>
      <c:catAx>
        <c:axId val="182574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9312"/>
        <c:crosses val="autoZero"/>
        <c:auto val="1"/>
        <c:lblAlgn val="ctr"/>
        <c:lblOffset val="100"/>
        <c:noMultiLvlLbl val="0"/>
      </c:catAx>
      <c:valAx>
        <c:axId val="182574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2574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FDB5-A5CC-4C8E-820C-7632E1177C48}" type="datetimeFigureOut">
              <a:rPr lang="ko-KR" altLang="en-US" smtClean="0"/>
              <a:t>2023-10-27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3332-6D1E-4090-8725-15055F858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16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5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7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703332-6D1E-4090-8725-15055F8589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1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12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11" Type="http://schemas.openxmlformats.org/officeDocument/2006/relationships/chart" Target="../charts/chart8.xml"/><Relationship Id="rId5" Type="http://schemas.openxmlformats.org/officeDocument/2006/relationships/chart" Target="../charts/chart2.xml"/><Relationship Id="rId10" Type="http://schemas.openxmlformats.org/officeDocument/2006/relationships/chart" Target="../charts/chart7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853618" y="2705100"/>
            <a:ext cx="9144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Presentation</a:t>
            </a:r>
          </a:p>
          <a:p>
            <a:r>
              <a:rPr lang="en-US" altLang="ko-KR" sz="10000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For</a:t>
            </a:r>
          </a:p>
          <a:p>
            <a:r>
              <a:rPr lang="en-US" altLang="ko-KR" sz="12000" b="1" dirty="0" smtClean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KOREN </a:t>
            </a:r>
            <a:r>
              <a:rPr lang="en-US" altLang="ko-KR" sz="12000" b="1" dirty="0">
                <a:solidFill>
                  <a:srgbClr val="5F5F5F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07491" y="9479433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Bomi.Yeom</a:t>
            </a:r>
            <a:endParaRPr lang="ko-KR" altLang="en-US" sz="3600" b="1" dirty="0">
              <a:solidFill>
                <a:srgbClr val="61616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919542" y="1638300"/>
            <a:ext cx="244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D3D3D3"/>
                </a:solidFill>
              </a:rPr>
              <a:t>KOREN DATA </a:t>
            </a:r>
            <a:r>
              <a:rPr lang="ko-KR" altLang="en-US" sz="2400" dirty="0" smtClean="0">
                <a:solidFill>
                  <a:srgbClr val="D3D3D3"/>
                </a:solidFill>
              </a:rPr>
              <a:t>분석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25730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17DA11-4E84-45CB-347B-62955D5F0416}"/>
              </a:ext>
            </a:extLst>
          </p:cNvPr>
          <p:cNvGrpSpPr/>
          <p:nvPr/>
        </p:nvGrpSpPr>
        <p:grpSpPr>
          <a:xfrm>
            <a:off x="1066800" y="3862638"/>
            <a:ext cx="4495800" cy="3719262"/>
            <a:chOff x="2090612" y="3901648"/>
            <a:chExt cx="4327761" cy="4560730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A57E7246-D2AC-B4C2-F006-0265A9B974C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3384830"/>
                </p:ext>
              </p:extLst>
            </p:nvPr>
          </p:nvGraphicFramePr>
          <p:xfrm>
            <a:off x="2090612" y="4457202"/>
            <a:ext cx="4327761" cy="40051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B2EC9C-2A99-71CE-B6F9-1084E412D061}"/>
                </a:ext>
              </a:extLst>
            </p:cNvPr>
            <p:cNvSpPr txBox="1"/>
            <p:nvPr/>
          </p:nvSpPr>
          <p:spPr>
            <a:xfrm>
              <a:off x="3954368" y="3901648"/>
              <a:ext cx="865055" cy="452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hf_year</a:t>
              </a:r>
              <a:endParaRPr kumimoji="1"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B3267A5-719D-CA6D-16EE-D099498FD02D}"/>
              </a:ext>
            </a:extLst>
          </p:cNvPr>
          <p:cNvGrpSpPr/>
          <p:nvPr/>
        </p:nvGrpSpPr>
        <p:grpSpPr>
          <a:xfrm>
            <a:off x="11811000" y="3680009"/>
            <a:ext cx="5486400" cy="3866283"/>
            <a:chOff x="6400800" y="3619500"/>
            <a:chExt cx="5486400" cy="3866283"/>
          </a:xfrm>
        </p:grpSpPr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607ABF5B-8AB3-1032-E1B0-3C62E1E154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40906366"/>
                </p:ext>
              </p:extLst>
            </p:nvPr>
          </p:nvGraphicFramePr>
          <p:xfrm>
            <a:off x="6400800" y="3828183"/>
            <a:ext cx="5486400" cy="3657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92442-EC68-F4C4-039F-B49509EAC8A8}"/>
                </a:ext>
              </a:extLst>
            </p:cNvPr>
            <p:cNvSpPr txBox="1"/>
            <p:nvPr/>
          </p:nvSpPr>
          <p:spPr>
            <a:xfrm>
              <a:off x="8610600" y="3619500"/>
              <a:ext cx="936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hf_hour</a:t>
              </a:r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9A7F01-C898-B332-56DA-ECC60E672309}"/>
              </a:ext>
            </a:extLst>
          </p:cNvPr>
          <p:cNvGrpSpPr/>
          <p:nvPr/>
        </p:nvGrpSpPr>
        <p:grpSpPr>
          <a:xfrm>
            <a:off x="6096000" y="3791700"/>
            <a:ext cx="5486400" cy="3866400"/>
            <a:chOff x="5674909" y="3526994"/>
            <a:chExt cx="5877026" cy="424784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72C0456D-2AF0-2565-749C-250CB757A5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86974824"/>
                </p:ext>
              </p:extLst>
            </p:nvPr>
          </p:nvGraphicFramePr>
          <p:xfrm>
            <a:off x="5674909" y="3856822"/>
            <a:ext cx="5877026" cy="39180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D4D58-7EEC-08EC-783D-4AFF4303C2AB}"/>
                </a:ext>
              </a:extLst>
            </p:cNvPr>
            <p:cNvSpPr txBox="1"/>
            <p:nvPr/>
          </p:nvSpPr>
          <p:spPr>
            <a:xfrm>
              <a:off x="8001000" y="3526994"/>
              <a:ext cx="1115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hf_month</a:t>
              </a:r>
              <a:endParaRPr kumimoji="1" lang="ko-KR" altLang="en-US" dirty="0"/>
            </a:p>
          </p:txBody>
        </p:sp>
      </p:grp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78382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05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43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4717" y="6761466"/>
            <a:ext cx="1549165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25400" y="578975"/>
            <a:ext cx="5228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26436"/>
              </p:ext>
            </p:extLst>
          </p:nvPr>
        </p:nvGraphicFramePr>
        <p:xfrm>
          <a:off x="7502241" y="2911685"/>
          <a:ext cx="6975759" cy="5508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7712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481230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56817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P.Value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/>
                        <a:t>0.4946964925654553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4.629968164630426e-53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4.7432416764471506e-86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rq_year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rq_hour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1.9094715631868175e-77 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" altLang="ko-KR" dirty="0"/>
                        <a:t>1.9663931391617852e-80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독립</a:t>
                      </a:r>
                      <a:r>
                        <a:rPr lang="en-US" altLang="ko-KR" dirty="0" smtClean="0"/>
                        <a:t>X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2201" y="39398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 y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독립성 검증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3716000" y="9258300"/>
            <a:ext cx="3728914" cy="369332"/>
            <a:chOff x="14997194" y="9260682"/>
            <a:chExt cx="3728914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</a:t>
              </a:r>
              <a:r>
                <a:rPr lang="ko-KR" altLang="en-US" b="1" dirty="0" smtClean="0"/>
                <a:t>가지</a:t>
              </a:r>
              <a:r>
                <a:rPr lang="ko-KR" altLang="en-US" b="1" dirty="0" smtClean="0"/>
                <a:t>지 않</a:t>
              </a:r>
              <a:r>
                <a:rPr lang="ko-KR" altLang="en-US" b="1" dirty="0" smtClean="0"/>
                <a:t>는 </a:t>
              </a:r>
              <a:r>
                <a:rPr lang="ko-KR" altLang="en-US" b="1" dirty="0"/>
                <a:t>컬럼</a:t>
              </a:r>
            </a:p>
          </p:txBody>
        </p:sp>
      </p:grp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32253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06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85786"/>
              </p:ext>
            </p:extLst>
          </p:nvPr>
        </p:nvGraphicFramePr>
        <p:xfrm>
          <a:off x="2514601" y="4576354"/>
          <a:ext cx="3581400" cy="1434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2037076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0326459"/>
                    </a:ext>
                  </a:extLst>
                </a:gridCol>
              </a:tblGrid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&lt;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독립성을 띄지 않는다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705383"/>
                  </a:ext>
                </a:extLst>
              </a:tr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&gt;=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독립성을 띈다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87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52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70008"/>
              </p:ext>
            </p:extLst>
          </p:nvPr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 DATA</a:t>
            </a:r>
            <a:r>
              <a:rPr kumimoji="1"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90033"/>
              </p:ext>
            </p:extLst>
          </p:nvPr>
        </p:nvGraphicFramePr>
        <p:xfrm>
          <a:off x="6187305" y="5358059"/>
          <a:ext cx="3441032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knn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0.8171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dirty="0">
                          <a:effectLst/>
                        </a:rPr>
                        <a:t>Decision Tree Classifier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0.8164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0.8159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538758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0.8213119620065301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183071" y="7877062"/>
            <a:ext cx="357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Accuracy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187677" y="7339328"/>
            <a:ext cx="3674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컬럼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‘non-disable’ , ‘disable’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비율을 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stratify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옵션을 적용하여 </a:t>
            </a:r>
            <a:endParaRPr kumimoji="1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kumimoji="1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Train, valid </a:t>
            </a:r>
            <a:r>
              <a:rPr kumimoji="1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비슷한 비율로 할당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890820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07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6FAAB93-93B1-0E4D-EDF8-4DB5634790C7}"/>
              </a:ext>
            </a:extLst>
          </p:cNvPr>
          <p:cNvGrpSpPr/>
          <p:nvPr/>
        </p:nvGrpSpPr>
        <p:grpSpPr>
          <a:xfrm>
            <a:off x="4343400" y="2676741"/>
            <a:ext cx="3929396" cy="6195087"/>
            <a:chOff x="3200400" y="2676741"/>
            <a:chExt cx="3929396" cy="6195087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FAE57BB7-89E2-F982-496E-78D8EE86D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902" y="2676741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60">
              <a:extLst>
                <a:ext uri="{FF2B5EF4-FFF2-40B4-BE49-F238E27FC236}">
                  <a16:creationId xmlns:a16="http://schemas.microsoft.com/office/drawing/2014/main" id="{2450ABF7-4A24-A6F9-EC06-00B246AF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748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1">
              <a:extLst>
                <a:ext uri="{FF2B5EF4-FFF2-40B4-BE49-F238E27FC236}">
                  <a16:creationId xmlns:a16="http://schemas.microsoft.com/office/drawing/2014/main" id="{2AC73B13-7307-1EE5-209E-1D3463D4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364301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Rectangle 62">
              <a:extLst>
                <a:ext uri="{FF2B5EF4-FFF2-40B4-BE49-F238E27FC236}">
                  <a16:creationId xmlns:a16="http://schemas.microsoft.com/office/drawing/2014/main" id="{DE5228BC-998F-0386-DD9A-A188D2648E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10425" y="8801379"/>
              <a:ext cx="3899323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7">
              <a:extLst>
                <a:ext uri="{FF2B5EF4-FFF2-40B4-BE49-F238E27FC236}">
                  <a16:creationId xmlns:a16="http://schemas.microsoft.com/office/drawing/2014/main" id="{E8F3B251-E7E5-7CDF-828E-69AB3E3B8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425" y="2676741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Rectangle 111">
              <a:extLst>
                <a:ext uri="{FF2B5EF4-FFF2-40B4-BE49-F238E27FC236}">
                  <a16:creationId xmlns:a16="http://schemas.microsoft.com/office/drawing/2014/main" id="{0E204650-9D6B-5EFC-01E5-EFEF6B766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426" y="3350210"/>
              <a:ext cx="3919370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29">
              <a:extLst>
                <a:ext uri="{FF2B5EF4-FFF2-40B4-BE49-F238E27FC236}">
                  <a16:creationId xmlns:a16="http://schemas.microsoft.com/office/drawing/2014/main" id="{EDCAD0C6-975F-B0CA-B4E2-8C5B9F66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6402" y="2831723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Rectangle 130">
              <a:extLst>
                <a:ext uri="{FF2B5EF4-FFF2-40B4-BE49-F238E27FC236}">
                  <a16:creationId xmlns:a16="http://schemas.microsoft.com/office/drawing/2014/main" id="{BD8AB8DF-28D5-D034-7BAC-30E8A673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6402" y="3000796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Rectangle 131">
              <a:extLst>
                <a:ext uri="{FF2B5EF4-FFF2-40B4-BE49-F238E27FC236}">
                  <a16:creationId xmlns:a16="http://schemas.microsoft.com/office/drawing/2014/main" id="{1B195965-4469-AFE1-321D-74C628D69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2104" y="3000796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3B116AD-5037-88F0-A407-E409CBCE64AA}"/>
              </a:ext>
            </a:extLst>
          </p:cNvPr>
          <p:cNvSpPr/>
          <p:nvPr/>
        </p:nvSpPr>
        <p:spPr>
          <a:xfrm>
            <a:off x="11339726" y="4450497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CDFAA09B-31B9-0B68-719F-11354047609A}"/>
              </a:ext>
            </a:extLst>
          </p:cNvPr>
          <p:cNvSpPr/>
          <p:nvPr/>
        </p:nvSpPr>
        <p:spPr>
          <a:xfrm>
            <a:off x="9601200" y="5193447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8A02569D-9760-DE9E-A03E-F88B882F0728}"/>
              </a:ext>
            </a:extLst>
          </p:cNvPr>
          <p:cNvSpPr/>
          <p:nvPr/>
        </p:nvSpPr>
        <p:spPr>
          <a:xfrm>
            <a:off x="11308494" y="4076700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B4DC2CF-2FBE-9342-1E40-F7B324E13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72041"/>
              </p:ext>
            </p:extLst>
          </p:nvPr>
        </p:nvGraphicFramePr>
        <p:xfrm>
          <a:off x="11430000" y="5610010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Accuracy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0.8296230335411101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8984AFC0-5E6C-E013-3011-94F2400175A8}"/>
              </a:ext>
            </a:extLst>
          </p:cNvPr>
          <p:cNvSpPr txBox="1"/>
          <p:nvPr/>
        </p:nvSpPr>
        <p:spPr>
          <a:xfrm>
            <a:off x="4572000" y="3695700"/>
            <a:ext cx="34402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AutoML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Pycaret</a:t>
            </a:r>
            <a:r>
              <a:rPr kumimoji="1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으로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rPr>
              <a:t> 모델</a:t>
            </a:r>
            <a:endParaRPr kumimoji="1" lang="en-US" altLang="ko-KR" sz="2400" b="1" dirty="0">
              <a:solidFill>
                <a:prstClr val="black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dirty="0" err="1">
                <a:solidFill>
                  <a:prstClr val="black"/>
                </a:solidFill>
                <a:latin typeface="Calibri"/>
              </a:rPr>
              <a:t>하이퍼파라미터</a:t>
            </a:r>
            <a:r>
              <a:rPr kumimoji="1" lang="ko-KR" altLang="en-US" sz="2400" b="1" dirty="0">
                <a:solidFill>
                  <a:prstClr val="black"/>
                </a:solidFill>
                <a:latin typeface="Calibri"/>
              </a:rPr>
              <a:t> 튜닝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+mn-cs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67AD001F-3F23-02B0-9EA3-C37C43210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70632"/>
              </p:ext>
            </p:extLst>
          </p:nvPr>
        </p:nvGraphicFramePr>
        <p:xfrm>
          <a:off x="4806534" y="5065438"/>
          <a:ext cx="2993104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6552">
                  <a:extLst>
                    <a:ext uri="{9D8B030D-6E8A-4147-A177-3AD203B41FA5}">
                      <a16:colId xmlns:a16="http://schemas.microsoft.com/office/drawing/2014/main" val="4243854580"/>
                    </a:ext>
                  </a:extLst>
                </a:gridCol>
                <a:gridCol w="1496552">
                  <a:extLst>
                    <a:ext uri="{9D8B030D-6E8A-4147-A177-3AD203B41FA5}">
                      <a16:colId xmlns:a16="http://schemas.microsoft.com/office/drawing/2014/main" val="514973662"/>
                    </a:ext>
                  </a:extLst>
                </a:gridCol>
              </a:tblGrid>
              <a:tr h="264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" altLang="ko-KR" dirty="0" err="1"/>
                        <a:t>KNeighborsClassifier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85693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algorithm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 smtClean="0"/>
                        <a:t>auto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9141559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leaf_size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30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02265097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metric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'</a:t>
                      </a:r>
                      <a:r>
                        <a:rPr lang="en" altLang="ko-KR" sz="1800" dirty="0" err="1"/>
                        <a:t>manhattan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3848672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metric_params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None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264460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n_jobs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045438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 err="1"/>
                        <a:t>n_neighbors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2612724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4463611"/>
                  </a:ext>
                </a:extLst>
              </a:tr>
              <a:tr h="264704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weights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dirty="0"/>
                        <a:t>distance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33810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6B9F62F-3DFF-E601-B914-A57E64A222FE}"/>
              </a:ext>
            </a:extLst>
          </p:cNvPr>
          <p:cNvSpPr txBox="1"/>
          <p:nvPr/>
        </p:nvSpPr>
        <p:spPr>
          <a:xfrm>
            <a:off x="11957179" y="642557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FF0000"/>
                </a:solidFill>
              </a:rPr>
              <a:t>약 </a:t>
            </a:r>
            <a:r>
              <a:rPr kumimoji="1" lang="en-US" altLang="ko-KR" sz="2400" dirty="0" smtClean="0">
                <a:solidFill>
                  <a:srgbClr val="FF0000"/>
                </a:solidFill>
              </a:rPr>
              <a:t>0.008 </a:t>
            </a:r>
            <a:r>
              <a:rPr kumimoji="1" lang="ko-KR" altLang="en-US" sz="2400" dirty="0">
                <a:solidFill>
                  <a:srgbClr val="FF0000"/>
                </a:solidFill>
              </a:rPr>
              <a:t>상승</a:t>
            </a:r>
          </a:p>
        </p:txBody>
      </p:sp>
      <p:sp>
        <p:nvSpPr>
          <p:cNvPr id="63" name="위쪽 화살표[U] 62">
            <a:extLst>
              <a:ext uri="{FF2B5EF4-FFF2-40B4-BE49-F238E27FC236}">
                <a16:creationId xmlns:a16="http://schemas.microsoft.com/office/drawing/2014/main" id="{B6E8A67D-6C1F-B0C8-1C49-6C183AE33D8D}"/>
              </a:ext>
            </a:extLst>
          </p:cNvPr>
          <p:cNvSpPr/>
          <p:nvPr/>
        </p:nvSpPr>
        <p:spPr>
          <a:xfrm>
            <a:off x="14003642" y="6411375"/>
            <a:ext cx="245758" cy="461665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F69046E8-3DB1-D407-0783-DC0D4D60531E}"/>
              </a:ext>
            </a:extLst>
          </p:cNvPr>
          <p:cNvSpPr txBox="1"/>
          <p:nvPr/>
        </p:nvSpPr>
        <p:spPr>
          <a:xfrm>
            <a:off x="11811000" y="443925"/>
            <a:ext cx="6256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 HYPERPARAMETER TUNING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2576"/>
              </p:ext>
            </p:extLst>
          </p:nvPr>
        </p:nvGraphicFramePr>
        <p:xfrm>
          <a:off x="978309" y="1378925"/>
          <a:ext cx="79742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0117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7034139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08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</a:t>
                      </a:r>
                      <a:r>
                        <a:rPr lang="ko-KR" altLang="en-US" sz="44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하이퍼파라미터</a:t>
                      </a:r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튜닝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A0A83B9-7996-90E6-3B69-96AA72FA1F55}"/>
              </a:ext>
            </a:extLst>
          </p:cNvPr>
          <p:cNvGrpSpPr/>
          <p:nvPr/>
        </p:nvGrpSpPr>
        <p:grpSpPr>
          <a:xfrm>
            <a:off x="2074272" y="2577122"/>
            <a:ext cx="7831728" cy="6226716"/>
            <a:chOff x="825909" y="2577122"/>
            <a:chExt cx="7831728" cy="6226716"/>
          </a:xfrm>
        </p:grpSpPr>
        <p:sp>
          <p:nvSpPr>
            <p:cNvPr id="8" name="Rectangle 56">
              <a:extLst>
                <a:ext uri="{FF2B5EF4-FFF2-40B4-BE49-F238E27FC236}">
                  <a16:creationId xmlns:a16="http://schemas.microsoft.com/office/drawing/2014/main" id="{E0D476E9-80D3-26D0-5EE1-B7FD03F51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411" y="2577122"/>
              <a:ext cx="2454871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Rectangle 57">
              <a:extLst>
                <a:ext uri="{FF2B5EF4-FFF2-40B4-BE49-F238E27FC236}">
                  <a16:creationId xmlns:a16="http://schemas.microsoft.com/office/drawing/2014/main" id="{D2A09E57-97CC-67E5-1D55-7567282E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769" y="2577122"/>
              <a:ext cx="2453868" cy="687560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Rectangle 60">
              <a:extLst>
                <a:ext uri="{FF2B5EF4-FFF2-40B4-BE49-F238E27FC236}">
                  <a16:creationId xmlns:a16="http://schemas.microsoft.com/office/drawing/2014/main" id="{EED48FFF-B3D9-1841-924B-7052AD620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257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61">
              <a:extLst>
                <a:ext uri="{FF2B5EF4-FFF2-40B4-BE49-F238E27FC236}">
                  <a16:creationId xmlns:a16="http://schemas.microsoft.com/office/drawing/2014/main" id="{BF0ED6D6-F1B8-E086-074C-1802C24BC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909" y="3264682"/>
              <a:ext cx="20048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Rectangle 62">
              <a:extLst>
                <a:ext uri="{FF2B5EF4-FFF2-40B4-BE49-F238E27FC236}">
                  <a16:creationId xmlns:a16="http://schemas.microsoft.com/office/drawing/2014/main" id="{9D9328E1-0ADE-D741-432D-4070678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4" y="8758119"/>
              <a:ext cx="7819699" cy="45719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F9BECAC5-4083-9D7F-3EB7-9AEA830FB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587" y="3264682"/>
              <a:ext cx="19046" cy="5507527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07">
              <a:extLst>
                <a:ext uri="{FF2B5EF4-FFF2-40B4-BE49-F238E27FC236}">
                  <a16:creationId xmlns:a16="http://schemas.microsoft.com/office/drawing/2014/main" id="{2710B1CF-1EEA-70C4-A602-046626C9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934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08">
              <a:extLst>
                <a:ext uri="{FF2B5EF4-FFF2-40B4-BE49-F238E27FC236}">
                  <a16:creationId xmlns:a16="http://schemas.microsoft.com/office/drawing/2014/main" id="{C01E524D-1E56-C458-A4F5-AE6A82DF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281" y="2577122"/>
              <a:ext cx="1903552" cy="687560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BEF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3C5CDDFE-17E3-CB7F-20ED-203BD386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935" y="3250591"/>
              <a:ext cx="7797646" cy="56360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112">
              <a:extLst>
                <a:ext uri="{FF2B5EF4-FFF2-40B4-BE49-F238E27FC236}">
                  <a16:creationId xmlns:a16="http://schemas.microsoft.com/office/drawing/2014/main" id="{68882151-FBA1-E4C7-F84F-6594C0BE7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360" y="2737741"/>
              <a:ext cx="186446" cy="400137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113">
              <a:extLst>
                <a:ext uri="{FF2B5EF4-FFF2-40B4-BE49-F238E27FC236}">
                  <a16:creationId xmlns:a16="http://schemas.microsoft.com/office/drawing/2014/main" id="{C86D3261-6645-2FD8-B41D-E21D4CDBF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949" y="2743376"/>
              <a:ext cx="90217" cy="386048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114">
              <a:extLst>
                <a:ext uri="{FF2B5EF4-FFF2-40B4-BE49-F238E27FC236}">
                  <a16:creationId xmlns:a16="http://schemas.microsoft.com/office/drawing/2014/main" id="{943371C7-0E5C-A34F-2E10-6C7880089D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7693" y="2737741"/>
              <a:ext cx="188451" cy="400137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115">
              <a:extLst>
                <a:ext uri="{FF2B5EF4-FFF2-40B4-BE49-F238E27FC236}">
                  <a16:creationId xmlns:a16="http://schemas.microsoft.com/office/drawing/2014/main" id="{1FB152D9-7A40-10B7-A432-4E48CB04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222" y="2737741"/>
              <a:ext cx="175420" cy="391684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6">
              <a:extLst>
                <a:ext uri="{FF2B5EF4-FFF2-40B4-BE49-F238E27FC236}">
                  <a16:creationId xmlns:a16="http://schemas.microsoft.com/office/drawing/2014/main" id="{FCCCA50D-9C7C-7E99-2372-AD6FE3AFD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3648" y="2732104"/>
              <a:ext cx="136326" cy="377595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127">
              <a:extLst>
                <a:ext uri="{FF2B5EF4-FFF2-40B4-BE49-F238E27FC236}">
                  <a16:creationId xmlns:a16="http://schemas.microsoft.com/office/drawing/2014/main" id="{117341BC-04C2-6198-FEBD-EBCC9B8AD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648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128">
              <a:extLst>
                <a:ext uri="{FF2B5EF4-FFF2-40B4-BE49-F238E27FC236}">
                  <a16:creationId xmlns:a16="http://schemas.microsoft.com/office/drawing/2014/main" id="{B901DD2B-E49E-3929-BEC8-28C9D0DC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55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9">
              <a:extLst>
                <a:ext uri="{FF2B5EF4-FFF2-40B4-BE49-F238E27FC236}">
                  <a16:creationId xmlns:a16="http://schemas.microsoft.com/office/drawing/2014/main" id="{B283BBE3-D24B-A719-6640-546E36508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11" y="2732104"/>
              <a:ext cx="134321" cy="377595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130">
              <a:extLst>
                <a:ext uri="{FF2B5EF4-FFF2-40B4-BE49-F238E27FC236}">
                  <a16:creationId xmlns:a16="http://schemas.microsoft.com/office/drawing/2014/main" id="{D629A39B-66A8-11B6-8772-2A0E5AD05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11" y="2901177"/>
              <a:ext cx="92220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131">
              <a:extLst>
                <a:ext uri="{FF2B5EF4-FFF2-40B4-BE49-F238E27FC236}">
                  <a16:creationId xmlns:a16="http://schemas.microsoft.com/office/drawing/2014/main" id="{108A192F-018A-28AC-57AE-435F861A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13" y="2901177"/>
              <a:ext cx="94226" cy="39450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AA60C3B0-ABF6-494A-A548-7AE79DCBE29E}"/>
              </a:ext>
            </a:extLst>
          </p:cNvPr>
          <p:cNvSpPr/>
          <p:nvPr/>
        </p:nvSpPr>
        <p:spPr>
          <a:xfrm>
            <a:off x="12406526" y="4381500"/>
            <a:ext cx="3719779" cy="2643320"/>
          </a:xfrm>
          <a:prstGeom prst="roundRect">
            <a:avLst>
              <a:gd name="adj" fmla="val 90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오른쪽 화살표[R] 49">
            <a:extLst>
              <a:ext uri="{FF2B5EF4-FFF2-40B4-BE49-F238E27FC236}">
                <a16:creationId xmlns:a16="http://schemas.microsoft.com/office/drawing/2014/main" id="{0E87D231-F73B-1FD0-9AE5-784334A49F5A}"/>
              </a:ext>
            </a:extLst>
          </p:cNvPr>
          <p:cNvSpPr/>
          <p:nvPr/>
        </p:nvSpPr>
        <p:spPr>
          <a:xfrm>
            <a:off x="10668000" y="5124450"/>
            <a:ext cx="1209228" cy="947497"/>
          </a:xfrm>
          <a:prstGeom prst="rightArrow">
            <a:avLst/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2B4AD-FCD0-6FDC-8A72-FF4FA60F3DE5}"/>
              </a:ext>
            </a:extLst>
          </p:cNvPr>
          <p:cNvSpPr txBox="1"/>
          <p:nvPr/>
        </p:nvSpPr>
        <p:spPr>
          <a:xfrm>
            <a:off x="2187677" y="4501202"/>
            <a:ext cx="3788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/>
              <a:t>Train &amp; Valid </a:t>
            </a:r>
            <a:r>
              <a:rPr kumimoji="1" lang="ko-KR" altLang="en-US" sz="2400" b="1" dirty="0"/>
              <a:t>데이터로 분리</a:t>
            </a: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E71E870-E3FC-E7E5-48D5-51E40DE23871}"/>
              </a:ext>
            </a:extLst>
          </p:cNvPr>
          <p:cNvGraphicFramePr>
            <a:graphicFrameLocks noGrp="1"/>
          </p:cNvGraphicFramePr>
          <p:nvPr/>
        </p:nvGraphicFramePr>
        <p:xfrm>
          <a:off x="2192867" y="5712462"/>
          <a:ext cx="3490797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046">
                  <a:extLst>
                    <a:ext uri="{9D8B030D-6E8A-4147-A177-3AD203B41FA5}">
                      <a16:colId xmlns:a16="http://schemas.microsoft.com/office/drawing/2014/main" val="180650410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54610979"/>
                    </a:ext>
                  </a:extLst>
                </a:gridCol>
                <a:gridCol w="1581151">
                  <a:extLst>
                    <a:ext uri="{9D8B030D-6E8A-4147-A177-3AD203B41FA5}">
                      <a16:colId xmlns:a16="http://schemas.microsoft.com/office/drawing/2014/main" val="2096488570"/>
                    </a:ext>
                  </a:extLst>
                </a:gridCol>
              </a:tblGrid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Train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Valid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6466175"/>
                  </a:ext>
                </a:extLst>
              </a:tr>
              <a:tr h="2702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: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089612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D6F680CA-DED0-9EA4-4CDB-7F19C7403FDC}"/>
              </a:ext>
            </a:extLst>
          </p:cNvPr>
          <p:cNvSpPr txBox="1"/>
          <p:nvPr/>
        </p:nvSpPr>
        <p:spPr>
          <a:xfrm>
            <a:off x="15107478" y="441080"/>
            <a:ext cx="209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MODELING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C227AC-DFA5-AF46-D87E-DDD04A14E871}"/>
              </a:ext>
            </a:extLst>
          </p:cNvPr>
          <p:cNvSpPr txBox="1"/>
          <p:nvPr/>
        </p:nvSpPr>
        <p:spPr>
          <a:xfrm>
            <a:off x="6372811" y="4114473"/>
            <a:ext cx="3121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 err="1"/>
              <a:t>AutoML</a:t>
            </a:r>
            <a:endParaRPr kumimoji="1" lang="en-US" altLang="ko-KR" sz="2400" b="1" dirty="0"/>
          </a:p>
          <a:p>
            <a:r>
              <a:rPr kumimoji="1" lang="en-US" altLang="ko-KR" sz="2400" b="1" dirty="0" err="1"/>
              <a:t>Pycaret</a:t>
            </a:r>
            <a:r>
              <a:rPr kumimoji="1" lang="ko-KR" altLang="en-US" sz="2400" b="1" dirty="0" err="1"/>
              <a:t>으로</a:t>
            </a:r>
            <a:r>
              <a:rPr kumimoji="1" lang="ko-KR" altLang="en-US" sz="2400" b="1" dirty="0"/>
              <a:t> 모델 비교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8F84C451-B11C-DE37-E2E3-938D62225983}"/>
              </a:ext>
            </a:extLst>
          </p:cNvPr>
          <p:cNvSpPr/>
          <p:nvPr/>
        </p:nvSpPr>
        <p:spPr>
          <a:xfrm>
            <a:off x="12375294" y="4007703"/>
            <a:ext cx="3779106" cy="830997"/>
          </a:xfrm>
          <a:prstGeom prst="roundRect">
            <a:avLst>
              <a:gd name="adj" fmla="val 50000"/>
            </a:avLst>
          </a:prstGeom>
          <a:solidFill>
            <a:srgbClr val="8EBEFD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TEST DATA</a:t>
            </a:r>
            <a:r>
              <a:rPr kumimoji="1" lang="ko-KR" altLang="en-US" sz="2400" dirty="0"/>
              <a:t>에 대한 결과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C5D1154-54EC-3AD3-1777-46B6B20F9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923872"/>
              </p:ext>
            </p:extLst>
          </p:nvPr>
        </p:nvGraphicFramePr>
        <p:xfrm>
          <a:off x="6236368" y="5143500"/>
          <a:ext cx="3441032" cy="2839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048">
                  <a:extLst>
                    <a:ext uri="{9D8B030D-6E8A-4147-A177-3AD203B41FA5}">
                      <a16:colId xmlns:a16="http://schemas.microsoft.com/office/drawing/2014/main" val="3103319844"/>
                    </a:ext>
                  </a:extLst>
                </a:gridCol>
                <a:gridCol w="1642973">
                  <a:extLst>
                    <a:ext uri="{9D8B030D-6E8A-4147-A177-3AD203B41FA5}">
                      <a16:colId xmlns:a16="http://schemas.microsoft.com/office/drawing/2014/main" val="2569608113"/>
                    </a:ext>
                  </a:extLst>
                </a:gridCol>
                <a:gridCol w="1147011">
                  <a:extLst>
                    <a:ext uri="{9D8B030D-6E8A-4147-A177-3AD203B41FA5}">
                      <a16:colId xmlns:a16="http://schemas.microsoft.com/office/drawing/2014/main" val="64390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gbc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0.7856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5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90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 err="1"/>
                        <a:t>lightgbm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Gradient Boosting Machine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94475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0DD995DB-3A95-6D5E-5768-628B9A9D0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89069"/>
              </p:ext>
            </p:extLst>
          </p:nvPr>
        </p:nvGraphicFramePr>
        <p:xfrm>
          <a:off x="12496800" y="5541013"/>
          <a:ext cx="345390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951">
                  <a:extLst>
                    <a:ext uri="{9D8B030D-6E8A-4147-A177-3AD203B41FA5}">
                      <a16:colId xmlns:a16="http://schemas.microsoft.com/office/drawing/2014/main" val="376009760"/>
                    </a:ext>
                  </a:extLst>
                </a:gridCol>
                <a:gridCol w="1726951">
                  <a:extLst>
                    <a:ext uri="{9D8B030D-6E8A-4147-A177-3AD203B41FA5}">
                      <a16:colId xmlns:a16="http://schemas.microsoft.com/office/drawing/2014/main" val="4260698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0.7818343722172751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1536571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951C48E-F9FC-7FDF-95CF-4FCEFC218427}"/>
              </a:ext>
            </a:extLst>
          </p:cNvPr>
          <p:cNvSpPr txBox="1"/>
          <p:nvPr/>
        </p:nvSpPr>
        <p:spPr>
          <a:xfrm>
            <a:off x="6322674" y="8203168"/>
            <a:ext cx="329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※  </a:t>
            </a:r>
            <a:r>
              <a:rPr kumimoji="1" lang="en-US" altLang="ko-KR" dirty="0"/>
              <a:t>Accuracy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valid </a:t>
            </a:r>
            <a:r>
              <a:rPr kumimoji="1" lang="ko-KR" altLang="en-US" dirty="0"/>
              <a:t>데이터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C5D48-B140-CD3F-B639-CDE25FF7F780}"/>
              </a:ext>
            </a:extLst>
          </p:cNvPr>
          <p:cNvSpPr txBox="1"/>
          <p:nvPr/>
        </p:nvSpPr>
        <p:spPr>
          <a:xfrm>
            <a:off x="2301523" y="7339328"/>
            <a:ext cx="3561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※ </a:t>
            </a:r>
            <a:r>
              <a:rPr lang="ko-KR" altLang="en-US" sz="1800" dirty="0"/>
              <a:t> </a:t>
            </a:r>
            <a:r>
              <a:rPr kumimoji="1" lang="en-US" altLang="ko-KR" dirty="0"/>
              <a:t>Target 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y</a:t>
            </a:r>
            <a:r>
              <a:rPr kumimoji="1" lang="ko-KR" altLang="en-US" dirty="0"/>
              <a:t>  컬럼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‘non-disable’ , ‘disable’</a:t>
            </a:r>
            <a:r>
              <a:rPr kumimoji="1" lang="ko-KR" altLang="en-US" dirty="0"/>
              <a:t> 비율을 </a:t>
            </a:r>
            <a:endParaRPr kumimoji="1" lang="en-US" altLang="ko-KR" dirty="0"/>
          </a:p>
          <a:p>
            <a:r>
              <a:rPr kumimoji="1" lang="en" altLang="ko-KR" dirty="0"/>
              <a:t>stratify</a:t>
            </a:r>
            <a:r>
              <a:rPr kumimoji="1" lang="ko-KR" altLang="en-US" dirty="0"/>
              <a:t> 옵션을 적용하여 </a:t>
            </a:r>
            <a:endParaRPr kumimoji="1" lang="en-US" altLang="ko-KR" dirty="0"/>
          </a:p>
          <a:p>
            <a:r>
              <a:rPr kumimoji="1" lang="en-US" altLang="ko-KR" dirty="0"/>
              <a:t>Train, valid </a:t>
            </a:r>
            <a:r>
              <a:rPr kumimoji="1" lang="ko-KR" altLang="en-US" dirty="0"/>
              <a:t>에 비슷한 비율로 할당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9CE7E-90FC-7EB2-1139-1DF90B6C0A0E}"/>
              </a:ext>
            </a:extLst>
          </p:cNvPr>
          <p:cNvSpPr txBox="1"/>
          <p:nvPr/>
        </p:nvSpPr>
        <p:spPr>
          <a:xfrm>
            <a:off x="13106400" y="6362701"/>
            <a:ext cx="1901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solidFill>
                  <a:srgbClr val="5987FF"/>
                </a:solidFill>
              </a:rPr>
              <a:t>약 </a:t>
            </a:r>
            <a:r>
              <a:rPr kumimoji="1" lang="en-US" altLang="ko-KR" sz="2400" dirty="0" smtClean="0">
                <a:solidFill>
                  <a:srgbClr val="5987FF"/>
                </a:solidFill>
              </a:rPr>
              <a:t>0.04</a:t>
            </a:r>
            <a:r>
              <a:rPr kumimoji="1" lang="ko-KR" altLang="en-US" sz="2400" dirty="0" smtClean="0">
                <a:solidFill>
                  <a:srgbClr val="5987FF"/>
                </a:solidFill>
              </a:rPr>
              <a:t> </a:t>
            </a:r>
            <a:r>
              <a:rPr kumimoji="1" lang="ko-KR" altLang="en-US" sz="2400" dirty="0">
                <a:solidFill>
                  <a:srgbClr val="5987FF"/>
                </a:solidFill>
              </a:rPr>
              <a:t>하락</a:t>
            </a:r>
          </a:p>
        </p:txBody>
      </p:sp>
      <p:sp>
        <p:nvSpPr>
          <p:cNvPr id="7" name="아래쪽 화살표[D] 6">
            <a:extLst>
              <a:ext uri="{FF2B5EF4-FFF2-40B4-BE49-F238E27FC236}">
                <a16:creationId xmlns:a16="http://schemas.microsoft.com/office/drawing/2014/main" id="{5C703DD3-6B35-644E-0389-7A47489F5C07}"/>
              </a:ext>
            </a:extLst>
          </p:cNvPr>
          <p:cNvSpPr/>
          <p:nvPr/>
        </p:nvSpPr>
        <p:spPr>
          <a:xfrm>
            <a:off x="14915322" y="6388857"/>
            <a:ext cx="248478" cy="386082"/>
          </a:xfrm>
          <a:prstGeom prst="downArrow">
            <a:avLst/>
          </a:prstGeom>
          <a:solidFill>
            <a:srgbClr val="61A3F7"/>
          </a:solidFill>
          <a:ln>
            <a:solidFill>
              <a:srgbClr val="598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64851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09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모델링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제외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3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6" name="그룹 1006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961" name="TextBox 960">
            <a:extLst>
              <a:ext uri="{FF2B5EF4-FFF2-40B4-BE49-F238E27FC236}">
                <a16:creationId xmlns:a16="http://schemas.microsoft.com/office/drawing/2014/main" id="{F69046E8-3DB1-D407-0783-DC0D4D60531E}"/>
              </a:ext>
            </a:extLst>
          </p:cNvPr>
          <p:cNvSpPr txBox="1"/>
          <p:nvPr/>
        </p:nvSpPr>
        <p:spPr>
          <a:xfrm>
            <a:off x="15014349" y="571500"/>
            <a:ext cx="244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rgbClr val="5F5F5F"/>
                </a:solidFill>
              </a:rPr>
              <a:t>CONCLUSION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/>
          </p:nvPr>
        </p:nvGraphicFramePr>
        <p:xfrm>
          <a:off x="978309" y="1378925"/>
          <a:ext cx="795921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34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702087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10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34574"/>
              </p:ext>
            </p:extLst>
          </p:nvPr>
        </p:nvGraphicFramePr>
        <p:xfrm>
          <a:off x="685800" y="2400300"/>
          <a:ext cx="16697804" cy="6592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924">
                  <a:extLst>
                    <a:ext uri="{9D8B030D-6E8A-4147-A177-3AD203B41FA5}">
                      <a16:colId xmlns:a16="http://schemas.microsoft.com/office/drawing/2014/main" val="3348386777"/>
                    </a:ext>
                  </a:extLst>
                </a:gridCol>
                <a:gridCol w="14862880">
                  <a:extLst>
                    <a:ext uri="{9D8B030D-6E8A-4147-A177-3AD203B41FA5}">
                      <a16:colId xmlns:a16="http://schemas.microsoft.com/office/drawing/2014/main" val="2487445358"/>
                    </a:ext>
                  </a:extLst>
                </a:gridCol>
              </a:tblGrid>
              <a:tr h="21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 smtClean="0">
                          <a:solidFill>
                            <a:srgbClr val="5987FF"/>
                          </a:solidFill>
                        </a:rPr>
                        <a:t>01</a:t>
                      </a:r>
                      <a:endParaRPr lang="ko-KR" altLang="en-US" sz="4400" b="1" dirty="0">
                        <a:solidFill>
                          <a:srgbClr val="5987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모델의 정확도는 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0.83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보다 낮음</a:t>
                      </a:r>
                      <a:endParaRPr lang="en-US" altLang="ko-KR" sz="28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→ </a:t>
                      </a:r>
                      <a:r>
                        <a:rPr lang="ko-KR" altLang="en-US" sz="28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하이퍼파라미터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튜닝</a:t>
                      </a:r>
                      <a:r>
                        <a:rPr lang="ko-KR" alt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된 모델이 </a:t>
                      </a:r>
                      <a:r>
                        <a:rPr lang="en-US" altLang="ko-KR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0.83</a:t>
                      </a:r>
                      <a:r>
                        <a:rPr lang="ko-KR" alt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 가깝게 </a:t>
                      </a:r>
                      <a:r>
                        <a:rPr lang="en-US" altLang="ko-KR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Accuracy</a:t>
                      </a:r>
                      <a:r>
                        <a:rPr lang="ko-KR" alt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나오기는 하지만</a:t>
                      </a:r>
                      <a:endParaRPr lang="en-US" altLang="ko-KR" sz="2800" b="1" i="0" kern="12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수치 이상으로 올라가지는 않음</a:t>
                      </a:r>
                      <a:endParaRPr lang="en-US" altLang="ko-KR" sz="28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3229802"/>
                  </a:ext>
                </a:extLst>
              </a:tr>
              <a:tr h="21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 smtClean="0">
                          <a:solidFill>
                            <a:srgbClr val="5987FF"/>
                          </a:solidFill>
                        </a:rPr>
                        <a:t>02</a:t>
                      </a:r>
                      <a:endParaRPr lang="ko-KR" altLang="en-US" sz="4400" b="1" dirty="0">
                        <a:solidFill>
                          <a:srgbClr val="5987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컬럼 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'sop_id' 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제외하였을 때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2800" b="1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모델의 정확도는 다소 낮아졌음</a:t>
                      </a:r>
                      <a:endParaRPr lang="en-US" altLang="ko-KR" sz="28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따라서 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'sop_id'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중요한 예측 변수로 작용하고 있을 것으로 보임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→ 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그러나 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sop_id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전체가 </a:t>
                      </a:r>
                      <a:r>
                        <a:rPr lang="en-US" altLang="ko-KR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unique</a:t>
                      </a:r>
                      <a:r>
                        <a:rPr lang="ko-KR" altLang="en-US" sz="2800" b="1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값을 가진 컬럼이므로 왜 이렇게 작용하는지 이해하지 못함</a:t>
                      </a:r>
                      <a:endParaRPr lang="en-US" altLang="ko-KR" sz="2800" b="1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8315184"/>
                  </a:ext>
                </a:extLst>
              </a:tr>
              <a:tr h="2197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00" b="1" dirty="0" smtClean="0">
                          <a:solidFill>
                            <a:srgbClr val="5987FF"/>
                          </a:solidFill>
                        </a:rPr>
                        <a:t>03</a:t>
                      </a:r>
                      <a:endParaRPr lang="ko-KR" altLang="en-US" sz="4400" b="1" dirty="0">
                        <a:solidFill>
                          <a:srgbClr val="5987FF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baseline="0" dirty="0" smtClean="0">
                          <a:latin typeface="+mn-ea"/>
                          <a:ea typeface="+mn-ea"/>
                        </a:rPr>
                        <a:t> 'y' </a:t>
                      </a:r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클래스에 대한 </a:t>
                      </a:r>
                      <a:r>
                        <a:rPr lang="en-US" altLang="ko-KR" sz="2800" b="1" baseline="0" dirty="0" smtClean="0">
                          <a:latin typeface="+mn-ea"/>
                          <a:ea typeface="+mn-ea"/>
                        </a:rPr>
                        <a:t>＇non-disable＇</a:t>
                      </a:r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2800" b="1" baseline="0" dirty="0" smtClean="0">
                          <a:latin typeface="+mn-ea"/>
                          <a:ea typeface="+mn-ea"/>
                        </a:rPr>
                        <a:t>＇disable＇ </a:t>
                      </a:r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클래스의 분포가 균형을 이루는지 여부를 확인하고 데이터 분포가 균형을 이루지 않는다면</a:t>
                      </a:r>
                      <a:r>
                        <a:rPr lang="en-US" altLang="ko-KR" sz="2800" b="1" baseline="0" dirty="0" smtClean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2800" b="1" baseline="0" dirty="0" smtClean="0">
                          <a:latin typeface="+mn-ea"/>
                          <a:ea typeface="+mn-ea"/>
                        </a:rPr>
                        <a:t>→ 각 클래스의 비율을 맞추고 모델링을 진행해볼 것 </a:t>
                      </a:r>
                      <a:endParaRPr lang="ko-KR" altLang="en-US" sz="2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7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3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3860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12192000" y="3883514"/>
            <a:ext cx="3411682" cy="2967706"/>
            <a:chOff x="12372109" y="4004594"/>
            <a:chExt cx="3411682" cy="2967706"/>
          </a:xfrm>
        </p:grpSpPr>
        <p:sp>
          <p:nvSpPr>
            <p:cNvPr id="2" name="타원 1"/>
            <p:cNvSpPr/>
            <p:nvPr/>
          </p:nvSpPr>
          <p:spPr>
            <a:xfrm>
              <a:off x="12372109" y="4004594"/>
              <a:ext cx="1905000" cy="1828800"/>
            </a:xfrm>
            <a:prstGeom prst="ellipse">
              <a:avLst/>
            </a:prstGeom>
            <a:solidFill>
              <a:srgbClr val="05FCD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13878791" y="4004594"/>
              <a:ext cx="1905000" cy="1828800"/>
            </a:xfrm>
            <a:prstGeom prst="ellipse">
              <a:avLst/>
            </a:prstGeom>
            <a:solidFill>
              <a:srgbClr val="5987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3182600" y="5143500"/>
              <a:ext cx="1905000" cy="1828800"/>
            </a:xfrm>
            <a:prstGeom prst="ellipse">
              <a:avLst/>
            </a:prstGeom>
            <a:solidFill>
              <a:srgbClr val="FFA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AFAE40-A0DA-9A4E-A606-BBEEA27C3862}"/>
              </a:ext>
            </a:extLst>
          </p:cNvPr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31721" y="4381500"/>
            <a:ext cx="78790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0" b="1" dirty="0" smtClean="0">
                <a:solidFill>
                  <a:srgbClr val="5F5F5F"/>
                </a:solidFill>
              </a:rPr>
              <a:t>감사합니다</a:t>
            </a:r>
            <a:endParaRPr lang="ko-KR" altLang="en-US" sz="12000" b="1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0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9167814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2233614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990600" y="115724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61616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7142" y="9481323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49400" y="563792"/>
            <a:ext cx="369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TABLE OF CONTENTS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F8D23E-37F1-9DA3-45EF-6B9C03241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77294"/>
              </p:ext>
            </p:extLst>
          </p:nvPr>
        </p:nvGraphicFramePr>
        <p:xfrm>
          <a:off x="569740" y="2400300"/>
          <a:ext cx="16885149" cy="665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727">
                  <a:extLst>
                    <a:ext uri="{9D8B030D-6E8A-4147-A177-3AD203B41FA5}">
                      <a16:colId xmlns:a16="http://schemas.microsoft.com/office/drawing/2014/main" val="4189619126"/>
                    </a:ext>
                  </a:extLst>
                </a:gridCol>
                <a:gridCol w="15494422">
                  <a:extLst>
                    <a:ext uri="{9D8B030D-6E8A-4147-A177-3AD203B41FA5}">
                      <a16:colId xmlns:a16="http://schemas.microsoft.com/office/drawing/2014/main" val="92275652"/>
                    </a:ext>
                  </a:extLst>
                </a:gridCol>
              </a:tblGrid>
              <a:tr h="665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2966128"/>
                  </a:ext>
                </a:extLst>
              </a:tr>
              <a:tr h="665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02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- ORIGINAL DATA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6255604"/>
                  </a:ext>
                </a:extLst>
              </a:tr>
              <a:tr h="665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03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- ORIGINAL DATA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587421"/>
                  </a:ext>
                </a:extLst>
              </a:tr>
              <a:tr h="665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04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전처리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951241"/>
                  </a:ext>
                </a:extLst>
              </a:tr>
              <a:tr h="665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05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EDA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PROCESSED DATA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8626415"/>
                  </a:ext>
                </a:extLst>
              </a:tr>
              <a:tr h="665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06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CDA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PROCESSED DATA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7906653"/>
                  </a:ext>
                </a:extLst>
              </a:tr>
              <a:tr h="665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모델링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0494524"/>
                  </a:ext>
                </a:extLst>
              </a:tr>
              <a:tr h="665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08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 </a:t>
                      </a:r>
                      <a:r>
                        <a:rPr lang="ko-KR" altLang="en-US" sz="3200" b="1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하이퍼파라미터</a:t>
                      </a:r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튜닝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05181"/>
                  </a:ext>
                </a:extLst>
              </a:tr>
              <a:tr h="665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모델링 </a:t>
                      </a:r>
                      <a:r>
                        <a:rPr lang="en-US" altLang="ko-KR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3200" b="1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Sop_id </a:t>
                      </a:r>
                      <a:r>
                        <a:rPr lang="ko-KR" altLang="en-US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 제외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6680194"/>
                  </a:ext>
                </a:extLst>
              </a:tr>
              <a:tr h="665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 smtClean="0">
                          <a:solidFill>
                            <a:srgbClr val="D3D3D3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R" altLang="en-US" sz="3200" b="1" dirty="0">
                        <a:solidFill>
                          <a:srgbClr val="D3D3D3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3200" b="1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결론</a:t>
                      </a:r>
                      <a:endParaRPr lang="ko-KR" altLang="en-US" sz="3200" b="1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7594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51475" y="2578218"/>
            <a:ext cx="4237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lt"/>
              </a:rPr>
              <a:t>Feature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(Column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):    19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  <a:p>
            <a:r>
              <a:rPr lang="ko-KR" altLang="en-US" sz="2400" b="1" dirty="0">
                <a:latin typeface="+mj-lt"/>
              </a:rPr>
              <a:t>데이터 개수</a:t>
            </a:r>
            <a:r>
              <a:rPr lang="en-US" altLang="ko-KR" sz="2400" b="1" dirty="0">
                <a:latin typeface="+mj-lt"/>
              </a:rPr>
              <a:t>(Row </a:t>
            </a:r>
            <a:r>
              <a:rPr lang="ko-KR" altLang="en-US" sz="2400" b="1" dirty="0">
                <a:latin typeface="+mj-lt"/>
              </a:rPr>
              <a:t>수</a:t>
            </a:r>
            <a:r>
              <a:rPr lang="en-US" altLang="ko-KR" sz="2400" b="1" dirty="0">
                <a:latin typeface="+mj-lt"/>
              </a:rPr>
              <a:t>)</a:t>
            </a:r>
            <a:r>
              <a:rPr lang="ko-KR" altLang="en-US" sz="2400" b="1" dirty="0">
                <a:latin typeface="+mj-lt"/>
              </a:rPr>
              <a:t> </a:t>
            </a:r>
            <a:r>
              <a:rPr lang="en-US" altLang="ko-KR" sz="2400" b="1" dirty="0">
                <a:latin typeface="+mj-lt"/>
              </a:rPr>
              <a:t>:  7859</a:t>
            </a:r>
            <a:r>
              <a:rPr lang="ko-KR" altLang="en-US" sz="2400" b="1" dirty="0">
                <a:latin typeface="+mj-lt"/>
              </a:rPr>
              <a:t>개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73439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737141"/>
              </p:ext>
            </p:extLst>
          </p:nvPr>
        </p:nvGraphicFramePr>
        <p:xfrm>
          <a:off x="545691" y="3561610"/>
          <a:ext cx="8369709" cy="5311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345">
                  <a:extLst>
                    <a:ext uri="{9D8B030D-6E8A-4147-A177-3AD203B41FA5}">
                      <a16:colId xmlns:a16="http://schemas.microsoft.com/office/drawing/2014/main" val="1690627467"/>
                    </a:ext>
                  </a:extLst>
                </a:gridCol>
                <a:gridCol w="6112364">
                  <a:extLst>
                    <a:ext uri="{9D8B030D-6E8A-4147-A177-3AD203B41FA5}">
                      <a16:colId xmlns:a16="http://schemas.microsoft.com/office/drawing/2014/main" val="2250543528"/>
                    </a:ext>
                  </a:extLst>
                </a:gridCol>
              </a:tblGrid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2965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Operating Procedure (SOP)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고유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70272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고유한 </a:t>
                      </a:r>
                      <a:r>
                        <a:rPr lang="ko-KR" alt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365485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유형 또는 종류를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0850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 처리 결과를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50242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티켓의 상태를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2567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티켓이 생성된 시각 또는 요청된 시각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1557101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티켓을 수신한 시각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480726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티켓에 대한 자세한 정보나 설명을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68608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장애를 분류하는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203087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장애의 유형을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137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751186"/>
              </p:ext>
            </p:extLst>
          </p:nvPr>
        </p:nvGraphicFramePr>
        <p:xfrm>
          <a:off x="8991600" y="3543300"/>
          <a:ext cx="8622891" cy="5311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5630">
                  <a:extLst>
                    <a:ext uri="{9D8B030D-6E8A-4147-A177-3AD203B41FA5}">
                      <a16:colId xmlns:a16="http://schemas.microsoft.com/office/drawing/2014/main" val="1690627467"/>
                    </a:ext>
                  </a:extLst>
                </a:gridCol>
                <a:gridCol w="6297261">
                  <a:extLst>
                    <a:ext uri="{9D8B030D-6E8A-4147-A177-3AD203B41FA5}">
                      <a16:colId xmlns:a16="http://schemas.microsoft.com/office/drawing/2014/main" val="2250543528"/>
                    </a:ext>
                  </a:extLst>
                </a:gridCol>
              </a:tblGrid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2965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장애에 대한 자세한 내용을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4702720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관련 내용을 나타내는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0365485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 또는 장애 유형에 대한 자세한 내용을 포함하는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800850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이벤트의 시작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0502426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이벤트의 종료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725673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 처리를 승인한 사용자를 식별하는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1557101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승인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480726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문제나 이벤트 처리를 완료한 사용자를 식별하는 정보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4468608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 완료 시간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2030877"/>
                  </a:ext>
                </a:extLst>
              </a:tr>
              <a:tr h="482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예측하기 위한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 변수를 나타냄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8137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9843"/>
              </p:ext>
            </p:extLst>
          </p:nvPr>
        </p:nvGraphicFramePr>
        <p:xfrm>
          <a:off x="845500" y="2477085"/>
          <a:ext cx="7993699" cy="6407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1583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2132525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176586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953725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sop_id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ticket_id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ticket_result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32.79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status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1192334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531800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receive_time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98.70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32738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detail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99.89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58724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fault_classify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6445"/>
                  </a:ext>
                </a:extLst>
              </a:tr>
              <a:tr h="582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75814"/>
              </p:ext>
            </p:extLst>
          </p:nvPr>
        </p:nvGraphicFramePr>
        <p:xfrm>
          <a:off x="8991599" y="2476500"/>
          <a:ext cx="8382002" cy="6407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40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860093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703937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703937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결측비율</a:t>
                      </a:r>
                      <a:r>
                        <a:rPr lang="en-US" altLang="ko-KR" dirty="0"/>
                        <a:t>(%)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585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fault_detail_content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7839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etc_content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7840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99.76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fault_type_content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float64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end_time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99.96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handling_ack_time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7858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99.99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0.47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581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Object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0.00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grpSp>
        <p:nvGrpSpPr>
          <p:cNvPr id="40" name="그룹 39"/>
          <p:cNvGrpSpPr/>
          <p:nvPr/>
        </p:nvGrpSpPr>
        <p:grpSpPr>
          <a:xfrm>
            <a:off x="15343632" y="9310158"/>
            <a:ext cx="2116173" cy="738664"/>
            <a:chOff x="10896600" y="8126968"/>
            <a:chExt cx="2021937" cy="738664"/>
          </a:xfrm>
        </p:grpSpPr>
        <p:sp>
          <p:nvSpPr>
            <p:cNvPr id="23" name="직사각형 22"/>
            <p:cNvSpPr/>
            <p:nvPr/>
          </p:nvSpPr>
          <p:spPr>
            <a:xfrm>
              <a:off x="10896600" y="8202764"/>
              <a:ext cx="228600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201400" y="8126968"/>
              <a:ext cx="1717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/>
                <a:t>다수의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0896600" y="8572096"/>
              <a:ext cx="228600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1201400" y="8496300"/>
              <a:ext cx="1176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Target </a:t>
              </a:r>
              <a:r>
                <a:rPr lang="ko-KR" altLang="en-US" b="1" dirty="0"/>
                <a:t>값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pSp>
        <p:nvGrpSpPr>
          <p:cNvPr id="18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20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171516"/>
              </p:ext>
            </p:extLst>
          </p:nvPr>
        </p:nvGraphicFramePr>
        <p:xfrm>
          <a:off x="978309" y="1378925"/>
          <a:ext cx="45842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309" y="9097459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90462"/>
              </p:ext>
            </p:extLst>
          </p:nvPr>
        </p:nvGraphicFramePr>
        <p:xfrm>
          <a:off x="228600" y="2556989"/>
          <a:ext cx="5463251" cy="6396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96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96741">
                  <a:extLst>
                    <a:ext uri="{9D8B030D-6E8A-4147-A177-3AD203B41FA5}">
                      <a16:colId xmlns:a16="http://schemas.microsoft.com/office/drawing/2014/main" val="1110888658"/>
                    </a:ext>
                  </a:extLst>
                </a:gridCol>
                <a:gridCol w="2904514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</a:tblGrid>
              <a:tr h="6461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79585"/>
                  </a:ext>
                </a:extLst>
              </a:tr>
              <a:tr h="772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84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‘ATT’,’NTT’,’ATT2’, ‘TRAFFIC’,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‘RT’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379288"/>
                  </a:ext>
                </a:extLst>
              </a:tr>
              <a:tr h="3364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ticket_result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유해 트래픽 탐지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이용기관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 탐지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트래픽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)’,</a:t>
                      </a:r>
                    </a:p>
                    <a:p>
                      <a:pPr algn="l"/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‘ETH UNI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수신단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단방향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링크 장애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＇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7541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69626"/>
              </p:ext>
            </p:extLst>
          </p:nvPr>
        </p:nvGraphicFramePr>
        <p:xfrm>
          <a:off x="11791266" y="2548379"/>
          <a:ext cx="6191934" cy="64361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9535">
                  <a:extLst>
                    <a:ext uri="{9D8B030D-6E8A-4147-A177-3AD203B41FA5}">
                      <a16:colId xmlns:a16="http://schemas.microsoft.com/office/drawing/2014/main" val="1014786247"/>
                    </a:ext>
                  </a:extLst>
                </a:gridCol>
                <a:gridCol w="1077027">
                  <a:extLst>
                    <a:ext uri="{9D8B030D-6E8A-4147-A177-3AD203B41FA5}">
                      <a16:colId xmlns:a16="http://schemas.microsoft.com/office/drawing/2014/main" val="3390577975"/>
                    </a:ext>
                  </a:extLst>
                </a:gridCol>
                <a:gridCol w="1617906">
                  <a:extLst>
                    <a:ext uri="{9D8B030D-6E8A-4147-A177-3AD203B41FA5}">
                      <a16:colId xmlns:a16="http://schemas.microsoft.com/office/drawing/2014/main" val="3614438700"/>
                    </a:ext>
                  </a:extLst>
                </a:gridCol>
                <a:gridCol w="1347466">
                  <a:extLst>
                    <a:ext uri="{9D8B030D-6E8A-4147-A177-3AD203B41FA5}">
                      <a16:colId xmlns:a16="http://schemas.microsoft.com/office/drawing/2014/main" val="1033041463"/>
                    </a:ext>
                  </a:extLst>
                </a:gridCol>
              </a:tblGrid>
              <a:tr h="5817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867720"/>
                  </a:ext>
                </a:extLst>
              </a:tr>
              <a:tr h="1424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‘111’,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테스트입니다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조치 내용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 , 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파스타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재설치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 테스트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이상없음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‘, ‘shutdown’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823659"/>
                  </a:ext>
                </a:extLst>
              </a:tr>
              <a:tr h="423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5837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'2021-12-14 13:06:23.754‘, '2022-04-05 12:28:50.376'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598095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'2021-12-14 14:06:23.754' '2022-04-05 13:28:50.376'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3088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handling_ack_user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'NIA ADMIN‘, 'admin'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445838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'2022-06-30 15:41:46.536 +0900'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699316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handling_fin_user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'admin' ,'NIA ADMIN‘, '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김현숙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,'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김세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99531"/>
                  </a:ext>
                </a:extLst>
              </a:tr>
              <a:tr h="623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7822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947621"/>
                  </a:ext>
                </a:extLst>
              </a:tr>
              <a:tr h="3836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'non-disable‘, 'disable'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7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5269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22783" y="494019"/>
            <a:ext cx="3024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OVERVIEW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09377"/>
              </p:ext>
            </p:extLst>
          </p:nvPr>
        </p:nvGraphicFramePr>
        <p:xfrm>
          <a:off x="5815010" y="2556405"/>
          <a:ext cx="5896640" cy="639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794">
                  <a:extLst>
                    <a:ext uri="{9D8B030D-6E8A-4147-A177-3AD203B41FA5}">
                      <a16:colId xmlns:a16="http://schemas.microsoft.com/office/drawing/2014/main" val="2538314550"/>
                    </a:ext>
                  </a:extLst>
                </a:gridCol>
                <a:gridCol w="1130066">
                  <a:extLst>
                    <a:ext uri="{9D8B030D-6E8A-4147-A177-3AD203B41FA5}">
                      <a16:colId xmlns:a16="http://schemas.microsoft.com/office/drawing/2014/main" val="1818275423"/>
                    </a:ext>
                  </a:extLst>
                </a:gridCol>
                <a:gridCol w="1818254">
                  <a:extLst>
                    <a:ext uri="{9D8B030D-6E8A-4147-A177-3AD203B41FA5}">
                      <a16:colId xmlns:a16="http://schemas.microsoft.com/office/drawing/2014/main" val="3740498659"/>
                    </a:ext>
                  </a:extLst>
                </a:gridCol>
                <a:gridCol w="1358526">
                  <a:extLst>
                    <a:ext uri="{9D8B030D-6E8A-4147-A177-3AD203B41FA5}">
                      <a16:colId xmlns:a16="http://schemas.microsoft.com/office/drawing/2014/main" val="116624935"/>
                    </a:ext>
                  </a:extLst>
                </a:gridCol>
              </a:tblGrid>
              <a:tr h="646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5808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‘FIN’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9270599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7858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unique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FFA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  <a:r>
                        <a:rPr lang="ko-KR" altLang="en-US" dirty="0" err="1"/>
                        <a:t>결측치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A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8499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2023-08-25 11:07:14.643 +0900' '2022-07-28 15:55:46.349 +090, etc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262975"/>
                  </a:ext>
                </a:extLst>
              </a:tr>
              <a:tr h="4743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‘DETAIL’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5216395"/>
                  </a:ext>
                </a:extLst>
              </a:tr>
              <a:tr h="818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fault_classify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포트장애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＇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장비장애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‘test’, ‘asdd’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8127174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통신불량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 config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불일치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포트불량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지빅불량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‘test’, ‘asdd’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763371"/>
                  </a:ext>
                </a:extLst>
              </a:tr>
              <a:tr h="1169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fault_detail_content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‘’</a:t>
                      </a:r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포트변경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‘config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재설정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’,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장비재부팅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‘</a:t>
                      </a:r>
                      <a:r>
                        <a:rPr lang="ko-KR" altLang="en-US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지빅교체</a:t>
                      </a:r>
                      <a:r>
                        <a:rPr lang="en-US" altLang="ko-KR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 , ‘test’, ‘234’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66159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5618406" y="9879568"/>
            <a:ext cx="123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- Target </a:t>
            </a:r>
            <a:r>
              <a:rPr lang="ko-KR" altLang="en-US" b="1" dirty="0"/>
              <a:t>값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299400" y="9120795"/>
            <a:ext cx="2262167" cy="1063169"/>
            <a:chOff x="15299400" y="9120795"/>
            <a:chExt cx="2262167" cy="1063169"/>
          </a:xfrm>
        </p:grpSpPr>
        <p:sp>
          <p:nvSpPr>
            <p:cNvPr id="21" name="직사각형 20"/>
            <p:cNvSpPr/>
            <p:nvPr/>
          </p:nvSpPr>
          <p:spPr>
            <a:xfrm>
              <a:off x="15299400" y="9562696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618406" y="9486900"/>
              <a:ext cx="1943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컬럼전체</a:t>
              </a:r>
              <a:r>
                <a:rPr lang="ko-KR" altLang="en-US" b="1" dirty="0"/>
                <a:t> </a:t>
              </a:r>
              <a:r>
                <a:rPr lang="ko-KR" altLang="en-US" b="1" dirty="0" err="1"/>
                <a:t>결측치</a:t>
              </a:r>
              <a:endParaRPr lang="ko-KR" altLang="en-US" b="1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99400" y="9955364"/>
              <a:ext cx="239254" cy="228600"/>
            </a:xfrm>
            <a:prstGeom prst="rect">
              <a:avLst/>
            </a:prstGeom>
            <a:solidFill>
              <a:srgbClr val="598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5299400" y="9196591"/>
              <a:ext cx="239254" cy="228600"/>
            </a:xfrm>
            <a:prstGeom prst="rect">
              <a:avLst/>
            </a:prstGeom>
            <a:solidFill>
              <a:srgbClr val="FFA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18406" y="9120795"/>
              <a:ext cx="1491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</a:t>
              </a:r>
              <a:r>
                <a:rPr lang="ko-KR" altLang="en-US" b="1" dirty="0" err="1"/>
                <a:t>고유값</a:t>
              </a:r>
              <a:r>
                <a:rPr lang="ko-KR" altLang="en-US" b="1" dirty="0"/>
                <a:t> 다수</a:t>
              </a:r>
            </a:p>
          </p:txBody>
        </p:sp>
      </p:grpSp>
      <p:grpSp>
        <p:nvGrpSpPr>
          <p:cNvPr id="32" name="그룹 1001"/>
          <p:cNvGrpSpPr/>
          <p:nvPr/>
        </p:nvGrpSpPr>
        <p:grpSpPr>
          <a:xfrm>
            <a:off x="978309" y="9091614"/>
            <a:ext cx="16633896" cy="14286"/>
            <a:chOff x="825909" y="2291567"/>
            <a:chExt cx="16633896" cy="14286"/>
          </a:xfrm>
        </p:grpSpPr>
        <p:pic>
          <p:nvPicPr>
            <p:cNvPr id="3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63254"/>
              </p:ext>
            </p:extLst>
          </p:nvPr>
        </p:nvGraphicFramePr>
        <p:xfrm>
          <a:off x="978309" y="1378925"/>
          <a:ext cx="6413091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891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01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개요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28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43" name="TextBox 42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8370603" y="2324100"/>
            <a:ext cx="5269197" cy="3124200"/>
            <a:chOff x="8370603" y="2400300"/>
            <a:chExt cx="5116797" cy="3124200"/>
          </a:xfrm>
        </p:grpSpPr>
        <p:graphicFrame>
          <p:nvGraphicFramePr>
            <p:cNvPr id="38" name="차트 37"/>
            <p:cNvGraphicFramePr/>
            <p:nvPr>
              <p:extLst>
                <p:ext uri="{D42A27DB-BD31-4B8C-83A1-F6EECF244321}">
                  <p14:modId xmlns:p14="http://schemas.microsoft.com/office/powerpoint/2010/main" val="3230076769"/>
                </p:ext>
              </p:extLst>
            </p:nvPr>
          </p:nvGraphicFramePr>
          <p:xfrm>
            <a:off x="8370603" y="2697831"/>
            <a:ext cx="5116797" cy="282666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10326148" y="2400300"/>
              <a:ext cx="1336114" cy="357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Ticket_result</a:t>
              </a:r>
              <a:endParaRPr lang="ko-KR" altLang="en-US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622457" y="2408349"/>
            <a:ext cx="3575116" cy="3268551"/>
            <a:chOff x="4622457" y="2491966"/>
            <a:chExt cx="3575116" cy="3268551"/>
          </a:xfrm>
        </p:grpSpPr>
        <p:graphicFrame>
          <p:nvGraphicFramePr>
            <p:cNvPr id="7" name="차트 6"/>
            <p:cNvGraphicFramePr/>
            <p:nvPr>
              <p:extLst>
                <p:ext uri="{D42A27DB-BD31-4B8C-83A1-F6EECF244321}">
                  <p14:modId xmlns:p14="http://schemas.microsoft.com/office/powerpoint/2010/main" val="2921254931"/>
                </p:ext>
              </p:extLst>
            </p:nvPr>
          </p:nvGraphicFramePr>
          <p:xfrm>
            <a:off x="4622457" y="2801723"/>
            <a:ext cx="3575116" cy="29587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5791201" y="2491966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Ticket_Type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631626" y="2400300"/>
            <a:ext cx="3598060" cy="3236729"/>
            <a:chOff x="631626" y="2476500"/>
            <a:chExt cx="3598060" cy="3236729"/>
          </a:xfrm>
        </p:grpSpPr>
        <p:graphicFrame>
          <p:nvGraphicFramePr>
            <p:cNvPr id="9" name="차트 8"/>
            <p:cNvGraphicFramePr/>
            <p:nvPr>
              <p:extLst>
                <p:ext uri="{D42A27DB-BD31-4B8C-83A1-F6EECF244321}">
                  <p14:modId xmlns:p14="http://schemas.microsoft.com/office/powerpoint/2010/main" val="1606031389"/>
                </p:ext>
              </p:extLst>
            </p:nvPr>
          </p:nvGraphicFramePr>
          <p:xfrm>
            <a:off x="631626" y="2822072"/>
            <a:ext cx="3598060" cy="28911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1905000" y="2476500"/>
              <a:ext cx="1303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Target : y</a:t>
              </a:r>
              <a:endParaRPr lang="ko-KR" altLang="en-US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13950700" y="2348837"/>
            <a:ext cx="3403777" cy="3163497"/>
            <a:chOff x="13868400" y="2400300"/>
            <a:chExt cx="3403777" cy="3163497"/>
          </a:xfrm>
        </p:grpSpPr>
        <p:graphicFrame>
          <p:nvGraphicFramePr>
            <p:cNvPr id="53" name="차트 52"/>
            <p:cNvGraphicFramePr/>
            <p:nvPr>
              <p:extLst>
                <p:ext uri="{D42A27DB-BD31-4B8C-83A1-F6EECF244321}">
                  <p14:modId xmlns:p14="http://schemas.microsoft.com/office/powerpoint/2010/main" val="2074545366"/>
                </p:ext>
              </p:extLst>
            </p:nvPr>
          </p:nvGraphicFramePr>
          <p:xfrm>
            <a:off x="13868400" y="2697831"/>
            <a:ext cx="3403777" cy="286596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14925806" y="2400300"/>
              <a:ext cx="1457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Fault_Classify</a:t>
              </a:r>
              <a:endParaRPr lang="ko-KR" alt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494022" y="200294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Null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</a:p>
        </p:txBody>
      </p:sp>
      <p:grpSp>
        <p:nvGrpSpPr>
          <p:cNvPr id="969" name="그룹 968"/>
          <p:cNvGrpSpPr/>
          <p:nvPr/>
        </p:nvGrpSpPr>
        <p:grpSpPr>
          <a:xfrm>
            <a:off x="4149647" y="5854920"/>
            <a:ext cx="3505200" cy="3206313"/>
            <a:chOff x="4038600" y="5854920"/>
            <a:chExt cx="3505200" cy="3206313"/>
          </a:xfrm>
        </p:grpSpPr>
        <p:graphicFrame>
          <p:nvGraphicFramePr>
            <p:cNvPr id="66" name="차트 65"/>
            <p:cNvGraphicFramePr/>
            <p:nvPr>
              <p:extLst>
                <p:ext uri="{D42A27DB-BD31-4B8C-83A1-F6EECF244321}">
                  <p14:modId xmlns:p14="http://schemas.microsoft.com/office/powerpoint/2010/main" val="3892334150"/>
                </p:ext>
              </p:extLst>
            </p:nvPr>
          </p:nvGraphicFramePr>
          <p:xfrm>
            <a:off x="4038600" y="6092583"/>
            <a:ext cx="3505200" cy="296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60" name="TextBox 959"/>
            <p:cNvSpPr txBox="1"/>
            <p:nvPr/>
          </p:nvSpPr>
          <p:spPr>
            <a:xfrm>
              <a:off x="4820343" y="5854920"/>
              <a:ext cx="2190057" cy="355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Fault_detail_content</a:t>
              </a:r>
              <a:endParaRPr lang="ko-KR" altLang="en-US" dirty="0"/>
            </a:p>
          </p:txBody>
        </p:sp>
      </p:grpSp>
      <p:grpSp>
        <p:nvGrpSpPr>
          <p:cNvPr id="968" name="그룹 967"/>
          <p:cNvGrpSpPr/>
          <p:nvPr/>
        </p:nvGrpSpPr>
        <p:grpSpPr>
          <a:xfrm>
            <a:off x="534103" y="5770106"/>
            <a:ext cx="3637769" cy="3334298"/>
            <a:chOff x="727856" y="5770106"/>
            <a:chExt cx="3637769" cy="3334298"/>
          </a:xfrm>
        </p:grpSpPr>
        <p:graphicFrame>
          <p:nvGraphicFramePr>
            <p:cNvPr id="62" name="차트 61"/>
            <p:cNvGraphicFramePr/>
            <p:nvPr>
              <p:extLst>
                <p:ext uri="{D42A27DB-BD31-4B8C-83A1-F6EECF244321}">
                  <p14:modId xmlns:p14="http://schemas.microsoft.com/office/powerpoint/2010/main" val="1140961185"/>
                </p:ext>
              </p:extLst>
            </p:nvPr>
          </p:nvGraphicFramePr>
          <p:xfrm>
            <a:off x="727856" y="5985737"/>
            <a:ext cx="3637769" cy="31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61" name="TextBox 60"/>
            <p:cNvSpPr txBox="1"/>
            <p:nvPr/>
          </p:nvSpPr>
          <p:spPr>
            <a:xfrm>
              <a:off x="2026776" y="5770106"/>
              <a:ext cx="1260789" cy="363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Fault_type</a:t>
              </a:r>
              <a:endParaRPr lang="ko-KR" altLang="en-US" dirty="0"/>
            </a:p>
          </p:txBody>
        </p:sp>
      </p:grpSp>
      <p:grpSp>
        <p:nvGrpSpPr>
          <p:cNvPr id="970" name="그룹 969"/>
          <p:cNvGrpSpPr/>
          <p:nvPr/>
        </p:nvGrpSpPr>
        <p:grpSpPr>
          <a:xfrm>
            <a:off x="7654847" y="5637135"/>
            <a:ext cx="3859064" cy="3414863"/>
            <a:chOff x="7647136" y="5626556"/>
            <a:chExt cx="3859064" cy="3414863"/>
          </a:xfrm>
        </p:grpSpPr>
        <p:graphicFrame>
          <p:nvGraphicFramePr>
            <p:cNvPr id="74" name="차트 73"/>
            <p:cNvGraphicFramePr/>
            <p:nvPr>
              <p:extLst>
                <p:ext uri="{D42A27DB-BD31-4B8C-83A1-F6EECF244321}">
                  <p14:modId xmlns:p14="http://schemas.microsoft.com/office/powerpoint/2010/main" val="3054612266"/>
                </p:ext>
              </p:extLst>
            </p:nvPr>
          </p:nvGraphicFramePr>
          <p:xfrm>
            <a:off x="7647136" y="5850497"/>
            <a:ext cx="3859064" cy="31909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965" name="TextBox 964"/>
            <p:cNvSpPr txBox="1"/>
            <p:nvPr/>
          </p:nvSpPr>
          <p:spPr>
            <a:xfrm>
              <a:off x="9016584" y="5626556"/>
              <a:ext cx="1499016" cy="355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etc_content</a:t>
              </a:r>
              <a:endParaRPr lang="ko-KR" altLang="en-US" dirty="0"/>
            </a:p>
          </p:txBody>
        </p:sp>
      </p:grpSp>
      <p:grpSp>
        <p:nvGrpSpPr>
          <p:cNvPr id="973" name="그룹 972"/>
          <p:cNvGrpSpPr/>
          <p:nvPr/>
        </p:nvGrpSpPr>
        <p:grpSpPr>
          <a:xfrm>
            <a:off x="11590408" y="5894474"/>
            <a:ext cx="3303439" cy="3017822"/>
            <a:chOff x="11856241" y="6314909"/>
            <a:chExt cx="2927777" cy="2788975"/>
          </a:xfrm>
        </p:grpSpPr>
        <p:graphicFrame>
          <p:nvGraphicFramePr>
            <p:cNvPr id="83" name="차트 82"/>
            <p:cNvGraphicFramePr/>
            <p:nvPr>
              <p:extLst>
                <p:ext uri="{D42A27DB-BD31-4B8C-83A1-F6EECF244321}">
                  <p14:modId xmlns:p14="http://schemas.microsoft.com/office/powerpoint/2010/main" val="2463557189"/>
                </p:ext>
              </p:extLst>
            </p:nvPr>
          </p:nvGraphicFramePr>
          <p:xfrm>
            <a:off x="11856241" y="6486733"/>
            <a:ext cx="2927777" cy="26171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972" name="TextBox 971"/>
            <p:cNvSpPr txBox="1"/>
            <p:nvPr/>
          </p:nvSpPr>
          <p:spPr>
            <a:xfrm>
              <a:off x="12365882" y="6314909"/>
              <a:ext cx="197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Handling_ack_user</a:t>
              </a:r>
              <a:endParaRPr lang="ko-KR" altLang="en-US" dirty="0"/>
            </a:p>
          </p:txBody>
        </p:sp>
      </p:grpSp>
      <p:grpSp>
        <p:nvGrpSpPr>
          <p:cNvPr id="975" name="그룹 974"/>
          <p:cNvGrpSpPr/>
          <p:nvPr/>
        </p:nvGrpSpPr>
        <p:grpSpPr>
          <a:xfrm>
            <a:off x="14388675" y="5758420"/>
            <a:ext cx="3518325" cy="3315278"/>
            <a:chOff x="14753595" y="5668183"/>
            <a:chExt cx="3487513" cy="3417201"/>
          </a:xfrm>
        </p:grpSpPr>
        <p:graphicFrame>
          <p:nvGraphicFramePr>
            <p:cNvPr id="87" name="차트 86"/>
            <p:cNvGraphicFramePr/>
            <p:nvPr>
              <p:extLst>
                <p:ext uri="{D42A27DB-BD31-4B8C-83A1-F6EECF244321}">
                  <p14:modId xmlns:p14="http://schemas.microsoft.com/office/powerpoint/2010/main" val="3820360323"/>
                </p:ext>
              </p:extLst>
            </p:nvPr>
          </p:nvGraphicFramePr>
          <p:xfrm>
            <a:off x="14753595" y="5928900"/>
            <a:ext cx="3487513" cy="31564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974" name="TextBox 973"/>
            <p:cNvSpPr txBox="1"/>
            <p:nvPr/>
          </p:nvSpPr>
          <p:spPr>
            <a:xfrm>
              <a:off x="15766011" y="5668183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Handling_fin_user</a:t>
              </a:r>
              <a:endParaRPr lang="ko-KR" altLang="en-US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13030200" y="525422"/>
            <a:ext cx="4908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45327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02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2764" y="6761240"/>
            <a:ext cx="1570193" cy="66493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30200" y="525422"/>
            <a:ext cx="4925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CDA – ORIGINAL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72747"/>
              </p:ext>
            </p:extLst>
          </p:nvPr>
        </p:nvGraphicFramePr>
        <p:xfrm>
          <a:off x="4007915" y="2628900"/>
          <a:ext cx="6324602" cy="6060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6835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156272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411495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4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0.4946964925654553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Ticket_id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0.4946964925654524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3.84295150256501e-53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Ticket_result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1.3636191849419942e-56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0.49469615511240056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Receive_time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0.45342248608678254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Fault_classify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0.5360000505482432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1566793"/>
                  </a:ext>
                </a:extLst>
              </a:tr>
              <a:tr h="551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Fault_type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0.04986599124408791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8703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1861" y="3776657"/>
            <a:ext cx="381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Target :  y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독립성 검증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87183"/>
              </p:ext>
            </p:extLst>
          </p:nvPr>
        </p:nvGraphicFramePr>
        <p:xfrm>
          <a:off x="10451452" y="2634734"/>
          <a:ext cx="6998348" cy="6054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2253">
                  <a:extLst>
                    <a:ext uri="{9D8B030D-6E8A-4147-A177-3AD203B41FA5}">
                      <a16:colId xmlns:a16="http://schemas.microsoft.com/office/drawing/2014/main" val="3996791552"/>
                    </a:ext>
                  </a:extLst>
                </a:gridCol>
                <a:gridCol w="3244237">
                  <a:extLst>
                    <a:ext uri="{9D8B030D-6E8A-4147-A177-3AD203B41FA5}">
                      <a16:colId xmlns:a16="http://schemas.microsoft.com/office/drawing/2014/main" val="3872160679"/>
                    </a:ext>
                  </a:extLst>
                </a:gridCol>
                <a:gridCol w="1561858">
                  <a:extLst>
                    <a:ext uri="{9D8B030D-6E8A-4147-A177-3AD203B41FA5}">
                      <a16:colId xmlns:a16="http://schemas.microsoft.com/office/drawing/2014/main" val="4012375858"/>
                    </a:ext>
                  </a:extLst>
                </a:gridCol>
              </a:tblGrid>
              <a:tr h="5436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컬럼명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P.Value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독립성 여부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3D3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817"/>
                  </a:ext>
                </a:extLst>
              </a:tr>
              <a:tr h="783598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Fault_detail_content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0.24663415218605195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6260945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Etc_content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0.07661320909916608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24642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4168394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71240416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Handling_ack_user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05702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Handling_ack_time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7624393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Handling_fin_user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5.3884745196930164e-86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rgbClr val="05FC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r>
                        <a:rPr lang="en-US" altLang="ko-KR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5FC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55358"/>
                  </a:ext>
                </a:extLst>
              </a:tr>
              <a:tr h="675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Handling_fin_time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0.4946839637369011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17772"/>
                  </a:ext>
                </a:extLst>
              </a:tr>
            </a:tbl>
          </a:graphicData>
        </a:graphic>
      </p:graphicFrame>
      <p:grpSp>
        <p:nvGrpSpPr>
          <p:cNvPr id="4" name="그룹 3"/>
          <p:cNvGrpSpPr/>
          <p:nvPr/>
        </p:nvGrpSpPr>
        <p:grpSpPr>
          <a:xfrm>
            <a:off x="13639800" y="9269968"/>
            <a:ext cx="3728914" cy="369332"/>
            <a:chOff x="14997194" y="9260682"/>
            <a:chExt cx="3728914" cy="369332"/>
          </a:xfrm>
        </p:grpSpPr>
        <p:sp>
          <p:nvSpPr>
            <p:cNvPr id="20" name="직사각형 19"/>
            <p:cNvSpPr/>
            <p:nvPr/>
          </p:nvSpPr>
          <p:spPr>
            <a:xfrm>
              <a:off x="14997194" y="9336478"/>
              <a:ext cx="239254" cy="228600"/>
            </a:xfrm>
            <a:prstGeom prst="rect">
              <a:avLst/>
            </a:prstGeom>
            <a:solidFill>
              <a:srgbClr val="05FCD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316200" y="9260682"/>
              <a:ext cx="3409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- Y</a:t>
              </a:r>
              <a:r>
                <a:rPr lang="ko-KR" altLang="en-US" b="1" dirty="0"/>
                <a:t>와 독립성을 </a:t>
              </a:r>
              <a:r>
                <a:rPr lang="ko-KR" altLang="en-US" b="1" dirty="0" smtClean="0"/>
                <a:t>가지지 않는 컬럼</a:t>
              </a:r>
              <a:endParaRPr lang="ko-KR" altLang="en-US" b="1" dirty="0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91617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03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ORIGINAL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43606"/>
              </p:ext>
            </p:extLst>
          </p:nvPr>
        </p:nvGraphicFramePr>
        <p:xfrm>
          <a:off x="178732" y="4547655"/>
          <a:ext cx="3581400" cy="1434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42037076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0326459"/>
                    </a:ext>
                  </a:extLst>
                </a:gridCol>
              </a:tblGrid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&lt;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독립성을 띄지 않는다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5705383"/>
                  </a:ext>
                </a:extLst>
              </a:tr>
              <a:tr h="7172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P-value &gt;= 0.05</a:t>
                      </a:r>
                      <a:endParaRPr lang="ko-KR" altLang="en-US" b="1" dirty="0"/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독립성을 띈다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87896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964" name="그룹 963"/>
          <p:cNvGrpSpPr/>
          <p:nvPr/>
        </p:nvGrpSpPr>
        <p:grpSpPr>
          <a:xfrm>
            <a:off x="638842" y="2517198"/>
            <a:ext cx="17191957" cy="6209176"/>
            <a:chOff x="1242950" y="3221885"/>
            <a:chExt cx="15163800" cy="4876800"/>
          </a:xfrm>
        </p:grpSpPr>
        <p:sp>
          <p:nvSpPr>
            <p:cNvPr id="239" name="Rectangle 56">
              <a:extLst>
                <a:ext uri="{FF2B5EF4-FFF2-40B4-BE49-F238E27FC236}">
                  <a16:creationId xmlns:a16="http://schemas.microsoft.com/office/drawing/2014/main" id="{7E208C67-0F0C-4CD0-98C9-AA86948C5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3553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0" name="Rectangle 57">
              <a:extLst>
                <a:ext uri="{FF2B5EF4-FFF2-40B4-BE49-F238E27FC236}">
                  <a16:creationId xmlns:a16="http://schemas.microsoft.com/office/drawing/2014/main" id="{F622B1C7-3FCC-42FD-A016-A53A29FF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08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1" name="Rectangle 58">
              <a:extLst>
                <a:ext uri="{FF2B5EF4-FFF2-40B4-BE49-F238E27FC236}">
                  <a16:creationId xmlns:a16="http://schemas.microsoft.com/office/drawing/2014/main" id="{477DE79D-E49A-4B2A-9F26-94BCB1847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884" y="3221885"/>
              <a:ext cx="2380313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2" name="Rectangle 59">
              <a:extLst>
                <a:ext uri="{FF2B5EF4-FFF2-40B4-BE49-F238E27FC236}">
                  <a16:creationId xmlns:a16="http://schemas.microsoft.com/office/drawing/2014/main" id="{1ECF1BEB-153A-4B36-B143-67C4D21F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5464" y="3221885"/>
              <a:ext cx="2381286" cy="540022"/>
            </a:xfrm>
            <a:prstGeom prst="rect">
              <a:avLst/>
            </a:prstGeom>
            <a:solidFill>
              <a:srgbClr val="EF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3" name="Rectangle 60">
              <a:extLst>
                <a:ext uri="{FF2B5EF4-FFF2-40B4-BE49-F238E27FC236}">
                  <a16:creationId xmlns:a16="http://schemas.microsoft.com/office/drawing/2014/main" id="{B59159C6-5B79-4571-A4AF-86FBB6E6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115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4" name="Rectangle 61">
              <a:extLst>
                <a:ext uri="{FF2B5EF4-FFF2-40B4-BE49-F238E27FC236}">
                  <a16:creationId xmlns:a16="http://schemas.microsoft.com/office/drawing/2014/main" id="{D5F4B00A-51B8-4958-827C-77368B935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950" y="3761907"/>
              <a:ext cx="19447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5" name="Rectangle 62">
              <a:extLst>
                <a:ext uri="{FF2B5EF4-FFF2-40B4-BE49-F238E27FC236}">
                  <a16:creationId xmlns:a16="http://schemas.microsoft.com/office/drawing/2014/main" id="{FE63016E-BFD3-4120-B2AE-6D6A32C26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8076553"/>
              <a:ext cx="15142408" cy="2213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Rectangle 63">
              <a:extLst>
                <a:ext uri="{FF2B5EF4-FFF2-40B4-BE49-F238E27FC236}">
                  <a16:creationId xmlns:a16="http://schemas.microsoft.com/office/drawing/2014/main" id="{0AD2B8A9-392F-4584-99AF-189052460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502" y="3761907"/>
              <a:ext cx="18475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7" name="Rectangle 64">
              <a:extLst>
                <a:ext uri="{FF2B5EF4-FFF2-40B4-BE49-F238E27FC236}">
                  <a16:creationId xmlns:a16="http://schemas.microsoft.com/office/drawing/2014/main" id="{0AA6BB7F-9D7D-48DF-B537-D362296C8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0971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8" name="Rectangle 65">
              <a:extLst>
                <a:ext uri="{FF2B5EF4-FFF2-40B4-BE49-F238E27FC236}">
                  <a16:creationId xmlns:a16="http://schemas.microsoft.com/office/drawing/2014/main" id="{18D445D7-66E3-4AA9-9360-741AF35C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5358" y="3761907"/>
              <a:ext cx="21392" cy="4325712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Freeform 107">
              <a:extLst>
                <a:ext uri="{FF2B5EF4-FFF2-40B4-BE49-F238E27FC236}">
                  <a16:creationId xmlns:a16="http://schemas.microsoft.com/office/drawing/2014/main" id="{EDDC0CD8-1589-470C-83A0-2A4A885C8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2674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Freeform 108">
              <a:extLst>
                <a:ext uri="{FF2B5EF4-FFF2-40B4-BE49-F238E27FC236}">
                  <a16:creationId xmlns:a16="http://schemas.microsoft.com/office/drawing/2014/main" id="{F671EA3A-E230-415D-939F-7B6A87E63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4839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7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Freeform 109">
              <a:extLst>
                <a:ext uri="{FF2B5EF4-FFF2-40B4-BE49-F238E27FC236}">
                  <a16:creationId xmlns:a16="http://schemas.microsoft.com/office/drawing/2014/main" id="{9166061E-4D8F-4DAA-91B5-A0186A97A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8253" y="3221885"/>
              <a:ext cx="1846493" cy="540022"/>
            </a:xfrm>
            <a:custGeom>
              <a:avLst/>
              <a:gdLst>
                <a:gd name="T0" fmla="*/ 0 w 1899"/>
                <a:gd name="T1" fmla="*/ 0 h 488"/>
                <a:gd name="T2" fmla="*/ 0 w 1899"/>
                <a:gd name="T3" fmla="*/ 488 h 488"/>
                <a:gd name="T4" fmla="*/ 1899 w 1899"/>
                <a:gd name="T5" fmla="*/ 488 h 488"/>
                <a:gd name="T6" fmla="*/ 1616 w 1899"/>
                <a:gd name="T7" fmla="*/ 0 h 488"/>
                <a:gd name="T8" fmla="*/ 0 w 1899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9" h="488">
                  <a:moveTo>
                    <a:pt x="0" y="0"/>
                  </a:moveTo>
                  <a:lnTo>
                    <a:pt x="0" y="488"/>
                  </a:lnTo>
                  <a:lnTo>
                    <a:pt x="1899" y="488"/>
                  </a:lnTo>
                  <a:lnTo>
                    <a:pt x="16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6" name="Freeform 110">
              <a:extLst>
                <a:ext uri="{FF2B5EF4-FFF2-40B4-BE49-F238E27FC236}">
                  <a16:creationId xmlns:a16="http://schemas.microsoft.com/office/drawing/2014/main" id="{8568891F-0840-416B-8BD6-BBCDBE063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2639" y="3221885"/>
              <a:ext cx="1844548" cy="540022"/>
            </a:xfrm>
            <a:custGeom>
              <a:avLst/>
              <a:gdLst>
                <a:gd name="T0" fmla="*/ 0 w 1897"/>
                <a:gd name="T1" fmla="*/ 0 h 488"/>
                <a:gd name="T2" fmla="*/ 0 w 1897"/>
                <a:gd name="T3" fmla="*/ 488 h 488"/>
                <a:gd name="T4" fmla="*/ 1897 w 1897"/>
                <a:gd name="T5" fmla="*/ 488 h 488"/>
                <a:gd name="T6" fmla="*/ 1615 w 1897"/>
                <a:gd name="T7" fmla="*/ 0 h 488"/>
                <a:gd name="T8" fmla="*/ 0 w 1897"/>
                <a:gd name="T9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7" h="488">
                  <a:moveTo>
                    <a:pt x="0" y="0"/>
                  </a:moveTo>
                  <a:lnTo>
                    <a:pt x="0" y="488"/>
                  </a:lnTo>
                  <a:lnTo>
                    <a:pt x="1897" y="488"/>
                  </a:lnTo>
                  <a:lnTo>
                    <a:pt x="161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87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Rectangle 111">
              <a:extLst>
                <a:ext uri="{FF2B5EF4-FFF2-40B4-BE49-F238E27FC236}">
                  <a16:creationId xmlns:a16="http://schemas.microsoft.com/office/drawing/2014/main" id="{E4083A7F-69BD-4400-823F-56763044D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674" y="3750841"/>
              <a:ext cx="15154076" cy="24345"/>
            </a:xfrm>
            <a:prstGeom prst="rect">
              <a:avLst/>
            </a:prstGeom>
            <a:solidFill>
              <a:srgbClr val="80808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8" name="Freeform 112">
              <a:extLst>
                <a:ext uri="{FF2B5EF4-FFF2-40B4-BE49-F238E27FC236}">
                  <a16:creationId xmlns:a16="http://schemas.microsoft.com/office/drawing/2014/main" id="{12B726F6-5DCC-4087-B04A-A72B4BC9D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5752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9" name="Freeform 113">
              <a:extLst>
                <a:ext uri="{FF2B5EF4-FFF2-40B4-BE49-F238E27FC236}">
                  <a16:creationId xmlns:a16="http://schemas.microsoft.com/office/drawing/2014/main" id="{7299AACA-FB9E-4BEA-B8CD-C48FBC8DB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950" y="3352464"/>
              <a:ext cx="87512" cy="303209"/>
            </a:xfrm>
            <a:custGeom>
              <a:avLst/>
              <a:gdLst>
                <a:gd name="T0" fmla="*/ 56 w 90"/>
                <a:gd name="T1" fmla="*/ 34 h 274"/>
                <a:gd name="T2" fmla="*/ 54 w 90"/>
                <a:gd name="T3" fmla="*/ 34 h 274"/>
                <a:gd name="T4" fmla="*/ 6 w 90"/>
                <a:gd name="T5" fmla="*/ 60 h 274"/>
                <a:gd name="T6" fmla="*/ 0 w 90"/>
                <a:gd name="T7" fmla="*/ 32 h 274"/>
                <a:gd name="T8" fmla="*/ 60 w 90"/>
                <a:gd name="T9" fmla="*/ 0 h 274"/>
                <a:gd name="T10" fmla="*/ 90 w 90"/>
                <a:gd name="T11" fmla="*/ 0 h 274"/>
                <a:gd name="T12" fmla="*/ 90 w 90"/>
                <a:gd name="T13" fmla="*/ 274 h 274"/>
                <a:gd name="T14" fmla="*/ 56 w 90"/>
                <a:gd name="T15" fmla="*/ 274 h 274"/>
                <a:gd name="T16" fmla="*/ 56 w 90"/>
                <a:gd name="T17" fmla="*/ 3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274">
                  <a:moveTo>
                    <a:pt x="56" y="34"/>
                  </a:moveTo>
                  <a:lnTo>
                    <a:pt x="54" y="34"/>
                  </a:lnTo>
                  <a:lnTo>
                    <a:pt x="6" y="60"/>
                  </a:lnTo>
                  <a:lnTo>
                    <a:pt x="0" y="32"/>
                  </a:lnTo>
                  <a:lnTo>
                    <a:pt x="60" y="0"/>
                  </a:lnTo>
                  <a:lnTo>
                    <a:pt x="90" y="0"/>
                  </a:lnTo>
                  <a:lnTo>
                    <a:pt x="90" y="274"/>
                  </a:lnTo>
                  <a:lnTo>
                    <a:pt x="56" y="274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0" name="Freeform 114">
              <a:extLst>
                <a:ext uri="{FF2B5EF4-FFF2-40B4-BE49-F238E27FC236}">
                  <a16:creationId xmlns:a16="http://schemas.microsoft.com/office/drawing/2014/main" id="{E56B1CBE-52D8-40C4-BA93-D3432FDA6D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2083" y="3348038"/>
              <a:ext cx="182802" cy="314275"/>
            </a:xfrm>
            <a:custGeom>
              <a:avLst/>
              <a:gdLst>
                <a:gd name="T0" fmla="*/ 188 w 188"/>
                <a:gd name="T1" fmla="*/ 138 h 284"/>
                <a:gd name="T2" fmla="*/ 180 w 188"/>
                <a:gd name="T3" fmla="*/ 200 h 284"/>
                <a:gd name="T4" fmla="*/ 162 w 188"/>
                <a:gd name="T5" fmla="*/ 246 h 284"/>
                <a:gd name="T6" fmla="*/ 148 w 188"/>
                <a:gd name="T7" fmla="*/ 262 h 284"/>
                <a:gd name="T8" fmla="*/ 132 w 188"/>
                <a:gd name="T9" fmla="*/ 274 h 284"/>
                <a:gd name="T10" fmla="*/ 114 w 188"/>
                <a:gd name="T11" fmla="*/ 282 h 284"/>
                <a:gd name="T12" fmla="*/ 92 w 188"/>
                <a:gd name="T13" fmla="*/ 284 h 284"/>
                <a:gd name="T14" fmla="*/ 82 w 188"/>
                <a:gd name="T15" fmla="*/ 282 h 284"/>
                <a:gd name="T16" fmla="*/ 64 w 188"/>
                <a:gd name="T17" fmla="*/ 278 h 284"/>
                <a:gd name="T18" fmla="*/ 46 w 188"/>
                <a:gd name="T19" fmla="*/ 270 h 284"/>
                <a:gd name="T20" fmla="*/ 26 w 188"/>
                <a:gd name="T21" fmla="*/ 248 h 284"/>
                <a:gd name="T22" fmla="*/ 8 w 188"/>
                <a:gd name="T23" fmla="*/ 202 h 284"/>
                <a:gd name="T24" fmla="*/ 0 w 188"/>
                <a:gd name="T25" fmla="*/ 142 h 284"/>
                <a:gd name="T26" fmla="*/ 2 w 188"/>
                <a:gd name="T27" fmla="*/ 110 h 284"/>
                <a:gd name="T28" fmla="*/ 16 w 188"/>
                <a:gd name="T29" fmla="*/ 56 h 284"/>
                <a:gd name="T30" fmla="*/ 42 w 188"/>
                <a:gd name="T31" fmla="*/ 20 h 284"/>
                <a:gd name="T32" fmla="*/ 58 w 188"/>
                <a:gd name="T33" fmla="*/ 8 h 284"/>
                <a:gd name="T34" fmla="*/ 76 w 188"/>
                <a:gd name="T35" fmla="*/ 2 h 284"/>
                <a:gd name="T36" fmla="*/ 96 w 188"/>
                <a:gd name="T37" fmla="*/ 0 h 284"/>
                <a:gd name="T38" fmla="*/ 106 w 188"/>
                <a:gd name="T39" fmla="*/ 0 h 284"/>
                <a:gd name="T40" fmla="*/ 126 w 188"/>
                <a:gd name="T41" fmla="*/ 4 h 284"/>
                <a:gd name="T42" fmla="*/ 142 w 188"/>
                <a:gd name="T43" fmla="*/ 14 h 284"/>
                <a:gd name="T44" fmla="*/ 164 w 188"/>
                <a:gd name="T45" fmla="*/ 36 h 284"/>
                <a:gd name="T46" fmla="*/ 180 w 188"/>
                <a:gd name="T47" fmla="*/ 80 h 284"/>
                <a:gd name="T48" fmla="*/ 188 w 188"/>
                <a:gd name="T49" fmla="*/ 138 h 284"/>
                <a:gd name="T50" fmla="*/ 38 w 188"/>
                <a:gd name="T51" fmla="*/ 142 h 284"/>
                <a:gd name="T52" fmla="*/ 38 w 188"/>
                <a:gd name="T53" fmla="*/ 168 h 284"/>
                <a:gd name="T54" fmla="*/ 46 w 188"/>
                <a:gd name="T55" fmla="*/ 210 h 284"/>
                <a:gd name="T56" fmla="*/ 62 w 188"/>
                <a:gd name="T57" fmla="*/ 238 h 284"/>
                <a:gd name="T58" fmla="*/ 82 w 188"/>
                <a:gd name="T59" fmla="*/ 252 h 284"/>
                <a:gd name="T60" fmla="*/ 94 w 188"/>
                <a:gd name="T61" fmla="*/ 254 h 284"/>
                <a:gd name="T62" fmla="*/ 118 w 188"/>
                <a:gd name="T63" fmla="*/ 246 h 284"/>
                <a:gd name="T64" fmla="*/ 136 w 188"/>
                <a:gd name="T65" fmla="*/ 224 h 284"/>
                <a:gd name="T66" fmla="*/ 146 w 188"/>
                <a:gd name="T67" fmla="*/ 188 h 284"/>
                <a:gd name="T68" fmla="*/ 150 w 188"/>
                <a:gd name="T69" fmla="*/ 140 h 284"/>
                <a:gd name="T70" fmla="*/ 148 w 188"/>
                <a:gd name="T71" fmla="*/ 116 h 284"/>
                <a:gd name="T72" fmla="*/ 142 w 188"/>
                <a:gd name="T73" fmla="*/ 76 h 284"/>
                <a:gd name="T74" fmla="*/ 128 w 188"/>
                <a:gd name="T75" fmla="*/ 46 h 284"/>
                <a:gd name="T76" fmla="*/ 108 w 188"/>
                <a:gd name="T77" fmla="*/ 30 h 284"/>
                <a:gd name="T78" fmla="*/ 94 w 188"/>
                <a:gd name="T79" fmla="*/ 28 h 284"/>
                <a:gd name="T80" fmla="*/ 72 w 188"/>
                <a:gd name="T81" fmla="*/ 36 h 284"/>
                <a:gd name="T82" fmla="*/ 54 w 188"/>
                <a:gd name="T83" fmla="*/ 58 h 284"/>
                <a:gd name="T84" fmla="*/ 42 w 188"/>
                <a:gd name="T85" fmla="*/ 94 h 284"/>
                <a:gd name="T86" fmla="*/ 38 w 188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" h="284">
                  <a:moveTo>
                    <a:pt x="188" y="138"/>
                  </a:moveTo>
                  <a:lnTo>
                    <a:pt x="188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4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4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40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8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8" y="36"/>
                  </a:lnTo>
                  <a:lnTo>
                    <a:pt x="42" y="20"/>
                  </a:lnTo>
                  <a:lnTo>
                    <a:pt x="50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4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8" y="138"/>
                  </a:lnTo>
                  <a:lnTo>
                    <a:pt x="188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4" y="226"/>
                  </a:lnTo>
                  <a:lnTo>
                    <a:pt x="62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50" y="140"/>
                  </a:lnTo>
                  <a:lnTo>
                    <a:pt x="150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8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8" y="74"/>
                  </a:lnTo>
                  <a:lnTo>
                    <a:pt x="42" y="94"/>
                  </a:lnTo>
                  <a:lnTo>
                    <a:pt x="40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1" name="Freeform 115">
              <a:extLst>
                <a:ext uri="{FF2B5EF4-FFF2-40B4-BE49-F238E27FC236}">
                  <a16:creationId xmlns:a16="http://schemas.microsoft.com/office/drawing/2014/main" id="{5772B25C-1EB8-481A-BE7C-EEBB87F77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00" y="3348038"/>
              <a:ext cx="170162" cy="307636"/>
            </a:xfrm>
            <a:custGeom>
              <a:avLst/>
              <a:gdLst>
                <a:gd name="T0" fmla="*/ 0 w 175"/>
                <a:gd name="T1" fmla="*/ 278 h 278"/>
                <a:gd name="T2" fmla="*/ 0 w 175"/>
                <a:gd name="T3" fmla="*/ 256 h 278"/>
                <a:gd name="T4" fmla="*/ 30 w 175"/>
                <a:gd name="T5" fmla="*/ 228 h 278"/>
                <a:gd name="T6" fmla="*/ 30 w 175"/>
                <a:gd name="T7" fmla="*/ 228 h 278"/>
                <a:gd name="T8" fmla="*/ 76 w 175"/>
                <a:gd name="T9" fmla="*/ 184 h 278"/>
                <a:gd name="T10" fmla="*/ 94 w 175"/>
                <a:gd name="T11" fmla="*/ 164 h 278"/>
                <a:gd name="T12" fmla="*/ 108 w 175"/>
                <a:gd name="T13" fmla="*/ 146 h 278"/>
                <a:gd name="T14" fmla="*/ 117 w 175"/>
                <a:gd name="T15" fmla="*/ 130 h 278"/>
                <a:gd name="T16" fmla="*/ 125 w 175"/>
                <a:gd name="T17" fmla="*/ 114 h 278"/>
                <a:gd name="T18" fmla="*/ 129 w 175"/>
                <a:gd name="T19" fmla="*/ 100 h 278"/>
                <a:gd name="T20" fmla="*/ 131 w 175"/>
                <a:gd name="T21" fmla="*/ 84 h 278"/>
                <a:gd name="T22" fmla="*/ 131 w 175"/>
                <a:gd name="T23" fmla="*/ 84 h 278"/>
                <a:gd name="T24" fmla="*/ 131 w 175"/>
                <a:gd name="T25" fmla="*/ 74 h 278"/>
                <a:gd name="T26" fmla="*/ 129 w 175"/>
                <a:gd name="T27" fmla="*/ 64 h 278"/>
                <a:gd name="T28" fmla="*/ 125 w 175"/>
                <a:gd name="T29" fmla="*/ 54 h 278"/>
                <a:gd name="T30" fmla="*/ 119 w 175"/>
                <a:gd name="T31" fmla="*/ 46 h 278"/>
                <a:gd name="T32" fmla="*/ 113 w 175"/>
                <a:gd name="T33" fmla="*/ 40 h 278"/>
                <a:gd name="T34" fmla="*/ 104 w 175"/>
                <a:gd name="T35" fmla="*/ 34 h 278"/>
                <a:gd name="T36" fmla="*/ 92 w 175"/>
                <a:gd name="T37" fmla="*/ 32 h 278"/>
                <a:gd name="T38" fmla="*/ 78 w 175"/>
                <a:gd name="T39" fmla="*/ 30 h 278"/>
                <a:gd name="T40" fmla="*/ 78 w 175"/>
                <a:gd name="T41" fmla="*/ 30 h 278"/>
                <a:gd name="T42" fmla="*/ 60 w 175"/>
                <a:gd name="T43" fmla="*/ 32 h 278"/>
                <a:gd name="T44" fmla="*/ 44 w 175"/>
                <a:gd name="T45" fmla="*/ 38 h 278"/>
                <a:gd name="T46" fmla="*/ 30 w 175"/>
                <a:gd name="T47" fmla="*/ 46 h 278"/>
                <a:gd name="T48" fmla="*/ 20 w 175"/>
                <a:gd name="T49" fmla="*/ 54 h 278"/>
                <a:gd name="T50" fmla="*/ 8 w 175"/>
                <a:gd name="T51" fmla="*/ 28 h 278"/>
                <a:gd name="T52" fmla="*/ 8 w 175"/>
                <a:gd name="T53" fmla="*/ 28 h 278"/>
                <a:gd name="T54" fmla="*/ 24 w 175"/>
                <a:gd name="T55" fmla="*/ 16 h 278"/>
                <a:gd name="T56" fmla="*/ 42 w 175"/>
                <a:gd name="T57" fmla="*/ 8 h 278"/>
                <a:gd name="T58" fmla="*/ 62 w 175"/>
                <a:gd name="T59" fmla="*/ 2 h 278"/>
                <a:gd name="T60" fmla="*/ 86 w 175"/>
                <a:gd name="T61" fmla="*/ 0 h 278"/>
                <a:gd name="T62" fmla="*/ 86 w 175"/>
                <a:gd name="T63" fmla="*/ 0 h 278"/>
                <a:gd name="T64" fmla="*/ 106 w 175"/>
                <a:gd name="T65" fmla="*/ 2 h 278"/>
                <a:gd name="T66" fmla="*/ 123 w 175"/>
                <a:gd name="T67" fmla="*/ 6 h 278"/>
                <a:gd name="T68" fmla="*/ 137 w 175"/>
                <a:gd name="T69" fmla="*/ 14 h 278"/>
                <a:gd name="T70" fmla="*/ 149 w 175"/>
                <a:gd name="T71" fmla="*/ 24 h 278"/>
                <a:gd name="T72" fmla="*/ 157 w 175"/>
                <a:gd name="T73" fmla="*/ 36 h 278"/>
                <a:gd name="T74" fmla="*/ 163 w 175"/>
                <a:gd name="T75" fmla="*/ 50 h 278"/>
                <a:gd name="T76" fmla="*/ 167 w 175"/>
                <a:gd name="T77" fmla="*/ 64 h 278"/>
                <a:gd name="T78" fmla="*/ 169 w 175"/>
                <a:gd name="T79" fmla="*/ 80 h 278"/>
                <a:gd name="T80" fmla="*/ 169 w 175"/>
                <a:gd name="T81" fmla="*/ 80 h 278"/>
                <a:gd name="T82" fmla="*/ 167 w 175"/>
                <a:gd name="T83" fmla="*/ 98 h 278"/>
                <a:gd name="T84" fmla="*/ 161 w 175"/>
                <a:gd name="T85" fmla="*/ 116 h 278"/>
                <a:gd name="T86" fmla="*/ 153 w 175"/>
                <a:gd name="T87" fmla="*/ 134 h 278"/>
                <a:gd name="T88" fmla="*/ 143 w 175"/>
                <a:gd name="T89" fmla="*/ 152 h 278"/>
                <a:gd name="T90" fmla="*/ 129 w 175"/>
                <a:gd name="T91" fmla="*/ 170 h 278"/>
                <a:gd name="T92" fmla="*/ 113 w 175"/>
                <a:gd name="T93" fmla="*/ 188 h 278"/>
                <a:gd name="T94" fmla="*/ 74 w 175"/>
                <a:gd name="T95" fmla="*/ 226 h 278"/>
                <a:gd name="T96" fmla="*/ 54 w 175"/>
                <a:gd name="T97" fmla="*/ 248 h 278"/>
                <a:gd name="T98" fmla="*/ 54 w 175"/>
                <a:gd name="T99" fmla="*/ 248 h 278"/>
                <a:gd name="T100" fmla="*/ 175 w 175"/>
                <a:gd name="T101" fmla="*/ 248 h 278"/>
                <a:gd name="T102" fmla="*/ 175 w 175"/>
                <a:gd name="T103" fmla="*/ 278 h 278"/>
                <a:gd name="T104" fmla="*/ 0 w 175"/>
                <a:gd name="T10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" h="278">
                  <a:moveTo>
                    <a:pt x="0" y="278"/>
                  </a:moveTo>
                  <a:lnTo>
                    <a:pt x="0" y="256"/>
                  </a:lnTo>
                  <a:lnTo>
                    <a:pt x="30" y="228"/>
                  </a:lnTo>
                  <a:lnTo>
                    <a:pt x="30" y="228"/>
                  </a:lnTo>
                  <a:lnTo>
                    <a:pt x="76" y="184"/>
                  </a:lnTo>
                  <a:lnTo>
                    <a:pt x="94" y="164"/>
                  </a:lnTo>
                  <a:lnTo>
                    <a:pt x="108" y="146"/>
                  </a:lnTo>
                  <a:lnTo>
                    <a:pt x="117" y="130"/>
                  </a:lnTo>
                  <a:lnTo>
                    <a:pt x="125" y="114"/>
                  </a:lnTo>
                  <a:lnTo>
                    <a:pt x="129" y="100"/>
                  </a:lnTo>
                  <a:lnTo>
                    <a:pt x="131" y="84"/>
                  </a:lnTo>
                  <a:lnTo>
                    <a:pt x="131" y="84"/>
                  </a:lnTo>
                  <a:lnTo>
                    <a:pt x="131" y="74"/>
                  </a:lnTo>
                  <a:lnTo>
                    <a:pt x="129" y="64"/>
                  </a:lnTo>
                  <a:lnTo>
                    <a:pt x="125" y="54"/>
                  </a:lnTo>
                  <a:lnTo>
                    <a:pt x="119" y="46"/>
                  </a:lnTo>
                  <a:lnTo>
                    <a:pt x="113" y="40"/>
                  </a:lnTo>
                  <a:lnTo>
                    <a:pt x="104" y="34"/>
                  </a:lnTo>
                  <a:lnTo>
                    <a:pt x="92" y="32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60" y="32"/>
                  </a:lnTo>
                  <a:lnTo>
                    <a:pt x="44" y="38"/>
                  </a:lnTo>
                  <a:lnTo>
                    <a:pt x="30" y="46"/>
                  </a:lnTo>
                  <a:lnTo>
                    <a:pt x="20" y="54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24" y="16"/>
                  </a:lnTo>
                  <a:lnTo>
                    <a:pt x="42" y="8"/>
                  </a:lnTo>
                  <a:lnTo>
                    <a:pt x="62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6" y="2"/>
                  </a:lnTo>
                  <a:lnTo>
                    <a:pt x="123" y="6"/>
                  </a:lnTo>
                  <a:lnTo>
                    <a:pt x="137" y="14"/>
                  </a:lnTo>
                  <a:lnTo>
                    <a:pt x="149" y="24"/>
                  </a:lnTo>
                  <a:lnTo>
                    <a:pt x="157" y="36"/>
                  </a:lnTo>
                  <a:lnTo>
                    <a:pt x="163" y="50"/>
                  </a:lnTo>
                  <a:lnTo>
                    <a:pt x="167" y="64"/>
                  </a:lnTo>
                  <a:lnTo>
                    <a:pt x="169" y="80"/>
                  </a:lnTo>
                  <a:lnTo>
                    <a:pt x="169" y="80"/>
                  </a:lnTo>
                  <a:lnTo>
                    <a:pt x="167" y="98"/>
                  </a:lnTo>
                  <a:lnTo>
                    <a:pt x="161" y="116"/>
                  </a:lnTo>
                  <a:lnTo>
                    <a:pt x="153" y="134"/>
                  </a:lnTo>
                  <a:lnTo>
                    <a:pt x="143" y="152"/>
                  </a:lnTo>
                  <a:lnTo>
                    <a:pt x="129" y="170"/>
                  </a:lnTo>
                  <a:lnTo>
                    <a:pt x="113" y="188"/>
                  </a:lnTo>
                  <a:lnTo>
                    <a:pt x="74" y="226"/>
                  </a:lnTo>
                  <a:lnTo>
                    <a:pt x="54" y="248"/>
                  </a:lnTo>
                  <a:lnTo>
                    <a:pt x="54" y="248"/>
                  </a:lnTo>
                  <a:lnTo>
                    <a:pt x="175" y="248"/>
                  </a:lnTo>
                  <a:lnTo>
                    <a:pt x="175" y="27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2" name="Freeform 116">
              <a:extLst>
                <a:ext uri="{FF2B5EF4-FFF2-40B4-BE49-F238E27FC236}">
                  <a16:creationId xmlns:a16="http://schemas.microsoft.com/office/drawing/2014/main" id="{739B122C-580C-489D-BF2D-E0FFF7027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004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0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0 w 186"/>
                <a:gd name="T13" fmla="*/ 284 h 284"/>
                <a:gd name="T14" fmla="*/ 80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4 w 186"/>
                <a:gd name="T29" fmla="*/ 56 h 284"/>
                <a:gd name="T30" fmla="*/ 40 w 186"/>
                <a:gd name="T31" fmla="*/ 20 h 284"/>
                <a:gd name="T32" fmla="*/ 56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4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6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0 w 186"/>
                <a:gd name="T59" fmla="*/ 252 h 284"/>
                <a:gd name="T60" fmla="*/ 92 w 186"/>
                <a:gd name="T61" fmla="*/ 254 h 284"/>
                <a:gd name="T62" fmla="*/ 118 w 186"/>
                <a:gd name="T63" fmla="*/ 246 h 284"/>
                <a:gd name="T64" fmla="*/ 134 w 186"/>
                <a:gd name="T65" fmla="*/ 224 h 284"/>
                <a:gd name="T66" fmla="*/ 144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2 w 186"/>
                <a:gd name="T79" fmla="*/ 28 h 284"/>
                <a:gd name="T80" fmla="*/ 70 w 186"/>
                <a:gd name="T81" fmla="*/ 36 h 284"/>
                <a:gd name="T82" fmla="*/ 52 w 186"/>
                <a:gd name="T83" fmla="*/ 58 h 284"/>
                <a:gd name="T84" fmla="*/ 42 w 186"/>
                <a:gd name="T85" fmla="*/ 94 h 284"/>
                <a:gd name="T86" fmla="*/ 36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4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0" y="246"/>
                  </a:lnTo>
                  <a:lnTo>
                    <a:pt x="154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0" y="284"/>
                  </a:lnTo>
                  <a:lnTo>
                    <a:pt x="90" y="284"/>
                  </a:lnTo>
                  <a:lnTo>
                    <a:pt x="80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4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6" y="82"/>
                  </a:lnTo>
                  <a:lnTo>
                    <a:pt x="14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6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4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2" y="56"/>
                  </a:lnTo>
                  <a:lnTo>
                    <a:pt x="180" y="80"/>
                  </a:lnTo>
                  <a:lnTo>
                    <a:pt x="184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6" y="142"/>
                  </a:moveTo>
                  <a:lnTo>
                    <a:pt x="36" y="142"/>
                  </a:lnTo>
                  <a:lnTo>
                    <a:pt x="38" y="168"/>
                  </a:lnTo>
                  <a:lnTo>
                    <a:pt x="40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0" y="252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6" y="238"/>
                  </a:lnTo>
                  <a:lnTo>
                    <a:pt x="134" y="224"/>
                  </a:lnTo>
                  <a:lnTo>
                    <a:pt x="140" y="208"/>
                  </a:lnTo>
                  <a:lnTo>
                    <a:pt x="144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82" y="30"/>
                  </a:lnTo>
                  <a:lnTo>
                    <a:pt x="70" y="36"/>
                  </a:lnTo>
                  <a:lnTo>
                    <a:pt x="60" y="44"/>
                  </a:lnTo>
                  <a:lnTo>
                    <a:pt x="52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6" y="142"/>
                  </a:lnTo>
                  <a:lnTo>
                    <a:pt x="36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Freeform 117">
              <a:extLst>
                <a:ext uri="{FF2B5EF4-FFF2-40B4-BE49-F238E27FC236}">
                  <a16:creationId xmlns:a16="http://schemas.microsoft.com/office/drawing/2014/main" id="{08942C59-584D-44BE-A1D4-5B86D4B0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976" y="3348038"/>
              <a:ext cx="167244" cy="314275"/>
            </a:xfrm>
            <a:custGeom>
              <a:avLst/>
              <a:gdLst>
                <a:gd name="T0" fmla="*/ 10 w 172"/>
                <a:gd name="T1" fmla="*/ 236 h 284"/>
                <a:gd name="T2" fmla="*/ 36 w 172"/>
                <a:gd name="T3" fmla="*/ 248 h 284"/>
                <a:gd name="T4" fmla="*/ 72 w 172"/>
                <a:gd name="T5" fmla="*/ 254 h 284"/>
                <a:gd name="T6" fmla="*/ 88 w 172"/>
                <a:gd name="T7" fmla="*/ 252 h 284"/>
                <a:gd name="T8" fmla="*/ 112 w 172"/>
                <a:gd name="T9" fmla="*/ 242 h 284"/>
                <a:gd name="T10" fmla="*/ 126 w 172"/>
                <a:gd name="T11" fmla="*/ 228 h 284"/>
                <a:gd name="T12" fmla="*/ 132 w 172"/>
                <a:gd name="T13" fmla="*/ 210 h 284"/>
                <a:gd name="T14" fmla="*/ 134 w 172"/>
                <a:gd name="T15" fmla="*/ 200 h 284"/>
                <a:gd name="T16" fmla="*/ 128 w 172"/>
                <a:gd name="T17" fmla="*/ 176 h 284"/>
                <a:gd name="T18" fmla="*/ 112 w 172"/>
                <a:gd name="T19" fmla="*/ 158 h 284"/>
                <a:gd name="T20" fmla="*/ 88 w 172"/>
                <a:gd name="T21" fmla="*/ 148 h 284"/>
                <a:gd name="T22" fmla="*/ 62 w 172"/>
                <a:gd name="T23" fmla="*/ 146 h 284"/>
                <a:gd name="T24" fmla="*/ 42 w 172"/>
                <a:gd name="T25" fmla="*/ 118 h 284"/>
                <a:gd name="T26" fmla="*/ 62 w 172"/>
                <a:gd name="T27" fmla="*/ 118 h 284"/>
                <a:gd name="T28" fmla="*/ 84 w 172"/>
                <a:gd name="T29" fmla="*/ 114 h 284"/>
                <a:gd name="T30" fmla="*/ 104 w 172"/>
                <a:gd name="T31" fmla="*/ 106 h 284"/>
                <a:gd name="T32" fmla="*/ 118 w 172"/>
                <a:gd name="T33" fmla="*/ 92 h 284"/>
                <a:gd name="T34" fmla="*/ 124 w 172"/>
                <a:gd name="T35" fmla="*/ 72 h 284"/>
                <a:gd name="T36" fmla="*/ 124 w 172"/>
                <a:gd name="T37" fmla="*/ 62 h 284"/>
                <a:gd name="T38" fmla="*/ 118 w 172"/>
                <a:gd name="T39" fmla="*/ 48 h 284"/>
                <a:gd name="T40" fmla="*/ 106 w 172"/>
                <a:gd name="T41" fmla="*/ 36 h 284"/>
                <a:gd name="T42" fmla="*/ 88 w 172"/>
                <a:gd name="T43" fmla="*/ 30 h 284"/>
                <a:gd name="T44" fmla="*/ 76 w 172"/>
                <a:gd name="T45" fmla="*/ 30 h 284"/>
                <a:gd name="T46" fmla="*/ 44 w 172"/>
                <a:gd name="T47" fmla="*/ 36 h 284"/>
                <a:gd name="T48" fmla="*/ 20 w 172"/>
                <a:gd name="T49" fmla="*/ 48 h 284"/>
                <a:gd name="T50" fmla="*/ 10 w 172"/>
                <a:gd name="T51" fmla="*/ 20 h 284"/>
                <a:gd name="T52" fmla="*/ 42 w 172"/>
                <a:gd name="T53" fmla="*/ 6 h 284"/>
                <a:gd name="T54" fmla="*/ 82 w 172"/>
                <a:gd name="T55" fmla="*/ 0 h 284"/>
                <a:gd name="T56" fmla="*/ 102 w 172"/>
                <a:gd name="T57" fmla="*/ 2 h 284"/>
                <a:gd name="T58" fmla="*/ 132 w 172"/>
                <a:gd name="T59" fmla="*/ 12 h 284"/>
                <a:gd name="T60" fmla="*/ 150 w 172"/>
                <a:gd name="T61" fmla="*/ 30 h 284"/>
                <a:gd name="T62" fmla="*/ 160 w 172"/>
                <a:gd name="T63" fmla="*/ 52 h 284"/>
                <a:gd name="T64" fmla="*/ 162 w 172"/>
                <a:gd name="T65" fmla="*/ 66 h 284"/>
                <a:gd name="T66" fmla="*/ 158 w 172"/>
                <a:gd name="T67" fmla="*/ 86 h 284"/>
                <a:gd name="T68" fmla="*/ 148 w 172"/>
                <a:gd name="T69" fmla="*/ 104 h 284"/>
                <a:gd name="T70" fmla="*/ 132 w 172"/>
                <a:gd name="T71" fmla="*/ 118 h 284"/>
                <a:gd name="T72" fmla="*/ 110 w 172"/>
                <a:gd name="T73" fmla="*/ 130 h 284"/>
                <a:gd name="T74" fmla="*/ 110 w 172"/>
                <a:gd name="T75" fmla="*/ 132 h 284"/>
                <a:gd name="T76" fmla="*/ 134 w 172"/>
                <a:gd name="T77" fmla="*/ 140 h 284"/>
                <a:gd name="T78" fmla="*/ 154 w 172"/>
                <a:gd name="T79" fmla="*/ 154 h 284"/>
                <a:gd name="T80" fmla="*/ 168 w 172"/>
                <a:gd name="T81" fmla="*/ 174 h 284"/>
                <a:gd name="T82" fmla="*/ 172 w 172"/>
                <a:gd name="T83" fmla="*/ 202 h 284"/>
                <a:gd name="T84" fmla="*/ 170 w 172"/>
                <a:gd name="T85" fmla="*/ 218 h 284"/>
                <a:gd name="T86" fmla="*/ 158 w 172"/>
                <a:gd name="T87" fmla="*/ 246 h 284"/>
                <a:gd name="T88" fmla="*/ 132 w 172"/>
                <a:gd name="T89" fmla="*/ 270 h 284"/>
                <a:gd name="T90" fmla="*/ 96 w 172"/>
                <a:gd name="T91" fmla="*/ 282 h 284"/>
                <a:gd name="T92" fmla="*/ 72 w 172"/>
                <a:gd name="T93" fmla="*/ 284 h 284"/>
                <a:gd name="T94" fmla="*/ 30 w 172"/>
                <a:gd name="T95" fmla="*/ 278 h 284"/>
                <a:gd name="T96" fmla="*/ 0 w 172"/>
                <a:gd name="T97" fmla="*/ 26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" h="284">
                  <a:moveTo>
                    <a:pt x="10" y="236"/>
                  </a:moveTo>
                  <a:lnTo>
                    <a:pt x="10" y="236"/>
                  </a:lnTo>
                  <a:lnTo>
                    <a:pt x="20" y="242"/>
                  </a:lnTo>
                  <a:lnTo>
                    <a:pt x="36" y="248"/>
                  </a:lnTo>
                  <a:lnTo>
                    <a:pt x="52" y="252"/>
                  </a:lnTo>
                  <a:lnTo>
                    <a:pt x="72" y="254"/>
                  </a:lnTo>
                  <a:lnTo>
                    <a:pt x="72" y="254"/>
                  </a:lnTo>
                  <a:lnTo>
                    <a:pt x="88" y="252"/>
                  </a:lnTo>
                  <a:lnTo>
                    <a:pt x="102" y="248"/>
                  </a:lnTo>
                  <a:lnTo>
                    <a:pt x="112" y="242"/>
                  </a:lnTo>
                  <a:lnTo>
                    <a:pt x="120" y="236"/>
                  </a:lnTo>
                  <a:lnTo>
                    <a:pt x="126" y="228"/>
                  </a:lnTo>
                  <a:lnTo>
                    <a:pt x="130" y="218"/>
                  </a:lnTo>
                  <a:lnTo>
                    <a:pt x="132" y="210"/>
                  </a:lnTo>
                  <a:lnTo>
                    <a:pt x="134" y="200"/>
                  </a:lnTo>
                  <a:lnTo>
                    <a:pt x="134" y="200"/>
                  </a:lnTo>
                  <a:lnTo>
                    <a:pt x="132" y="186"/>
                  </a:lnTo>
                  <a:lnTo>
                    <a:pt x="128" y="176"/>
                  </a:lnTo>
                  <a:lnTo>
                    <a:pt x="120" y="166"/>
                  </a:lnTo>
                  <a:lnTo>
                    <a:pt x="112" y="158"/>
                  </a:lnTo>
                  <a:lnTo>
                    <a:pt x="100" y="152"/>
                  </a:lnTo>
                  <a:lnTo>
                    <a:pt x="88" y="148"/>
                  </a:lnTo>
                  <a:lnTo>
                    <a:pt x="76" y="146"/>
                  </a:lnTo>
                  <a:lnTo>
                    <a:pt x="62" y="146"/>
                  </a:lnTo>
                  <a:lnTo>
                    <a:pt x="42" y="146"/>
                  </a:lnTo>
                  <a:lnTo>
                    <a:pt x="42" y="118"/>
                  </a:lnTo>
                  <a:lnTo>
                    <a:pt x="62" y="118"/>
                  </a:lnTo>
                  <a:lnTo>
                    <a:pt x="62" y="118"/>
                  </a:lnTo>
                  <a:lnTo>
                    <a:pt x="74" y="116"/>
                  </a:lnTo>
                  <a:lnTo>
                    <a:pt x="84" y="114"/>
                  </a:lnTo>
                  <a:lnTo>
                    <a:pt x="94" y="112"/>
                  </a:lnTo>
                  <a:lnTo>
                    <a:pt x="104" y="106"/>
                  </a:lnTo>
                  <a:lnTo>
                    <a:pt x="112" y="100"/>
                  </a:lnTo>
                  <a:lnTo>
                    <a:pt x="118" y="92"/>
                  </a:lnTo>
                  <a:lnTo>
                    <a:pt x="122" y="82"/>
                  </a:lnTo>
                  <a:lnTo>
                    <a:pt x="124" y="72"/>
                  </a:lnTo>
                  <a:lnTo>
                    <a:pt x="124" y="72"/>
                  </a:lnTo>
                  <a:lnTo>
                    <a:pt x="124" y="62"/>
                  </a:lnTo>
                  <a:lnTo>
                    <a:pt x="122" y="56"/>
                  </a:lnTo>
                  <a:lnTo>
                    <a:pt x="118" y="48"/>
                  </a:lnTo>
                  <a:lnTo>
                    <a:pt x="112" y="42"/>
                  </a:lnTo>
                  <a:lnTo>
                    <a:pt x="106" y="36"/>
                  </a:lnTo>
                  <a:lnTo>
                    <a:pt x="98" y="32"/>
                  </a:lnTo>
                  <a:lnTo>
                    <a:pt x="88" y="30"/>
                  </a:lnTo>
                  <a:lnTo>
                    <a:pt x="76" y="30"/>
                  </a:lnTo>
                  <a:lnTo>
                    <a:pt x="76" y="30"/>
                  </a:lnTo>
                  <a:lnTo>
                    <a:pt x="60" y="32"/>
                  </a:lnTo>
                  <a:lnTo>
                    <a:pt x="44" y="36"/>
                  </a:lnTo>
                  <a:lnTo>
                    <a:pt x="32" y="42"/>
                  </a:lnTo>
                  <a:lnTo>
                    <a:pt x="20" y="48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24" y="12"/>
                  </a:lnTo>
                  <a:lnTo>
                    <a:pt x="42" y="6"/>
                  </a:lnTo>
                  <a:lnTo>
                    <a:pt x="62" y="2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102" y="2"/>
                  </a:lnTo>
                  <a:lnTo>
                    <a:pt x="118" y="6"/>
                  </a:lnTo>
                  <a:lnTo>
                    <a:pt x="132" y="12"/>
                  </a:lnTo>
                  <a:lnTo>
                    <a:pt x="142" y="20"/>
                  </a:lnTo>
                  <a:lnTo>
                    <a:pt x="150" y="30"/>
                  </a:lnTo>
                  <a:lnTo>
                    <a:pt x="156" y="40"/>
                  </a:lnTo>
                  <a:lnTo>
                    <a:pt x="160" y="5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76"/>
                  </a:lnTo>
                  <a:lnTo>
                    <a:pt x="158" y="86"/>
                  </a:lnTo>
                  <a:lnTo>
                    <a:pt x="154" y="96"/>
                  </a:lnTo>
                  <a:lnTo>
                    <a:pt x="148" y="104"/>
                  </a:lnTo>
                  <a:lnTo>
                    <a:pt x="142" y="112"/>
                  </a:lnTo>
                  <a:lnTo>
                    <a:pt x="132" y="118"/>
                  </a:lnTo>
                  <a:lnTo>
                    <a:pt x="122" y="126"/>
                  </a:lnTo>
                  <a:lnTo>
                    <a:pt x="110" y="130"/>
                  </a:lnTo>
                  <a:lnTo>
                    <a:pt x="110" y="132"/>
                  </a:lnTo>
                  <a:lnTo>
                    <a:pt x="110" y="132"/>
                  </a:lnTo>
                  <a:lnTo>
                    <a:pt x="124" y="134"/>
                  </a:lnTo>
                  <a:lnTo>
                    <a:pt x="134" y="140"/>
                  </a:lnTo>
                  <a:lnTo>
                    <a:pt x="144" y="146"/>
                  </a:lnTo>
                  <a:lnTo>
                    <a:pt x="154" y="154"/>
                  </a:lnTo>
                  <a:lnTo>
                    <a:pt x="162" y="164"/>
                  </a:lnTo>
                  <a:lnTo>
                    <a:pt x="168" y="174"/>
                  </a:lnTo>
                  <a:lnTo>
                    <a:pt x="170" y="188"/>
                  </a:lnTo>
                  <a:lnTo>
                    <a:pt x="172" y="202"/>
                  </a:lnTo>
                  <a:lnTo>
                    <a:pt x="172" y="202"/>
                  </a:lnTo>
                  <a:lnTo>
                    <a:pt x="170" y="218"/>
                  </a:lnTo>
                  <a:lnTo>
                    <a:pt x="166" y="232"/>
                  </a:lnTo>
                  <a:lnTo>
                    <a:pt x="158" y="246"/>
                  </a:lnTo>
                  <a:lnTo>
                    <a:pt x="146" y="258"/>
                  </a:lnTo>
                  <a:lnTo>
                    <a:pt x="132" y="270"/>
                  </a:lnTo>
                  <a:lnTo>
                    <a:pt x="116" y="276"/>
                  </a:lnTo>
                  <a:lnTo>
                    <a:pt x="96" y="282"/>
                  </a:lnTo>
                  <a:lnTo>
                    <a:pt x="72" y="284"/>
                  </a:lnTo>
                  <a:lnTo>
                    <a:pt x="72" y="284"/>
                  </a:lnTo>
                  <a:lnTo>
                    <a:pt x="50" y="282"/>
                  </a:lnTo>
                  <a:lnTo>
                    <a:pt x="30" y="278"/>
                  </a:lnTo>
                  <a:lnTo>
                    <a:pt x="14" y="272"/>
                  </a:lnTo>
                  <a:lnTo>
                    <a:pt x="0" y="264"/>
                  </a:lnTo>
                  <a:lnTo>
                    <a:pt x="10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4" name="Freeform 118">
              <a:extLst>
                <a:ext uri="{FF2B5EF4-FFF2-40B4-BE49-F238E27FC236}">
                  <a16:creationId xmlns:a16="http://schemas.microsoft.com/office/drawing/2014/main" id="{7FC9058C-6106-4AF3-9C02-878F4E8E0E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51837" y="3348038"/>
              <a:ext cx="180857" cy="314275"/>
            </a:xfrm>
            <a:custGeom>
              <a:avLst/>
              <a:gdLst>
                <a:gd name="T0" fmla="*/ 186 w 186"/>
                <a:gd name="T1" fmla="*/ 138 h 284"/>
                <a:gd name="T2" fmla="*/ 180 w 186"/>
                <a:gd name="T3" fmla="*/ 200 h 284"/>
                <a:gd name="T4" fmla="*/ 162 w 186"/>
                <a:gd name="T5" fmla="*/ 246 h 284"/>
                <a:gd name="T6" fmla="*/ 148 w 186"/>
                <a:gd name="T7" fmla="*/ 262 h 284"/>
                <a:gd name="T8" fmla="*/ 132 w 186"/>
                <a:gd name="T9" fmla="*/ 274 h 284"/>
                <a:gd name="T10" fmla="*/ 112 w 186"/>
                <a:gd name="T11" fmla="*/ 282 h 284"/>
                <a:gd name="T12" fmla="*/ 92 w 186"/>
                <a:gd name="T13" fmla="*/ 284 h 284"/>
                <a:gd name="T14" fmla="*/ 82 w 186"/>
                <a:gd name="T15" fmla="*/ 282 h 284"/>
                <a:gd name="T16" fmla="*/ 62 w 186"/>
                <a:gd name="T17" fmla="*/ 278 h 284"/>
                <a:gd name="T18" fmla="*/ 46 w 186"/>
                <a:gd name="T19" fmla="*/ 270 h 284"/>
                <a:gd name="T20" fmla="*/ 26 w 186"/>
                <a:gd name="T21" fmla="*/ 248 h 284"/>
                <a:gd name="T22" fmla="*/ 6 w 186"/>
                <a:gd name="T23" fmla="*/ 202 h 284"/>
                <a:gd name="T24" fmla="*/ 0 w 186"/>
                <a:gd name="T25" fmla="*/ 142 h 284"/>
                <a:gd name="T26" fmla="*/ 2 w 186"/>
                <a:gd name="T27" fmla="*/ 110 h 284"/>
                <a:gd name="T28" fmla="*/ 16 w 186"/>
                <a:gd name="T29" fmla="*/ 56 h 284"/>
                <a:gd name="T30" fmla="*/ 40 w 186"/>
                <a:gd name="T31" fmla="*/ 20 h 284"/>
                <a:gd name="T32" fmla="*/ 58 w 186"/>
                <a:gd name="T33" fmla="*/ 8 h 284"/>
                <a:gd name="T34" fmla="*/ 76 w 186"/>
                <a:gd name="T35" fmla="*/ 2 h 284"/>
                <a:gd name="T36" fmla="*/ 96 w 186"/>
                <a:gd name="T37" fmla="*/ 0 h 284"/>
                <a:gd name="T38" fmla="*/ 106 w 186"/>
                <a:gd name="T39" fmla="*/ 0 h 284"/>
                <a:gd name="T40" fmla="*/ 126 w 186"/>
                <a:gd name="T41" fmla="*/ 4 h 284"/>
                <a:gd name="T42" fmla="*/ 142 w 186"/>
                <a:gd name="T43" fmla="*/ 14 h 284"/>
                <a:gd name="T44" fmla="*/ 162 w 186"/>
                <a:gd name="T45" fmla="*/ 36 h 284"/>
                <a:gd name="T46" fmla="*/ 180 w 186"/>
                <a:gd name="T47" fmla="*/ 80 h 284"/>
                <a:gd name="T48" fmla="*/ 186 w 186"/>
                <a:gd name="T49" fmla="*/ 138 h 284"/>
                <a:gd name="T50" fmla="*/ 38 w 186"/>
                <a:gd name="T51" fmla="*/ 142 h 284"/>
                <a:gd name="T52" fmla="*/ 38 w 186"/>
                <a:gd name="T53" fmla="*/ 168 h 284"/>
                <a:gd name="T54" fmla="*/ 46 w 186"/>
                <a:gd name="T55" fmla="*/ 210 h 284"/>
                <a:gd name="T56" fmla="*/ 60 w 186"/>
                <a:gd name="T57" fmla="*/ 238 h 284"/>
                <a:gd name="T58" fmla="*/ 82 w 186"/>
                <a:gd name="T59" fmla="*/ 252 h 284"/>
                <a:gd name="T60" fmla="*/ 94 w 186"/>
                <a:gd name="T61" fmla="*/ 254 h 284"/>
                <a:gd name="T62" fmla="*/ 118 w 186"/>
                <a:gd name="T63" fmla="*/ 246 h 284"/>
                <a:gd name="T64" fmla="*/ 136 w 186"/>
                <a:gd name="T65" fmla="*/ 224 h 284"/>
                <a:gd name="T66" fmla="*/ 146 w 186"/>
                <a:gd name="T67" fmla="*/ 188 h 284"/>
                <a:gd name="T68" fmla="*/ 148 w 186"/>
                <a:gd name="T69" fmla="*/ 140 h 284"/>
                <a:gd name="T70" fmla="*/ 148 w 186"/>
                <a:gd name="T71" fmla="*/ 116 h 284"/>
                <a:gd name="T72" fmla="*/ 142 w 186"/>
                <a:gd name="T73" fmla="*/ 76 h 284"/>
                <a:gd name="T74" fmla="*/ 128 w 186"/>
                <a:gd name="T75" fmla="*/ 46 h 284"/>
                <a:gd name="T76" fmla="*/ 106 w 186"/>
                <a:gd name="T77" fmla="*/ 30 h 284"/>
                <a:gd name="T78" fmla="*/ 94 w 186"/>
                <a:gd name="T79" fmla="*/ 28 h 284"/>
                <a:gd name="T80" fmla="*/ 72 w 186"/>
                <a:gd name="T81" fmla="*/ 36 h 284"/>
                <a:gd name="T82" fmla="*/ 54 w 186"/>
                <a:gd name="T83" fmla="*/ 58 h 284"/>
                <a:gd name="T84" fmla="*/ 42 w 186"/>
                <a:gd name="T85" fmla="*/ 94 h 284"/>
                <a:gd name="T86" fmla="*/ 38 w 186"/>
                <a:gd name="T87" fmla="*/ 14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6" h="284">
                  <a:moveTo>
                    <a:pt x="186" y="138"/>
                  </a:moveTo>
                  <a:lnTo>
                    <a:pt x="186" y="138"/>
                  </a:lnTo>
                  <a:lnTo>
                    <a:pt x="186" y="172"/>
                  </a:lnTo>
                  <a:lnTo>
                    <a:pt x="180" y="200"/>
                  </a:lnTo>
                  <a:lnTo>
                    <a:pt x="172" y="226"/>
                  </a:lnTo>
                  <a:lnTo>
                    <a:pt x="162" y="246"/>
                  </a:lnTo>
                  <a:lnTo>
                    <a:pt x="156" y="254"/>
                  </a:lnTo>
                  <a:lnTo>
                    <a:pt x="148" y="262"/>
                  </a:lnTo>
                  <a:lnTo>
                    <a:pt x="140" y="268"/>
                  </a:lnTo>
                  <a:lnTo>
                    <a:pt x="132" y="274"/>
                  </a:lnTo>
                  <a:lnTo>
                    <a:pt x="122" y="278"/>
                  </a:lnTo>
                  <a:lnTo>
                    <a:pt x="112" y="282"/>
                  </a:lnTo>
                  <a:lnTo>
                    <a:pt x="102" y="282"/>
                  </a:lnTo>
                  <a:lnTo>
                    <a:pt x="92" y="284"/>
                  </a:lnTo>
                  <a:lnTo>
                    <a:pt x="92" y="284"/>
                  </a:lnTo>
                  <a:lnTo>
                    <a:pt x="82" y="282"/>
                  </a:lnTo>
                  <a:lnTo>
                    <a:pt x="72" y="282"/>
                  </a:lnTo>
                  <a:lnTo>
                    <a:pt x="62" y="278"/>
                  </a:lnTo>
                  <a:lnTo>
                    <a:pt x="54" y="274"/>
                  </a:lnTo>
                  <a:lnTo>
                    <a:pt x="46" y="270"/>
                  </a:lnTo>
                  <a:lnTo>
                    <a:pt x="38" y="262"/>
                  </a:lnTo>
                  <a:lnTo>
                    <a:pt x="26" y="248"/>
                  </a:lnTo>
                  <a:lnTo>
                    <a:pt x="16" y="228"/>
                  </a:lnTo>
                  <a:lnTo>
                    <a:pt x="6" y="202"/>
                  </a:lnTo>
                  <a:lnTo>
                    <a:pt x="2" y="174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2" y="110"/>
                  </a:lnTo>
                  <a:lnTo>
                    <a:pt x="8" y="82"/>
                  </a:lnTo>
                  <a:lnTo>
                    <a:pt x="16" y="56"/>
                  </a:lnTo>
                  <a:lnTo>
                    <a:pt x="26" y="36"/>
                  </a:lnTo>
                  <a:lnTo>
                    <a:pt x="40" y="20"/>
                  </a:lnTo>
                  <a:lnTo>
                    <a:pt x="48" y="14"/>
                  </a:lnTo>
                  <a:lnTo>
                    <a:pt x="58" y="8"/>
                  </a:lnTo>
                  <a:lnTo>
                    <a:pt x="66" y="4"/>
                  </a:lnTo>
                  <a:lnTo>
                    <a:pt x="76" y="2"/>
                  </a:lnTo>
                  <a:lnTo>
                    <a:pt x="8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6" y="0"/>
                  </a:lnTo>
                  <a:lnTo>
                    <a:pt x="116" y="2"/>
                  </a:lnTo>
                  <a:lnTo>
                    <a:pt x="126" y="4"/>
                  </a:lnTo>
                  <a:lnTo>
                    <a:pt x="134" y="10"/>
                  </a:lnTo>
                  <a:lnTo>
                    <a:pt x="142" y="14"/>
                  </a:lnTo>
                  <a:lnTo>
                    <a:pt x="150" y="20"/>
                  </a:lnTo>
                  <a:lnTo>
                    <a:pt x="162" y="36"/>
                  </a:lnTo>
                  <a:lnTo>
                    <a:pt x="174" y="56"/>
                  </a:lnTo>
                  <a:lnTo>
                    <a:pt x="180" y="80"/>
                  </a:lnTo>
                  <a:lnTo>
                    <a:pt x="186" y="108"/>
                  </a:lnTo>
                  <a:lnTo>
                    <a:pt x="186" y="138"/>
                  </a:lnTo>
                  <a:lnTo>
                    <a:pt x="186" y="138"/>
                  </a:lnTo>
                  <a:close/>
                  <a:moveTo>
                    <a:pt x="38" y="142"/>
                  </a:moveTo>
                  <a:lnTo>
                    <a:pt x="38" y="142"/>
                  </a:lnTo>
                  <a:lnTo>
                    <a:pt x="38" y="168"/>
                  </a:lnTo>
                  <a:lnTo>
                    <a:pt x="42" y="190"/>
                  </a:lnTo>
                  <a:lnTo>
                    <a:pt x="46" y="210"/>
                  </a:lnTo>
                  <a:lnTo>
                    <a:pt x="52" y="226"/>
                  </a:lnTo>
                  <a:lnTo>
                    <a:pt x="60" y="238"/>
                  </a:lnTo>
                  <a:lnTo>
                    <a:pt x="70" y="248"/>
                  </a:lnTo>
                  <a:lnTo>
                    <a:pt x="82" y="252"/>
                  </a:lnTo>
                  <a:lnTo>
                    <a:pt x="94" y="254"/>
                  </a:lnTo>
                  <a:lnTo>
                    <a:pt x="94" y="254"/>
                  </a:lnTo>
                  <a:lnTo>
                    <a:pt x="106" y="252"/>
                  </a:lnTo>
                  <a:lnTo>
                    <a:pt x="118" y="246"/>
                  </a:lnTo>
                  <a:lnTo>
                    <a:pt x="128" y="238"/>
                  </a:lnTo>
                  <a:lnTo>
                    <a:pt x="136" y="224"/>
                  </a:lnTo>
                  <a:lnTo>
                    <a:pt x="142" y="208"/>
                  </a:lnTo>
                  <a:lnTo>
                    <a:pt x="146" y="188"/>
                  </a:lnTo>
                  <a:lnTo>
                    <a:pt x="148" y="166"/>
                  </a:lnTo>
                  <a:lnTo>
                    <a:pt x="148" y="140"/>
                  </a:lnTo>
                  <a:lnTo>
                    <a:pt x="148" y="140"/>
                  </a:lnTo>
                  <a:lnTo>
                    <a:pt x="148" y="116"/>
                  </a:lnTo>
                  <a:lnTo>
                    <a:pt x="146" y="94"/>
                  </a:lnTo>
                  <a:lnTo>
                    <a:pt x="142" y="76"/>
                  </a:lnTo>
                  <a:lnTo>
                    <a:pt x="136" y="58"/>
                  </a:lnTo>
                  <a:lnTo>
                    <a:pt x="128" y="46"/>
                  </a:lnTo>
                  <a:lnTo>
                    <a:pt x="118" y="36"/>
                  </a:lnTo>
                  <a:lnTo>
                    <a:pt x="106" y="30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82" y="30"/>
                  </a:lnTo>
                  <a:lnTo>
                    <a:pt x="72" y="36"/>
                  </a:lnTo>
                  <a:lnTo>
                    <a:pt x="62" y="44"/>
                  </a:lnTo>
                  <a:lnTo>
                    <a:pt x="54" y="58"/>
                  </a:lnTo>
                  <a:lnTo>
                    <a:pt x="46" y="74"/>
                  </a:lnTo>
                  <a:lnTo>
                    <a:pt x="42" y="94"/>
                  </a:lnTo>
                  <a:lnTo>
                    <a:pt x="38" y="116"/>
                  </a:lnTo>
                  <a:lnTo>
                    <a:pt x="38" y="142"/>
                  </a:lnTo>
                  <a:lnTo>
                    <a:pt x="38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5" name="Freeform 119">
              <a:extLst>
                <a:ext uri="{FF2B5EF4-FFF2-40B4-BE49-F238E27FC236}">
                  <a16:creationId xmlns:a16="http://schemas.microsoft.com/office/drawing/2014/main" id="{E37FFFC8-2F0A-4576-BCC1-6023297ED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54086" y="3352464"/>
              <a:ext cx="194470" cy="303209"/>
            </a:xfrm>
            <a:custGeom>
              <a:avLst/>
              <a:gdLst>
                <a:gd name="T0" fmla="*/ 128 w 200"/>
                <a:gd name="T1" fmla="*/ 274 h 274"/>
                <a:gd name="T2" fmla="*/ 128 w 200"/>
                <a:gd name="T3" fmla="*/ 200 h 274"/>
                <a:gd name="T4" fmla="*/ 0 w 200"/>
                <a:gd name="T5" fmla="*/ 200 h 274"/>
                <a:gd name="T6" fmla="*/ 0 w 200"/>
                <a:gd name="T7" fmla="*/ 176 h 274"/>
                <a:gd name="T8" fmla="*/ 122 w 200"/>
                <a:gd name="T9" fmla="*/ 0 h 274"/>
                <a:gd name="T10" fmla="*/ 162 w 200"/>
                <a:gd name="T11" fmla="*/ 0 h 274"/>
                <a:gd name="T12" fmla="*/ 162 w 200"/>
                <a:gd name="T13" fmla="*/ 170 h 274"/>
                <a:gd name="T14" fmla="*/ 200 w 200"/>
                <a:gd name="T15" fmla="*/ 170 h 274"/>
                <a:gd name="T16" fmla="*/ 200 w 200"/>
                <a:gd name="T17" fmla="*/ 200 h 274"/>
                <a:gd name="T18" fmla="*/ 162 w 200"/>
                <a:gd name="T19" fmla="*/ 200 h 274"/>
                <a:gd name="T20" fmla="*/ 162 w 200"/>
                <a:gd name="T21" fmla="*/ 274 h 274"/>
                <a:gd name="T22" fmla="*/ 128 w 200"/>
                <a:gd name="T23" fmla="*/ 274 h 274"/>
                <a:gd name="T24" fmla="*/ 128 w 200"/>
                <a:gd name="T25" fmla="*/ 170 h 274"/>
                <a:gd name="T26" fmla="*/ 128 w 200"/>
                <a:gd name="T27" fmla="*/ 80 h 274"/>
                <a:gd name="T28" fmla="*/ 128 w 200"/>
                <a:gd name="T29" fmla="*/ 80 h 274"/>
                <a:gd name="T30" fmla="*/ 128 w 200"/>
                <a:gd name="T31" fmla="*/ 36 h 274"/>
                <a:gd name="T32" fmla="*/ 128 w 200"/>
                <a:gd name="T33" fmla="*/ 36 h 274"/>
                <a:gd name="T34" fmla="*/ 128 w 200"/>
                <a:gd name="T35" fmla="*/ 36 h 274"/>
                <a:gd name="T36" fmla="*/ 104 w 200"/>
                <a:gd name="T37" fmla="*/ 76 h 274"/>
                <a:gd name="T38" fmla="*/ 38 w 200"/>
                <a:gd name="T39" fmla="*/ 170 h 274"/>
                <a:gd name="T40" fmla="*/ 38 w 200"/>
                <a:gd name="T41" fmla="*/ 170 h 274"/>
                <a:gd name="T42" fmla="*/ 128 w 200"/>
                <a:gd name="T43" fmla="*/ 17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274">
                  <a:moveTo>
                    <a:pt x="128" y="274"/>
                  </a:moveTo>
                  <a:lnTo>
                    <a:pt x="128" y="200"/>
                  </a:lnTo>
                  <a:lnTo>
                    <a:pt x="0" y="200"/>
                  </a:lnTo>
                  <a:lnTo>
                    <a:pt x="0" y="176"/>
                  </a:lnTo>
                  <a:lnTo>
                    <a:pt x="122" y="0"/>
                  </a:lnTo>
                  <a:lnTo>
                    <a:pt x="162" y="0"/>
                  </a:lnTo>
                  <a:lnTo>
                    <a:pt x="162" y="170"/>
                  </a:lnTo>
                  <a:lnTo>
                    <a:pt x="200" y="170"/>
                  </a:lnTo>
                  <a:lnTo>
                    <a:pt x="200" y="200"/>
                  </a:lnTo>
                  <a:lnTo>
                    <a:pt x="162" y="200"/>
                  </a:lnTo>
                  <a:lnTo>
                    <a:pt x="162" y="274"/>
                  </a:lnTo>
                  <a:lnTo>
                    <a:pt x="128" y="274"/>
                  </a:lnTo>
                  <a:close/>
                  <a:moveTo>
                    <a:pt x="128" y="170"/>
                  </a:moveTo>
                  <a:lnTo>
                    <a:pt x="128" y="80"/>
                  </a:lnTo>
                  <a:lnTo>
                    <a:pt x="128" y="80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28" y="36"/>
                  </a:lnTo>
                  <a:lnTo>
                    <a:pt x="104" y="76"/>
                  </a:lnTo>
                  <a:lnTo>
                    <a:pt x="38" y="170"/>
                  </a:lnTo>
                  <a:lnTo>
                    <a:pt x="38" y="170"/>
                  </a:lnTo>
                  <a:lnTo>
                    <a:pt x="128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6" name="Freeform 120">
              <a:extLst>
                <a:ext uri="{FF2B5EF4-FFF2-40B4-BE49-F238E27FC236}">
                  <a16:creationId xmlns:a16="http://schemas.microsoft.com/office/drawing/2014/main" id="{4ECABA98-E4D7-470C-A1B9-A089485A9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8362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7" name="Rectangle 121">
              <a:extLst>
                <a:ext uri="{FF2B5EF4-FFF2-40B4-BE49-F238E27FC236}">
                  <a16:creationId xmlns:a16="http://schemas.microsoft.com/office/drawing/2014/main" id="{3BF13A13-7D7C-402A-BA79-5B5E6BD22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362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8" name="Rectangle 122">
              <a:extLst>
                <a:ext uri="{FF2B5EF4-FFF2-40B4-BE49-F238E27FC236}">
                  <a16:creationId xmlns:a16="http://schemas.microsoft.com/office/drawing/2014/main" id="{F0284A99-E990-46C4-B621-E46D5E8D9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779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9" name="Freeform 123">
              <a:extLst>
                <a:ext uri="{FF2B5EF4-FFF2-40B4-BE49-F238E27FC236}">
                  <a16:creationId xmlns:a16="http://schemas.microsoft.com/office/drawing/2014/main" id="{B8F65B03-0E9D-45A8-BE24-4CB8E06D8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3137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0" name="Rectangle 124">
              <a:extLst>
                <a:ext uri="{FF2B5EF4-FFF2-40B4-BE49-F238E27FC236}">
                  <a16:creationId xmlns:a16="http://schemas.microsoft.com/office/drawing/2014/main" id="{EA00FFCA-0DF8-4DB9-98A3-9A1868916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3137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1" name="Rectangle 125">
              <a:extLst>
                <a:ext uri="{FF2B5EF4-FFF2-40B4-BE49-F238E27FC236}">
                  <a16:creationId xmlns:a16="http://schemas.microsoft.com/office/drawing/2014/main" id="{FB79D5D1-BC89-4985-92A0-F990201AB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3538" y="3476404"/>
              <a:ext cx="90429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2" name="Freeform 126">
              <a:extLst>
                <a:ext uri="{FF2B5EF4-FFF2-40B4-BE49-F238E27FC236}">
                  <a16:creationId xmlns:a16="http://schemas.microsoft.com/office/drawing/2014/main" id="{C0F570E6-06A1-4465-8A0E-64BD63537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8341" y="3343611"/>
              <a:ext cx="132240" cy="296570"/>
            </a:xfrm>
            <a:custGeom>
              <a:avLst/>
              <a:gdLst>
                <a:gd name="T0" fmla="*/ 96 w 136"/>
                <a:gd name="T1" fmla="*/ 134 h 268"/>
                <a:gd name="T2" fmla="*/ 0 w 136"/>
                <a:gd name="T3" fmla="*/ 228 h 268"/>
                <a:gd name="T4" fmla="*/ 0 w 136"/>
                <a:gd name="T5" fmla="*/ 268 h 268"/>
                <a:gd name="T6" fmla="*/ 136 w 136"/>
                <a:gd name="T7" fmla="*/ 134 h 268"/>
                <a:gd name="T8" fmla="*/ 0 w 136"/>
                <a:gd name="T9" fmla="*/ 0 h 268"/>
                <a:gd name="T10" fmla="*/ 0 w 136"/>
                <a:gd name="T11" fmla="*/ 40 h 268"/>
                <a:gd name="T12" fmla="*/ 96 w 136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268">
                  <a:moveTo>
                    <a:pt x="96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6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6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3" name="Rectangle 127">
              <a:extLst>
                <a:ext uri="{FF2B5EF4-FFF2-40B4-BE49-F238E27FC236}">
                  <a16:creationId xmlns:a16="http://schemas.microsoft.com/office/drawing/2014/main" id="{BE538F25-7870-4D88-AD3B-973740694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8341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4" name="Rectangle 128">
              <a:extLst>
                <a:ext uri="{FF2B5EF4-FFF2-40B4-BE49-F238E27FC236}">
                  <a16:creationId xmlns:a16="http://schemas.microsoft.com/office/drawing/2014/main" id="{571FB522-35A3-469C-9ED8-642CD7A6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9714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5" name="Freeform 129">
              <a:extLst>
                <a:ext uri="{FF2B5EF4-FFF2-40B4-BE49-F238E27FC236}">
                  <a16:creationId xmlns:a16="http://schemas.microsoft.com/office/drawing/2014/main" id="{4C0DAC78-7F68-4B1E-AC4B-12EB49CC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655" y="3343611"/>
              <a:ext cx="130295" cy="296570"/>
            </a:xfrm>
            <a:custGeom>
              <a:avLst/>
              <a:gdLst>
                <a:gd name="T0" fmla="*/ 94 w 134"/>
                <a:gd name="T1" fmla="*/ 134 h 268"/>
                <a:gd name="T2" fmla="*/ 0 w 134"/>
                <a:gd name="T3" fmla="*/ 228 h 268"/>
                <a:gd name="T4" fmla="*/ 0 w 134"/>
                <a:gd name="T5" fmla="*/ 268 h 268"/>
                <a:gd name="T6" fmla="*/ 134 w 134"/>
                <a:gd name="T7" fmla="*/ 134 h 268"/>
                <a:gd name="T8" fmla="*/ 0 w 134"/>
                <a:gd name="T9" fmla="*/ 0 h 268"/>
                <a:gd name="T10" fmla="*/ 0 w 134"/>
                <a:gd name="T11" fmla="*/ 40 h 268"/>
                <a:gd name="T12" fmla="*/ 94 w 134"/>
                <a:gd name="T13" fmla="*/ 134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68">
                  <a:moveTo>
                    <a:pt x="94" y="134"/>
                  </a:moveTo>
                  <a:lnTo>
                    <a:pt x="0" y="228"/>
                  </a:lnTo>
                  <a:lnTo>
                    <a:pt x="0" y="268"/>
                  </a:lnTo>
                  <a:lnTo>
                    <a:pt x="134" y="134"/>
                  </a:lnTo>
                  <a:lnTo>
                    <a:pt x="0" y="0"/>
                  </a:lnTo>
                  <a:lnTo>
                    <a:pt x="0" y="40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6" name="Rectangle 130">
              <a:extLst>
                <a:ext uri="{FF2B5EF4-FFF2-40B4-BE49-F238E27FC236}">
                  <a16:creationId xmlns:a16="http://schemas.microsoft.com/office/drawing/2014/main" id="{929A4BDC-3E22-4E9A-AD6A-F5B45F0C2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655" y="3476404"/>
              <a:ext cx="89456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7" name="Rectangle 131">
              <a:extLst>
                <a:ext uri="{FF2B5EF4-FFF2-40B4-BE49-F238E27FC236}">
                  <a16:creationId xmlns:a16="http://schemas.microsoft.com/office/drawing/2014/main" id="{57022FFE-1CD2-4A29-BDE6-3C7E5B8FA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083" y="3476404"/>
              <a:ext cx="91401" cy="30985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65" y="3359896"/>
            <a:ext cx="1001218" cy="10012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5951" y="4436227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Column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981" y="3371732"/>
            <a:ext cx="1000800" cy="10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890" y="5372100"/>
            <a:ext cx="23828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ticket_result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receive_time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fault_classify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fault_detail_content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etc_content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fault_type_content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start_time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end_time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handling_ack_time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3684511" y="470369"/>
            <a:ext cx="407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PREPROCESSING</a:t>
            </a:r>
            <a:r>
              <a:rPr lang="ko-KR" altLang="en-US" sz="3200" b="1" dirty="0">
                <a:solidFill>
                  <a:srgbClr val="5F5F5F"/>
                </a:solidFill>
              </a:rPr>
              <a:t> </a:t>
            </a:r>
            <a:endParaRPr lang="en-US" altLang="ko-KR" sz="3200" b="1" dirty="0">
              <a:solidFill>
                <a:srgbClr val="5F5F5F"/>
              </a:solidFill>
            </a:endParaRPr>
          </a:p>
        </p:txBody>
      </p:sp>
      <p:cxnSp>
        <p:nvCxnSpPr>
          <p:cNvPr id="967" name="직선 연결선 966"/>
          <p:cNvCxnSpPr/>
          <p:nvPr/>
        </p:nvCxnSpPr>
        <p:spPr>
          <a:xfrm>
            <a:off x="3043722" y="5218825"/>
            <a:ext cx="0" cy="34298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TextBox 968"/>
          <p:cNvSpPr txBox="1"/>
          <p:nvPr/>
        </p:nvSpPr>
        <p:spPr>
          <a:xfrm>
            <a:off x="3273582" y="5688568"/>
            <a:ext cx="127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ticket_id</a:t>
            </a:r>
            <a:endParaRPr lang="en-US" altLang="ko-KR" dirty="0"/>
          </a:p>
        </p:txBody>
      </p:sp>
      <p:sp>
        <p:nvSpPr>
          <p:cNvPr id="970" name="TextBox 969"/>
          <p:cNvSpPr txBox="1"/>
          <p:nvPr/>
        </p:nvSpPr>
        <p:spPr>
          <a:xfrm>
            <a:off x="1128540" y="5034159"/>
            <a:ext cx="146226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Null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다수</a:t>
            </a:r>
          </a:p>
        </p:txBody>
      </p:sp>
      <p:sp>
        <p:nvSpPr>
          <p:cNvPr id="972" name="TextBox 971"/>
          <p:cNvSpPr txBox="1"/>
          <p:nvPr/>
        </p:nvSpPr>
        <p:spPr>
          <a:xfrm>
            <a:off x="3186046" y="5002768"/>
            <a:ext cx="158729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4" name="직선 연결선 973"/>
          <p:cNvCxnSpPr/>
          <p:nvPr/>
        </p:nvCxnSpPr>
        <p:spPr>
          <a:xfrm>
            <a:off x="3095574" y="6591300"/>
            <a:ext cx="17568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TextBox 974"/>
          <p:cNvSpPr txBox="1"/>
          <p:nvPr/>
        </p:nvSpPr>
        <p:spPr>
          <a:xfrm>
            <a:off x="3081116" y="6765481"/>
            <a:ext cx="179568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UNIQUE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976" name="TextBox 975"/>
          <p:cNvSpPr txBox="1"/>
          <p:nvPr/>
        </p:nvSpPr>
        <p:spPr>
          <a:xfrm>
            <a:off x="3388036" y="7658100"/>
            <a:ext cx="10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status</a:t>
            </a:r>
            <a:endParaRPr lang="ko-KR" altLang="en-US" dirty="0"/>
          </a:p>
        </p:txBody>
      </p:sp>
      <p:pic>
        <p:nvPicPr>
          <p:cNvPr id="977" name="그림 9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600" y="3269679"/>
            <a:ext cx="1000800" cy="1000800"/>
          </a:xfrm>
          <a:prstGeom prst="rect">
            <a:avLst/>
          </a:prstGeom>
        </p:spPr>
      </p:pic>
      <p:sp>
        <p:nvSpPr>
          <p:cNvPr id="343" name="TextBox 342"/>
          <p:cNvSpPr txBox="1"/>
          <p:nvPr/>
        </p:nvSpPr>
        <p:spPr>
          <a:xfrm>
            <a:off x="4953000" y="4305300"/>
            <a:ext cx="4354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Request_time / Handling_fin_time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시간으로 분리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3597596" y="4469368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Labeling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80" name="그림 97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38" y="3301602"/>
            <a:ext cx="1000800" cy="1000800"/>
          </a:xfrm>
          <a:prstGeom prst="rect">
            <a:avLst/>
          </a:prstGeom>
        </p:spPr>
      </p:pic>
      <p:graphicFrame>
        <p:nvGraphicFramePr>
          <p:cNvPr id="981" name="표 9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57547"/>
              </p:ext>
            </p:extLst>
          </p:nvPr>
        </p:nvGraphicFramePr>
        <p:xfrm>
          <a:off x="5328869" y="5218813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131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55545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request_time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graphicFrame>
        <p:nvGraphicFramePr>
          <p:cNvPr id="348" name="표 3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58715"/>
              </p:ext>
            </p:extLst>
          </p:nvPr>
        </p:nvGraphicFramePr>
        <p:xfrm>
          <a:off x="5334000" y="6970590"/>
          <a:ext cx="3565676" cy="1582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397">
                  <a:extLst>
                    <a:ext uri="{9D8B030D-6E8A-4147-A177-3AD203B41FA5}">
                      <a16:colId xmlns:a16="http://schemas.microsoft.com/office/drawing/2014/main" val="3677292616"/>
                    </a:ext>
                  </a:extLst>
                </a:gridCol>
                <a:gridCol w="1645279">
                  <a:extLst>
                    <a:ext uri="{9D8B030D-6E8A-4147-A177-3AD203B41FA5}">
                      <a16:colId xmlns:a16="http://schemas.microsoft.com/office/drawing/2014/main" val="921312014"/>
                    </a:ext>
                  </a:extLst>
                </a:gridCol>
              </a:tblGrid>
              <a:tr h="52740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handling_fin_time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0312530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3874133"/>
                  </a:ext>
                </a:extLst>
              </a:tr>
              <a:tr h="5274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280001"/>
                  </a:ext>
                </a:extLst>
              </a:tr>
            </a:tbl>
          </a:graphicData>
        </a:graphic>
      </p:graphicFrame>
      <p:sp>
        <p:nvSpPr>
          <p:cNvPr id="349" name="TextBox 348"/>
          <p:cNvSpPr txBox="1"/>
          <p:nvPr/>
        </p:nvSpPr>
        <p:spPr>
          <a:xfrm>
            <a:off x="9249703" y="4407346"/>
            <a:ext cx="435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</a:p>
        </p:txBody>
      </p:sp>
      <p:graphicFrame>
        <p:nvGraphicFramePr>
          <p:cNvPr id="982" name="표 9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21337"/>
              </p:ext>
            </p:extLst>
          </p:nvPr>
        </p:nvGraphicFramePr>
        <p:xfrm>
          <a:off x="9354800" y="5329650"/>
          <a:ext cx="4084042" cy="1522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9489">
                  <a:extLst>
                    <a:ext uri="{9D8B030D-6E8A-4147-A177-3AD203B41FA5}">
                      <a16:colId xmlns:a16="http://schemas.microsoft.com/office/drawing/2014/main" val="1505892521"/>
                    </a:ext>
                  </a:extLst>
                </a:gridCol>
                <a:gridCol w="2294553">
                  <a:extLst>
                    <a:ext uri="{9D8B030D-6E8A-4147-A177-3AD203B41FA5}">
                      <a16:colId xmlns:a16="http://schemas.microsoft.com/office/drawing/2014/main" val="3430403192"/>
                    </a:ext>
                  </a:extLst>
                </a:gridCol>
              </a:tblGrid>
              <a:tr h="374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r>
                        <a:rPr lang="en-US" altLang="ko-KR" baseline="0" dirty="0"/>
                        <a:t>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컬럼 내에 있는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중 </a:t>
                      </a:r>
                      <a:r>
                        <a:rPr lang="en-US" altLang="ko-KR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random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하게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1190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36947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18022"/>
                  </a:ext>
                </a:extLst>
              </a:tr>
              <a:tr h="3825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69387"/>
                  </a:ext>
                </a:extLst>
              </a:tr>
            </a:tbl>
          </a:graphicData>
        </a:graphic>
      </p:graphicFrame>
      <p:graphicFrame>
        <p:nvGraphicFramePr>
          <p:cNvPr id="984" name="표 9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87578"/>
              </p:ext>
            </p:extLst>
          </p:nvPr>
        </p:nvGraphicFramePr>
        <p:xfrm>
          <a:off x="9354800" y="6957060"/>
          <a:ext cx="409567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2586">
                  <a:extLst>
                    <a:ext uri="{9D8B030D-6E8A-4147-A177-3AD203B41FA5}">
                      <a16:colId xmlns:a16="http://schemas.microsoft.com/office/drawing/2014/main" val="2096774591"/>
                    </a:ext>
                  </a:extLst>
                </a:gridCol>
                <a:gridCol w="2153084">
                  <a:extLst>
                    <a:ext uri="{9D8B030D-6E8A-4147-A177-3AD203B41FA5}">
                      <a16:colId xmlns:a16="http://schemas.microsoft.com/office/drawing/2014/main" val="154337531"/>
                    </a:ext>
                  </a:extLst>
                </a:gridCol>
              </a:tblGrid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hf_year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컬럼의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최빈값으로</a:t>
                      </a:r>
                      <a:endParaRPr lang="en-US" altLang="ko-KR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결측치</a:t>
                      </a:r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대체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451218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hf_month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203577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hf_hour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7664"/>
                  </a:ext>
                </a:extLst>
              </a:tr>
              <a:tr h="299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handling_fin_user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729311"/>
                  </a:ext>
                </a:extLst>
              </a:tr>
            </a:tbl>
          </a:graphicData>
        </a:graphic>
      </p:graphicFrame>
      <p:sp>
        <p:nvSpPr>
          <p:cNvPr id="985" name="TextBox 984"/>
          <p:cNvSpPr txBox="1"/>
          <p:nvPr/>
        </p:nvSpPr>
        <p:spPr>
          <a:xfrm>
            <a:off x="15049697" y="4914900"/>
            <a:ext cx="14205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수동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6" name="TextBox 985"/>
          <p:cNvSpPr txBox="1"/>
          <p:nvPr/>
        </p:nvSpPr>
        <p:spPr>
          <a:xfrm>
            <a:off x="14706600" y="7337587"/>
            <a:ext cx="2019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Label Encoder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graphicFrame>
        <p:nvGraphicFramePr>
          <p:cNvPr id="987" name="표 9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83215"/>
              </p:ext>
            </p:extLst>
          </p:nvPr>
        </p:nvGraphicFramePr>
        <p:xfrm>
          <a:off x="13792200" y="5384654"/>
          <a:ext cx="3783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144">
                  <a:extLst>
                    <a:ext uri="{9D8B030D-6E8A-4147-A177-3AD203B41FA5}">
                      <a16:colId xmlns:a16="http://schemas.microsoft.com/office/drawing/2014/main" val="1224327936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3460146815"/>
                    </a:ext>
                  </a:extLst>
                </a:gridCol>
                <a:gridCol w="1261144">
                  <a:extLst>
                    <a:ext uri="{9D8B030D-6E8A-4147-A177-3AD203B41FA5}">
                      <a16:colId xmlns:a16="http://schemas.microsoft.com/office/drawing/2014/main" val="4084981689"/>
                    </a:ext>
                  </a:extLst>
                </a:gridCol>
              </a:tblGrid>
              <a:tr h="32697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ticket_type</a:t>
                      </a:r>
                      <a:endParaRPr lang="ko-KR" altLang="en-US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</a:t>
                      </a:r>
                      <a:endParaRPr lang="ko-KR" alt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0414738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ATT2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2465171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3006797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TRAFFIC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8835325"/>
                  </a:ext>
                </a:extLst>
              </a:tr>
              <a:tr h="3269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RT</a:t>
                      </a:r>
                      <a:endParaRPr lang="ko-KR" alt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455115"/>
                  </a:ext>
                </a:extLst>
              </a:tr>
            </a:tbl>
          </a:graphicData>
        </a:graphic>
      </p:graphicFrame>
      <p:sp>
        <p:nvSpPr>
          <p:cNvPr id="989" name="TextBox 988"/>
          <p:cNvSpPr txBox="1"/>
          <p:nvPr/>
        </p:nvSpPr>
        <p:spPr>
          <a:xfrm>
            <a:off x="14630400" y="7974568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handling_fin_user</a:t>
            </a:r>
            <a:endParaRPr lang="ko-KR" altLang="en-US" dirty="0"/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39292"/>
              </p:ext>
            </p:extLst>
          </p:nvPr>
        </p:nvGraphicFramePr>
        <p:xfrm>
          <a:off x="978309" y="1378925"/>
          <a:ext cx="540753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2990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4224548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04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12725400" y="572075"/>
            <a:ext cx="5211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5F5F5F"/>
                </a:solidFill>
              </a:rPr>
              <a:t>DATA EDA – PROCESSED DATA</a:t>
            </a:r>
            <a:endParaRPr lang="ko-KR" altLang="en-US" sz="3200" b="1" dirty="0">
              <a:solidFill>
                <a:srgbClr val="5F5F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9482435"/>
            <a:ext cx="4282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D3D3D3"/>
                </a:solidFill>
              </a:rPr>
              <a:t>PRESENTATION FOR KOREN DATA</a:t>
            </a:r>
            <a:endParaRPr lang="ko-KR" altLang="en-US" sz="2400" dirty="0">
              <a:solidFill>
                <a:srgbClr val="D3D3D3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FB5679D-B821-93CC-1D98-E4D201F86DC3}"/>
              </a:ext>
            </a:extLst>
          </p:cNvPr>
          <p:cNvGrpSpPr/>
          <p:nvPr/>
        </p:nvGrpSpPr>
        <p:grpSpPr>
          <a:xfrm>
            <a:off x="5722970" y="2606109"/>
            <a:ext cx="5372877" cy="3204000"/>
            <a:chOff x="1289184" y="2701500"/>
            <a:chExt cx="3511416" cy="3204000"/>
          </a:xfrm>
        </p:grpSpPr>
        <p:graphicFrame>
          <p:nvGraphicFramePr>
            <p:cNvPr id="2" name="차트 1">
              <a:extLst>
                <a:ext uri="{FF2B5EF4-FFF2-40B4-BE49-F238E27FC236}">
                  <a16:creationId xmlns:a16="http://schemas.microsoft.com/office/drawing/2014/main" id="{3F67B57F-393E-1329-580C-685457CEE7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8960807"/>
                </p:ext>
              </p:extLst>
            </p:nvPr>
          </p:nvGraphicFramePr>
          <p:xfrm>
            <a:off x="1289184" y="3037194"/>
            <a:ext cx="3511416" cy="28683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427156-8BBF-55CA-B12A-B46B3190C56F}"/>
                </a:ext>
              </a:extLst>
            </p:cNvPr>
            <p:cNvSpPr txBox="1"/>
            <p:nvPr/>
          </p:nvSpPr>
          <p:spPr>
            <a:xfrm>
              <a:off x="2540742" y="2701500"/>
              <a:ext cx="1233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ticket_type</a:t>
              </a:r>
              <a:endParaRPr kumimoji="1"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67F8B5D-F9FE-C699-4690-E43F8607D5AE}"/>
              </a:ext>
            </a:extLst>
          </p:cNvPr>
          <p:cNvGrpSpPr/>
          <p:nvPr/>
        </p:nvGrpSpPr>
        <p:grpSpPr>
          <a:xfrm>
            <a:off x="11437970" y="2405688"/>
            <a:ext cx="5806783" cy="3515270"/>
            <a:chOff x="8528184" y="2624697"/>
            <a:chExt cx="4121016" cy="3235403"/>
          </a:xfrm>
        </p:grpSpPr>
        <p:graphicFrame>
          <p:nvGraphicFramePr>
            <p:cNvPr id="7" name="차트 6">
              <a:extLst>
                <a:ext uri="{FF2B5EF4-FFF2-40B4-BE49-F238E27FC236}">
                  <a16:creationId xmlns:a16="http://schemas.microsoft.com/office/drawing/2014/main" id="{344DD7DC-EB89-5D2C-CC4B-BD72B5A9EA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3359622"/>
                </p:ext>
              </p:extLst>
            </p:nvPr>
          </p:nvGraphicFramePr>
          <p:xfrm>
            <a:off x="8528184" y="3002256"/>
            <a:ext cx="4121016" cy="28578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50C701-095E-26D2-EF92-4990C26F9EB4}"/>
                </a:ext>
              </a:extLst>
            </p:cNvPr>
            <p:cNvSpPr txBox="1"/>
            <p:nvPr/>
          </p:nvSpPr>
          <p:spPr>
            <a:xfrm>
              <a:off x="9806130" y="2624697"/>
              <a:ext cx="1928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handling_fin_user</a:t>
              </a:r>
              <a:endParaRPr kumimoji="1"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8E579B-867D-A011-4947-6823472E5DF9}"/>
              </a:ext>
            </a:extLst>
          </p:cNvPr>
          <p:cNvGrpSpPr/>
          <p:nvPr/>
        </p:nvGrpSpPr>
        <p:grpSpPr>
          <a:xfrm>
            <a:off x="737276" y="2738836"/>
            <a:ext cx="4643571" cy="3204000"/>
            <a:chOff x="825909" y="2632924"/>
            <a:chExt cx="3856958" cy="3058558"/>
          </a:xfrm>
        </p:grpSpPr>
        <p:graphicFrame>
          <p:nvGraphicFramePr>
            <p:cNvPr id="13" name="차트 12">
              <a:extLst>
                <a:ext uri="{FF2B5EF4-FFF2-40B4-BE49-F238E27FC236}">
                  <a16:creationId xmlns:a16="http://schemas.microsoft.com/office/drawing/2014/main" id="{6C5D011D-5650-72CD-C20D-32F5D0EA8E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5192092"/>
                </p:ext>
              </p:extLst>
            </p:nvPr>
          </p:nvGraphicFramePr>
          <p:xfrm>
            <a:off x="825909" y="3002256"/>
            <a:ext cx="3856958" cy="26892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1F7B50-C4F8-D88F-DA5B-0DBFC2DECE04}"/>
                </a:ext>
              </a:extLst>
            </p:cNvPr>
            <p:cNvSpPr txBox="1"/>
            <p:nvPr/>
          </p:nvSpPr>
          <p:spPr>
            <a:xfrm>
              <a:off x="2467993" y="2632924"/>
              <a:ext cx="10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Target : y</a:t>
              </a:r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B5BEA59-2104-86CF-8C2E-870CFF624AED}"/>
              </a:ext>
            </a:extLst>
          </p:cNvPr>
          <p:cNvGrpSpPr/>
          <p:nvPr/>
        </p:nvGrpSpPr>
        <p:grpSpPr>
          <a:xfrm>
            <a:off x="1078330" y="5759754"/>
            <a:ext cx="3845317" cy="3200400"/>
            <a:chOff x="12649200" y="2628900"/>
            <a:chExt cx="3845317" cy="3200400"/>
          </a:xfrm>
        </p:grpSpPr>
        <p:graphicFrame>
          <p:nvGraphicFramePr>
            <p:cNvPr id="16" name="차트 15">
              <a:extLst>
                <a:ext uri="{FF2B5EF4-FFF2-40B4-BE49-F238E27FC236}">
                  <a16:creationId xmlns:a16="http://schemas.microsoft.com/office/drawing/2014/main" id="{168C0F7F-CD45-583E-3068-BA4D202C64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02860087"/>
                </p:ext>
              </p:extLst>
            </p:nvPr>
          </p:nvGraphicFramePr>
          <p:xfrm>
            <a:off x="12649200" y="2998232"/>
            <a:ext cx="3845317" cy="28310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C666EC-665B-4F5A-1489-BEEAAC1328BD}"/>
                </a:ext>
              </a:extLst>
            </p:cNvPr>
            <p:cNvSpPr txBox="1"/>
            <p:nvPr/>
          </p:nvSpPr>
          <p:spPr>
            <a:xfrm>
              <a:off x="14249400" y="2628900"/>
              <a:ext cx="954682" cy="36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 err="1"/>
                <a:t>rq_year</a:t>
              </a:r>
              <a:endParaRPr kumimoji="1"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E1F1932-4634-5561-3027-77B530971BAF}"/>
              </a:ext>
            </a:extLst>
          </p:cNvPr>
          <p:cNvGrpSpPr/>
          <p:nvPr/>
        </p:nvGrpSpPr>
        <p:grpSpPr>
          <a:xfrm>
            <a:off x="5718493" y="5951364"/>
            <a:ext cx="5224954" cy="3046062"/>
            <a:chOff x="927040" y="5951364"/>
            <a:chExt cx="4483160" cy="3046062"/>
          </a:xfrm>
        </p:grpSpPr>
        <p:graphicFrame>
          <p:nvGraphicFramePr>
            <p:cNvPr id="20" name="차트 19">
              <a:extLst>
                <a:ext uri="{FF2B5EF4-FFF2-40B4-BE49-F238E27FC236}">
                  <a16:creationId xmlns:a16="http://schemas.microsoft.com/office/drawing/2014/main" id="{7C1B68B7-3555-0892-60B9-5269DE5C8A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67433907"/>
                </p:ext>
              </p:extLst>
            </p:nvPr>
          </p:nvGraphicFramePr>
          <p:xfrm>
            <a:off x="927040" y="6211452"/>
            <a:ext cx="4483160" cy="2785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89E7C1-BF62-ACC8-965F-4242FC310594}"/>
                </a:ext>
              </a:extLst>
            </p:cNvPr>
            <p:cNvSpPr txBox="1"/>
            <p:nvPr/>
          </p:nvSpPr>
          <p:spPr>
            <a:xfrm>
              <a:off x="2743200" y="5951364"/>
              <a:ext cx="1075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rf_month</a:t>
              </a:r>
              <a:endParaRPr kumimoji="1"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CF3105-24BB-AD1A-7429-043C11BA9CF7}"/>
              </a:ext>
            </a:extLst>
          </p:cNvPr>
          <p:cNvGrpSpPr/>
          <p:nvPr/>
        </p:nvGrpSpPr>
        <p:grpSpPr>
          <a:xfrm>
            <a:off x="11235607" y="5783999"/>
            <a:ext cx="6061793" cy="3229200"/>
            <a:chOff x="6071813" y="5905500"/>
            <a:chExt cx="4482000" cy="3245701"/>
          </a:xfrm>
        </p:grpSpPr>
        <p:graphicFrame>
          <p:nvGraphicFramePr>
            <p:cNvPr id="5" name="차트 4">
              <a:extLst>
                <a:ext uri="{FF2B5EF4-FFF2-40B4-BE49-F238E27FC236}">
                  <a16:creationId xmlns:a16="http://schemas.microsoft.com/office/drawing/2014/main" id="{7FC6A58B-D930-9C4B-1224-76E91FCAAE0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17518101"/>
                </p:ext>
              </p:extLst>
            </p:nvPr>
          </p:nvGraphicFramePr>
          <p:xfrm>
            <a:off x="6071813" y="6105601"/>
            <a:ext cx="4482000" cy="304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83EA11-DEC9-8D31-2A7D-C1C99B742414}"/>
                </a:ext>
              </a:extLst>
            </p:cNvPr>
            <p:cNvSpPr txBox="1"/>
            <p:nvPr/>
          </p:nvSpPr>
          <p:spPr>
            <a:xfrm>
              <a:off x="7818446" y="5905500"/>
              <a:ext cx="944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rq_hour</a:t>
              </a:r>
              <a:endParaRPr kumimoji="1" lang="ko-KR" altLang="en-US" dirty="0"/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41746"/>
              </p:ext>
            </p:extLst>
          </p:nvPr>
        </p:nvGraphicFramePr>
        <p:xfrm>
          <a:off x="978307" y="1378925"/>
          <a:ext cx="86228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464">
                  <a:extLst>
                    <a:ext uri="{9D8B030D-6E8A-4147-A177-3AD203B41FA5}">
                      <a16:colId xmlns:a16="http://schemas.microsoft.com/office/drawing/2014/main" val="2789453699"/>
                    </a:ext>
                  </a:extLst>
                </a:gridCol>
                <a:gridCol w="3237537">
                  <a:extLst>
                    <a:ext uri="{9D8B030D-6E8A-4147-A177-3AD203B41FA5}">
                      <a16:colId xmlns:a16="http://schemas.microsoft.com/office/drawing/2014/main" val="4057301298"/>
                    </a:ext>
                  </a:extLst>
                </a:gridCol>
                <a:gridCol w="4036893">
                  <a:extLst>
                    <a:ext uri="{9D8B030D-6E8A-4147-A177-3AD203B41FA5}">
                      <a16:colId xmlns:a16="http://schemas.microsoft.com/office/drawing/2014/main" val="32794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800" b="1" dirty="0" smtClean="0">
                          <a:solidFill>
                            <a:srgbClr val="D3D3D3"/>
                          </a:solidFill>
                        </a:rPr>
                        <a:t>05</a:t>
                      </a:r>
                      <a:endParaRPr lang="ko-KR" altLang="en-US" sz="4800" b="1" dirty="0">
                        <a:solidFill>
                          <a:srgbClr val="D3D3D3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4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r>
                        <a:rPr lang="ko-KR" altLang="en-US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44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EDA</a:t>
                      </a:r>
                      <a:endParaRPr lang="ko-KR" altLang="en-US" sz="4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32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PROCESSED</a:t>
                      </a:r>
                      <a:r>
                        <a:rPr lang="en-US" altLang="ko-KR" sz="32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</a:t>
                      </a:r>
                      <a:endParaRPr lang="ko-KR" altLang="en-US" sz="32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2236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맑은 고딕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맑은 고딕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1292</Words>
  <Application>Microsoft Office PowerPoint</Application>
  <PresentationFormat>사용자 지정</PresentationFormat>
  <Paragraphs>583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MS UI Gothic</vt:lpstr>
      <vt:lpstr>Malgun Gothic</vt:lpstr>
      <vt:lpstr>Calibri</vt:lpstr>
      <vt:lpstr>Malgun Gothic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246</cp:revision>
  <dcterms:created xsi:type="dcterms:W3CDTF">2023-10-20T08:59:44Z</dcterms:created>
  <dcterms:modified xsi:type="dcterms:W3CDTF">2023-10-27T04:04:38Z</dcterms:modified>
</cp:coreProperties>
</file>