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  <p:sldId id="274" r:id="rId11"/>
    <p:sldId id="268" r:id="rId12"/>
    <p:sldId id="262" r:id="rId13"/>
    <p:sldId id="263" r:id="rId14"/>
    <p:sldId id="275" r:id="rId15"/>
    <p:sldId id="278" r:id="rId16"/>
    <p:sldId id="276" r:id="rId17"/>
  </p:sldIdLst>
  <p:sldSz cx="18288000" cy="10287000"/>
  <p:notesSz cx="10287000" cy="18288000"/>
  <p:embeddedFontLst>
    <p:embeddedFont>
      <p:font typeface="MS UI Gothic" panose="020B0600070205080204" pitchFamily="34" charset="-128"/>
      <p:regular r:id="rId19"/>
    </p:embeddedFont>
    <p:embeddedFont>
      <p:font typeface="Malgun Gothic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algun Gothic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7FF"/>
    <a:srgbClr val="D3D3D3"/>
    <a:srgbClr val="5F5F5F"/>
    <a:srgbClr val="61A3F7"/>
    <a:srgbClr val="05FCD8"/>
    <a:srgbClr val="FFD900"/>
    <a:srgbClr val="8EBEFD"/>
    <a:srgbClr val="F6A8A7"/>
    <a:srgbClr val="44CCF1"/>
    <a:srgbClr val="22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6197" autoAdjust="0"/>
  </p:normalViewPr>
  <p:slideViewPr>
    <p:cSldViewPr>
      <p:cViewPr varScale="1">
        <p:scale>
          <a:sx n="59" d="100"/>
          <a:sy n="59" d="100"/>
        </p:scale>
        <p:origin x="4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1C41-9567-9A8FAF241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1C41-9567-9A8FAF241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1C41-9567-9A8FAF241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1C41-9567-9A8FAF241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1C41-9567-9A8FAF24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36064"/>
        <c:axId val="236092368"/>
      </c:barChart>
      <c:catAx>
        <c:axId val="16152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6092368"/>
        <c:crosses val="autoZero"/>
        <c:auto val="1"/>
        <c:lblAlgn val="ctr"/>
        <c:lblOffset val="100"/>
        <c:noMultiLvlLbl val="0"/>
      </c:catAx>
      <c:valAx>
        <c:axId val="2360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523606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BA48-8309-CC585586DD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BA48-8309-CC585586DD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C-BA48-8309-CC585586DD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C-BA48-8309-CC585586D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7164879"/>
        <c:axId val="246774047"/>
      </c:barChart>
      <c:catAx>
        <c:axId val="24716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774047"/>
        <c:crosses val="autoZero"/>
        <c:auto val="1"/>
        <c:lblAlgn val="ctr"/>
        <c:lblOffset val="100"/>
        <c:noMultiLvlLbl val="0"/>
      </c:catAx>
      <c:valAx>
        <c:axId val="246774047"/>
        <c:scaling>
          <c:orientation val="minMax"/>
          <c:max val="5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16487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D84E-82D3-6FB3DA1000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7-D84E-82D3-6FB3DA100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06735"/>
        <c:axId val="289215839"/>
      </c:barChart>
      <c:catAx>
        <c:axId val="288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215839"/>
        <c:crosses val="autoZero"/>
        <c:auto val="1"/>
        <c:lblAlgn val="ctr"/>
        <c:lblOffset val="100"/>
        <c:noMultiLvlLbl val="0"/>
      </c:catAx>
      <c:valAx>
        <c:axId val="2892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604D-BAE5-568410500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B-604D-BAE5-568410500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B-604D-BAE5-568410500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83135"/>
        <c:axId val="289116463"/>
      </c:barChart>
      <c:catAx>
        <c:axId val="2884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116463"/>
        <c:crosses val="autoZero"/>
        <c:auto val="1"/>
        <c:lblAlgn val="ctr"/>
        <c:lblOffset val="100"/>
        <c:noMultiLvlLbl val="0"/>
      </c:catAx>
      <c:valAx>
        <c:axId val="28911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831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2-0946-A6CE-0EEB18962F76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2-0946-A6CE-0EEB18962F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2-0946-A6CE-0EEB18962F76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2-0946-A6CE-0EEB18962F76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A2-0946-A6CE-0EEB18962F7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A2-0946-A6CE-0EEB18962F76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A2-0946-A6CE-0EEB18962F76}"/>
            </c:ext>
          </c:extLst>
        </c:ser>
        <c:ser>
          <c:idx val="7"/>
          <c:order val="7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A2-0946-A6CE-0EEB18962F76}"/>
            </c:ext>
          </c:extLst>
        </c:ser>
        <c:ser>
          <c:idx val="8"/>
          <c:order val="8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A2-0946-A6CE-0EEB18962F76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A2-0946-A6CE-0EEB18962F76}"/>
            </c:ext>
          </c:extLst>
        </c:ser>
        <c:ser>
          <c:idx val="10"/>
          <c:order val="10"/>
          <c:tx>
            <c:strRef>
              <c:f>Sheet1!$C$1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A2-0946-A6CE-0EEB18962F7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A2-0946-A6CE-0EEB18962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125199"/>
        <c:axId val="430260687"/>
      </c:barChart>
      <c:catAx>
        <c:axId val="43012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260687"/>
        <c:crosses val="autoZero"/>
        <c:auto val="1"/>
        <c:lblAlgn val="ctr"/>
        <c:lblOffset val="100"/>
        <c:noMultiLvlLbl val="0"/>
      </c:catAx>
      <c:valAx>
        <c:axId val="430260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12519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9-1342-9CF8-AFE80D5FB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9-1342-9CF8-AFE80D5FB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9-1342-9CF8-AFE80D5FBC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9-1342-9CF8-AFE80D5FBC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9-1342-9CF8-AFE80D5FBC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9-1342-9CF8-AFE80D5FBC1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9-1342-9CF8-AFE80D5FBC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39-1342-9CF8-AFE80D5FBC1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9-1342-9CF8-AFE80D5FBC1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39-1342-9CF8-AFE80D5FBC1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39-1342-9CF8-AFE80D5FBC1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39-1342-9CF8-AFE80D5FBC1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39-1342-9CF8-AFE80D5FBC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05322336"/>
        <c:axId val="677462464"/>
      </c:barChart>
      <c:catAx>
        <c:axId val="7053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7462464"/>
        <c:crosses val="autoZero"/>
        <c:auto val="1"/>
        <c:lblAlgn val="ctr"/>
        <c:lblOffset val="100"/>
        <c:noMultiLvlLbl val="0"/>
      </c:catAx>
      <c:valAx>
        <c:axId val="6774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32233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1275082550165"/>
          <c:y val="2.0760262314979371E-2"/>
          <c:w val="0.85789370078740157"/>
          <c:h val="0.84976054113541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C-A846-9AE6-A1F14B16A9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A846-9AE6-A1F14B16A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C-A846-9AE6-A1F14B16A9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186335"/>
        <c:axId val="296997391"/>
      </c:barChart>
      <c:catAx>
        <c:axId val="29718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997391"/>
        <c:crosses val="autoZero"/>
        <c:auto val="1"/>
        <c:lblAlgn val="ctr"/>
        <c:lblOffset val="100"/>
        <c:noMultiLvlLbl val="0"/>
      </c:catAx>
      <c:valAx>
        <c:axId val="2969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1863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B848-8EA6-12421021A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D-B848-8EA6-12421021A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D-B848-8EA6-12421021A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D-B848-8EA6-12421021A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9D-B848-8EA6-12421021AC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9D-B848-8EA6-12421021AC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9D-B848-8EA6-12421021AC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9D-B848-8EA6-12421021ACC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9D-B848-8EA6-12421021ACC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9D-B848-8EA6-12421021ACC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D-B848-8EA6-12421021AC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17531951"/>
        <c:axId val="417522943"/>
      </c:barChart>
      <c:catAx>
        <c:axId val="417531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22943"/>
        <c:crosses val="autoZero"/>
        <c:auto val="1"/>
        <c:lblAlgn val="ctr"/>
        <c:lblOffset val="100"/>
        <c:noMultiLvlLbl val="0"/>
      </c:catAx>
      <c:valAx>
        <c:axId val="41752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319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767-AE41-BDD4-D8AAD3D99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7-AE41-BDD4-D8AAD3D99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7-AE41-BDD4-D8AAD3D99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7-AE41-BDD4-D8AAD3D99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7-AE41-BDD4-D8AAD3D99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7-AE41-BDD4-D8AAD3D996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7-AE41-BDD4-D8AAD3D996B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7-AE41-BDD4-D8AAD3D996B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67-AE41-BDD4-D8AAD3D996B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7-AE41-BDD4-D8AAD3D996B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67-AE41-BDD4-D8AAD3D996B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67-AE41-BDD4-D8AAD3D996B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67-AE41-BDD4-D8AAD3D99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8599600"/>
        <c:axId val="998601328"/>
      </c:barChart>
      <c:catAx>
        <c:axId val="998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601328"/>
        <c:crosses val="autoZero"/>
        <c:auto val="1"/>
        <c:lblAlgn val="ctr"/>
        <c:lblOffset val="100"/>
        <c:noMultiLvlLbl val="0"/>
      </c:catAx>
      <c:valAx>
        <c:axId val="99860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59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 smtClean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</a:t>
            </a:r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7491" y="9479433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919542" y="1638300"/>
            <a:ext cx="24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KOREN DATA </a:t>
            </a:r>
            <a:r>
              <a:rPr lang="ko-KR" altLang="en-US" sz="2400" dirty="0" smtClean="0">
                <a:solidFill>
                  <a:srgbClr val="D3D3D3"/>
                </a:solidFill>
              </a:rPr>
              <a:t>분석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5730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17DA11-4E84-45CB-347B-62955D5F0416}"/>
              </a:ext>
            </a:extLst>
          </p:cNvPr>
          <p:cNvGrpSpPr/>
          <p:nvPr/>
        </p:nvGrpSpPr>
        <p:grpSpPr>
          <a:xfrm>
            <a:off x="1066800" y="3862638"/>
            <a:ext cx="4495800" cy="3719262"/>
            <a:chOff x="2090612" y="3901648"/>
            <a:chExt cx="4327761" cy="456073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57E7246-D2AC-B4C2-F006-0265A9B97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384830"/>
                </p:ext>
              </p:extLst>
            </p:nvPr>
          </p:nvGraphicFramePr>
          <p:xfrm>
            <a:off x="2090612" y="4457202"/>
            <a:ext cx="4327761" cy="4005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B2EC9C-2A99-71CE-B6F9-1084E412D061}"/>
                </a:ext>
              </a:extLst>
            </p:cNvPr>
            <p:cNvSpPr txBox="1"/>
            <p:nvPr/>
          </p:nvSpPr>
          <p:spPr>
            <a:xfrm>
              <a:off x="3954368" y="3901648"/>
              <a:ext cx="865055" cy="45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hf_year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7A5-719D-CA6D-16EE-D099498FD02D}"/>
              </a:ext>
            </a:extLst>
          </p:cNvPr>
          <p:cNvGrpSpPr/>
          <p:nvPr/>
        </p:nvGrpSpPr>
        <p:grpSpPr>
          <a:xfrm>
            <a:off x="11811000" y="3680009"/>
            <a:ext cx="5486400" cy="3866283"/>
            <a:chOff x="6400800" y="3619500"/>
            <a:chExt cx="5486400" cy="3866283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607ABF5B-8AB3-1032-E1B0-3C62E1E154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0906366"/>
                </p:ext>
              </p:extLst>
            </p:nvPr>
          </p:nvGraphicFramePr>
          <p:xfrm>
            <a:off x="6400800" y="3828183"/>
            <a:ext cx="54864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2442-EC68-F4C4-039F-B49509EAC8A8}"/>
                </a:ext>
              </a:extLst>
            </p:cNvPr>
            <p:cNvSpPr txBox="1"/>
            <p:nvPr/>
          </p:nvSpPr>
          <p:spPr>
            <a:xfrm>
              <a:off x="8610600" y="3619500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hf_hour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9A7F01-C898-B332-56DA-ECC60E672309}"/>
              </a:ext>
            </a:extLst>
          </p:cNvPr>
          <p:cNvGrpSpPr/>
          <p:nvPr/>
        </p:nvGrpSpPr>
        <p:grpSpPr>
          <a:xfrm>
            <a:off x="6096000" y="3791700"/>
            <a:ext cx="5486400" cy="3866400"/>
            <a:chOff x="5674909" y="3526994"/>
            <a:chExt cx="5877026" cy="424784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72C0456D-2AF0-2565-749C-250CB757A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974824"/>
                </p:ext>
              </p:extLst>
            </p:nvPr>
          </p:nvGraphicFramePr>
          <p:xfrm>
            <a:off x="5674909" y="3856822"/>
            <a:ext cx="5877026" cy="391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D4D58-7EEC-08EC-783D-4AFF4303C2AB}"/>
                </a:ext>
              </a:extLst>
            </p:cNvPr>
            <p:cNvSpPr txBox="1"/>
            <p:nvPr/>
          </p:nvSpPr>
          <p:spPr>
            <a:xfrm>
              <a:off x="8001000" y="3526994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hf_month</a:t>
              </a:r>
              <a:endParaRPr kumimoji="1"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01380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5400" y="578975"/>
            <a:ext cx="5228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26436"/>
              </p:ext>
            </p:extLst>
          </p:nvPr>
        </p:nvGraphicFramePr>
        <p:xfrm>
          <a:off x="7502241" y="2911685"/>
          <a:ext cx="6975759" cy="550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481230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56817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4.629968164630426e-53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4.7432416764471506e-86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rq_year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1.9094715631868175e-77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1.9663931391617852e-80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1" y="39398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716000" y="9258300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가지지 않는 </a:t>
              </a:r>
              <a:r>
                <a:rPr lang="ko-KR" altLang="en-US" b="1" dirty="0"/>
                <a:t>컬럼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33463"/>
              </p:ext>
            </p:extLst>
          </p:nvPr>
        </p:nvGraphicFramePr>
        <p:xfrm>
          <a:off x="7620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06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85786"/>
              </p:ext>
            </p:extLst>
          </p:nvPr>
        </p:nvGraphicFramePr>
        <p:xfrm>
          <a:off x="2514601" y="4576354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008"/>
              </p:ext>
            </p:extLst>
          </p:nvPr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kumimoji="1"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033"/>
              </p:ext>
            </p:extLst>
          </p:nvPr>
        </p:nvGraphicFramePr>
        <p:xfrm>
          <a:off x="6187305" y="5358059"/>
          <a:ext cx="344103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758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0.8213119620065301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183071" y="7877062"/>
            <a:ext cx="357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187677" y="7339328"/>
            <a:ext cx="367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컬럼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‘non-disable’ , ‘disable’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비율을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적용하여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비슷한 비율로 할당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77483"/>
              </p:ext>
            </p:extLst>
          </p:nvPr>
        </p:nvGraphicFramePr>
        <p:xfrm>
          <a:off x="838200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07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AAB93-93B1-0E4D-EDF8-4DB5634790C7}"/>
              </a:ext>
            </a:extLst>
          </p:cNvPr>
          <p:cNvGrpSpPr/>
          <p:nvPr/>
        </p:nvGrpSpPr>
        <p:grpSpPr>
          <a:xfrm>
            <a:off x="4343400" y="2676741"/>
            <a:ext cx="3929396" cy="6195087"/>
            <a:chOff x="3200400" y="2676741"/>
            <a:chExt cx="3929396" cy="6195087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AE57BB7-89E2-F982-496E-78D8EE86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02" y="2676741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2450ABF7-4A24-A6F9-EC06-00B246AF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48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AC73B13-7307-1EE5-209E-1D3463D4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E5228BC-998F-0386-DD9A-A188D2648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10425" y="8801379"/>
              <a:ext cx="3899323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E8F3B251-E7E5-7CDF-828E-69AB3E3B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425" y="2676741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0E204650-9D6B-5EFC-01E5-EFEF6B76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26" y="3350210"/>
              <a:ext cx="3919370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EDCAD0C6-975F-B0CA-B4E2-8C5B9F66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402" y="2831723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BD8AB8DF-28D5-D034-7BAC-30E8A673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402" y="3000796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1">
              <a:extLst>
                <a:ext uri="{FF2B5EF4-FFF2-40B4-BE49-F238E27FC236}">
                  <a16:creationId xmlns:a16="http://schemas.microsoft.com/office/drawing/2014/main" id="{1B195965-4469-AFE1-321D-74C628D6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104" y="3000796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3B116AD-5037-88F0-A407-E409CBCE64AA}"/>
              </a:ext>
            </a:extLst>
          </p:cNvPr>
          <p:cNvSpPr/>
          <p:nvPr/>
        </p:nvSpPr>
        <p:spPr>
          <a:xfrm>
            <a:off x="11339726" y="4450497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DFAA09B-31B9-0B68-719F-11354047609A}"/>
              </a:ext>
            </a:extLst>
          </p:cNvPr>
          <p:cNvSpPr/>
          <p:nvPr/>
        </p:nvSpPr>
        <p:spPr>
          <a:xfrm>
            <a:off x="9601200" y="5193447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A02569D-9760-DE9E-A03E-F88B882F0728}"/>
              </a:ext>
            </a:extLst>
          </p:cNvPr>
          <p:cNvSpPr/>
          <p:nvPr/>
        </p:nvSpPr>
        <p:spPr>
          <a:xfrm>
            <a:off x="11308494" y="4076700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B4DC2CF-2FBE-9342-1E40-F7B324E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72041"/>
              </p:ext>
            </p:extLst>
          </p:nvPr>
        </p:nvGraphicFramePr>
        <p:xfrm>
          <a:off x="11430000" y="5610010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0.8296230335411101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984AFC0-5E6C-E013-3011-94F2400175A8}"/>
              </a:ext>
            </a:extLst>
          </p:cNvPr>
          <p:cNvSpPr txBox="1"/>
          <p:nvPr/>
        </p:nvSpPr>
        <p:spPr>
          <a:xfrm>
            <a:off x="4572000" y="3695700"/>
            <a:ext cx="3440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AutoML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Pycaret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으로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모델</a:t>
            </a:r>
            <a:endParaRPr kumimoji="1" lang="en-US" altLang="ko-KR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Calibri"/>
              </a:rPr>
              <a:t>하이퍼파라미터</a:t>
            </a:r>
            <a:r>
              <a:rPr kumimoji="1" lang="ko-KR" altLang="en-US" sz="2400" b="1" dirty="0">
                <a:solidFill>
                  <a:prstClr val="black"/>
                </a:solidFill>
                <a:latin typeface="Calibri"/>
              </a:rPr>
              <a:t> 튜닝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7AD001F-3F23-02B0-9EA3-C37C4321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70632"/>
              </p:ext>
            </p:extLst>
          </p:nvPr>
        </p:nvGraphicFramePr>
        <p:xfrm>
          <a:off x="4806534" y="5065438"/>
          <a:ext cx="29931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52">
                  <a:extLst>
                    <a:ext uri="{9D8B030D-6E8A-4147-A177-3AD203B41FA5}">
                      <a16:colId xmlns:a16="http://schemas.microsoft.com/office/drawing/2014/main" val="4243854580"/>
                    </a:ext>
                  </a:extLst>
                </a:gridCol>
                <a:gridCol w="1496552">
                  <a:extLst>
                    <a:ext uri="{9D8B030D-6E8A-4147-A177-3AD203B41FA5}">
                      <a16:colId xmlns:a16="http://schemas.microsoft.com/office/drawing/2014/main" val="514973662"/>
                    </a:ext>
                  </a:extLst>
                </a:gridCol>
              </a:tblGrid>
              <a:tr h="264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KNeighborsClassifier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693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algorithm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smtClean="0"/>
                        <a:t>auto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14155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leaf_size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265097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metric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'</a:t>
                      </a:r>
                      <a:r>
                        <a:rPr lang="en" altLang="ko-KR" sz="1800" dirty="0" err="1"/>
                        <a:t>manhattan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848672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metric_params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None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64460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n_jobs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45438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n_neighbors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61272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46361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weights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distance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3381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6B9F62F-3DFF-E601-B914-A57E64A222FE}"/>
              </a:ext>
            </a:extLst>
          </p:cNvPr>
          <p:cNvSpPr txBox="1"/>
          <p:nvPr/>
        </p:nvSpPr>
        <p:spPr>
          <a:xfrm>
            <a:off x="11957179" y="642557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0.008 </a:t>
            </a:r>
            <a:r>
              <a:rPr kumimoji="1" lang="ko-KR" altLang="en-US" sz="2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6E8A67D-6C1F-B0C8-1C49-6C183AE33D8D}"/>
              </a:ext>
            </a:extLst>
          </p:cNvPr>
          <p:cNvSpPr/>
          <p:nvPr/>
        </p:nvSpPr>
        <p:spPr>
          <a:xfrm>
            <a:off x="14003642" y="6411375"/>
            <a:ext cx="245758" cy="4616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1811000" y="443925"/>
            <a:ext cx="625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 HYPERPARAMETER TUNING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630"/>
              </p:ext>
            </p:extLst>
          </p:nvPr>
        </p:nvGraphicFramePr>
        <p:xfrm>
          <a:off x="838200" y="1378925"/>
          <a:ext cx="79742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34139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08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</a:t>
                      </a:r>
                      <a:r>
                        <a:rPr lang="ko-KR" altLang="en-US" sz="4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하이퍼파라미터</a:t>
                      </a:r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/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3872"/>
              </p:ext>
            </p:extLst>
          </p:nvPr>
        </p:nvGraphicFramePr>
        <p:xfrm>
          <a:off x="6236368" y="5143500"/>
          <a:ext cx="3441032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gbc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Machine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9069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0.7818343722172751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8203168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CE7E-90FC-7EB2-1139-1DF90B6C0A0E}"/>
              </a:ext>
            </a:extLst>
          </p:cNvPr>
          <p:cNvSpPr txBox="1"/>
          <p:nvPr/>
        </p:nvSpPr>
        <p:spPr>
          <a:xfrm>
            <a:off x="13106400" y="6362701"/>
            <a:ext cx="19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5987FF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5987FF"/>
                </a:solidFill>
              </a:rPr>
              <a:t>0.04</a:t>
            </a:r>
            <a:r>
              <a:rPr kumimoji="1" lang="ko-KR" altLang="en-US" sz="2400" dirty="0" smtClean="0">
                <a:solidFill>
                  <a:srgbClr val="5987FF"/>
                </a:solidFill>
              </a:rPr>
              <a:t> </a:t>
            </a:r>
            <a:r>
              <a:rPr kumimoji="1" lang="ko-KR" altLang="en-US" sz="2400" dirty="0">
                <a:solidFill>
                  <a:srgbClr val="5987FF"/>
                </a:solidFill>
              </a:rPr>
              <a:t>하락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C703DD3-6B35-644E-0389-7A47489F5C07}"/>
              </a:ext>
            </a:extLst>
          </p:cNvPr>
          <p:cNvSpPr/>
          <p:nvPr/>
        </p:nvSpPr>
        <p:spPr>
          <a:xfrm>
            <a:off x="14915322" y="6388857"/>
            <a:ext cx="248478" cy="386082"/>
          </a:xfrm>
          <a:prstGeom prst="downArrow">
            <a:avLst/>
          </a:prstGeom>
          <a:solidFill>
            <a:srgbClr val="61A3F7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11742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09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제외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5014349" y="571500"/>
            <a:ext cx="24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CONCLUSION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27806"/>
              </p:ext>
            </p:extLst>
          </p:nvPr>
        </p:nvGraphicFramePr>
        <p:xfrm>
          <a:off x="838200" y="1378925"/>
          <a:ext cx="795921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34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2087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10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44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향후 개선사항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34574"/>
              </p:ext>
            </p:extLst>
          </p:nvPr>
        </p:nvGraphicFramePr>
        <p:xfrm>
          <a:off x="685800" y="2400300"/>
          <a:ext cx="16697804" cy="65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924">
                  <a:extLst>
                    <a:ext uri="{9D8B030D-6E8A-4147-A177-3AD203B41FA5}">
                      <a16:colId xmlns:a16="http://schemas.microsoft.com/office/drawing/2014/main" val="3348386777"/>
                    </a:ext>
                  </a:extLst>
                </a:gridCol>
                <a:gridCol w="14862880">
                  <a:extLst>
                    <a:ext uri="{9D8B030D-6E8A-4147-A177-3AD203B41FA5}">
                      <a16:colId xmlns:a16="http://schemas.microsoft.com/office/drawing/2014/main" val="2487445358"/>
                    </a:ext>
                  </a:extLst>
                </a:gridCol>
              </a:tblGrid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 smtClean="0">
                          <a:solidFill>
                            <a:srgbClr val="5987FF"/>
                          </a:solidFill>
                        </a:rPr>
                        <a:t>01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모델의 정확도는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0.83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보다 낮음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2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하이퍼파라미터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튜닝</a:t>
                      </a:r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된 모델이 </a:t>
                      </a:r>
                      <a:r>
                        <a:rPr lang="en-US" altLang="ko-KR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0.83</a:t>
                      </a:r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가깝게 </a:t>
                      </a:r>
                      <a:r>
                        <a:rPr lang="en-US" altLang="ko-KR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Accuracy</a:t>
                      </a:r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나오기는 하지만</a:t>
                      </a:r>
                      <a:endParaRPr lang="en-US" altLang="ko-KR" sz="2800" b="1" i="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수치 이상으로 올라가지는 않음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229802"/>
                  </a:ext>
                </a:extLst>
              </a:tr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 smtClean="0">
                          <a:solidFill>
                            <a:srgbClr val="5987FF"/>
                          </a:solidFill>
                        </a:rPr>
                        <a:t>02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'sop_id' 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제외하였을 때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모델의 정확도는 다소 낮아졌음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따라서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'sop_id'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중요한 예측 변수로 작용하고 있을 것으로 보임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그러나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sop_id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전체가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unique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값을 가진 컬럼이므로 왜 이렇게 작용하는지 이해하지 못함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315184"/>
                  </a:ext>
                </a:extLst>
              </a:tr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 smtClean="0">
                          <a:solidFill>
                            <a:srgbClr val="5987FF"/>
                          </a:solidFill>
                        </a:rPr>
                        <a:t>03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 'y' </a:t>
                      </a:r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클래스에 대한 </a:t>
                      </a:r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＇non-disable＇</a:t>
                      </a:r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＇disable＇ </a:t>
                      </a:r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클래스의 분포가 균형을 이루는지 여부를 확인하고 데이터 분포가 균형을 이루지 않는다면</a:t>
                      </a:r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→ 각 클래스의 비율을 맞추고 모델링을 진행해볼 것 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1721" y="4381500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0" b="1" dirty="0" smtClean="0">
                <a:solidFill>
                  <a:srgbClr val="5F5F5F"/>
                </a:solidFill>
              </a:rPr>
              <a:t>감사합니다</a:t>
            </a:r>
            <a:endParaRPr lang="ko-KR" altLang="en-US" sz="120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8D23E-37F1-9DA3-45EF-6B9C032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99880"/>
              </p:ext>
            </p:extLst>
          </p:nvPr>
        </p:nvGraphicFramePr>
        <p:xfrm>
          <a:off x="569740" y="2400302"/>
          <a:ext cx="16885149" cy="6600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727">
                  <a:extLst>
                    <a:ext uri="{9D8B030D-6E8A-4147-A177-3AD203B41FA5}">
                      <a16:colId xmlns:a16="http://schemas.microsoft.com/office/drawing/2014/main" val="4189619126"/>
                    </a:ext>
                  </a:extLst>
                </a:gridCol>
                <a:gridCol w="15494422">
                  <a:extLst>
                    <a:ext uri="{9D8B030D-6E8A-4147-A177-3AD203B41FA5}">
                      <a16:colId xmlns:a16="http://schemas.microsoft.com/office/drawing/2014/main" val="92275652"/>
                    </a:ext>
                  </a:extLst>
                </a:gridCol>
              </a:tblGrid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966128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02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ORIGINAL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255604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ORIGINAL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87421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951241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05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626415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06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906653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494524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08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하이퍼파라미터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튜닝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05181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모델링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Sop_id 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 제외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80194"/>
                  </a:ext>
                </a:extLst>
              </a:tr>
              <a:tr h="660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결론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&amp; 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향후 개선사항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7594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1475" y="2578218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(Column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):    19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데이터 개수</a:t>
            </a:r>
            <a:r>
              <a:rPr lang="en-US" altLang="ko-KR" sz="2400" b="1" dirty="0">
                <a:latin typeface="+mj-lt"/>
              </a:rPr>
              <a:t>(Row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  7859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73439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7141"/>
              </p:ext>
            </p:extLst>
          </p:nvPr>
        </p:nvGraphicFramePr>
        <p:xfrm>
          <a:off x="545691" y="3561610"/>
          <a:ext cx="8369709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345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112364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Operating Procedure (SOP)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고유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고유한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유형 또는 종류를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 처리 결과를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상태를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티켓이 생성된 시각 또는 요청된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티켓을 수신한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티켓에 대한 자세한 정보나 설명을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장애를 분류하는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장애의 유형을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51186"/>
              </p:ext>
            </p:extLst>
          </p:nvPr>
        </p:nvGraphicFramePr>
        <p:xfrm>
          <a:off x="8991600" y="3543300"/>
          <a:ext cx="8622891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30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297261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관련 내용을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 유형에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시작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종료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승인한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승인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완료한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완료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예측하기 위한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변수를 나타냄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843"/>
              </p:ext>
            </p:extLst>
          </p:nvPr>
        </p:nvGraphicFramePr>
        <p:xfrm>
          <a:off x="845500" y="2477085"/>
          <a:ext cx="7993699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8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2132525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76586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953725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5814"/>
              </p:ext>
            </p:extLst>
          </p:nvPr>
        </p:nvGraphicFramePr>
        <p:xfrm>
          <a:off x="8991599" y="2476500"/>
          <a:ext cx="8382002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0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860093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43632" y="9310158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/>
                <a:t>다수의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Target </a:t>
              </a:r>
              <a:r>
                <a:rPr lang="ko-KR" altLang="en-US" b="1" dirty="0"/>
                <a:t>값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71516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9046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‘ATT’,’NTT’,’ATT2’, ‘TRAFFIC’,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‘RT’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‘ETH UNI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수신단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단방향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9626"/>
              </p:ext>
            </p:extLst>
          </p:nvPr>
        </p:nvGraphicFramePr>
        <p:xfrm>
          <a:off x="11791266" y="2548379"/>
          <a:ext cx="6191934" cy="643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42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‘111’,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테스트입니다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조치 내용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파스타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이상없음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‘shutdown’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13:06:23.754‘, '2022-04-05 12:28:50.376'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14:06:23.754' '2022-04-05 13:28:50.376'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'NIA ADMIN‘, 'admin'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'2022-06-30 15:41:46.536 +0900'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'admin' ,'NIA ADMIN‘, '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,'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'non-disable‘, 'disable'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09377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‘FIN’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2023-08-25 11:07:14.643 +0900' '2022-07-28 15:55:46.349 +090, etc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‘DETAIL’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＇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통신불량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 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포트변경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재설정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장비재부팅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지빅교체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‘test’, ‘234’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Target </a:t>
            </a:r>
            <a:r>
              <a:rPr lang="ko-KR" altLang="en-US" b="1" dirty="0"/>
              <a:t>값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컬럼전체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고유값</a:t>
              </a:r>
              <a:r>
                <a:rPr lang="ko-KR" altLang="en-US" b="1" dirty="0"/>
                <a:t> 다수</a:t>
              </a:r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3254"/>
              </p:ext>
            </p:extLst>
          </p:nvPr>
        </p:nvGraphicFramePr>
        <p:xfrm>
          <a:off x="978309" y="1378925"/>
          <a:ext cx="64130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Null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Handling_fin_user</a:t>
              </a:r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32652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72747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0.4946964925654553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0.4946964925654524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3.84295150256501e-53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1.3636191849419942e-56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0.49469615511240056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0.45342248608678254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0.5360000505482432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0.04986599124408791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861" y="3776657"/>
            <a:ext cx="381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87183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0.24663415218605195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0.07661320909916608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5.3884745196930164e-86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0.4946839637369011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3639800" y="9269968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가지지 않는 컬럼</a:t>
              </a:r>
              <a:endParaRPr lang="ko-KR" altLang="en-US" b="1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77015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03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3606"/>
              </p:ext>
            </p:extLst>
          </p:nvPr>
        </p:nvGraphicFramePr>
        <p:xfrm>
          <a:off x="178732" y="4547655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ticket_result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receive_time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handling_ack_time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3684511" y="470369"/>
            <a:ext cx="407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endParaRPr lang="en-US" altLang="ko-KR" sz="3200" b="1" dirty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ticket_id</a:t>
            </a:r>
            <a:endParaRPr lang="en-US" altLang="ko-KR" dirty="0"/>
          </a:p>
        </p:txBody>
      </p:sp>
      <p:sp>
        <p:nvSpPr>
          <p:cNvPr id="970" name="TextBox 969"/>
          <p:cNvSpPr txBox="1"/>
          <p:nvPr/>
        </p:nvSpPr>
        <p:spPr>
          <a:xfrm>
            <a:off x="1128540" y="5034159"/>
            <a:ext cx="14622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다수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3186046" y="5002768"/>
            <a:ext cx="158729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081116" y="6765481"/>
            <a:ext cx="17956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Handling_fin_time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1337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r>
                        <a:rPr lang="en-US" altLang="ko-KR" baseline="0" dirty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 내에 있는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중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7578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컬럼의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최빈값으로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4205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Label Encoder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215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handling_fin_user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3527"/>
              </p:ext>
            </p:extLst>
          </p:nvPr>
        </p:nvGraphicFramePr>
        <p:xfrm>
          <a:off x="838200" y="1378925"/>
          <a:ext cx="540753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990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4224548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04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7254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B5679D-B821-93CC-1D98-E4D201F86DC3}"/>
              </a:ext>
            </a:extLst>
          </p:cNvPr>
          <p:cNvGrpSpPr/>
          <p:nvPr/>
        </p:nvGrpSpPr>
        <p:grpSpPr>
          <a:xfrm>
            <a:off x="5722970" y="2606109"/>
            <a:ext cx="5372877" cy="3204000"/>
            <a:chOff x="1289184" y="2701500"/>
            <a:chExt cx="3511416" cy="3204000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3F67B57F-393E-1329-580C-685457CEE7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8960807"/>
                </p:ext>
              </p:extLst>
            </p:nvPr>
          </p:nvGraphicFramePr>
          <p:xfrm>
            <a:off x="1289184" y="3037194"/>
            <a:ext cx="3511416" cy="2868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27156-8BBF-55CA-B12A-B46B3190C56F}"/>
                </a:ext>
              </a:extLst>
            </p:cNvPr>
            <p:cNvSpPr txBox="1"/>
            <p:nvPr/>
          </p:nvSpPr>
          <p:spPr>
            <a:xfrm>
              <a:off x="2540742" y="2701500"/>
              <a:ext cx="123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ticket_type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F8B5D-F9FE-C699-4690-E43F8607D5AE}"/>
              </a:ext>
            </a:extLst>
          </p:cNvPr>
          <p:cNvGrpSpPr/>
          <p:nvPr/>
        </p:nvGrpSpPr>
        <p:grpSpPr>
          <a:xfrm>
            <a:off x="11437970" y="2405688"/>
            <a:ext cx="5806783" cy="3515270"/>
            <a:chOff x="8528184" y="2624697"/>
            <a:chExt cx="4121016" cy="323540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44DD7DC-EB89-5D2C-CC4B-BD72B5A9E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3359622"/>
                </p:ext>
              </p:extLst>
            </p:nvPr>
          </p:nvGraphicFramePr>
          <p:xfrm>
            <a:off x="8528184" y="3002256"/>
            <a:ext cx="4121016" cy="285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0C701-095E-26D2-EF92-4990C26F9EB4}"/>
                </a:ext>
              </a:extLst>
            </p:cNvPr>
            <p:cNvSpPr txBox="1"/>
            <p:nvPr/>
          </p:nvSpPr>
          <p:spPr>
            <a:xfrm>
              <a:off x="9806130" y="2624697"/>
              <a:ext cx="192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handling_fin_user</a:t>
              </a:r>
              <a:endParaRPr kumimoji="1"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8E579B-867D-A011-4947-6823472E5DF9}"/>
              </a:ext>
            </a:extLst>
          </p:cNvPr>
          <p:cNvGrpSpPr/>
          <p:nvPr/>
        </p:nvGrpSpPr>
        <p:grpSpPr>
          <a:xfrm>
            <a:off x="737276" y="2738836"/>
            <a:ext cx="4643571" cy="3204000"/>
            <a:chOff x="825909" y="2632924"/>
            <a:chExt cx="3856958" cy="3058558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6C5D011D-5650-72CD-C20D-32F5D0EA8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192092"/>
                </p:ext>
              </p:extLst>
            </p:nvPr>
          </p:nvGraphicFramePr>
          <p:xfrm>
            <a:off x="825909" y="3002256"/>
            <a:ext cx="3856958" cy="2689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7B50-C4F8-D88F-DA5B-0DBFC2DECE04}"/>
                </a:ext>
              </a:extLst>
            </p:cNvPr>
            <p:cNvSpPr txBox="1"/>
            <p:nvPr/>
          </p:nvSpPr>
          <p:spPr>
            <a:xfrm>
              <a:off x="2467993" y="2632924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Target : y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5BEA59-2104-86CF-8C2E-870CFF624AED}"/>
              </a:ext>
            </a:extLst>
          </p:cNvPr>
          <p:cNvGrpSpPr/>
          <p:nvPr/>
        </p:nvGrpSpPr>
        <p:grpSpPr>
          <a:xfrm>
            <a:off x="1078330" y="5759754"/>
            <a:ext cx="3845317" cy="3200400"/>
            <a:chOff x="12649200" y="2628900"/>
            <a:chExt cx="3845317" cy="3200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168C0F7F-CD45-583E-3068-BA4D202C64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2860087"/>
                </p:ext>
              </p:extLst>
            </p:nvPr>
          </p:nvGraphicFramePr>
          <p:xfrm>
            <a:off x="12649200" y="2998232"/>
            <a:ext cx="3845317" cy="2831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666EC-665B-4F5A-1489-BEEAAC1328BD}"/>
                </a:ext>
              </a:extLst>
            </p:cNvPr>
            <p:cNvSpPr txBox="1"/>
            <p:nvPr/>
          </p:nvSpPr>
          <p:spPr>
            <a:xfrm>
              <a:off x="14249400" y="2628900"/>
              <a:ext cx="954682" cy="3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rq_year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F1932-4634-5561-3027-77B530971BAF}"/>
              </a:ext>
            </a:extLst>
          </p:cNvPr>
          <p:cNvGrpSpPr/>
          <p:nvPr/>
        </p:nvGrpSpPr>
        <p:grpSpPr>
          <a:xfrm>
            <a:off x="5718493" y="5951364"/>
            <a:ext cx="5224954" cy="3046062"/>
            <a:chOff x="927040" y="5951364"/>
            <a:chExt cx="4483160" cy="3046062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C1B68B7-3555-0892-60B9-5269DE5C8A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7433907"/>
                </p:ext>
              </p:extLst>
            </p:nvPr>
          </p:nvGraphicFramePr>
          <p:xfrm>
            <a:off x="927040" y="6211452"/>
            <a:ext cx="4483160" cy="2785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89E7C1-BF62-ACC8-965F-4242FC310594}"/>
                </a:ext>
              </a:extLst>
            </p:cNvPr>
            <p:cNvSpPr txBox="1"/>
            <p:nvPr/>
          </p:nvSpPr>
          <p:spPr>
            <a:xfrm>
              <a:off x="2743200" y="5951364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rf_month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F3105-24BB-AD1A-7429-043C11BA9CF7}"/>
              </a:ext>
            </a:extLst>
          </p:cNvPr>
          <p:cNvGrpSpPr/>
          <p:nvPr/>
        </p:nvGrpSpPr>
        <p:grpSpPr>
          <a:xfrm>
            <a:off x="11235607" y="5783999"/>
            <a:ext cx="6061793" cy="3229200"/>
            <a:chOff x="6071813" y="5905500"/>
            <a:chExt cx="4482000" cy="3245701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7FC6A58B-D930-9C4B-1224-76E91FCAAE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7518101"/>
                </p:ext>
              </p:extLst>
            </p:nvPr>
          </p:nvGraphicFramePr>
          <p:xfrm>
            <a:off x="6071813" y="6105601"/>
            <a:ext cx="4482000" cy="304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83EA11-DEC9-8D31-2A7D-C1C99B742414}"/>
                </a:ext>
              </a:extLst>
            </p:cNvPr>
            <p:cNvSpPr txBox="1"/>
            <p:nvPr/>
          </p:nvSpPr>
          <p:spPr>
            <a:xfrm>
              <a:off x="7818446" y="5905500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rq_hour</a:t>
              </a:r>
              <a:endParaRPr kumimoji="1" lang="ko-KR" altLang="en-US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68303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1298</Words>
  <Application>Microsoft Office PowerPoint</Application>
  <PresentationFormat>사용자 지정</PresentationFormat>
  <Paragraphs>583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MS UI Gothic</vt:lpstr>
      <vt:lpstr>Malgun Gothic</vt:lpstr>
      <vt:lpstr>Calibri</vt:lpstr>
      <vt:lpstr>Malgun Gothic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248</cp:revision>
  <dcterms:created xsi:type="dcterms:W3CDTF">2023-10-20T08:59:44Z</dcterms:created>
  <dcterms:modified xsi:type="dcterms:W3CDTF">2023-10-27T04:29:10Z</dcterms:modified>
</cp:coreProperties>
</file>