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5" r:id="rId3"/>
    <p:sldId id="325" r:id="rId4"/>
    <p:sldId id="310" r:id="rId5"/>
    <p:sldId id="326" r:id="rId6"/>
    <p:sldId id="311" r:id="rId7"/>
    <p:sldId id="338" r:id="rId8"/>
    <p:sldId id="339" r:id="rId9"/>
    <p:sldId id="312" r:id="rId10"/>
    <p:sldId id="315" r:id="rId11"/>
    <p:sldId id="309" r:id="rId12"/>
    <p:sldId id="313" r:id="rId13"/>
    <p:sldId id="328" r:id="rId14"/>
    <p:sldId id="327" r:id="rId15"/>
    <p:sldId id="323" r:id="rId16"/>
    <p:sldId id="316" r:id="rId17"/>
    <p:sldId id="324" r:id="rId18"/>
    <p:sldId id="330" r:id="rId19"/>
    <p:sldId id="329" r:id="rId20"/>
    <p:sldId id="317" r:id="rId21"/>
    <p:sldId id="320" r:id="rId22"/>
    <p:sldId id="318" r:id="rId23"/>
    <p:sldId id="332" r:id="rId24"/>
    <p:sldId id="333" r:id="rId25"/>
    <p:sldId id="340" r:id="rId26"/>
    <p:sldId id="314" r:id="rId27"/>
    <p:sldId id="335" r:id="rId28"/>
    <p:sldId id="334" r:id="rId29"/>
    <p:sldId id="321" r:id="rId30"/>
    <p:sldId id="336" r:id="rId31"/>
    <p:sldId id="337" r:id="rId32"/>
    <p:sldId id="322" r:id="rId33"/>
    <p:sldId id="288" r:id="rId34"/>
  </p:sldIdLst>
  <p:sldSz cx="12192000" cy="6858000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4464" userDrawn="1">
          <p15:clr>
            <a:srgbClr val="A4A3A4"/>
          </p15:clr>
        </p15:guide>
        <p15:guide id="3" orient="horz" pos="2808" userDrawn="1">
          <p15:clr>
            <a:srgbClr val="A4A3A4"/>
          </p15:clr>
        </p15:guide>
        <p15:guide id="4" orient="horz" pos="3558">
          <p15:clr>
            <a:srgbClr val="A4A3A4"/>
          </p15:clr>
        </p15:guide>
        <p15:guide id="5" orient="horz" pos="2177">
          <p15:clr>
            <a:srgbClr val="A4A3A4"/>
          </p15:clr>
        </p15:guide>
        <p15:guide id="6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780"/>
      </p:cViewPr>
      <p:guideLst>
        <p:guide orient="horz" pos="1008"/>
        <p:guide pos="4464"/>
        <p:guide orient="horz" pos="2808"/>
        <p:guide orient="horz" pos="3558"/>
        <p:guide orient="horz" pos="2177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222247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3B441-987E-43C0-9083-9536A7F8A07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222247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4B0EE-4A76-4C85-889B-DF2A9ED3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875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A476-2337-41E0-8AA4-6623B3D3815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36925"/>
            <a:ext cx="737552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875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2595-6279-4F8E-B292-FD03D6AA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6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5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2024-09-20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746833"/>
            <a:ext cx="10597895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a Conversion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Prague Dependency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Treebank Data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Uniform Meaning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296"/>
            <a:ext cx="9144000" cy="1405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Markéta Lopatková, Eva </a:t>
            </a:r>
            <a:r>
              <a:rPr lang="en-US" sz="2800" dirty="0" err="1">
                <a:cs typeface="Calibri"/>
              </a:rPr>
              <a:t>Fučíková</a:t>
            </a:r>
            <a:r>
              <a:rPr lang="en-US" sz="2800" dirty="0">
                <a:cs typeface="Calibri"/>
              </a:rPr>
              <a:t>, Federica </a:t>
            </a:r>
            <a:r>
              <a:rPr lang="en-US" sz="2800" dirty="0" err="1">
                <a:cs typeface="Calibri"/>
              </a:rPr>
              <a:t>Gamba</a:t>
            </a:r>
            <a:r>
              <a:rPr lang="en-US" sz="2800" dirty="0">
                <a:cs typeface="Calibri"/>
              </a:rPr>
              <a:t>, 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Jan </a:t>
            </a:r>
            <a:r>
              <a:rPr lang="en-US" sz="2800" dirty="0" err="1" smtClean="0">
                <a:cs typeface="Calibri"/>
              </a:rPr>
              <a:t>Štěpánek</a:t>
            </a:r>
            <a:r>
              <a:rPr lang="en-US" sz="2800" dirty="0" smtClean="0">
                <a:cs typeface="Calibri"/>
              </a:rPr>
              <a:t>, Daniel </a:t>
            </a:r>
            <a:r>
              <a:rPr lang="en-US" sz="2800" dirty="0" err="1">
                <a:cs typeface="Calibri"/>
              </a:rPr>
              <a:t>Zeman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and </a:t>
            </a:r>
            <a:r>
              <a:rPr lang="en-US" sz="2800" dirty="0" err="1" smtClean="0">
                <a:cs typeface="Calibri"/>
              </a:rPr>
              <a:t>Šárka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Zikánová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3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Charles University, Faculty of Mathematics and Physics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Institute of Formal and Applied Linguistics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948681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4" name="Acrobat Document" r:id="rId5" imgW="4400418" imgH="2533650" progId="AcroExch.Document.DC">
                  <p:embed/>
                </p:oleObj>
              </mc:Choice>
              <mc:Fallback>
                <p:oleObj name="Acrobat Document" r:id="rId5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="" xmlns:a16="http://schemas.microsoft.com/office/drawing/2014/main" id="{7766E6A1-F555-481A-B6B8-EF3975D98281}"/>
              </a:ext>
            </a:extLst>
          </p:cNvPr>
          <p:cNvSpPr txBox="1"/>
          <p:nvPr/>
        </p:nvSpPr>
        <p:spPr>
          <a:xfrm>
            <a:off x="306371" y="6305583"/>
            <a:ext cx="10150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104924, 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document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pic>
        <p:nvPicPr>
          <p:cNvPr id="4099" name="Picture 3" descr="C:\Users\LOPATK~1\AppData\Local\Temp\Rar$DRa7668.15408\fig-umr-estonci-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11" y="1790700"/>
            <a:ext cx="5361235" cy="31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36976" y="2142649"/>
            <a:ext cx="314188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ea typeface="LibertinusMono-Regular"/>
              </a:rPr>
              <a:t>včera</a:t>
            </a:r>
            <a:r>
              <a:rPr lang="en-US" sz="1600" dirty="0">
                <a:ea typeface="LibertinusMono-Regular"/>
              </a:rPr>
              <a:t> </a:t>
            </a:r>
            <a:r>
              <a:rPr lang="en-US" sz="1600" dirty="0" smtClean="0">
                <a:ea typeface="LibertinusMono-Regular"/>
              </a:rPr>
              <a:t>'yesterday'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neděle</a:t>
            </a:r>
            <a:r>
              <a:rPr lang="en-US" sz="1600" dirty="0"/>
              <a:t> 'Sunday' (date-entity)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 smtClean="0"/>
              <a:t>kandidovat</a:t>
            </a:r>
            <a:r>
              <a:rPr lang="en-US" sz="1600" i="1" dirty="0" smtClean="0"/>
              <a:t>-001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          'nominate as a candidate'</a:t>
            </a:r>
            <a:r>
              <a:rPr lang="en-US" sz="1600" i="1" dirty="0" smtClean="0"/>
              <a:t> </a:t>
            </a:r>
          </a:p>
          <a:p>
            <a:endParaRPr lang="en-US" sz="1600" i="1" dirty="0"/>
          </a:p>
          <a:p>
            <a:r>
              <a:rPr lang="en-US" sz="1600" i="1" dirty="0" err="1" smtClean="0"/>
              <a:t>získat</a:t>
            </a:r>
            <a:r>
              <a:rPr lang="en-US" sz="1600" i="1" dirty="0" smtClean="0"/>
              <a:t>-001 </a:t>
            </a:r>
            <a:r>
              <a:rPr lang="en-US" sz="1600" dirty="0" smtClean="0"/>
              <a:t>'get'</a:t>
            </a:r>
            <a:endParaRPr lang="cs-CZ" sz="1600" dirty="0"/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volit</a:t>
            </a:r>
            <a:r>
              <a:rPr lang="en-US" sz="1600" i="1" dirty="0"/>
              <a:t>-001 </a:t>
            </a:r>
            <a:r>
              <a:rPr lang="en-US" sz="1600" dirty="0" smtClean="0"/>
              <a:t>'vote' 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99952" y="2562055"/>
            <a:ext cx="2581093" cy="73242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797408" y="2835905"/>
            <a:ext cx="2270393" cy="119592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485652" y="2194963"/>
            <a:ext cx="582148" cy="133923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97408" y="3014355"/>
            <a:ext cx="2283636" cy="150438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99104" y="2340270"/>
            <a:ext cx="2481940" cy="47343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PDT-MR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to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Conversion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13843"/>
            <a:ext cx="11884900" cy="50861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Selected deep syntactic phenomena</a:t>
            </a:r>
            <a:endParaRPr lang="en-US" sz="3000" dirty="0" smtClean="0">
              <a:cs typeface="Calibri"/>
            </a:endParaRP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change of the graph structure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relation: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, inverse roles, listing 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coordination (and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)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events vs. entities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graph labeling: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frames </a:t>
            </a:r>
            <a:r>
              <a:rPr lang="en-US" sz="22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alibri"/>
              </a:rPr>
              <a:t>argument structure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verb specific mapping of arguments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 of arguments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mappings of adjuncts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b="1" dirty="0" smtClean="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  <a:sym typeface="Symbol"/>
              </a:rPr>
              <a:t>coreferential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2" name="Zaoblený obdélníkový popisek 1"/>
          <p:cNvSpPr/>
          <p:nvPr/>
        </p:nvSpPr>
        <p:spPr>
          <a:xfrm>
            <a:off x="4234543" y="1509821"/>
            <a:ext cx="3165715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231705" y="2827197"/>
            <a:ext cx="7409021" cy="529944"/>
            <a:chOff x="1231705" y="2582638"/>
            <a:chExt cx="7409021" cy="529944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72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sp>
          <p:nvSpPr>
            <p:cNvPr id="20" name="Volný tvar 19"/>
            <p:cNvSpPr/>
            <p:nvPr/>
          </p:nvSpPr>
          <p:spPr>
            <a:xfrm>
              <a:off x="1499192" y="2937138"/>
              <a:ext cx="1842942" cy="145206"/>
            </a:xfrm>
            <a:custGeom>
              <a:avLst/>
              <a:gdLst>
                <a:gd name="connsiteX0" fmla="*/ 1605517 w 1605517"/>
                <a:gd name="connsiteY0" fmla="*/ 0 h 350888"/>
                <a:gd name="connsiteX1" fmla="*/ 850605 w 1605517"/>
                <a:gd name="connsiteY1" fmla="*/ 350875 h 350888"/>
                <a:gd name="connsiteX2" fmla="*/ 0 w 1605517"/>
                <a:gd name="connsiteY2" fmla="*/ 10633 h 3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5517" h="350888">
                  <a:moveTo>
                    <a:pt x="1605517" y="0"/>
                  </a:moveTo>
                  <a:cubicBezTo>
                    <a:pt x="1361854" y="174551"/>
                    <a:pt x="1118191" y="349103"/>
                    <a:pt x="850605" y="350875"/>
                  </a:cubicBezTo>
                  <a:cubicBezTo>
                    <a:pt x="583019" y="352647"/>
                    <a:pt x="291509" y="181640"/>
                    <a:pt x="0" y="10633"/>
                  </a:cubicBezTo>
                </a:path>
              </a:pathLst>
            </a:custGeom>
            <a:noFill/>
            <a:ln>
              <a:solidFill>
                <a:srgbClr val="C55A1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bdélník 21"/>
            <p:cNvSpPr/>
            <p:nvPr/>
          </p:nvSpPr>
          <p:spPr>
            <a:xfrm>
              <a:off x="3029332" y="3008921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err="1" smtClean="0">
                  <a:solidFill>
                    <a:srgbClr val="C55A11"/>
                  </a:solidFill>
                </a:rPr>
                <a:t>anaphor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  <p:sp>
        <p:nvSpPr>
          <p:cNvPr id="17" name="Zaoblený obdélníkový popisek 1"/>
          <p:cNvSpPr/>
          <p:nvPr/>
        </p:nvSpPr>
        <p:spPr>
          <a:xfrm>
            <a:off x="4234543" y="1509821"/>
            <a:ext cx="3165715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cs-CZ" sz="2600" dirty="0" smtClean="0">
                <a:cs typeface="Calibri"/>
              </a:rPr>
              <a:t>: </a:t>
            </a:r>
            <a:r>
              <a:rPr lang="en-US" sz="2600" dirty="0" smtClean="0">
                <a:cs typeface="Calibri"/>
              </a:rPr>
              <a:t>all types the same representation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(the node for) the </a:t>
            </a:r>
            <a:r>
              <a:rPr lang="en-US" sz="2200" dirty="0" err="1" smtClean="0">
                <a:cs typeface="Calibri"/>
              </a:rPr>
              <a:t>ana</a:t>
            </a:r>
            <a:r>
              <a:rPr lang="cs-CZ" sz="2200" dirty="0" err="1" smtClean="0">
                <a:cs typeface="Calibri"/>
              </a:rPr>
              <a:t>ph</a:t>
            </a:r>
            <a:r>
              <a:rPr lang="en-US" sz="2200" dirty="0" smtClean="0">
                <a:cs typeface="Calibri"/>
              </a:rPr>
              <a:t>or bears attributes for ID of its antecedent(s), type of relation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b="1" dirty="0" err="1" smtClean="0">
                <a:solidFill>
                  <a:srgbClr val="C55A11"/>
                </a:solidFill>
                <a:cs typeface="Calibri"/>
              </a:rPr>
              <a:t>UMR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en-US" sz="2600" dirty="0" smtClean="0">
                <a:cs typeface="Calibri"/>
              </a:rPr>
              <a:t>different treatment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bdélník 21"/>
            <p:cNvSpPr/>
            <p:nvPr/>
          </p:nvSpPr>
          <p:spPr>
            <a:xfrm>
              <a:off x="3029332" y="3008921"/>
              <a:ext cx="9877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err="1" smtClean="0">
                  <a:solidFill>
                    <a:srgbClr val="C55A11"/>
                  </a:solidFill>
                </a:rPr>
                <a:t>anaphor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  <p:sp>
        <p:nvSpPr>
          <p:cNvPr id="25" name="Zaoblený obdélníkový popisek 1"/>
          <p:cNvSpPr/>
          <p:nvPr/>
        </p:nvSpPr>
        <p:spPr>
          <a:xfrm>
            <a:off x="4234543" y="1509821"/>
            <a:ext cx="3165715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endParaRPr lang="en-US" sz="2600" dirty="0">
              <a:cs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55A11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	  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Concept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re-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entrancy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600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19069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750231" y="2768476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029510" y="1905198"/>
            <a:ext cx="4957702" cy="2262787"/>
            <a:chOff x="6770153" y="2541328"/>
            <a:chExt cx="4957702" cy="2262787"/>
          </a:xfrm>
        </p:grpSpPr>
        <p:sp>
          <p:nvSpPr>
            <p:cNvPr id="53" name="TextBox 5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85" name="TextBox 84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78" name="Oval 77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37" name="TextBox 136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46" name="Straight Arrow Connector 145"/>
              <p:cNvCxnSpPr>
                <a:stCxn id="141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7" y="1998934"/>
            <a:ext cx="4500337" cy="1826397"/>
          </a:xfrm>
          <a:prstGeom prst="rect">
            <a:avLst/>
          </a:prstGeom>
        </p:spPr>
      </p:pic>
      <p:sp>
        <p:nvSpPr>
          <p:cNvPr id="156" name="Oval 155"/>
          <p:cNvSpPr/>
          <p:nvPr/>
        </p:nvSpPr>
        <p:spPr>
          <a:xfrm>
            <a:off x="1597446" y="2185932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521025" y="3318831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13295" y="3611617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790436" y="3870738"/>
            <a:ext cx="593675" cy="950550"/>
          </a:xfrm>
          <a:custGeom>
            <a:avLst/>
            <a:gdLst>
              <a:gd name="connsiteX0" fmla="*/ 1048871 w 1048871"/>
              <a:gd name="connsiteY0" fmla="*/ 860612 h 860612"/>
              <a:gd name="connsiteX1" fmla="*/ 304800 w 1048871"/>
              <a:gd name="connsiteY1" fmla="*/ 493059 h 860612"/>
              <a:gd name="connsiteX2" fmla="*/ 0 w 1048871"/>
              <a:gd name="connsiteY2" fmla="*/ 0 h 86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8871" h="860612">
                <a:moveTo>
                  <a:pt x="1048871" y="860612"/>
                </a:moveTo>
                <a:cubicBezTo>
                  <a:pt x="764241" y="748553"/>
                  <a:pt x="479612" y="636494"/>
                  <a:pt x="304800" y="493059"/>
                </a:cubicBezTo>
                <a:cubicBezTo>
                  <a:pt x="129988" y="349624"/>
                  <a:pt x="64994" y="174812"/>
                  <a:pt x="0" y="0"/>
                </a:cubicBezTo>
              </a:path>
            </a:pathLst>
          </a:custGeom>
          <a:noFill/>
          <a:ln w="19050">
            <a:solidFill>
              <a:srgbClr val="C55A1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6928606" y="2493051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7018493" y="2224687"/>
            <a:ext cx="4957702" cy="2262787"/>
            <a:chOff x="6770153" y="2541328"/>
            <a:chExt cx="4957702" cy="2262787"/>
          </a:xfrm>
        </p:grpSpPr>
        <p:sp>
          <p:nvSpPr>
            <p:cNvPr id="93" name="TextBox 9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127" name="TextBox 126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09" name="Oval 108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13" name="TextBox 112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22" name="Straight Arrow Connector 121"/>
              <p:cNvCxnSpPr>
                <a:stCxn id="117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sp>
        <p:nvSpPr>
          <p:cNvPr id="9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 smtClean="0"/>
              <a:t>potíže</a:t>
            </a:r>
            <a:r>
              <a:rPr lang="cs-CZ" i="1" dirty="0" smtClean="0"/>
              <a:t>.</a:t>
            </a:r>
            <a:r>
              <a:rPr lang="en-US" i="1" dirty="0" smtClean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7" y="1410446"/>
            <a:ext cx="6763004" cy="2973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Meaning representation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intriguing theoretical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its practical implications for applications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interlingua for machine translation</a:t>
            </a:r>
          </a:p>
          <a:p>
            <a:pPr marL="687388" lvl="1" indent="-230188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a basis for knowledge representation and </a:t>
            </a:r>
          </a:p>
          <a:p>
            <a:pPr marL="457200" lvl="1" indent="0" defTabSz="687388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200" dirty="0" smtClean="0">
                <a:cs typeface="Calibri"/>
              </a:rPr>
              <a:t>	knowledge systems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a sound and reliable basis for logical inference</a:t>
            </a:r>
            <a:endParaRPr lang="en-US" sz="2600" dirty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Motivation and Goal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7419986" y="2005905"/>
            <a:ext cx="4277892" cy="166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LLM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dominates the field, 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problems with hallucinating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tend to fabricate information</a:t>
            </a:r>
            <a:endParaRPr lang="en-US" sz="2400" dirty="0">
              <a:cs typeface="Calibri"/>
            </a:endParaRPr>
          </a:p>
        </p:txBody>
      </p:sp>
      <p:sp>
        <p:nvSpPr>
          <p:cNvPr id="13" name="TextovéPole 12"/>
          <p:cNvSpPr txBox="1"/>
          <p:nvPr/>
        </p:nvSpPr>
        <p:spPr>
          <a:xfrm rot="2691714">
            <a:off x="6136850" y="1853670"/>
            <a:ext cx="102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55A11"/>
                </a:solidFill>
                <a:sym typeface="Symbol"/>
              </a:rPr>
              <a:t></a:t>
            </a:r>
            <a:endParaRPr lang="en-US" sz="9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cs-CZ" sz="26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Inverse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role (= inverse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)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MR</a:t>
            </a:r>
            <a:endParaRPr lang="cs-CZ" sz="26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7"/>
          <p:cNvGrpSpPr/>
          <p:nvPr/>
        </p:nvGrpSpPr>
        <p:grpSpPr>
          <a:xfrm>
            <a:off x="6299138" y="2258698"/>
            <a:ext cx="3237202" cy="3227153"/>
            <a:chOff x="11078957" y="7162800"/>
            <a:chExt cx="3237202" cy="3227153"/>
          </a:xfrm>
        </p:grpSpPr>
        <p:sp>
          <p:nvSpPr>
            <p:cNvPr id="44" name="TextBox 176"/>
            <p:cNvSpPr txBox="1"/>
            <p:nvPr/>
          </p:nvSpPr>
          <p:spPr>
            <a:xfrm rot="17791069">
              <a:off x="11710380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45" name="Straight Arrow Connector 177"/>
            <p:cNvCxnSpPr/>
            <p:nvPr/>
          </p:nvCxnSpPr>
          <p:spPr>
            <a:xfrm>
              <a:off x="11867717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78"/>
            <p:cNvSpPr txBox="1"/>
            <p:nvPr/>
          </p:nvSpPr>
          <p:spPr>
            <a:xfrm>
              <a:off x="11943917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47" name="TextBox 179"/>
            <p:cNvSpPr txBox="1"/>
            <p:nvPr/>
          </p:nvSpPr>
          <p:spPr>
            <a:xfrm>
              <a:off x="11078957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48" name="Oval 180"/>
            <p:cNvSpPr/>
            <p:nvPr/>
          </p:nvSpPr>
          <p:spPr>
            <a:xfrm>
              <a:off x="12246667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Oval 181"/>
            <p:cNvSpPr/>
            <p:nvPr/>
          </p:nvSpPr>
          <p:spPr>
            <a:xfrm>
              <a:off x="1278211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12782117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51" name="Straight Arrow Connector 183"/>
            <p:cNvCxnSpPr/>
            <p:nvPr/>
          </p:nvCxnSpPr>
          <p:spPr>
            <a:xfrm flipH="1">
              <a:off x="11901658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84"/>
            <p:cNvSpPr/>
            <p:nvPr/>
          </p:nvSpPr>
          <p:spPr>
            <a:xfrm>
              <a:off x="11843414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3" name="Oval 185"/>
            <p:cNvSpPr/>
            <p:nvPr/>
          </p:nvSpPr>
          <p:spPr>
            <a:xfrm>
              <a:off x="1239217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4" name="Oval 187"/>
            <p:cNvSpPr/>
            <p:nvPr/>
          </p:nvSpPr>
          <p:spPr>
            <a:xfrm>
              <a:off x="12858317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55" name="Straight Arrow Connector 188"/>
            <p:cNvCxnSpPr/>
            <p:nvPr/>
          </p:nvCxnSpPr>
          <p:spPr>
            <a:xfrm>
              <a:off x="12301146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90"/>
            <p:cNvCxnSpPr>
              <a:endCxn id="54" idx="1"/>
            </p:cNvCxnSpPr>
            <p:nvPr/>
          </p:nvCxnSpPr>
          <p:spPr>
            <a:xfrm>
              <a:off x="12453546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1"/>
            <p:cNvSpPr txBox="1"/>
            <p:nvPr/>
          </p:nvSpPr>
          <p:spPr>
            <a:xfrm rot="3335444">
              <a:off x="12340184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58" name="Straight Arrow Connector 192"/>
            <p:cNvCxnSpPr>
              <a:endCxn id="60" idx="1"/>
            </p:cNvCxnSpPr>
            <p:nvPr/>
          </p:nvCxnSpPr>
          <p:spPr>
            <a:xfrm>
              <a:off x="12858317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93"/>
            <p:cNvSpPr txBox="1"/>
            <p:nvPr/>
          </p:nvSpPr>
          <p:spPr>
            <a:xfrm rot="2658076">
              <a:off x="13039165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60" name="Oval 194"/>
            <p:cNvSpPr/>
            <p:nvPr/>
          </p:nvSpPr>
          <p:spPr>
            <a:xfrm>
              <a:off x="1347690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61" name="TextBox 195"/>
            <p:cNvSpPr txBox="1"/>
            <p:nvPr/>
          </p:nvSpPr>
          <p:spPr>
            <a:xfrm rot="2658076">
              <a:off x="11872375" y="8584359"/>
              <a:ext cx="79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ACT-of</a:t>
              </a:r>
              <a:endParaRPr lang="cs-CZ" sz="1600" noProof="1"/>
            </a:p>
          </p:txBody>
        </p:sp>
        <p:sp>
          <p:nvSpPr>
            <p:cNvPr id="62" name="TextBox 196"/>
            <p:cNvSpPr txBox="1"/>
            <p:nvPr/>
          </p:nvSpPr>
          <p:spPr>
            <a:xfrm>
              <a:off x="11658065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63" name="TextBox 198"/>
            <p:cNvSpPr txBox="1"/>
            <p:nvPr/>
          </p:nvSpPr>
          <p:spPr>
            <a:xfrm>
              <a:off x="12608918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64" name="TextBox 200"/>
            <p:cNvSpPr txBox="1"/>
            <p:nvPr/>
          </p:nvSpPr>
          <p:spPr>
            <a:xfrm rot="3509909">
              <a:off x="12482543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65" name="TextBox 202"/>
            <p:cNvSpPr txBox="1"/>
            <p:nvPr/>
          </p:nvSpPr>
          <p:spPr>
            <a:xfrm>
              <a:off x="131064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'health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</p:grpSp>
      <p:sp>
        <p:nvSpPr>
          <p:cNvPr id="66" name="Right Arrow 4"/>
          <p:cNvSpPr/>
          <p:nvPr/>
        </p:nvSpPr>
        <p:spPr>
          <a:xfrm>
            <a:off x="4762249" y="3386442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56"/>
          <p:cNvSpPr/>
          <p:nvPr/>
        </p:nvSpPr>
        <p:spPr>
          <a:xfrm rot="2757242">
            <a:off x="7185701" y="3649174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 smtClean="0"/>
              <a:t>potíže</a:t>
            </a:r>
            <a:r>
              <a:rPr lang="cs-CZ" i="1" dirty="0" smtClean="0"/>
              <a:t>.</a:t>
            </a:r>
            <a:r>
              <a:rPr lang="en-US" i="1" dirty="0" smtClean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Ic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PDT-MR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Pairing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31" y="1447737"/>
            <a:ext cx="11884900" cy="5393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Inter-sentence </a:t>
            </a: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relation </a:t>
            </a:r>
            <a:endParaRPr lang="en-US" sz="2600" dirty="0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8060" y="1828907"/>
            <a:ext cx="6230860" cy="502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en-US" sz="20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the node for the anaphor bears attributes for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of its antecedent(s)   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of relation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of reference (specific vs. generic)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834109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0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lists pairs of </a:t>
            </a:r>
            <a:r>
              <a:rPr lang="en-US" sz="2000" dirty="0" err="1" smtClean="0">
                <a:cs typeface="Calibri"/>
              </a:rPr>
              <a:t>coreferring</a:t>
            </a:r>
            <a:r>
              <a:rPr lang="en-US" sz="2000" dirty="0" smtClean="0">
                <a:cs typeface="Calibri"/>
              </a:rPr>
              <a:t>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of both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event or entity … entities	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identity or subset … identity </a:t>
            </a:r>
          </a:p>
        </p:txBody>
      </p:sp>
      <p:sp>
        <p:nvSpPr>
          <p:cNvPr id="5" name="Volný tvar 4"/>
          <p:cNvSpPr/>
          <p:nvPr/>
        </p:nvSpPr>
        <p:spPr>
          <a:xfrm>
            <a:off x="6738874" y="2690448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Volný tvar 15"/>
          <p:cNvSpPr/>
          <p:nvPr/>
        </p:nvSpPr>
        <p:spPr>
          <a:xfrm>
            <a:off x="9490831" y="294836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Volný tvar 16"/>
          <p:cNvSpPr/>
          <p:nvPr/>
        </p:nvSpPr>
        <p:spPr>
          <a:xfrm>
            <a:off x="9754599" y="324730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963" y="4365818"/>
            <a:ext cx="53435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Id. 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0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special keyword for "discourse" relation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allows for common arguments/adjuncts 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grpSp>
        <p:nvGrpSpPr>
          <p:cNvPr id="83" name="Skupina 82"/>
          <p:cNvGrpSpPr/>
          <p:nvPr/>
        </p:nvGrpSpPr>
        <p:grpSpPr>
          <a:xfrm>
            <a:off x="6074768" y="2986328"/>
            <a:ext cx="4241523" cy="2095991"/>
            <a:chOff x="6065976" y="2986328"/>
            <a:chExt cx="4241523" cy="2095991"/>
          </a:xfrm>
        </p:grpSpPr>
        <p:grpSp>
          <p:nvGrpSpPr>
            <p:cNvPr id="44" name="Skupina 43"/>
            <p:cNvGrpSpPr/>
            <p:nvPr/>
          </p:nvGrpSpPr>
          <p:grpSpPr>
            <a:xfrm>
              <a:off x="6065976" y="2986328"/>
              <a:ext cx="4241523" cy="2064597"/>
              <a:chOff x="702669" y="4056365"/>
              <a:chExt cx="4241523" cy="2064597"/>
            </a:xfrm>
          </p:grpSpPr>
          <p:sp>
            <p:nvSpPr>
              <p:cNvPr id="69" name="Oval 47"/>
              <p:cNvSpPr/>
              <p:nvPr/>
            </p:nvSpPr>
            <p:spPr>
              <a:xfrm>
                <a:off x="2292336" y="57363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39"/>
              <p:cNvSpPr txBox="1"/>
              <p:nvPr/>
            </p:nvSpPr>
            <p:spPr>
              <a:xfrm>
                <a:off x="1011100" y="5782408"/>
                <a:ext cx="39330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book           #</a:t>
                </a:r>
                <a:r>
                  <a:rPr lang="en-US" sz="1600" b="1" dirty="0" err="1" smtClean="0"/>
                  <a:t>PersPron</a:t>
                </a:r>
                <a:r>
                  <a:rPr lang="en-US" sz="1600" b="1" dirty="0" smtClean="0"/>
                  <a:t>       music</a:t>
                </a:r>
                <a:endParaRPr lang="en-US" sz="1600" b="1" dirty="0"/>
              </a:p>
            </p:txBody>
          </p:sp>
          <p:cxnSp>
            <p:nvCxnSpPr>
              <p:cNvPr id="68" name="Straight Arrow Connector 46"/>
              <p:cNvCxnSpPr/>
              <p:nvPr/>
            </p:nvCxnSpPr>
            <p:spPr>
              <a:xfrm>
                <a:off x="1758936" y="49911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31"/>
              <p:cNvSpPr txBox="1"/>
              <p:nvPr/>
            </p:nvSpPr>
            <p:spPr>
              <a:xfrm rot="18186443">
                <a:off x="1534200" y="432082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op1</a:t>
                </a:r>
                <a:endParaRPr lang="en-US" sz="1600" dirty="0"/>
              </a:p>
            </p:txBody>
          </p:sp>
          <p:cxnSp>
            <p:nvCxnSpPr>
              <p:cNvPr id="46" name="Straight Arrow Connector 32"/>
              <p:cNvCxnSpPr>
                <a:stCxn id="51" idx="5"/>
              </p:cNvCxnSpPr>
              <p:nvPr/>
            </p:nvCxnSpPr>
            <p:spPr>
              <a:xfrm>
                <a:off x="2187024" y="4400246"/>
                <a:ext cx="555655" cy="615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33"/>
              <p:cNvSpPr txBox="1"/>
              <p:nvPr/>
            </p:nvSpPr>
            <p:spPr>
              <a:xfrm>
                <a:off x="1980105" y="4056365"/>
                <a:ext cx="960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and</a:t>
                </a:r>
                <a:endParaRPr lang="en-US" sz="1600" b="1" dirty="0"/>
              </a:p>
            </p:txBody>
          </p:sp>
          <p:sp>
            <p:nvSpPr>
              <p:cNvPr id="48" name="TextBox 34"/>
              <p:cNvSpPr txBox="1"/>
              <p:nvPr/>
            </p:nvSpPr>
            <p:spPr>
              <a:xfrm rot="2903075">
                <a:off x="2248153" y="4486987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op2</a:t>
                </a:r>
                <a:endParaRPr lang="en-US" sz="1600" dirty="0"/>
              </a:p>
            </p:txBody>
          </p:sp>
          <p:sp>
            <p:nvSpPr>
              <p:cNvPr id="50" name="TextBox 36"/>
              <p:cNvSpPr txBox="1"/>
              <p:nvPr/>
            </p:nvSpPr>
            <p:spPr>
              <a:xfrm>
                <a:off x="702669" y="4813254"/>
                <a:ext cx="120975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read-001</a:t>
                </a:r>
                <a:endParaRPr lang="en-US" sz="1600" b="1" dirty="0"/>
              </a:p>
            </p:txBody>
          </p:sp>
          <p:sp>
            <p:nvSpPr>
              <p:cNvPr id="51" name="Oval 37"/>
              <p:cNvSpPr/>
              <p:nvPr/>
            </p:nvSpPr>
            <p:spPr>
              <a:xfrm>
                <a:off x="2129658" y="4335205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39"/>
              <p:cNvSpPr txBox="1"/>
              <p:nvPr/>
            </p:nvSpPr>
            <p:spPr>
              <a:xfrm>
                <a:off x="2776544" y="4834254"/>
                <a:ext cx="1081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listen-001</a:t>
                </a:r>
                <a:endParaRPr lang="en-US" sz="1600" b="1" dirty="0"/>
              </a:p>
            </p:txBody>
          </p:sp>
          <p:sp>
            <p:nvSpPr>
              <p:cNvPr id="55" name="Oval 41"/>
              <p:cNvSpPr/>
              <p:nvPr/>
            </p:nvSpPr>
            <p:spPr>
              <a:xfrm>
                <a:off x="2717486" y="4977057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42"/>
              <p:cNvCxnSpPr>
                <a:stCxn id="51" idx="3"/>
              </p:cNvCxnSpPr>
              <p:nvPr/>
            </p:nvCxnSpPr>
            <p:spPr>
              <a:xfrm flipH="1">
                <a:off x="1767958" y="4400246"/>
                <a:ext cx="371543" cy="55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44"/>
              <p:cNvSpPr/>
              <p:nvPr/>
            </p:nvSpPr>
            <p:spPr>
              <a:xfrm>
                <a:off x="1726404" y="4947922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45"/>
              <p:cNvSpPr txBox="1"/>
              <p:nvPr/>
            </p:nvSpPr>
            <p:spPr>
              <a:xfrm rot="3007169">
                <a:off x="2831050" y="5308746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PAT</a:t>
                </a:r>
                <a:endParaRPr lang="en-US" sz="1600" dirty="0"/>
              </a:p>
            </p:txBody>
          </p:sp>
          <p:cxnSp>
            <p:nvCxnSpPr>
              <p:cNvPr id="59" name="Straight Arrow Connector 46"/>
              <p:cNvCxnSpPr/>
              <p:nvPr/>
            </p:nvCxnSpPr>
            <p:spPr>
              <a:xfrm>
                <a:off x="2743200" y="50292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47"/>
              <p:cNvSpPr/>
              <p:nvPr/>
            </p:nvSpPr>
            <p:spPr>
              <a:xfrm>
                <a:off x="3276600" y="57744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45"/>
              <p:cNvSpPr txBox="1"/>
              <p:nvPr/>
            </p:nvSpPr>
            <p:spPr>
              <a:xfrm rot="3184174">
                <a:off x="1776450" y="515635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ACT</a:t>
                </a:r>
                <a:endParaRPr lang="en-US" sz="1600" dirty="0"/>
              </a:p>
            </p:txBody>
          </p:sp>
        </p:grpSp>
        <p:cxnSp>
          <p:nvCxnSpPr>
            <p:cNvPr id="72" name="Straight Arrow Connector 35"/>
            <p:cNvCxnSpPr>
              <a:endCxn id="78" idx="7"/>
            </p:cNvCxnSpPr>
            <p:nvPr/>
          </p:nvCxnSpPr>
          <p:spPr>
            <a:xfrm flipH="1">
              <a:off x="6731241" y="3959163"/>
              <a:ext cx="388630" cy="721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45"/>
            <p:cNvSpPr txBox="1"/>
            <p:nvPr/>
          </p:nvSpPr>
          <p:spPr>
            <a:xfrm rot="18087183">
              <a:off x="6534301" y="3940193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sp>
          <p:nvSpPr>
            <p:cNvPr id="74" name="TextBox 45"/>
            <p:cNvSpPr txBox="1"/>
            <p:nvPr/>
          </p:nvSpPr>
          <p:spPr>
            <a:xfrm rot="18180135">
              <a:off x="7505956" y="3987310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cxnSp>
          <p:nvCxnSpPr>
            <p:cNvPr id="75" name="Straight Arrow Connector 35"/>
            <p:cNvCxnSpPr>
              <a:endCxn id="69" idx="0"/>
            </p:cNvCxnSpPr>
            <p:nvPr/>
          </p:nvCxnSpPr>
          <p:spPr>
            <a:xfrm flipH="1">
              <a:off x="7689248" y="3952860"/>
              <a:ext cx="418330" cy="713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47"/>
            <p:cNvSpPr/>
            <p:nvPr/>
          </p:nvSpPr>
          <p:spPr>
            <a:xfrm>
              <a:off x="6673875" y="4669245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156"/>
            <p:cNvSpPr/>
            <p:nvPr/>
          </p:nvSpPr>
          <p:spPr>
            <a:xfrm rot="10800000">
              <a:off x="7218785" y="4751499"/>
              <a:ext cx="1120716" cy="330820"/>
            </a:xfrm>
            <a:prstGeom prst="ellipse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ight Arrow 4"/>
          <p:cNvSpPr/>
          <p:nvPr/>
        </p:nvSpPr>
        <p:spPr>
          <a:xfrm>
            <a:off x="4762249" y="3764498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Volný tvar 88"/>
          <p:cNvSpPr/>
          <p:nvPr/>
        </p:nvSpPr>
        <p:spPr>
          <a:xfrm>
            <a:off x="1987062" y="2882080"/>
            <a:ext cx="5389684" cy="529335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Volný tvar 89"/>
          <p:cNvSpPr/>
          <p:nvPr/>
        </p:nvSpPr>
        <p:spPr>
          <a:xfrm rot="21434373">
            <a:off x="2694152" y="3116296"/>
            <a:ext cx="4694223" cy="390942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elections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no testable criteria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dirty="0" smtClean="0">
                <a:cs typeface="Calibri"/>
              </a:rPr>
              <a:t>btw.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big space for </a:t>
            </a: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intuitive decisions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Right Arrow 9"/>
          <p:cNvSpPr/>
          <p:nvPr/>
        </p:nvSpPr>
        <p:spPr>
          <a:xfrm>
            <a:off x="5631265" y="568027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4"/>
          <p:cNvSpPr/>
          <p:nvPr/>
        </p:nvSpPr>
        <p:spPr>
          <a:xfrm>
            <a:off x="6394014" y="4802202"/>
            <a:ext cx="5676501" cy="1608583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121840" y="5636735"/>
            <a:ext cx="7893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5000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5000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only small degree of abstraction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matčin</a:t>
            </a:r>
            <a:r>
              <a:rPr lang="en-US" sz="1900" dirty="0" smtClean="0">
                <a:cs typeface="Calibri"/>
              </a:rPr>
              <a:t> 'mother's'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matka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'mother' + </a:t>
            </a:r>
            <a:r>
              <a:rPr lang="en-US" sz="1900" dirty="0" err="1" smtClean="0">
                <a:cs typeface="Calibri"/>
                <a:sym typeface="Wingdings" panose="05000000000000000000" pitchFamily="2" charset="2"/>
              </a:rPr>
              <a:t>possesive</a:t>
            </a:r>
            <a:endParaRPr lang="en-US" sz="1900" dirty="0" smtClean="0">
              <a:cs typeface="Calibri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  <a:sym typeface="Wingdings" panose="05000000000000000000" pitchFamily="2" charset="2"/>
              </a:rPr>
              <a:t>	"normalization", e.g., 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jehož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který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'who'</a:t>
            </a:r>
            <a:endParaRPr lang="en-US" sz="19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lack of information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	even for most systematic changes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bojování</a:t>
            </a:r>
            <a:r>
              <a:rPr lang="en-US" sz="1900" dirty="0" smtClean="0">
                <a:cs typeface="Calibri"/>
              </a:rPr>
              <a:t> 'fighting'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</a:rPr>
              <a:t>bojovat</a:t>
            </a:r>
            <a:r>
              <a:rPr lang="en-US" sz="1900" dirty="0" smtClean="0">
                <a:cs typeface="Calibri"/>
              </a:rPr>
              <a:t> '(to) fight'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(</a:t>
            </a:r>
            <a:r>
              <a:rPr lang="en-US" sz="1900" i="1" dirty="0" err="1" smtClean="0">
                <a:cs typeface="Calibri"/>
              </a:rPr>
              <a:t>příjezd</a:t>
            </a:r>
            <a:r>
              <a:rPr lang="en-US" sz="1900" dirty="0" smtClean="0">
                <a:cs typeface="Calibri"/>
              </a:rPr>
              <a:t>) </a:t>
            </a:r>
            <a:r>
              <a:rPr lang="en-US" sz="1900" i="1" dirty="0" err="1" smtClean="0">
                <a:cs typeface="Calibri"/>
              </a:rPr>
              <a:t>přijíždění</a:t>
            </a:r>
            <a:r>
              <a:rPr lang="en-US" sz="1900" dirty="0" smtClean="0">
                <a:cs typeface="Calibri"/>
              </a:rPr>
              <a:t> 'coming'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přijet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'(to) come'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:</a:t>
            </a:r>
            <a:r>
              <a:rPr lang="en-US" sz="26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first steps using additional resources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elections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no testable criteria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dirty="0" smtClean="0">
                <a:cs typeface="Calibri"/>
              </a:rPr>
              <a:t>btw.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big space for </a:t>
            </a:r>
            <a:r>
              <a:rPr lang="en-US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cs typeface="Calibri"/>
              </a:rPr>
              <a:t>intuitive decisions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6" name="Right Arrow 5"/>
          <p:cNvSpPr/>
          <p:nvPr/>
        </p:nvSpPr>
        <p:spPr>
          <a:xfrm>
            <a:off x="256780" y="4802202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3"/>
          <p:cNvSpPr/>
          <p:nvPr/>
        </p:nvSpPr>
        <p:spPr>
          <a:xfrm>
            <a:off x="1042612" y="4598641"/>
            <a:ext cx="5095530" cy="872531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9"/>
          <p:cNvSpPr/>
          <p:nvPr/>
        </p:nvSpPr>
        <p:spPr>
          <a:xfrm>
            <a:off x="5631265" y="568027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4"/>
          <p:cNvSpPr/>
          <p:nvPr/>
        </p:nvSpPr>
        <p:spPr>
          <a:xfrm>
            <a:off x="6394014" y="4802202"/>
            <a:ext cx="5676501" cy="1608583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121840" y="5636735"/>
            <a:ext cx="78931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5000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5000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987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47800"/>
            <a:ext cx="7629669" cy="1569660"/>
            <a:chOff x="1910258" y="3644103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44103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</a:t>
              </a:r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verb-specific </a:t>
              </a:r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verb senses</a:t>
              </a:r>
            </a:p>
            <a:p>
              <a:r>
                <a:rPr lang="en-US" sz="2400" dirty="0" smtClean="0"/>
                <a:t>most frequent argument mappings from the previous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7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0650" y="5228207"/>
            <a:ext cx="4435618" cy="864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cs typeface="Calibri"/>
              </a:rPr>
              <a:t>adjuncts: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47800"/>
            <a:ext cx="7629669" cy="1569660"/>
            <a:chOff x="1910258" y="3644103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44103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</a:t>
              </a:r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verb-specific </a:t>
              </a:r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verb senses</a:t>
              </a:r>
            </a:p>
            <a:p>
              <a:r>
                <a:rPr lang="en-US" sz="2400" dirty="0" smtClean="0"/>
                <a:t>most frequent argument mappings from the previous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346944" y="5648325"/>
            <a:ext cx="6591147" cy="830997"/>
            <a:chOff x="2166355" y="5648325"/>
            <a:chExt cx="6591147" cy="830997"/>
          </a:xfrm>
        </p:grpSpPr>
        <p:sp>
          <p:nvSpPr>
            <p:cNvPr id="22" name="TextovéPole 21"/>
            <p:cNvSpPr txBox="1"/>
            <p:nvPr/>
          </p:nvSpPr>
          <p:spPr>
            <a:xfrm>
              <a:off x="3074734" y="5648325"/>
              <a:ext cx="568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</a:t>
              </a:r>
              <a:r>
                <a:rPr lang="en-US" sz="2400" dirty="0" smtClean="0"/>
                <a:t>based on their semantics</a:t>
              </a:r>
            </a:p>
            <a:p>
              <a:r>
                <a:rPr lang="en-US" sz="2400" dirty="0" smtClean="0"/>
                <a:t>further refined where necessary</a:t>
              </a:r>
            </a:p>
          </p:txBody>
        </p:sp>
        <p:sp>
          <p:nvSpPr>
            <p:cNvPr id="23" name="Right Arrow 5"/>
            <p:cNvSpPr/>
            <p:nvPr/>
          </p:nvSpPr>
          <p:spPr>
            <a:xfrm>
              <a:off x="2166355" y="5786602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13"/>
            <p:cNvSpPr/>
            <p:nvPr/>
          </p:nvSpPr>
          <p:spPr>
            <a:xfrm>
              <a:off x="2980468" y="5666781"/>
              <a:ext cx="5635634" cy="743128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9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 We Have 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       (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bg1"/>
                </a:solidFill>
              </a:rPr>
              <a:t> consequences for ML)</a:t>
            </a:r>
            <a:endParaRPr lang="en-US" sz="9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</a:rPr>
              <a:t>"technology":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(</a:t>
            </a:r>
            <a:r>
              <a:rPr lang="en-US" sz="2400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bg1"/>
                </a:solidFill>
              </a:rPr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67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7" y="1410446"/>
            <a:ext cx="6763004" cy="2973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Meaning representation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intriguing theoretical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its practical implications for applications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interlingua for machine translation</a:t>
            </a:r>
          </a:p>
          <a:p>
            <a:pPr marL="687388" lvl="1" indent="-230188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a basis for knowledge representation and </a:t>
            </a:r>
          </a:p>
          <a:p>
            <a:pPr marL="457200" lvl="1" indent="0" defTabSz="687388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200" dirty="0" smtClean="0">
                <a:cs typeface="Calibri"/>
              </a:rPr>
              <a:t>	knowledge systems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a sound and reliable basis for logical inference</a:t>
            </a:r>
            <a:endParaRPr lang="en-US" sz="2600" dirty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Motivation and Goal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7419986" y="2005905"/>
            <a:ext cx="4277892" cy="166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LLM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dominates the field, 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problems with hallucinating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tend to fabricate information</a:t>
            </a:r>
            <a:endParaRPr lang="en-US" sz="2400" dirty="0">
              <a:cs typeface="Calibri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23824" y="4315531"/>
            <a:ext cx="11763387" cy="1859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Goal: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compare 2 meaning representations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>
                <a:cs typeface="Calibri"/>
              </a:rPr>
              <a:t>based on different theoretical assumptions, </a:t>
            </a:r>
            <a:r>
              <a:rPr lang="en-US" sz="2000" dirty="0">
                <a:cs typeface="Calibri"/>
              </a:rPr>
              <a:t>with different linguistic traditions, with </a:t>
            </a:r>
            <a:r>
              <a:rPr lang="en-US" sz="2000" dirty="0" smtClean="0">
                <a:cs typeface="Calibri"/>
              </a:rPr>
              <a:t>different focuses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a substantially deeper understanding of language semantics</a:t>
            </a:r>
          </a:p>
        </p:txBody>
      </p:sp>
      <p:sp>
        <p:nvSpPr>
          <p:cNvPr id="12" name="TextovéPole 12"/>
          <p:cNvSpPr txBox="1"/>
          <p:nvPr/>
        </p:nvSpPr>
        <p:spPr>
          <a:xfrm rot="2691714">
            <a:off x="6136850" y="1853670"/>
            <a:ext cx="102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55A11"/>
                </a:solidFill>
                <a:sym typeface="Symbol"/>
              </a:rPr>
              <a:t></a:t>
            </a:r>
            <a:endParaRPr lang="en-US" sz="9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 We Have 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</a:rPr>
              <a:t>"technology":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</a:t>
            </a:r>
            <a:r>
              <a:rPr lang="cs-CZ" sz="2400" dirty="0" smtClean="0">
                <a:sym typeface="Wingdings"/>
              </a:rPr>
              <a:t> </a:t>
            </a:r>
            <a:r>
              <a:rPr lang="en-US" sz="2400" dirty="0" smtClean="0"/>
              <a:t>consequences </a:t>
            </a:r>
            <a:r>
              <a:rPr lang="en-US" sz="2400" dirty="0" smtClean="0"/>
              <a:t>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 We Have 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/>
              <a:t>"technology":</a:t>
            </a:r>
            <a:endParaRPr lang="en-US" sz="26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</a:t>
            </a:r>
            <a:r>
              <a:rPr lang="cs-CZ" sz="2400" dirty="0" smtClean="0">
                <a:sym typeface="Wingdings"/>
              </a:rPr>
              <a:t> </a:t>
            </a:r>
            <a:r>
              <a:rPr lang="en-US" sz="2400" dirty="0" smtClean="0"/>
              <a:t>consequences </a:t>
            </a:r>
            <a:r>
              <a:rPr lang="en-US" sz="2400" dirty="0" smtClean="0"/>
              <a:t>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  <p:sp>
        <p:nvSpPr>
          <p:cNvPr id="15" name="Obdélník 2"/>
          <p:cNvSpPr/>
          <p:nvPr/>
        </p:nvSpPr>
        <p:spPr>
          <a:xfrm>
            <a:off x="10697875" y="5316825"/>
            <a:ext cx="111312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8000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8000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Future 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02" y="1456375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Refining the conversion of illustrated phenomena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focus on abstract predicates and </a:t>
            </a:r>
            <a:r>
              <a:rPr lang="en-US" sz="2200" dirty="0" err="1" smtClean="0">
                <a:cs typeface="Calibri"/>
              </a:rPr>
              <a:t>rolesets</a:t>
            </a:r>
            <a:r>
              <a:rPr lang="en-US" sz="2200" dirty="0" smtClean="0">
                <a:cs typeface="Calibri"/>
              </a:rPr>
              <a:t> (language-independent  predicates)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nouns/adjectives to predicative verbs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PDT-MR </a:t>
            </a:r>
            <a:r>
              <a:rPr lang="cs-CZ" sz="2600" dirty="0" err="1">
                <a:cs typeface="Calibri"/>
              </a:rPr>
              <a:t>g</a:t>
            </a:r>
            <a:r>
              <a:rPr lang="en-US" sz="2600" dirty="0" err="1" smtClean="0">
                <a:cs typeface="Calibri"/>
              </a:rPr>
              <a:t>rammatemes</a:t>
            </a:r>
            <a:r>
              <a:rPr lang="en-US" sz="2600" dirty="0" smtClean="0">
                <a:cs typeface="Calibri"/>
              </a:rPr>
              <a:t>  to </a:t>
            </a:r>
            <a:r>
              <a:rPr lang="en-US" sz="2600" dirty="0" err="1" smtClean="0">
                <a:cs typeface="Calibri"/>
              </a:rPr>
              <a:t>UMR</a:t>
            </a:r>
            <a:r>
              <a:rPr lang="en-US" sz="2600" dirty="0" smtClean="0">
                <a:cs typeface="Calibri"/>
              </a:rPr>
              <a:t>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tense, modality, gender, </a:t>
            </a:r>
            <a:r>
              <a:rPr lang="en-US" sz="2200" dirty="0" err="1" smtClean="0">
                <a:cs typeface="Calibri"/>
              </a:rPr>
              <a:t>animateness</a:t>
            </a:r>
            <a:r>
              <a:rPr lang="en-US" sz="2200" dirty="0" smtClean="0">
                <a:cs typeface="Calibri"/>
              </a:rPr>
              <a:t>, negation, degree, aspect (not in </a:t>
            </a:r>
            <a:r>
              <a:rPr lang="en-US" sz="2200" dirty="0" err="1" smtClean="0">
                <a:cs typeface="Calibri"/>
              </a:rPr>
              <a:t>UMR</a:t>
            </a:r>
            <a:r>
              <a:rPr lang="en-US" sz="2200" dirty="0" smtClean="0">
                <a:cs typeface="Calibri"/>
              </a:rPr>
              <a:t> for the time being), …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Named Entities, their anchoring in </a:t>
            </a:r>
            <a:r>
              <a:rPr lang="en-US" sz="2600" dirty="0" err="1" smtClean="0">
                <a:cs typeface="Calibri"/>
              </a:rPr>
              <a:t>Wikidata</a:t>
            </a: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Structured data – addresses, sport scores, weather forecast, tables, …. 										(whatever appears in texts)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Czech/Latin evaluation data </a:t>
            </a:r>
            <a:r>
              <a:rPr lang="en-US" sz="6500" b="1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37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54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Thank you for your attention!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/>
            </a:r>
            <a:b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Questions?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95099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="" xmlns:a16="http://schemas.microsoft.com/office/drawing/2014/main" id="{7766E6A1-F555-481A-B6B8-EF3975D98281}"/>
              </a:ext>
            </a:extLst>
          </p:cNvPr>
          <p:cNvSpPr txBox="1"/>
          <p:nvPr/>
        </p:nvSpPr>
        <p:spPr>
          <a:xfrm>
            <a:off x="306371" y="6305583"/>
            <a:ext cx="1006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</a:t>
            </a:r>
            <a:r>
              <a:rPr lang="cs-CZ" sz="1600" i="1" smtClean="0"/>
              <a:t>,</a:t>
            </a:r>
            <a:r>
              <a:rPr lang="en-US" sz="1600" i="1" smtClean="0"/>
              <a:t> </a:t>
            </a:r>
            <a:r>
              <a:rPr lang="en-US" sz="1600" i="1" dirty="0" smtClean="0"/>
              <a:t>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5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CE12FA-7AF9-4E51-83C2-E9B71C9AB665}"/>
              </a:ext>
            </a:extLst>
          </p:cNvPr>
          <p:cNvSpPr txBox="1"/>
          <p:nvPr/>
        </p:nvSpPr>
        <p:spPr>
          <a:xfrm>
            <a:off x="204787" y="6553200"/>
            <a:ext cx="1178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WAFNL</a:t>
            </a:r>
            <a:r>
              <a:rPr lang="en-US" sz="1600" dirty="0" smtClean="0"/>
              <a:t> </a:t>
            </a:r>
            <a:r>
              <a:rPr lang="en-US" sz="1600" dirty="0" err="1" smtClean="0"/>
              <a:t>ITAT</a:t>
            </a:r>
            <a:r>
              <a:rPr lang="en-US" sz="1600" dirty="0" smtClean="0"/>
              <a:t> 2024, </a:t>
            </a:r>
            <a:r>
              <a:rPr lang="en-US" sz="1600" dirty="0" err="1" smtClean="0"/>
              <a:t>Drienica</a:t>
            </a:r>
            <a:r>
              <a:rPr lang="en-US" sz="1600" dirty="0" smtClean="0"/>
              <a:t>, </a:t>
            </a:r>
            <a:r>
              <a:rPr lang="en-US" sz="1600" dirty="0" err="1" smtClean="0"/>
              <a:t>Čergovské</a:t>
            </a:r>
            <a:r>
              <a:rPr lang="en-US" sz="1600" dirty="0" smtClean="0"/>
              <a:t> </a:t>
            </a:r>
            <a:r>
              <a:rPr lang="en-US" sz="1600" dirty="0" err="1" smtClean="0"/>
              <a:t>vrchy</a:t>
            </a:r>
            <a:r>
              <a:rPr lang="en-US" sz="1600" dirty="0" smtClean="0"/>
              <a:t>		 	 				           September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, 2024 </a:t>
            </a: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22FC2CFE-A0A1-42EA-B6BE-CD766B62709A}"/>
              </a:ext>
            </a:extLst>
          </p:cNvPr>
          <p:cNvCxnSpPr/>
          <p:nvPr/>
        </p:nvCxnSpPr>
        <p:spPr>
          <a:xfrm>
            <a:off x="320953" y="6553200"/>
            <a:ext cx="11490047" cy="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theory: Functional Generative Description</a:t>
            </a:r>
            <a:r>
              <a:rPr lang="en-US" sz="1900" dirty="0" smtClean="0">
                <a:cs typeface="Calibri"/>
              </a:rPr>
              <a:t>		(esp. </a:t>
            </a:r>
            <a:r>
              <a:rPr lang="en-US" sz="1900" dirty="0" err="1" smtClean="0">
                <a:cs typeface="Calibri"/>
              </a:rPr>
              <a:t>Sgall</a:t>
            </a:r>
            <a:r>
              <a:rPr lang="en-US" sz="1900" dirty="0" smtClean="0">
                <a:cs typeface="Calibri"/>
              </a:rPr>
              <a:t> et al, 1967; 1986; 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data and tools: treebank</a:t>
            </a:r>
            <a:r>
              <a:rPr lang="en-US" sz="2200" dirty="0" smtClean="0">
                <a:cs typeface="Calibri"/>
              </a:rPr>
              <a:t> (esp. </a:t>
            </a:r>
            <a:r>
              <a:rPr lang="en-US" sz="2200" dirty="0" err="1" smtClean="0">
                <a:cs typeface="Calibri"/>
              </a:rPr>
              <a:t>Hajič</a:t>
            </a:r>
            <a:r>
              <a:rPr lang="en-US" sz="2200" dirty="0" smtClean="0">
                <a:cs typeface="Calibri"/>
              </a:rPr>
              <a:t> et al., 2020)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    	Czech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130k</a:t>
            </a:r>
            <a:r>
              <a:rPr lang="en-US" sz="1900" dirty="0" smtClean="0">
                <a:cs typeface="Calibri"/>
              </a:rPr>
              <a:t> sentences</a:t>
            </a:r>
            <a:r>
              <a:rPr lang="en-US" sz="1900" dirty="0" smtClean="0"/>
              <a:t>)</a:t>
            </a:r>
            <a:r>
              <a:rPr lang="en-US" sz="1900" dirty="0" smtClean="0">
                <a:cs typeface="Calibri"/>
              </a:rPr>
              <a:t>; English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55k</a:t>
            </a:r>
            <a:r>
              <a:rPr lang="en-US" sz="1900" dirty="0" smtClean="0">
                <a:cs typeface="Calibri"/>
              </a:rPr>
              <a:t>); Latin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5k</a:t>
            </a:r>
            <a:r>
              <a:rPr lang="en-US" sz="1900" dirty="0" smtClean="0"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r>
              <a:rPr lang="en-US" sz="2400" dirty="0" smtClean="0">
                <a:cs typeface="Calibri"/>
              </a:rPr>
              <a:t> 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focus on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meaning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as structured 				   </a:t>
            </a:r>
            <a:r>
              <a:rPr lang="en-US" sz="2600" dirty="0" smtClean="0">
                <a:cs typeface="Calibri"/>
              </a:rPr>
              <a:t>by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the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more-or-less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directly reflects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98986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semantics,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abstracting away from syntax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(esp. van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Gysel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al, 2018;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limited data, no supporting infrastructure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6 languages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2k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(directed) </a:t>
            </a:r>
            <a:r>
              <a:rPr lang="cs-CZ" sz="2600" dirty="0">
                <a:solidFill>
                  <a:schemeClr val="bg1">
                    <a:lumMod val="65000"/>
                  </a:schemeClr>
                </a:solidFill>
                <a:cs typeface="Calibri"/>
              </a:rPr>
              <a:t>(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acyclic</a:t>
            </a:r>
            <a:r>
              <a:rPr lang="cs-CZ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)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covers: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coreference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broad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438977"/>
            <a:ext cx="5095530" cy="105576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CE12FA-7AF9-4E51-83C2-E9B71C9AB665}"/>
              </a:ext>
            </a:extLst>
          </p:cNvPr>
          <p:cNvSpPr txBox="1"/>
          <p:nvPr/>
        </p:nvSpPr>
        <p:spPr>
          <a:xfrm>
            <a:off x="204787" y="6553200"/>
            <a:ext cx="1178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WAFNL</a:t>
            </a:r>
            <a:r>
              <a:rPr lang="en-US" sz="1600" dirty="0" smtClean="0"/>
              <a:t> </a:t>
            </a:r>
            <a:r>
              <a:rPr lang="en-US" sz="1600" dirty="0" err="1" smtClean="0"/>
              <a:t>ITAT</a:t>
            </a:r>
            <a:r>
              <a:rPr lang="en-US" sz="1600" dirty="0" smtClean="0"/>
              <a:t> 2024, </a:t>
            </a:r>
            <a:r>
              <a:rPr lang="en-US" sz="1600" dirty="0" err="1" smtClean="0"/>
              <a:t>Drienica</a:t>
            </a:r>
            <a:r>
              <a:rPr lang="en-US" sz="1600" dirty="0" smtClean="0"/>
              <a:t>, </a:t>
            </a:r>
            <a:r>
              <a:rPr lang="en-US" sz="1600" dirty="0" err="1" smtClean="0"/>
              <a:t>Čergovské</a:t>
            </a:r>
            <a:r>
              <a:rPr lang="en-US" sz="1600" dirty="0" smtClean="0"/>
              <a:t> </a:t>
            </a:r>
            <a:r>
              <a:rPr lang="en-US" sz="1600" dirty="0" err="1" smtClean="0"/>
              <a:t>vrchy</a:t>
            </a:r>
            <a:r>
              <a:rPr lang="en-US" sz="1600" dirty="0" smtClean="0"/>
              <a:t>		 	 				           September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, 2024 </a:t>
            </a: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22FC2CFE-A0A1-42EA-B6BE-CD766B62709A}"/>
              </a:ext>
            </a:extLst>
          </p:cNvPr>
          <p:cNvCxnSpPr/>
          <p:nvPr/>
        </p:nvCxnSpPr>
        <p:spPr>
          <a:xfrm>
            <a:off x="320953" y="6553200"/>
            <a:ext cx="11490047" cy="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theory: Functional Generative Description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(esp.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Sgall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al, 1967; 1986; 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data and tools: treebank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(esp.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Hajič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al., 2020)</a:t>
            </a:r>
            <a:endParaRPr lang="en-US" sz="19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	Czech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130k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sentences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; English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55k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); Latin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5k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covers: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coreference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focus on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meaning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as structured 				  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by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the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more-or-less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directly reflects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98986"/>
            <a:ext cx="762748" cy="484632"/>
          </a:xfrm>
          <a:prstGeom prst="rightArrow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semantics, </a:t>
            </a:r>
            <a:r>
              <a:rPr lang="en-US" sz="2600" dirty="0" smtClean="0"/>
              <a:t>abstracting away from syntax</a:t>
            </a:r>
            <a:r>
              <a:rPr lang="en-US" sz="1900" dirty="0" smtClean="0"/>
              <a:t> </a:t>
            </a:r>
            <a:r>
              <a:rPr lang="en-US" sz="1900" dirty="0" smtClean="0">
                <a:cs typeface="Calibri"/>
              </a:rPr>
              <a:t>		(esp. van </a:t>
            </a:r>
            <a:r>
              <a:rPr lang="en-US" sz="1900" dirty="0" err="1" smtClean="0">
                <a:cs typeface="Calibri"/>
              </a:rPr>
              <a:t>Gysel</a:t>
            </a:r>
            <a:r>
              <a:rPr lang="en-US" sz="1900" dirty="0" smtClean="0">
                <a:cs typeface="Calibri"/>
              </a:rPr>
              <a:t> et al, 2018;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limited data, no supporting infrastructure</a:t>
            </a:r>
            <a:r>
              <a:rPr lang="en-US" sz="1900" dirty="0" smtClean="0">
                <a:cs typeface="Calibri"/>
              </a:rPr>
              <a:t>		6 languages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cs typeface="Calibri"/>
              </a:rPr>
              <a:t>2k</a:t>
            </a:r>
            <a:r>
              <a:rPr lang="en-US" sz="1900" dirty="0" smtClean="0"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(directed) </a:t>
            </a:r>
            <a:r>
              <a:rPr lang="cs-CZ" sz="2600" dirty="0" smtClean="0">
                <a:cs typeface="Calibri"/>
              </a:rPr>
              <a:t>(</a:t>
            </a:r>
            <a:r>
              <a:rPr lang="en-US" sz="2600" dirty="0" smtClean="0">
                <a:cs typeface="Calibri"/>
              </a:rPr>
              <a:t>acyclic</a:t>
            </a:r>
            <a:r>
              <a:rPr lang="cs-CZ" sz="2600" dirty="0" smtClean="0">
                <a:cs typeface="Calibri"/>
              </a:rPr>
              <a:t>)</a:t>
            </a:r>
            <a:r>
              <a:rPr lang="en-US" sz="2600" dirty="0" smtClean="0">
                <a:cs typeface="Calibri"/>
              </a:rPr>
              <a:t>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broad </a:t>
            </a:r>
            <a:r>
              <a:rPr lang="en-US" sz="2600" b="1" dirty="0" smtClean="0">
                <a:solidFill>
                  <a:srgbClr val="C55A11"/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438977"/>
            <a:ext cx="5095530" cy="105576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90" y="0"/>
            <a:ext cx="90304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37571"/>
            <a:ext cx="92080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  <a:r>
              <a:rPr lang="en-US" i="1" dirty="0" err="1"/>
              <a:t>výsledků</a:t>
            </a:r>
            <a:r>
              <a:rPr lang="en-US" i="1" dirty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results,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.' </a:t>
            </a:r>
          </a:p>
          <a:p>
            <a:endParaRPr lang="en-US" sz="800" dirty="0" smtClean="0"/>
          </a:p>
          <a:p>
            <a:r>
              <a:rPr lang="en-US" dirty="0" smtClean="0"/>
              <a:t>(</a:t>
            </a:r>
            <a:r>
              <a:rPr lang="en-US" dirty="0"/>
              <a:t>borrowed from the </a:t>
            </a:r>
            <a:r>
              <a:rPr lang="en-US" dirty="0" err="1"/>
              <a:t>PDiT</a:t>
            </a:r>
            <a:r>
              <a:rPr lang="en-US" dirty="0"/>
              <a:t>-EDA 1.0 corpus; English glosses added).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1624252" cy="78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</a:p>
        </p:txBody>
      </p:sp>
    </p:spTree>
    <p:extLst>
      <p:ext uri="{BB962C8B-B14F-4D97-AF65-F5344CB8AC3E}">
        <p14:creationId xmlns:p14="http://schemas.microsoft.com/office/powerpoint/2010/main" val="39249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90" y="0"/>
            <a:ext cx="90304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37571"/>
            <a:ext cx="92080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  <a:r>
              <a:rPr lang="en-US" i="1" dirty="0" err="1"/>
              <a:t>výsledků</a:t>
            </a:r>
            <a:r>
              <a:rPr lang="en-US" i="1" dirty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results,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.' </a:t>
            </a:r>
          </a:p>
          <a:p>
            <a:endParaRPr lang="en-US" sz="800" dirty="0" smtClean="0"/>
          </a:p>
          <a:p>
            <a:r>
              <a:rPr lang="en-US" dirty="0" smtClean="0"/>
              <a:t>(</a:t>
            </a:r>
            <a:r>
              <a:rPr lang="en-US" dirty="0"/>
              <a:t>borrowed from the </a:t>
            </a:r>
            <a:r>
              <a:rPr lang="en-US" dirty="0" err="1"/>
              <a:t>PDiT</a:t>
            </a:r>
            <a:r>
              <a:rPr lang="en-US" dirty="0"/>
              <a:t>-EDA 1.0 corpus; English glosses added).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1624252" cy="78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</a:p>
        </p:txBody>
      </p:sp>
      <p:sp>
        <p:nvSpPr>
          <p:cNvPr id="4" name="Oval 3"/>
          <p:cNvSpPr/>
          <p:nvPr/>
        </p:nvSpPr>
        <p:spPr>
          <a:xfrm rot="1747910">
            <a:off x="5101535" y="846197"/>
            <a:ext cx="3469433" cy="1687367"/>
          </a:xfrm>
          <a:prstGeom prst="ellipse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5400000">
            <a:off x="9442088" y="3040805"/>
            <a:ext cx="1862687" cy="2330850"/>
          </a:xfrm>
          <a:prstGeom prst="ellipse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90" y="0"/>
            <a:ext cx="90304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37571"/>
            <a:ext cx="92080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  <a:r>
              <a:rPr lang="en-US" i="1" dirty="0" err="1"/>
              <a:t>výsledků</a:t>
            </a:r>
            <a:r>
              <a:rPr lang="en-US" i="1" dirty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results,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.' </a:t>
            </a:r>
          </a:p>
          <a:p>
            <a:endParaRPr lang="en-US" sz="800" dirty="0" smtClean="0"/>
          </a:p>
          <a:p>
            <a:r>
              <a:rPr lang="en-US" dirty="0" smtClean="0"/>
              <a:t>(</a:t>
            </a:r>
            <a:r>
              <a:rPr lang="en-US" dirty="0"/>
              <a:t>borrowed from the </a:t>
            </a:r>
            <a:r>
              <a:rPr lang="en-US" dirty="0" err="1"/>
              <a:t>PDiT</a:t>
            </a:r>
            <a:r>
              <a:rPr lang="en-US" dirty="0"/>
              <a:t>-EDA 1.0 corpus; English glosses added).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1624252" cy="78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</a:p>
        </p:txBody>
      </p:sp>
      <p:sp>
        <p:nvSpPr>
          <p:cNvPr id="6" name="Oval 5"/>
          <p:cNvSpPr/>
          <p:nvPr/>
        </p:nvSpPr>
        <p:spPr>
          <a:xfrm rot="5400000">
            <a:off x="8983523" y="3312069"/>
            <a:ext cx="3093260" cy="3018893"/>
          </a:xfrm>
          <a:prstGeom prst="ellipse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25566"/>
              </p:ext>
            </p:extLst>
          </p:nvPr>
        </p:nvGraphicFramePr>
        <p:xfrm>
          <a:off x="1009713" y="42228"/>
          <a:ext cx="11160125" cy="62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Acrobat Document" r:id="rId3" imgW="11159640" imgH="6220800" progId="AcroExch.Document.DC">
                  <p:embed/>
                </p:oleObj>
              </mc:Choice>
              <mc:Fallback>
                <p:oleObj name="Acrobat Document" r:id="rId3" imgW="11159640" imgH="6220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713" y="42228"/>
                        <a:ext cx="11160125" cy="62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sentence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1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2325</TotalTime>
  <Words>2462</Words>
  <Application>Microsoft Office PowerPoint</Application>
  <PresentationFormat>Widescreen</PresentationFormat>
  <Paragraphs>665</Paragraphs>
  <Slides>33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Calibri Light</vt:lpstr>
      <vt:lpstr>LibertinusMono-Regular</vt:lpstr>
      <vt:lpstr>LibertinusSans-Italic</vt:lpstr>
      <vt:lpstr>LibertinusSans-Regular</vt:lpstr>
      <vt:lpstr>Symbol</vt:lpstr>
      <vt:lpstr>Wingdings</vt:lpstr>
      <vt:lpstr>office theme</vt:lpstr>
      <vt:lpstr>Acrobat Document</vt:lpstr>
      <vt:lpstr>Towards a Conversion of the Prague Dependency Treebank Data  to the Uniform Meaning Representation</vt:lpstr>
      <vt:lpstr>PowerPoint Presentation</vt:lpstr>
      <vt:lpstr>PowerPoint Presentation</vt:lpstr>
      <vt:lpstr>Two Meaning Representations at a Glance</vt:lpstr>
      <vt:lpstr>Two Meaning Representations at a Glance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attention! 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Markéta Lopatková</dc:creator>
  <cp:lastModifiedBy>ML</cp:lastModifiedBy>
  <cp:revision>3173</cp:revision>
  <cp:lastPrinted>2019-08-19T09:48:01Z</cp:lastPrinted>
  <dcterms:created xsi:type="dcterms:W3CDTF">2013-07-15T20:26:40Z</dcterms:created>
  <dcterms:modified xsi:type="dcterms:W3CDTF">2024-09-20T09:02:07Z</dcterms:modified>
</cp:coreProperties>
</file>