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6"/>
  </p:notesMasterIdLst>
  <p:sldIdLst>
    <p:sldId id="256" r:id="rId2"/>
    <p:sldId id="273" r:id="rId3"/>
    <p:sldId id="264" r:id="rId4"/>
    <p:sldId id="262" r:id="rId5"/>
    <p:sldId id="263" r:id="rId6"/>
    <p:sldId id="265" r:id="rId7"/>
    <p:sldId id="268" r:id="rId8"/>
    <p:sldId id="269" r:id="rId9"/>
    <p:sldId id="274" r:id="rId10"/>
    <p:sldId id="270" r:id="rId11"/>
    <p:sldId id="271" r:id="rId12"/>
    <p:sldId id="272" r:id="rId13"/>
    <p:sldId id="261" r:id="rId14"/>
    <p:sldId id="267" r:id="rId1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26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B40"/>
    <a:srgbClr val="F47B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21" d="100"/>
          <a:sy n="121" d="100"/>
        </p:scale>
        <p:origin x="660" y="102"/>
      </p:cViewPr>
      <p:guideLst>
        <p:guide orient="horz" pos="2210"/>
        <p:guide pos="26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42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94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379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81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2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ae77b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ae77b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9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139650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3600"/>
              <a:buFont typeface="Open Sans"/>
              <a:buNone/>
              <a:defRPr sz="36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375" y="4417425"/>
            <a:ext cx="91524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434625" y="4920900"/>
            <a:ext cx="1718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unless otherwise stated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-8375" y="-16747"/>
            <a:ext cx="3424800" cy="3768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5350" y="4499250"/>
            <a:ext cx="1076942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3341075" y="4499250"/>
            <a:ext cx="2746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Charles University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Faculty of Mathematics and Physics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Institute of Formal and Applied Linguistics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" y="4417425"/>
            <a:ext cx="973811" cy="7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50" y="4525550"/>
            <a:ext cx="659600" cy="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300" y="2226750"/>
            <a:ext cx="7685400" cy="690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5200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27425" rIns="91425" bIns="9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CUSTOM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793500" y="567900"/>
            <a:ext cx="3404400" cy="312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4500" y="1594200"/>
            <a:ext cx="7835400" cy="253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47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2"/>
          </p:nvPr>
        </p:nvSpPr>
        <p:spPr>
          <a:xfrm>
            <a:off x="1360700" y="982500"/>
            <a:ext cx="62700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47B2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1041500" y="4335150"/>
            <a:ext cx="71814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47B2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dl.handle.net/11234/1-5951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ndat.cz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4371950"/>
            <a:ext cx="914400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50;p9"/>
          <p:cNvSpPr txBox="1">
            <a:spLocks noGrp="1"/>
          </p:cNvSpPr>
          <p:nvPr/>
        </p:nvSpPr>
        <p:spPr>
          <a:xfrm>
            <a:off x="1547664" y="4363550"/>
            <a:ext cx="70202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 smtClean="0"/>
              <a:t>Charles University</a:t>
            </a:r>
          </a:p>
          <a:p>
            <a:pPr marL="0" indent="0"/>
            <a:r>
              <a:rPr lang="en-US" sz="1400" dirty="0" smtClean="0"/>
              <a:t>Faculty of Mathematics and Physics</a:t>
            </a:r>
          </a:p>
          <a:p>
            <a:pPr marL="0" indent="0"/>
            <a:r>
              <a:rPr lang="en-US" sz="1400" dirty="0" smtClean="0"/>
              <a:t>Institute of Formal and Applied Linguistics</a:t>
            </a:r>
            <a:endParaRPr lang="en-US" sz="1400" dirty="0"/>
          </a:p>
        </p:txBody>
      </p:sp>
      <p:pic>
        <p:nvPicPr>
          <p:cNvPr id="1030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70072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311700" y="1528042"/>
            <a:ext cx="8520600" cy="197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From the Prague Dependency Treebank to the Uniform Meaning Representation:</a:t>
            </a:r>
            <a:br>
              <a:rPr lang="en-US" sz="3200" dirty="0" smtClean="0"/>
            </a:br>
            <a:r>
              <a:rPr lang="en-US" sz="2800" b="0" dirty="0" smtClean="0"/>
              <a:t>Gold-Standard Czech UMR Data and Partial Automatic Conversion</a:t>
            </a:r>
            <a:endParaRPr lang="en-US" sz="2800" b="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-8375" y="-16750"/>
            <a:ext cx="46929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" name="Google Shape;50;p9"/>
          <p:cNvSpPr txBox="1">
            <a:spLocks noGrp="1"/>
          </p:cNvSpPr>
          <p:nvPr/>
        </p:nvSpPr>
        <p:spPr>
          <a:xfrm>
            <a:off x="311700" y="3507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i="1" dirty="0" smtClean="0"/>
              <a:t>Markéta Lopatková, Hana Hledíková, Jan Štěpánek, Daniel Zeman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000" dirty="0" smtClean="0"/>
          </a:p>
          <a:p>
            <a:pPr marL="0" indent="0"/>
            <a:r>
              <a:rPr lang="en-US" sz="1800" dirty="0" err="1" smtClean="0"/>
              <a:t>ITAT</a:t>
            </a:r>
            <a:r>
              <a:rPr lang="en-US" sz="1800" dirty="0" smtClean="0"/>
              <a:t> 2025, </a:t>
            </a:r>
            <a:r>
              <a:rPr lang="en-US" sz="1800" dirty="0" err="1" smtClean="0"/>
              <a:t>WAFNL</a:t>
            </a:r>
            <a:r>
              <a:rPr lang="en-US" sz="1800" dirty="0" smtClean="0"/>
              <a:t>, Sept. 2029, </a:t>
            </a:r>
            <a:r>
              <a:rPr lang="en-US" sz="1800" dirty="0" err="1" smtClean="0"/>
              <a:t>Telgárt</a:t>
            </a:r>
            <a:r>
              <a:rPr lang="en-US" sz="1800" dirty="0" smtClean="0"/>
              <a:t>, Slovakia</a:t>
            </a:r>
            <a:endParaRPr lang="en-US" sz="1800" dirty="0"/>
          </a:p>
        </p:txBody>
      </p:sp>
      <p:pic>
        <p:nvPicPr>
          <p:cNvPr id="1026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4685"/>
              </p:ext>
            </p:extLst>
          </p:nvPr>
        </p:nvGraphicFramePr>
        <p:xfrm>
          <a:off x="7775848" y="1856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" name="Acrobat Document" r:id="rId6" imgW="4400418" imgH="2533650" progId="AcroExch.Document.DC">
                  <p:embed/>
                </p:oleObj>
              </mc:Choice>
              <mc:Fallback>
                <p:oleObj name="Acrobat Document" r:id="rId6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5848" y="1856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43" y="3442692"/>
            <a:ext cx="6048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3598"/>
            <a:ext cx="660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4" name="Šipka doprava 3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Šipka doprava 11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ál 4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9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7300" y="1203598"/>
            <a:ext cx="6629400" cy="1600200"/>
            <a:chOff x="1257300" y="1203598"/>
            <a:chExt cx="6629400" cy="16002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03598"/>
              <a:ext cx="6629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538815" y="1284571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7418" y="3471267"/>
            <a:ext cx="6076950" cy="828675"/>
            <a:chOff x="1807418" y="3471267"/>
            <a:chExt cx="6076950" cy="828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18" y="3471267"/>
              <a:ext cx="6076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078731" y="3593889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2211710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350" y="1193951"/>
            <a:ext cx="6591300" cy="1609725"/>
            <a:chOff x="1276350" y="1193951"/>
            <a:chExt cx="6591300" cy="16097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193951"/>
              <a:ext cx="65913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923928" y="1284572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15369" y="3480792"/>
            <a:ext cx="6076950" cy="819150"/>
            <a:chOff x="1815369" y="3480792"/>
            <a:chExt cx="6076950" cy="819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369" y="3480792"/>
              <a:ext cx="60769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90739" y="3593889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67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07421" y="1707654"/>
            <a:ext cx="774506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two different meaning representations</a:t>
            </a:r>
          </a:p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manually annotated Czech UMR gold-standard data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IAA 90 %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evaluation of the automatic (partial) conversion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transforms selected language phenomena from PDT to </a:t>
            </a:r>
            <a:r>
              <a:rPr lang="en-US" dirty="0" err="1" smtClean="0"/>
              <a:t>UMR</a:t>
            </a:r>
            <a:endParaRPr lang="en-US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53-60% accuracy on the aligned nodes</a:t>
            </a:r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plan: cover more phenomena in the (near) future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automatic conversion as an essential first step to reduce costs for full manual 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95300" y="48357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23528" y="982530"/>
            <a:ext cx="8496944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 smtClean="0"/>
              <a:t>Gold-Standard Czech </a:t>
            </a:r>
            <a:r>
              <a:rPr lang="en-US" sz="2000" dirty="0" err="1" smtClean="0"/>
              <a:t>UMR</a:t>
            </a:r>
            <a:r>
              <a:rPr lang="en-US" sz="2000" dirty="0" smtClean="0"/>
              <a:t> Data and Partial Automatic Conversion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859710" y="567900"/>
            <a:ext cx="34044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/>
              <a:t>From PDT to </a:t>
            </a:r>
            <a:r>
              <a:rPr lang="en-US" sz="2000" dirty="0" err="1" smtClean="0"/>
              <a:t>UMR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1642"/>
              </p:ext>
            </p:extLst>
          </p:nvPr>
        </p:nvGraphicFramePr>
        <p:xfrm>
          <a:off x="7740352" y="487882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0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487882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064896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indent="-155575"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work </a:t>
            </a:r>
            <a:r>
              <a:rPr lang="en-US" sz="1600" dirty="0" smtClean="0"/>
              <a:t>described herein has been supported by the following grants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Czech Science Foundation, </a:t>
            </a:r>
            <a:r>
              <a:rPr lang="en-US" b="1" i="1" dirty="0" smtClean="0">
                <a:solidFill>
                  <a:srgbClr val="F47B20"/>
                </a:solidFill>
              </a:rPr>
              <a:t>Language Understanding: from Syntax to Discourse</a:t>
            </a:r>
            <a:r>
              <a:rPr lang="en-US" b="1" dirty="0" smtClean="0">
                <a:solidFill>
                  <a:srgbClr val="F47B20"/>
                </a:solidFill>
              </a:rPr>
              <a:t> </a:t>
            </a:r>
            <a:r>
              <a:rPr lang="cs-CZ" b="1" dirty="0" smtClean="0">
                <a:solidFill>
                  <a:srgbClr val="F47B20"/>
                </a:solidFill>
              </a:rPr>
              <a:t>	                   </a:t>
            </a:r>
            <a:r>
              <a:rPr lang="en-US" dirty="0" smtClean="0">
                <a:solidFill>
                  <a:schemeClr val="tx1"/>
                </a:solidFill>
              </a:rPr>
              <a:t>(Project No. </a:t>
            </a:r>
            <a:r>
              <a:rPr lang="en-US" dirty="0" smtClean="0"/>
              <a:t>20-</a:t>
            </a:r>
            <a:r>
              <a:rPr lang="en-US" dirty="0" err="1" smtClean="0"/>
              <a:t>16819X</a:t>
            </a:r>
            <a:r>
              <a:rPr lang="en-US" dirty="0" smtClean="0"/>
              <a:t>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/>
              <a:t>Ministry of Education, Youth, and Sports of the Czech Republic, </a:t>
            </a:r>
            <a:r>
              <a:rPr lang="en-US" b="1" i="1" dirty="0" err="1" smtClean="0">
                <a:solidFill>
                  <a:srgbClr val="F47B20"/>
                </a:solidFill>
              </a:rPr>
              <a:t>LINDAT</a:t>
            </a:r>
            <a:r>
              <a:rPr lang="en-US" b="1" i="1" dirty="0" smtClean="0">
                <a:solidFill>
                  <a:srgbClr val="F47B20"/>
                </a:solidFill>
              </a:rPr>
              <a:t>/</a:t>
            </a:r>
            <a:r>
              <a:rPr lang="en-US" b="1" i="1" dirty="0" err="1" smtClean="0">
                <a:solidFill>
                  <a:srgbClr val="F47B20"/>
                </a:solidFill>
              </a:rPr>
              <a:t>CLARIAH</a:t>
            </a:r>
            <a:r>
              <a:rPr lang="en-US" b="1" i="1" dirty="0" smtClean="0">
                <a:solidFill>
                  <a:srgbClr val="F47B20"/>
                </a:solidFill>
              </a:rPr>
              <a:t>-CZ</a:t>
            </a:r>
            <a:r>
              <a:rPr lang="en-US" i="1" dirty="0" smtClean="0"/>
              <a:t> </a:t>
            </a:r>
            <a:r>
              <a:rPr lang="cs-CZ" i="1" dirty="0"/>
              <a:t> </a:t>
            </a:r>
            <a:r>
              <a:rPr lang="cs-CZ" i="1" dirty="0" smtClean="0"/>
              <a:t>            </a:t>
            </a:r>
            <a:r>
              <a:rPr lang="en-US" dirty="0" smtClean="0"/>
              <a:t>(Project No. </a:t>
            </a:r>
            <a:r>
              <a:rPr lang="en-US" dirty="0" err="1" smtClean="0"/>
              <a:t>LM2023062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69875" indent="-155575">
              <a:spcBef>
                <a:spcPts val="1200"/>
              </a:spcBef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project has been using data and tools provided by the </a:t>
            </a:r>
            <a:r>
              <a:rPr lang="en-US" sz="1600" b="1" i="1" dirty="0" err="1" smtClean="0">
                <a:solidFill>
                  <a:srgbClr val="F47B20"/>
                </a:solidFill>
              </a:rPr>
              <a:t>LINDAT</a:t>
            </a:r>
            <a:r>
              <a:rPr lang="cs-CZ" sz="1600" b="1" i="1" dirty="0" smtClean="0">
                <a:solidFill>
                  <a:srgbClr val="F47B20"/>
                </a:solidFill>
              </a:rPr>
              <a:t>/</a:t>
            </a:r>
            <a:r>
              <a:rPr lang="en-US" sz="1600" b="1" i="1" dirty="0" err="1" smtClean="0">
                <a:solidFill>
                  <a:srgbClr val="F47B20"/>
                </a:solidFill>
              </a:rPr>
              <a:t>CLARIAH</a:t>
            </a:r>
            <a:r>
              <a:rPr lang="en-US" sz="1600" b="1" i="1" dirty="0" smtClean="0">
                <a:solidFill>
                  <a:srgbClr val="F47B20"/>
                </a:solidFill>
              </a:rPr>
              <a:t>-CZ Research Infrastructure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6"/>
              </a:rPr>
              <a:t>https://lindat.cz</a:t>
            </a:r>
            <a:r>
              <a:rPr lang="en-US" sz="1600" dirty="0" smtClean="0"/>
              <a:t>), supported by</a:t>
            </a:r>
            <a:r>
              <a:rPr lang="cs-CZ" sz="1600" dirty="0" smtClean="0"/>
              <a:t> </a:t>
            </a:r>
            <a:r>
              <a:rPr lang="en-US" sz="1600" dirty="0" smtClean="0"/>
              <a:t>the Ministry of Education, Youth and Sports of the Czech Republic (Project No. </a:t>
            </a:r>
            <a:r>
              <a:rPr lang="en-US" sz="1600" dirty="0" err="1" smtClean="0"/>
              <a:t>LM2023062</a:t>
            </a:r>
            <a:r>
              <a:rPr lang="en-US" sz="1600" dirty="0" smtClean="0"/>
              <a:t>).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1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2387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goal: Uniform Meaning Representation for Czech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semantics, abstracting away from syntax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cross-linguistic applicability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/>
              <a:t>broad sem. interpretation of the text for cross-lingual applications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/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annotation from scratch: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time consuming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re-use existing corpus: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b="1" dirty="0" smtClean="0">
                <a:solidFill>
                  <a:srgbClr val="F47B20"/>
                </a:solidFill>
              </a:rPr>
              <a:t>automatic conversion </a:t>
            </a:r>
            <a:r>
              <a:rPr lang="en-US" sz="1600" dirty="0" smtClean="0">
                <a:solidFill>
                  <a:schemeClr val="dk1"/>
                </a:solidFill>
              </a:rPr>
              <a:t>from Prague Dependency Treebank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rich annotation already there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the same procedure for all languages with PDT annotation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still needed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evaluation:</a:t>
            </a:r>
            <a:r>
              <a:rPr lang="en-US" sz="1600" b="1" dirty="0" smtClean="0">
                <a:solidFill>
                  <a:srgbClr val="F47B20"/>
                </a:solidFill>
              </a:rPr>
              <a:t> manually annotated data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includes aspectual information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semantic relations crossing </a:t>
            </a:r>
            <a:r>
              <a:rPr lang="en-US" sz="1600" dirty="0" smtClean="0">
                <a:solidFill>
                  <a:schemeClr val="tx1"/>
                </a:solidFill>
              </a:rPr>
              <a:t>sentence boundaries: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err="1" smtClean="0">
                <a:solidFill>
                  <a:schemeClr val="tx1"/>
                </a:solidFill>
              </a:rPr>
              <a:t>coreference</a:t>
            </a:r>
            <a:endParaRPr lang="en-US" sz="1400" dirty="0" smtClean="0">
              <a:solidFill>
                <a:schemeClr val="tx1"/>
              </a:solidFill>
            </a:endParaRP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morphological categories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cs-CZ" sz="16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cs-CZ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tx1"/>
                </a:solidFill>
              </a:rPr>
              <a:t>coreference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cs-CZ" sz="16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Meaning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endParaRPr lang="en-US" dirty="0"/>
          </a:p>
        </p:txBody>
      </p:sp>
      <p:pic>
        <p:nvPicPr>
          <p:cNvPr id="2050" name="Picture 2" descr="https://ufallab.ms.mff.cuni.cz/~stepanek/25dmr-slides/img/umr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7" y="771550"/>
            <a:ext cx="23978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PDT</a:t>
            </a:r>
            <a:r>
              <a:rPr lang="cs-CZ" dirty="0"/>
              <a:t> to </a:t>
            </a:r>
            <a:r>
              <a:rPr lang="cs-CZ" dirty="0" err="1"/>
              <a:t>UMR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1520" y="534498"/>
            <a:ext cx="604867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###########################################################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meta-info :: </a:t>
            </a:r>
            <a:r>
              <a:rPr lang="en-US" sz="1200" dirty="0" err="1">
                <a:latin typeface="Consolas" panose="020B0609020204030204" pitchFamily="49" charset="0"/>
              </a:rPr>
              <a:t>sent_id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u_tree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cs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s1</a:t>
            </a:r>
            <a:r>
              <a:rPr lang="en-US" sz="1200" dirty="0">
                <a:latin typeface="Consolas" panose="020B0609020204030204" pitchFamily="49" charset="0"/>
              </a:rPr>
              <a:t>-root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:: </a:t>
            </a:r>
            <a:r>
              <a:rPr lang="en-US" sz="1200" dirty="0" err="1">
                <a:latin typeface="Consolas" panose="020B0609020204030204" pitchFamily="49" charset="0"/>
              </a:rPr>
              <a:t>snt1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2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3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4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5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6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7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8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Words</a:t>
            </a:r>
            <a:r>
              <a:rPr lang="en-US" sz="1200" dirty="0">
                <a:latin typeface="Consolas" panose="020B0609020204030204" pitchFamily="49" charset="0"/>
              </a:rPr>
              <a:t>: Lindsay left in order to eat lunch .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sentence level graph: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leave-02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person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name (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 / name :</a:t>
            </a:r>
            <a:r>
              <a:rPr lang="en-US" sz="1200" dirty="0" err="1">
                <a:latin typeface="Consolas" panose="020B0609020204030204" pitchFamily="49" charset="0"/>
              </a:rPr>
              <a:t>op1</a:t>
            </a:r>
            <a:r>
              <a:rPr lang="en-US" sz="1200" dirty="0">
                <a:latin typeface="Consolas" panose="020B0609020204030204" pitchFamily="49" charset="0"/>
              </a:rPr>
              <a:t> "Lindsay"))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purpose (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 / eat-01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ARG1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 / lunch)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alignment: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: 2-2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: 1-1 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: 0-0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: 6-6 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: 7-7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document level annotation: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s1s0</a:t>
            </a:r>
            <a:r>
              <a:rPr lang="en-US" sz="1200" dirty="0">
                <a:latin typeface="Consolas" panose="020B0609020204030204" pitchFamily="49" charset="0"/>
              </a:rPr>
              <a:t> / sentence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temporal ((document-creation-time :before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:after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modal ((root :modal author)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:full-affirmative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:full-negative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1520" y="3651870"/>
            <a:ext cx="4752528" cy="1268427"/>
          </a:xfrm>
          <a:prstGeom prst="roundRect">
            <a:avLst/>
          </a:prstGeom>
          <a:solidFill>
            <a:srgbClr val="FFAB40">
              <a:alpha val="30196"/>
            </a:srgbClr>
          </a:solidFill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Prague Dependency Treebank</a:t>
            </a:r>
            <a:endParaRPr lang="en-US" dirty="0"/>
          </a:p>
        </p:txBody>
      </p:sp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6" y="20538"/>
            <a:ext cx="2602006" cy="51435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300192" y="483518"/>
            <a:ext cx="504056" cy="3362794"/>
          </a:xfrm>
          <a:prstGeom prst="rightBrace">
            <a:avLst>
              <a:gd name="adj1" fmla="val 13834"/>
              <a:gd name="adj2" fmla="val 11078"/>
            </a:avLst>
          </a:prstGeom>
          <a:ln w="19050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3518"/>
            <a:ext cx="2286319" cy="339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42804"/>
            <a:ext cx="548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Míra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nezaměstnanosti</a:t>
            </a:r>
            <a:r>
              <a:rPr lang="en-US" dirty="0">
                <a:latin typeface="Consolas" panose="020B0609020204030204" pitchFamily="49" charset="0"/>
              </a:rPr>
              <a:t> by se </a:t>
            </a:r>
            <a:r>
              <a:rPr lang="en-US" dirty="0" err="1">
                <a:latin typeface="Consolas" panose="020B0609020204030204" pitchFamily="49" charset="0"/>
              </a:rPr>
              <a:t>měla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vyvíjet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protikladně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než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standardní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ekonomice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cs-CZ" dirty="0" smtClean="0">
              <a:latin typeface="Consolas" panose="020B0609020204030204" pitchFamily="49" charset="0"/>
            </a:endParaRPr>
          </a:p>
          <a:p>
            <a:endParaRPr lang="cs-CZ" sz="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unemployment rate should develop in the opposite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direction</a:t>
            </a:r>
            <a:r>
              <a:rPr lang="cs-CZ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that in a standard economy.</a:t>
            </a:r>
          </a:p>
        </p:txBody>
      </p:sp>
    </p:spTree>
    <p:extLst>
      <p:ext uri="{BB962C8B-B14F-4D97-AF65-F5344CB8AC3E}">
        <p14:creationId xmlns:p14="http://schemas.microsoft.com/office/powerpoint/2010/main" val="3629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Manually Annotated </a:t>
            </a:r>
            <a:r>
              <a:rPr lang="en-US" dirty="0" err="1" smtClean="0"/>
              <a:t>UMR</a:t>
            </a:r>
            <a:r>
              <a:rPr lang="en-US" dirty="0" smtClean="0"/>
              <a:t> Data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07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Inter-Annotator Agreement (IAA)</a:t>
            </a:r>
            <a:endParaRPr lang="en-US" dirty="0"/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Metric for graph comparison:</a:t>
            </a:r>
          </a:p>
          <a:p>
            <a:pPr>
              <a:buSzPct val="100000"/>
              <a:buFont typeface="+mj-lt"/>
              <a:buAutoNum type="arabicParenR"/>
            </a:pPr>
            <a:r>
              <a:rPr lang="en-US" sz="1600" dirty="0" smtClean="0">
                <a:solidFill>
                  <a:schemeClr val="dk1"/>
                </a:solidFill>
              </a:rPr>
              <a:t>Match nodes: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number of nodes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alignment (nodes to words)</a:t>
            </a:r>
          </a:p>
          <a:p>
            <a:pPr marL="571500" lvl="1" indent="0">
              <a:spcBef>
                <a:spcPts val="0"/>
              </a:spcBef>
              <a:buSzPct val="70000"/>
              <a:buNone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            </a:t>
            </a:r>
            <a:r>
              <a:rPr lang="en-US" sz="1600" b="1" i="1" dirty="0" err="1" smtClean="0">
                <a:solidFill>
                  <a:srgbClr val="F47B20"/>
                </a:solidFill>
                <a:latin typeface="+mn-lt"/>
              </a:rPr>
              <a:t>juːmæʧ</a:t>
            </a:r>
            <a:r>
              <a:rPr lang="en-US" sz="1600" b="1" i="1" dirty="0" smtClean="0">
                <a:solidFill>
                  <a:srgbClr val="F47B2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maps nodes primarily by word alignment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nodes without alignment, requires concept identity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forces 1:1 mapping (selected the "best" node from </a:t>
            </a:r>
            <a:r>
              <a:rPr lang="en-US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1:N</a:t>
            </a: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 marL="357188" indent="-242888"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>
              <a:buSzPct val="100000"/>
              <a:buFont typeface="+mj-lt"/>
              <a:buAutoNum type="arabicParenR" startAt="2"/>
            </a:pPr>
            <a:r>
              <a:rPr lang="en-US" sz="1600" dirty="0" smtClean="0">
                <a:solidFill>
                  <a:schemeClr val="dk1"/>
                </a:solidFill>
              </a:rPr>
              <a:t>Compare triples (</a:t>
            </a:r>
            <a:r>
              <a:rPr lang="en-US" sz="1600" dirty="0" err="1" smtClean="0">
                <a:solidFill>
                  <a:schemeClr val="dk1"/>
                </a:solidFill>
              </a:rPr>
              <a:t>F1</a:t>
            </a:r>
            <a:r>
              <a:rPr lang="en-US" sz="1600" dirty="0" smtClean="0">
                <a:solidFill>
                  <a:schemeClr val="dk1"/>
                </a:solidFill>
              </a:rPr>
              <a:t>):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relation, node)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attribute, value)</a:t>
            </a:r>
          </a:p>
        </p:txBody>
      </p:sp>
      <p:sp>
        <p:nvSpPr>
          <p:cNvPr id="2" name="Šipka doprava 1"/>
          <p:cNvSpPr/>
          <p:nvPr/>
        </p:nvSpPr>
        <p:spPr>
          <a:xfrm>
            <a:off x="179512" y="1995686"/>
            <a:ext cx="648072" cy="216024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final IAA </a:t>
            </a:r>
            <a:r>
              <a:rPr lang="en-US" sz="1400" dirty="0" smtClean="0">
                <a:solidFill>
                  <a:schemeClr val="dk1"/>
                </a:solidFill>
              </a:rPr>
              <a:t>(after reconciliation; table taken from Štěpánek et al., 2025)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analysis of main mismatches in the paper </a:t>
            </a:r>
            <a:r>
              <a:rPr lang="en-US" sz="1400" dirty="0" smtClean="0">
                <a:solidFill>
                  <a:schemeClr val="dk1"/>
                </a:solidFill>
              </a:rPr>
              <a:t>(events and argument structure, ellipses, granularity of NE classification, relations vs. attributes, attributes and their values)</a:t>
            </a:r>
          </a:p>
          <a:p>
            <a:pPr marL="357188" indent="-242888">
              <a:lnSpc>
                <a:spcPct val="90000"/>
              </a:lnSpc>
              <a:buSzPct val="700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UMR allows for multiple valid annotations of the same meaning</a:t>
            </a:r>
          </a:p>
          <a:p>
            <a:pPr marL="114300" indent="0">
              <a:buSzPct val="70000"/>
              <a:buNone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Manually Annotated UMR Data: IAA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38969"/>
            <a:ext cx="6067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308304" y="436323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47B20"/>
                </a:solidFill>
              </a:rPr>
              <a:t>!!!</a:t>
            </a:r>
            <a:endParaRPr lang="en-US" sz="3200" b="1" dirty="0">
              <a:solidFill>
                <a:srgbClr val="F47B2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4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valency lexicon </a:t>
            </a:r>
            <a:r>
              <a:rPr lang="en-US" dirty="0" smtClean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 smtClean="0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 smtClean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 smtClean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t_lemma</a:t>
            </a:r>
            <a:r>
              <a:rPr lang="en-US" sz="1600" dirty="0" smtClean="0">
                <a:solidFill>
                  <a:schemeClr val="dk1"/>
                </a:solidFill>
              </a:rPr>
              <a:t> </a:t>
            </a:r>
            <a:r>
              <a:rPr lang="en-US" sz="1600" dirty="0" smtClean="0">
                <a:solidFill>
                  <a:schemeClr val="dk1"/>
                </a:solidFill>
                <a:sym typeface="Symbol" panose="05050102010706020507" pitchFamily="18" charset="2"/>
              </a:rPr>
              <a:t> </a:t>
            </a:r>
            <a:r>
              <a:rPr lang="en-US" sz="1500" dirty="0" smtClean="0">
                <a:solidFill>
                  <a:schemeClr val="dk1"/>
                </a:solidFill>
                <a:sym typeface="Symbol" panose="05050102010706020507" pitchFamily="18" charset="2"/>
              </a:rPr>
              <a:t>concept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refer-person, refer-number</a:t>
            </a: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693987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732839"/>
            <a:ext cx="432048" cy="288032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5796" y="3078341"/>
            <a:ext cx="4860032" cy="1370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ignored (so far)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attributes: 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92D05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mode, polite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, quote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wiki, modal-strength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document level annotation</a:t>
            </a:r>
            <a:endParaRPr lang="en-US" sz="16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788</Words>
  <Application>Microsoft Office PowerPoint</Application>
  <PresentationFormat>On-screen Show (16:9)</PresentationFormat>
  <Paragraphs>185</Paragraphs>
  <Slides>14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Courier New</vt:lpstr>
      <vt:lpstr>Consolas</vt:lpstr>
      <vt:lpstr>Symbol</vt:lpstr>
      <vt:lpstr>Open Sans</vt:lpstr>
      <vt:lpstr>Arial</vt:lpstr>
      <vt:lpstr>Simple Light</vt:lpstr>
      <vt:lpstr>Acrobat Document</vt:lpstr>
      <vt:lpstr>From the Prague Dependency Treebank to the Uniform Meaning Representation: Gold-Standard Czech UMR Data and Partial Automatic Conversion</vt:lpstr>
      <vt:lpstr>Motivation</vt:lpstr>
      <vt:lpstr>UMR vs. PDT</vt:lpstr>
      <vt:lpstr>Uniform Meaning Representation</vt:lpstr>
      <vt:lpstr>Prague Dependency Treebank</vt:lpstr>
      <vt:lpstr>Manually Annotated UMR Data</vt:lpstr>
      <vt:lpstr>Inter-Annotator Agreement (IAA)</vt:lpstr>
      <vt:lpstr>Manually Annotated UMR Data: IAA</vt:lpstr>
      <vt:lpstr>Automatic (Partial) Conversion</vt:lpstr>
      <vt:lpstr>Automatic (Partial) Conversion – Quantitative Comparison</vt:lpstr>
      <vt:lpstr>Automatic (Partial) Conversion – Quantitative Comparison</vt:lpstr>
      <vt:lpstr>Automatic (Partial) Conversion – Quantitative Comparison</vt:lpstr>
      <vt:lpstr>From PDT to UMR: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Prague Dependency Treebank to the Uniform Meaning Representation: Gold-Standard Czech UMR Data and Partial Automatic Conversion</dc:title>
  <cp:lastModifiedBy>ML</cp:lastModifiedBy>
  <cp:revision>64</cp:revision>
  <dcterms:modified xsi:type="dcterms:W3CDTF">2025-08-26T09:24:47Z</dcterms:modified>
</cp:coreProperties>
</file>