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41" r:id="rId3"/>
    <p:sldId id="338" r:id="rId4"/>
    <p:sldId id="312" r:id="rId5"/>
    <p:sldId id="315" r:id="rId6"/>
    <p:sldId id="309" r:id="rId7"/>
    <p:sldId id="327" r:id="rId8"/>
    <p:sldId id="323" r:id="rId9"/>
    <p:sldId id="316" r:id="rId10"/>
    <p:sldId id="330" r:id="rId11"/>
    <p:sldId id="317" r:id="rId12"/>
    <p:sldId id="320" r:id="rId13"/>
    <p:sldId id="332" r:id="rId14"/>
    <p:sldId id="333" r:id="rId15"/>
    <p:sldId id="334" r:id="rId16"/>
    <p:sldId id="344" r:id="rId17"/>
    <p:sldId id="322" r:id="rId18"/>
    <p:sldId id="345" r:id="rId19"/>
    <p:sldId id="288" r:id="rId20"/>
  </p:sldIdLst>
  <p:sldSz cx="12192000" cy="6858000"/>
  <p:notesSz cx="92202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08" userDrawn="1">
          <p15:clr>
            <a:srgbClr val="A4A3A4"/>
          </p15:clr>
        </p15:guide>
        <p15:guide id="2" pos="4464" userDrawn="1">
          <p15:clr>
            <a:srgbClr val="A4A3A4"/>
          </p15:clr>
        </p15:guide>
        <p15:guide id="3" orient="horz" pos="2808" userDrawn="1">
          <p15:clr>
            <a:srgbClr val="A4A3A4"/>
          </p15:clr>
        </p15:guide>
        <p15:guide id="4" orient="horz" pos="3558">
          <p15:clr>
            <a:srgbClr val="A4A3A4"/>
          </p15:clr>
        </p15:guide>
        <p15:guide id="5" orient="horz" pos="2177">
          <p15:clr>
            <a:srgbClr val="A4A3A4"/>
          </p15:clr>
        </p15:guide>
        <p15:guide id="6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5" autoAdjust="0"/>
    <p:restoredTop sz="94660"/>
  </p:normalViewPr>
  <p:slideViewPr>
    <p:cSldViewPr snapToGrid="0">
      <p:cViewPr>
        <p:scale>
          <a:sx n="110" d="100"/>
          <a:sy n="110" d="100"/>
        </p:scale>
        <p:origin x="-114" y="-234"/>
      </p:cViewPr>
      <p:guideLst>
        <p:guide orient="horz" pos="747"/>
        <p:guide orient="horz" pos="2808"/>
        <p:guide orient="horz" pos="3558"/>
        <p:guide orient="horz" pos="2177"/>
        <p:guide pos="3839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5222247" y="1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3B441-987E-43C0-9083-9536A7F8A074}" type="datetimeFigureOut">
              <a:rPr lang="en-US" smtClean="0"/>
              <a:t>11-Oct-24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6586775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5222247" y="6586775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4B0EE-4A76-4C85-889B-DF2A9ED3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7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2875" y="0"/>
            <a:ext cx="39957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CA476-2337-41E0-8AA4-6623B3D38154}" type="datetimeFigureOut">
              <a:rPr lang="en-US" smtClean="0"/>
              <a:t>11-Oct-24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0475" y="866775"/>
            <a:ext cx="4159250" cy="233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338" y="3336925"/>
            <a:ext cx="7375525" cy="2730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538"/>
            <a:ext cx="39957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2875" y="6586538"/>
            <a:ext cx="39957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D2595-6279-4F8E-B292-FD03D6AA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6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95" y="65259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6488" y="65319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6286" y="65259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9" Type="http://schemas.openxmlformats.org/officeDocument/2006/relationships/hyperlink" Target="https://github.com/ufal/UMR/blob/main/papers/2024-ITAT-PDT-to-UMR_camera-ready.pd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ufal.mff.cuni.cz/pdt-c" TargetMode="External"/><Relationship Id="rId13" Type="http://schemas.openxmlformats.org/officeDocument/2006/relationships/hyperlink" Target="http://hdl.handle.net/11234/1-4875" TargetMode="External"/><Relationship Id="rId3" Type="http://schemas.openxmlformats.org/officeDocument/2006/relationships/hyperlink" Target="http://hdl.handle.net/11234/1-5198" TargetMode="External"/><Relationship Id="rId7" Type="http://schemas.openxmlformats.org/officeDocument/2006/relationships/hyperlink" Target="http://hdl.handle.net/11234/1-3185" TargetMode="External"/><Relationship Id="rId12" Type="http://schemas.openxmlformats.org/officeDocument/2006/relationships/hyperlink" Target="https://aclanthology.org/2022.starsem-1.2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manticscholar.org/paper/PDT-VALLEX-:-Creating-a-Large-coverage-Valency-for-Hajic-Panevov%C3%A1/ec3f833594f464cac051702711c91d89aa461a66" TargetMode="External"/><Relationship Id="rId11" Type="http://schemas.openxmlformats.org/officeDocument/2006/relationships/hyperlink" Target="https://dl.acm.org/doi/10.1162/0891201053630264" TargetMode="External"/><Relationship Id="rId5" Type="http://schemas.openxmlformats.org/officeDocument/2006/relationships/hyperlink" Target="https://link.springer.com/article/10.1007/s13218-021-00722-w" TargetMode="External"/><Relationship Id="rId10" Type="http://schemas.openxmlformats.org/officeDocument/2006/relationships/hyperlink" Target="https://github.com/ufal/UMR/blob/main/papers/2024-ITAT-PDT-to-UMR_camera-ready.pdf" TargetMode="External"/><Relationship Id="rId4" Type="http://schemas.openxmlformats.org/officeDocument/2006/relationships/hyperlink" Target="https://github.com/umr4nlp/umr-guidelines/blob/master/guidelines.md" TargetMode="External"/><Relationship Id="rId9" Type="http://schemas.openxmlformats.org/officeDocument/2006/relationships/hyperlink" Target="https://aclanthology.org/2024.dmr-1.10" TargetMode="External"/><Relationship Id="rId14" Type="http://schemas.openxmlformats.org/officeDocument/2006/relationships/hyperlink" Target="http://hdl.handle.net/11234/1-349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1746833"/>
            <a:ext cx="10597895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Towards a Conversion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of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 Prague Dependency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Treebank Data 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to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 Uniform Meaning Representation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6296"/>
            <a:ext cx="9144000" cy="140571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>
                <a:cs typeface="Calibri"/>
              </a:rPr>
              <a:t>Markéta Lopatková, Eva </a:t>
            </a:r>
            <a:r>
              <a:rPr lang="en-US" sz="2800" dirty="0" err="1">
                <a:cs typeface="Calibri"/>
              </a:rPr>
              <a:t>Fučíková</a:t>
            </a:r>
            <a:r>
              <a:rPr lang="en-US" sz="2800" dirty="0">
                <a:cs typeface="Calibri"/>
              </a:rPr>
              <a:t>, Federica </a:t>
            </a:r>
            <a:r>
              <a:rPr lang="en-US" sz="2800" dirty="0" err="1">
                <a:cs typeface="Calibri"/>
              </a:rPr>
              <a:t>Gamba</a:t>
            </a:r>
            <a:r>
              <a:rPr lang="en-US" sz="2800" dirty="0">
                <a:cs typeface="Calibri"/>
              </a:rPr>
              <a:t>, </a:t>
            </a:r>
            <a:endParaRPr lang="en-US" sz="28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>
                <a:cs typeface="Calibri"/>
              </a:rPr>
              <a:t>Jan </a:t>
            </a:r>
            <a:r>
              <a:rPr lang="en-US" sz="2800" dirty="0" err="1" smtClean="0">
                <a:cs typeface="Calibri"/>
              </a:rPr>
              <a:t>Štěpánek</a:t>
            </a:r>
            <a:r>
              <a:rPr lang="en-US" sz="2800" dirty="0" smtClean="0">
                <a:cs typeface="Calibri"/>
              </a:rPr>
              <a:t>, Daniel </a:t>
            </a:r>
            <a:r>
              <a:rPr lang="en-US" sz="2800" dirty="0" err="1">
                <a:cs typeface="Calibri"/>
              </a:rPr>
              <a:t>Zeman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and </a:t>
            </a:r>
            <a:r>
              <a:rPr lang="en-US" sz="2800" dirty="0" err="1" smtClean="0">
                <a:cs typeface="Calibri"/>
              </a:rPr>
              <a:t>Šárka</a:t>
            </a:r>
            <a:r>
              <a:rPr lang="en-US" sz="2800" dirty="0" smtClean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Zikánová</a:t>
            </a:r>
            <a:endParaRPr lang="en-US" sz="28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3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Charles University, Faculty of Mathematics and Physics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Institute of Formal and Applied Linguistics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FAC0DD04-B8A4-45BE-9A0A-D0351BF74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665" y="4710223"/>
            <a:ext cx="1351212" cy="108441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948681"/>
              </p:ext>
            </p:extLst>
          </p:nvPr>
        </p:nvGraphicFramePr>
        <p:xfrm>
          <a:off x="10488552" y="5887843"/>
          <a:ext cx="1687942" cy="9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" name="Acrobat Document" r:id="rId5" imgW="4400418" imgH="2533650" progId="AcroExch.Document.DC">
                  <p:embed/>
                </p:oleObj>
              </mc:Choice>
              <mc:Fallback>
                <p:oleObj name="Acrobat Document" r:id="rId5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88552" y="5887843"/>
                        <a:ext cx="1687942" cy="9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44" descr="C:\Users\Marketa\Documents\RA\Cicling-12\MFF-logo300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661" y="138695"/>
            <a:ext cx="162560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C:\Users\marketa\Desktop\New folder\UK-zna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2388"/>
            <a:ext cx="1647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xmlns="" id="{7766E6A1-F555-481A-B6B8-EF3975D98281}"/>
              </a:ext>
            </a:extLst>
          </p:cNvPr>
          <p:cNvSpPr txBox="1"/>
          <p:nvPr/>
        </p:nvSpPr>
        <p:spPr>
          <a:xfrm>
            <a:off x="306371" y="6305583"/>
            <a:ext cx="10150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Supported by the </a:t>
            </a:r>
            <a:r>
              <a:rPr lang="en-US" sz="1600" i="1" dirty="0" err="1" smtClean="0"/>
              <a:t>LUSyD</a:t>
            </a:r>
            <a:r>
              <a:rPr lang="en-US" sz="1600" i="1" dirty="0" smtClean="0"/>
              <a:t> project (</a:t>
            </a:r>
            <a:r>
              <a:rPr lang="en-US" sz="1600" i="1" dirty="0" err="1" smtClean="0"/>
              <a:t>GAČR</a:t>
            </a:r>
            <a:r>
              <a:rPr lang="en-US" sz="1600" i="1" dirty="0" smtClean="0"/>
              <a:t>, no. 20-</a:t>
            </a:r>
            <a:r>
              <a:rPr lang="en-US" sz="1600" i="1" dirty="0" err="1" smtClean="0"/>
              <a:t>16819X</a:t>
            </a:r>
            <a:r>
              <a:rPr lang="en-US" sz="1600" i="1" dirty="0" smtClean="0"/>
              <a:t>) and the </a:t>
            </a:r>
            <a:r>
              <a:rPr lang="en-US" sz="1600" i="1" dirty="0" err="1" smtClean="0"/>
              <a:t>LINDAT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CLARIAH</a:t>
            </a:r>
            <a:r>
              <a:rPr lang="en-US" sz="1600" i="1" dirty="0" smtClean="0"/>
              <a:t>-CZ project (</a:t>
            </a:r>
            <a:r>
              <a:rPr lang="en-US" sz="1600" i="1" dirty="0" err="1" smtClean="0"/>
              <a:t>MŠMT</a:t>
            </a:r>
            <a:r>
              <a:rPr lang="en-US" sz="1600" i="1" dirty="0" smtClean="0"/>
              <a:t>, no. </a:t>
            </a:r>
            <a:r>
              <a:rPr lang="en-US" sz="1600" i="1" dirty="0" err="1" smtClean="0"/>
              <a:t>LM2023062</a:t>
            </a:r>
            <a:r>
              <a:rPr lang="en-US" sz="1600" i="1" dirty="0" smtClean="0"/>
              <a:t>); partially supported by </a:t>
            </a:r>
            <a:r>
              <a:rPr lang="en-US" sz="1600" i="1" dirty="0" err="1" smtClean="0"/>
              <a:t>CUNI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GAUK</a:t>
            </a:r>
            <a:r>
              <a:rPr lang="en-US" sz="1600" i="1" dirty="0" smtClean="0"/>
              <a:t>, project no. 104924, and </a:t>
            </a:r>
            <a:r>
              <a:rPr lang="en-US" sz="1600" i="1" dirty="0" err="1" smtClean="0"/>
              <a:t>SVV</a:t>
            </a:r>
            <a:r>
              <a:rPr lang="en-US" sz="1600" i="1" dirty="0" smtClean="0"/>
              <a:t>, project no. 260 698). </a:t>
            </a:r>
            <a:endParaRPr lang="en-US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6976" y="5826586"/>
            <a:ext cx="104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 smtClean="0"/>
              <a:t>(</a:t>
            </a:r>
            <a:r>
              <a:rPr lang="fi-FI" i="1" dirty="0"/>
              <a:t>based on </a:t>
            </a:r>
            <a:r>
              <a:rPr lang="fi-FI" i="1" dirty="0">
                <a:hlinkClick r:id="rId9"/>
              </a:rPr>
              <a:t>ITAT </a:t>
            </a:r>
            <a:r>
              <a:rPr lang="fi-FI" i="1" dirty="0" smtClean="0">
                <a:hlinkClick r:id="rId9"/>
              </a:rPr>
              <a:t>2024</a:t>
            </a:r>
            <a:r>
              <a:rPr lang="cs-CZ" i="1" dirty="0">
                <a:hlinkClick r:id="rId9"/>
              </a:rPr>
              <a:t> </a:t>
            </a:r>
            <a:r>
              <a:rPr lang="cs-CZ" i="1" dirty="0" err="1" smtClean="0">
                <a:hlinkClick r:id="rId9"/>
              </a:rPr>
              <a:t>paper</a:t>
            </a:r>
            <a:r>
              <a:rPr lang="cs-CZ" i="1" dirty="0" smtClean="0"/>
              <a:t>, </a:t>
            </a:r>
            <a:r>
              <a:rPr lang="cs-CZ" i="1" dirty="0" err="1" smtClean="0"/>
              <a:t>slightly</a:t>
            </a:r>
            <a:r>
              <a:rPr lang="cs-CZ" i="1" dirty="0" smtClean="0"/>
              <a:t> </a:t>
            </a:r>
            <a:r>
              <a:rPr lang="cs-CZ" i="1" dirty="0" err="1" smtClean="0"/>
              <a:t>adapted</a:t>
            </a:r>
            <a:r>
              <a:rPr lang="cs-CZ" i="1" dirty="0" smtClean="0"/>
              <a:t> </a:t>
            </a:r>
            <a:r>
              <a:rPr lang="cs-CZ" i="1" dirty="0" err="1" smtClean="0"/>
              <a:t>for</a:t>
            </a:r>
            <a:r>
              <a:rPr lang="cs-CZ" i="1" dirty="0" smtClean="0"/>
              <a:t> UMR meeting </a:t>
            </a:r>
            <a:r>
              <a:rPr lang="cs-CZ" i="1" dirty="0" err="1" smtClean="0"/>
              <a:t>at</a:t>
            </a:r>
            <a:r>
              <a:rPr lang="cs-CZ" i="1" dirty="0" smtClean="0"/>
              <a:t> Brandeis Univ. by J. Hajič)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</a:t>
            </a:r>
            <a:r>
              <a:rPr lang="cs-CZ" sz="260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Conversion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: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Merging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</a:t>
            </a:r>
            <a:endParaRPr lang="en-US" sz="2600" dirty="0">
              <a:cs typeface="Calibri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4285959" y="2508394"/>
            <a:ext cx="2861890" cy="1710154"/>
            <a:chOff x="2749358" y="2508394"/>
            <a:chExt cx="2861890" cy="1710154"/>
          </a:xfrm>
        </p:grpSpPr>
        <p:sp>
          <p:nvSpPr>
            <p:cNvPr id="13" name="TextBox 12"/>
            <p:cNvSpPr txBox="1"/>
            <p:nvPr/>
          </p:nvSpPr>
          <p:spPr>
            <a:xfrm rot="17791069">
              <a:off x="3122981" y="3094365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788179" y="2877759"/>
              <a:ext cx="57508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86984" y="2508394"/>
              <a:ext cx="944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18" name="TextBox 17"/>
            <p:cNvSpPr txBox="1"/>
            <p:nvPr/>
          </p:nvSpPr>
          <p:spPr>
            <a:xfrm rot="3430821">
              <a:off x="3882040" y="3286908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726589" y="2838702"/>
              <a:ext cx="1176548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49358" y="3879994"/>
              <a:ext cx="125644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21" name="Oval 20"/>
            <p:cNvSpPr/>
            <p:nvPr/>
          </p:nvSpPr>
          <p:spPr>
            <a:xfrm>
              <a:off x="3726589" y="2813194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21"/>
            <p:cNvSpPr/>
            <p:nvPr/>
          </p:nvSpPr>
          <p:spPr>
            <a:xfrm>
              <a:off x="4859512" y="3295902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98436" y="3770040"/>
              <a:ext cx="863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47447" y="3346594"/>
              <a:ext cx="863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25" name="Oval 24"/>
            <p:cNvSpPr/>
            <p:nvPr/>
          </p:nvSpPr>
          <p:spPr>
            <a:xfrm>
              <a:off x="4337100" y="3841894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3350931" y="2885526"/>
              <a:ext cx="404399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294191">
              <a:off x="3964770" y="2863902"/>
              <a:ext cx="964577" cy="345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28" name="Oval 27"/>
            <p:cNvSpPr/>
            <p:nvPr/>
          </p:nvSpPr>
          <p:spPr>
            <a:xfrm>
              <a:off x="3307776" y="3812759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1358" y="3584159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0" name="Straight Arrow Connector 29"/>
            <p:cNvCxnSpPr>
              <a:stCxn id="25" idx="2"/>
              <a:endCxn id="20" idx="0"/>
            </p:cNvCxnSpPr>
            <p:nvPr/>
          </p:nvCxnSpPr>
          <p:spPr>
            <a:xfrm flipH="1">
              <a:off x="3377578" y="3879994"/>
              <a:ext cx="9595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423445" y="5367642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137554" y="2488029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6928606" y="2493051"/>
            <a:ext cx="849776" cy="363359"/>
          </a:xfrm>
          <a:prstGeom prst="left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7018493" y="2224687"/>
            <a:ext cx="4957702" cy="2262787"/>
            <a:chOff x="6770153" y="2541328"/>
            <a:chExt cx="4957702" cy="2262787"/>
          </a:xfrm>
        </p:grpSpPr>
        <p:sp>
          <p:nvSpPr>
            <p:cNvPr id="93" name="TextBox 92"/>
            <p:cNvSpPr txBox="1"/>
            <p:nvPr/>
          </p:nvSpPr>
          <p:spPr>
            <a:xfrm>
              <a:off x="6770153" y="4465561"/>
              <a:ext cx="1371600" cy="33855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noProof="1" smtClean="0"/>
                <a:t>Edmund Pope</a:t>
              </a:r>
              <a:endParaRPr lang="cs-CZ" sz="1600" noProof="1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695307" y="3715973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s1t2</a:t>
              </a:r>
              <a:endParaRPr lang="cs-CZ" sz="1600" noProof="1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9889532" y="3206159"/>
              <a:ext cx="979571" cy="338554"/>
              <a:chOff x="7973915" y="615714"/>
              <a:chExt cx="979571" cy="338554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877286" y="639678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10412299" y="4316572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784881" y="2975791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341779" y="3040974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</a:t>
              </a:r>
              <a:endParaRPr lang="cs-CZ" sz="1600" noProof="1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253916" y="4223015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s1f</a:t>
              </a:r>
              <a:endParaRPr lang="cs-CZ" sz="1600" noProof="1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637179" y="2541328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8721078" y="2699842"/>
              <a:ext cx="960719" cy="478796"/>
              <a:chOff x="7973915" y="615714"/>
              <a:chExt cx="960719" cy="478796"/>
            </a:xfrm>
          </p:grpSpPr>
          <p:sp>
            <p:nvSpPr>
              <p:cNvPr id="127" name="TextBox 126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8058151" y="661734"/>
                <a:ext cx="876483" cy="432776"/>
                <a:chOff x="8058151" y="661734"/>
                <a:chExt cx="876483" cy="432776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8858434" y="661734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 noProof="1"/>
                </a:p>
              </p:txBody>
            </p: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8058151" y="703694"/>
                  <a:ext cx="799158" cy="3908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Group 101"/>
            <p:cNvGrpSpPr/>
            <p:nvPr/>
          </p:nvGrpSpPr>
          <p:grpSpPr>
            <a:xfrm>
              <a:off x="9439449" y="4000525"/>
              <a:ext cx="946851" cy="378942"/>
              <a:chOff x="7973915" y="494527"/>
              <a:chExt cx="946851" cy="378942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8844566" y="797269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 rot="458827">
                <a:off x="7973915" y="494527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 flipV="1">
              <a:off x="9994632" y="3282872"/>
              <a:ext cx="799158" cy="390816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9412365" y="4220224"/>
              <a:ext cx="914838" cy="12962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8214957" y="4229848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</a:t>
              </a:r>
              <a:r>
                <a:rPr lang="en-US" sz="1600" noProof="1"/>
                <a:t>p</a:t>
              </a:r>
              <a:endParaRPr lang="cs-CZ" sz="1600" noProof="1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1">
              <a:off x="7477987" y="4226319"/>
              <a:ext cx="835928" cy="21832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 rot="20692668">
              <a:off x="7458366" y="4034756"/>
              <a:ext cx="914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>
                  <a:solidFill>
                    <a:schemeClr val="bg1">
                      <a:lumMod val="65000"/>
                    </a:schemeClr>
                  </a:solidFill>
                </a:rPr>
                <a:t>instance</a:t>
              </a:r>
              <a:endParaRPr lang="cs-CZ" sz="1600" noProof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379753" y="441052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109" name="Oval 108"/>
            <p:cNvSpPr/>
            <p:nvPr/>
          </p:nvSpPr>
          <p:spPr>
            <a:xfrm>
              <a:off x="9589553" y="254132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0632481" y="2933345"/>
              <a:ext cx="998092" cy="358784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0300114" y="429609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8318625" y="3152882"/>
              <a:ext cx="1676620" cy="1104900"/>
              <a:chOff x="7933033" y="1059676"/>
              <a:chExt cx="1676620" cy="1104900"/>
            </a:xfrm>
          </p:grpSpPr>
          <p:sp>
            <p:nvSpPr>
              <p:cNvPr id="113" name="TextBox 112"/>
              <p:cNvSpPr txBox="1"/>
              <p:nvPr/>
            </p:nvSpPr>
            <p:spPr>
              <a:xfrm rot="17791069">
                <a:off x="7748238" y="1340847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ARG0</a:t>
                </a:r>
                <a:endParaRPr lang="cs-CZ" sz="1600" noProof="1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8413436" y="1124241"/>
                <a:ext cx="575086" cy="10030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 rot="3430821">
                <a:off x="8507297" y="1533390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8351846" y="10596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8962357" y="20883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7976188" y="1132008"/>
                <a:ext cx="404399" cy="936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 rot="1294191">
                <a:off x="8590027" y="1110384"/>
                <a:ext cx="964577" cy="34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temporal</a:t>
                </a:r>
                <a:endParaRPr lang="cs-CZ" sz="1600" noProof="1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7933033" y="2059241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136615" y="1830641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cxnSp>
            <p:nvCxnSpPr>
              <p:cNvPr id="122" name="Straight Arrow Connector 121"/>
              <p:cNvCxnSpPr>
                <a:stCxn id="117" idx="2"/>
              </p:cNvCxnSpPr>
              <p:nvPr/>
            </p:nvCxnSpPr>
            <p:spPr>
              <a:xfrm flipH="1">
                <a:off x="8002835" y="2126476"/>
                <a:ext cx="95952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8406928" y="1107220"/>
                <a:ext cx="1176548" cy="4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>
              <a:xfrm>
                <a:off x="9539851" y="1564420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</p:grpSp>
      </p:grpSp>
      <p:sp>
        <p:nvSpPr>
          <p:cNvPr id="9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PDT-TR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8089" y="2508394"/>
            <a:ext cx="3038560" cy="2700754"/>
            <a:chOff x="7832544" y="3962400"/>
            <a:chExt cx="3445056" cy="2700754"/>
          </a:xfrm>
        </p:grpSpPr>
        <p:sp>
          <p:nvSpPr>
            <p:cNvPr id="92" name="TextBox 91"/>
            <p:cNvSpPr txBox="1"/>
            <p:nvPr/>
          </p:nvSpPr>
          <p:spPr>
            <a:xfrm rot="17791069">
              <a:off x="8469331" y="4534158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9182661" y="4331765"/>
              <a:ext cx="62779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8963026" y="3962400"/>
              <a:ext cx="1088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135" name="TextBox 134"/>
            <p:cNvSpPr txBox="1"/>
            <p:nvPr/>
          </p:nvSpPr>
          <p:spPr>
            <a:xfrm rot="3430821">
              <a:off x="9318669" y="472670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136" name="Straight Arrow Connector 135"/>
            <p:cNvCxnSpPr>
              <a:endCxn id="139" idx="2"/>
            </p:cNvCxnSpPr>
            <p:nvPr/>
          </p:nvCxnSpPr>
          <p:spPr>
            <a:xfrm>
              <a:off x="9172577" y="4292708"/>
              <a:ext cx="1284386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7832544" y="5334000"/>
              <a:ext cx="137160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138" name="Oval 137"/>
            <p:cNvSpPr/>
            <p:nvPr/>
          </p:nvSpPr>
          <p:spPr>
            <a:xfrm>
              <a:off x="9115426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139" name="Oval 138"/>
            <p:cNvSpPr/>
            <p:nvPr/>
          </p:nvSpPr>
          <p:spPr>
            <a:xfrm>
              <a:off x="10456963" y="47499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9848852" y="5224046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334626" y="4800600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142" name="Oval 141"/>
            <p:cNvSpPr/>
            <p:nvPr/>
          </p:nvSpPr>
          <p:spPr>
            <a:xfrm>
              <a:off x="9781894" y="5295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H="1">
              <a:off x="8705337" y="4339532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 rot="1294191">
              <a:off x="9431003" y="4313057"/>
              <a:ext cx="1101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145" name="Oval 144"/>
            <p:cNvSpPr/>
            <p:nvPr/>
          </p:nvSpPr>
          <p:spPr>
            <a:xfrm>
              <a:off x="8658226" y="526676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146" name="TextBox 145"/>
            <p:cNvSpPr txBox="1"/>
            <p:nvPr/>
          </p:nvSpPr>
          <p:spPr>
            <a:xfrm rot="17791069">
              <a:off x="9147089" y="550654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 flipH="1">
              <a:off x="9379886" y="5311915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9344026" y="624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9058067" y="6324600"/>
              <a:ext cx="6669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1" smtClean="0"/>
                <a:t>#Cor</a:t>
              </a:r>
              <a:endParaRPr lang="cs-CZ" sz="1600" b="1" noProof="1"/>
            </a:p>
          </p:txBody>
        </p:sp>
      </p:grpSp>
      <p:sp>
        <p:nvSpPr>
          <p:cNvPr id="151" name="Freeform 150"/>
          <p:cNvSpPr/>
          <p:nvPr/>
        </p:nvSpPr>
        <p:spPr>
          <a:xfrm>
            <a:off x="786533" y="3868893"/>
            <a:ext cx="593675" cy="950550"/>
          </a:xfrm>
          <a:custGeom>
            <a:avLst/>
            <a:gdLst>
              <a:gd name="connsiteX0" fmla="*/ 1048871 w 1048871"/>
              <a:gd name="connsiteY0" fmla="*/ 860612 h 860612"/>
              <a:gd name="connsiteX1" fmla="*/ 304800 w 1048871"/>
              <a:gd name="connsiteY1" fmla="*/ 493059 h 860612"/>
              <a:gd name="connsiteX2" fmla="*/ 0 w 1048871"/>
              <a:gd name="connsiteY2" fmla="*/ 0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871" h="860612">
                <a:moveTo>
                  <a:pt x="1048871" y="860612"/>
                </a:moveTo>
                <a:cubicBezTo>
                  <a:pt x="764241" y="748553"/>
                  <a:pt x="479612" y="636494"/>
                  <a:pt x="304800" y="493059"/>
                </a:cubicBezTo>
                <a:cubicBezTo>
                  <a:pt x="129988" y="349624"/>
                  <a:pt x="64994" y="174812"/>
                  <a:pt x="0" y="0"/>
                </a:cubicBezTo>
              </a:path>
            </a:pathLst>
          </a:custGeom>
          <a:noFill/>
          <a:ln w="19050">
            <a:solidFill>
              <a:srgbClr val="C55A1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55A1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oreference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PDT-TR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Merging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2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PDT</a:t>
            </a:r>
            <a:endParaRPr lang="cs-CZ" sz="2600" dirty="0" smtClean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			Inverse 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role (= inverse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relation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) in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MR</a:t>
            </a:r>
            <a:endParaRPr lang="cs-CZ" sz="2600" dirty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grpSp>
        <p:nvGrpSpPr>
          <p:cNvPr id="13" name="Group 61"/>
          <p:cNvGrpSpPr/>
          <p:nvPr/>
        </p:nvGrpSpPr>
        <p:grpSpPr>
          <a:xfrm>
            <a:off x="584302" y="2260347"/>
            <a:ext cx="3205398" cy="3227153"/>
            <a:chOff x="7834161" y="7162800"/>
            <a:chExt cx="3205398" cy="3227153"/>
          </a:xfrm>
        </p:grpSpPr>
        <p:sp>
          <p:nvSpPr>
            <p:cNvPr id="16" name="TextBox 167"/>
            <p:cNvSpPr txBox="1"/>
            <p:nvPr/>
          </p:nvSpPr>
          <p:spPr>
            <a:xfrm>
              <a:off x="98298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'health'</a:t>
              </a:r>
              <a:endParaRPr lang="cs-CZ" sz="1600" b="1" noProof="1"/>
            </a:p>
          </p:txBody>
        </p:sp>
        <p:sp>
          <p:nvSpPr>
            <p:cNvPr id="17" name="TextBox 105"/>
            <p:cNvSpPr txBox="1"/>
            <p:nvPr/>
          </p:nvSpPr>
          <p:spPr>
            <a:xfrm rot="17791069">
              <a:off x="8453263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18" name="Straight Arrow Connector 106"/>
            <p:cNvCxnSpPr/>
            <p:nvPr/>
          </p:nvCxnSpPr>
          <p:spPr>
            <a:xfrm>
              <a:off x="8610600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7"/>
            <p:cNvSpPr txBox="1"/>
            <p:nvPr/>
          </p:nvSpPr>
          <p:spPr>
            <a:xfrm>
              <a:off x="8686800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20" name="TextBox 131"/>
            <p:cNvSpPr txBox="1"/>
            <p:nvPr/>
          </p:nvSpPr>
          <p:spPr>
            <a:xfrm>
              <a:off x="7834161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21" name="Oval 132"/>
            <p:cNvSpPr/>
            <p:nvPr/>
          </p:nvSpPr>
          <p:spPr>
            <a:xfrm>
              <a:off x="8989550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133"/>
            <p:cNvSpPr/>
            <p:nvPr/>
          </p:nvSpPr>
          <p:spPr>
            <a:xfrm>
              <a:off x="9525000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135"/>
            <p:cNvSpPr txBox="1"/>
            <p:nvPr/>
          </p:nvSpPr>
          <p:spPr>
            <a:xfrm>
              <a:off x="9525000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24" name="Straight Arrow Connector 137"/>
            <p:cNvCxnSpPr/>
            <p:nvPr/>
          </p:nvCxnSpPr>
          <p:spPr>
            <a:xfrm flipH="1">
              <a:off x="8644541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39"/>
            <p:cNvSpPr/>
            <p:nvPr/>
          </p:nvSpPr>
          <p:spPr>
            <a:xfrm>
              <a:off x="858629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6" name="Oval 154"/>
            <p:cNvSpPr/>
            <p:nvPr/>
          </p:nvSpPr>
          <p:spPr>
            <a:xfrm>
              <a:off x="913506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7" name="Oval 155"/>
            <p:cNvSpPr/>
            <p:nvPr/>
          </p:nvSpPr>
          <p:spPr>
            <a:xfrm>
              <a:off x="8763000" y="983406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8" name="Oval 156"/>
            <p:cNvSpPr/>
            <p:nvPr/>
          </p:nvSpPr>
          <p:spPr>
            <a:xfrm>
              <a:off x="9601200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9" name="Straight Arrow Connector 157"/>
            <p:cNvCxnSpPr/>
            <p:nvPr/>
          </p:nvCxnSpPr>
          <p:spPr>
            <a:xfrm>
              <a:off x="9044029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58"/>
            <p:cNvCxnSpPr/>
            <p:nvPr/>
          </p:nvCxnSpPr>
          <p:spPr>
            <a:xfrm flipH="1">
              <a:off x="8796941" y="9157963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59"/>
            <p:cNvCxnSpPr>
              <a:endCxn id="28" idx="1"/>
            </p:cNvCxnSpPr>
            <p:nvPr/>
          </p:nvCxnSpPr>
          <p:spPr>
            <a:xfrm>
              <a:off x="9196429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62"/>
            <p:cNvSpPr txBox="1"/>
            <p:nvPr/>
          </p:nvSpPr>
          <p:spPr>
            <a:xfrm rot="3335444">
              <a:off x="9083067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33" name="Straight Arrow Connector 163"/>
            <p:cNvCxnSpPr>
              <a:endCxn id="35" idx="1"/>
            </p:cNvCxnSpPr>
            <p:nvPr/>
          </p:nvCxnSpPr>
          <p:spPr>
            <a:xfrm>
              <a:off x="9601200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64"/>
            <p:cNvSpPr txBox="1"/>
            <p:nvPr/>
          </p:nvSpPr>
          <p:spPr>
            <a:xfrm rot="2658076">
              <a:off x="9782048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5" name="Oval 166"/>
            <p:cNvSpPr/>
            <p:nvPr/>
          </p:nvSpPr>
          <p:spPr>
            <a:xfrm>
              <a:off x="1021979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6" name="TextBox 168"/>
            <p:cNvSpPr txBox="1"/>
            <p:nvPr/>
          </p:nvSpPr>
          <p:spPr>
            <a:xfrm rot="2658076">
              <a:off x="8639048" y="8525921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7" name="TextBox 169"/>
            <p:cNvSpPr txBox="1"/>
            <p:nvPr/>
          </p:nvSpPr>
          <p:spPr>
            <a:xfrm>
              <a:off x="8400948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38" name="TextBox 170"/>
            <p:cNvSpPr txBox="1"/>
            <p:nvPr/>
          </p:nvSpPr>
          <p:spPr>
            <a:xfrm>
              <a:off x="8428462" y="9829800"/>
              <a:ext cx="70659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kter</a:t>
              </a:r>
              <a:r>
                <a:rPr lang="cs-CZ" sz="1600" b="1" noProof="1" smtClean="0"/>
                <a:t>ý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who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39" name="TextBox 171"/>
            <p:cNvSpPr txBox="1"/>
            <p:nvPr/>
          </p:nvSpPr>
          <p:spPr>
            <a:xfrm>
              <a:off x="9351801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40" name="TextBox 172"/>
            <p:cNvSpPr txBox="1"/>
            <p:nvPr/>
          </p:nvSpPr>
          <p:spPr>
            <a:xfrm rot="18023659">
              <a:off x="8779951" y="9362685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sp>
          <p:nvSpPr>
            <p:cNvPr id="41" name="TextBox 173"/>
            <p:cNvSpPr txBox="1"/>
            <p:nvPr/>
          </p:nvSpPr>
          <p:spPr>
            <a:xfrm rot="3509909">
              <a:off x="9225426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42" name="Freeform 29"/>
            <p:cNvSpPr/>
            <p:nvPr/>
          </p:nvSpPr>
          <p:spPr>
            <a:xfrm>
              <a:off x="8117949" y="8550682"/>
              <a:ext cx="645051" cy="1355318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28575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57"/>
          <p:cNvGrpSpPr/>
          <p:nvPr/>
        </p:nvGrpSpPr>
        <p:grpSpPr>
          <a:xfrm>
            <a:off x="6299138" y="2258698"/>
            <a:ext cx="3237202" cy="3227153"/>
            <a:chOff x="11078957" y="7162800"/>
            <a:chExt cx="3237202" cy="3227153"/>
          </a:xfrm>
        </p:grpSpPr>
        <p:sp>
          <p:nvSpPr>
            <p:cNvPr id="44" name="TextBox 176"/>
            <p:cNvSpPr txBox="1"/>
            <p:nvPr/>
          </p:nvSpPr>
          <p:spPr>
            <a:xfrm rot="17791069">
              <a:off x="11710380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45" name="Straight Arrow Connector 177"/>
            <p:cNvCxnSpPr/>
            <p:nvPr/>
          </p:nvCxnSpPr>
          <p:spPr>
            <a:xfrm>
              <a:off x="11867717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78"/>
            <p:cNvSpPr txBox="1"/>
            <p:nvPr/>
          </p:nvSpPr>
          <p:spPr>
            <a:xfrm>
              <a:off x="11943917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47" name="TextBox 179"/>
            <p:cNvSpPr txBox="1"/>
            <p:nvPr/>
          </p:nvSpPr>
          <p:spPr>
            <a:xfrm>
              <a:off x="11078957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48" name="Oval 180"/>
            <p:cNvSpPr/>
            <p:nvPr/>
          </p:nvSpPr>
          <p:spPr>
            <a:xfrm>
              <a:off x="12246667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Oval 181"/>
            <p:cNvSpPr/>
            <p:nvPr/>
          </p:nvSpPr>
          <p:spPr>
            <a:xfrm>
              <a:off x="1278211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0" name="TextBox 182"/>
            <p:cNvSpPr txBox="1"/>
            <p:nvPr/>
          </p:nvSpPr>
          <p:spPr>
            <a:xfrm>
              <a:off x="12782117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51" name="Straight Arrow Connector 183"/>
            <p:cNvCxnSpPr/>
            <p:nvPr/>
          </p:nvCxnSpPr>
          <p:spPr>
            <a:xfrm flipH="1">
              <a:off x="11901658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184"/>
            <p:cNvSpPr/>
            <p:nvPr/>
          </p:nvSpPr>
          <p:spPr>
            <a:xfrm>
              <a:off x="11843414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3" name="Oval 185"/>
            <p:cNvSpPr/>
            <p:nvPr/>
          </p:nvSpPr>
          <p:spPr>
            <a:xfrm>
              <a:off x="12392178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4" name="Oval 187"/>
            <p:cNvSpPr/>
            <p:nvPr/>
          </p:nvSpPr>
          <p:spPr>
            <a:xfrm>
              <a:off x="12858317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55" name="Straight Arrow Connector 188"/>
            <p:cNvCxnSpPr/>
            <p:nvPr/>
          </p:nvCxnSpPr>
          <p:spPr>
            <a:xfrm>
              <a:off x="12301146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90"/>
            <p:cNvCxnSpPr>
              <a:endCxn id="54" idx="1"/>
            </p:cNvCxnSpPr>
            <p:nvPr/>
          </p:nvCxnSpPr>
          <p:spPr>
            <a:xfrm>
              <a:off x="12453546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191"/>
            <p:cNvSpPr txBox="1"/>
            <p:nvPr/>
          </p:nvSpPr>
          <p:spPr>
            <a:xfrm rot="3335444">
              <a:off x="12340184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58" name="Straight Arrow Connector 192"/>
            <p:cNvCxnSpPr>
              <a:endCxn id="60" idx="1"/>
            </p:cNvCxnSpPr>
            <p:nvPr/>
          </p:nvCxnSpPr>
          <p:spPr>
            <a:xfrm>
              <a:off x="12858317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93"/>
            <p:cNvSpPr txBox="1"/>
            <p:nvPr/>
          </p:nvSpPr>
          <p:spPr>
            <a:xfrm rot="2658076">
              <a:off x="13039165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60" name="Oval 194"/>
            <p:cNvSpPr/>
            <p:nvPr/>
          </p:nvSpPr>
          <p:spPr>
            <a:xfrm>
              <a:off x="13476908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61" name="TextBox 195"/>
            <p:cNvSpPr txBox="1"/>
            <p:nvPr/>
          </p:nvSpPr>
          <p:spPr>
            <a:xfrm rot="2658076">
              <a:off x="11872375" y="8584359"/>
              <a:ext cx="798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ACT-of</a:t>
              </a:r>
              <a:endParaRPr lang="cs-CZ" sz="1600" noProof="1"/>
            </a:p>
          </p:txBody>
        </p:sp>
        <p:sp>
          <p:nvSpPr>
            <p:cNvPr id="62" name="TextBox 196"/>
            <p:cNvSpPr txBox="1"/>
            <p:nvPr/>
          </p:nvSpPr>
          <p:spPr>
            <a:xfrm>
              <a:off x="11658065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63" name="TextBox 198"/>
            <p:cNvSpPr txBox="1"/>
            <p:nvPr/>
          </p:nvSpPr>
          <p:spPr>
            <a:xfrm>
              <a:off x="12608918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64" name="TextBox 200"/>
            <p:cNvSpPr txBox="1"/>
            <p:nvPr/>
          </p:nvSpPr>
          <p:spPr>
            <a:xfrm rot="3509909">
              <a:off x="12482543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65" name="TextBox 202"/>
            <p:cNvSpPr txBox="1"/>
            <p:nvPr/>
          </p:nvSpPr>
          <p:spPr>
            <a:xfrm>
              <a:off x="131064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'health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</p:grpSp>
      <p:sp>
        <p:nvSpPr>
          <p:cNvPr id="66" name="Right Arrow 4"/>
          <p:cNvSpPr/>
          <p:nvPr/>
        </p:nvSpPr>
        <p:spPr>
          <a:xfrm>
            <a:off x="4762249" y="3386442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156"/>
          <p:cNvSpPr/>
          <p:nvPr/>
        </p:nvSpPr>
        <p:spPr>
          <a:xfrm rot="2757242">
            <a:off x="7185701" y="3649174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156"/>
          <p:cNvSpPr/>
          <p:nvPr/>
        </p:nvSpPr>
        <p:spPr>
          <a:xfrm rot="7553011">
            <a:off x="1511591" y="4494456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délník 2"/>
          <p:cNvSpPr/>
          <p:nvPr/>
        </p:nvSpPr>
        <p:spPr>
          <a:xfrm>
            <a:off x="334089" y="5823922"/>
            <a:ext cx="8924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Lidé</a:t>
            </a:r>
            <a:r>
              <a:rPr lang="en-US" i="1" dirty="0"/>
              <a:t>, </a:t>
            </a:r>
            <a:r>
              <a:rPr lang="en-US" i="1" dirty="0" err="1"/>
              <a:t>kteří</a:t>
            </a:r>
            <a:r>
              <a:rPr lang="en-US" i="1" dirty="0"/>
              <a:t> </a:t>
            </a:r>
            <a:r>
              <a:rPr lang="en-US" i="1" dirty="0" err="1"/>
              <a:t>bydlí</a:t>
            </a:r>
            <a:r>
              <a:rPr lang="en-US" i="1" dirty="0"/>
              <a:t> </a:t>
            </a:r>
            <a:r>
              <a:rPr lang="en-US" i="1" dirty="0" smtClean="0"/>
              <a:t>v</a:t>
            </a:r>
            <a:r>
              <a:rPr lang="cs-CZ" i="1" dirty="0" smtClean="0"/>
              <a:t> </a:t>
            </a:r>
            <a:r>
              <a:rPr lang="en-US" i="1" dirty="0" err="1" smtClean="0"/>
              <a:t>blízkosti</a:t>
            </a:r>
            <a:r>
              <a:rPr lang="en-US" i="1" dirty="0" smtClean="0"/>
              <a:t> </a:t>
            </a:r>
            <a:r>
              <a:rPr lang="en-US" i="1" dirty="0" err="1"/>
              <a:t>závodu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stěžují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zdravotní</a:t>
            </a:r>
            <a:r>
              <a:rPr lang="en-US" i="1" dirty="0"/>
              <a:t> </a:t>
            </a:r>
            <a:r>
              <a:rPr lang="en-US" i="1" dirty="0" err="1" smtClean="0"/>
              <a:t>potíže</a:t>
            </a:r>
            <a:r>
              <a:rPr lang="cs-CZ" i="1" dirty="0" smtClean="0"/>
              <a:t>.</a:t>
            </a:r>
            <a:r>
              <a:rPr lang="en-US" i="1" dirty="0" smtClean="0"/>
              <a:t> </a:t>
            </a:r>
            <a:endParaRPr lang="cs-CZ" i="1" dirty="0" smtClean="0"/>
          </a:p>
          <a:p>
            <a:r>
              <a:rPr lang="en-US" dirty="0" smtClean="0"/>
              <a:t>‘</a:t>
            </a:r>
            <a:r>
              <a:rPr lang="en-US" dirty="0"/>
              <a:t>People who </a:t>
            </a:r>
            <a:r>
              <a:rPr lang="en-US" dirty="0" smtClean="0"/>
              <a:t>live</a:t>
            </a:r>
            <a:r>
              <a:rPr lang="cs-CZ" dirty="0" smtClean="0"/>
              <a:t> </a:t>
            </a:r>
            <a:r>
              <a:rPr lang="en-US" dirty="0" smtClean="0"/>
              <a:t>near </a:t>
            </a:r>
            <a:r>
              <a:rPr lang="en-US" dirty="0"/>
              <a:t>the factory have been complaining of health problems’.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Ib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PDT-TR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Inverse Role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Ic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PDT-TR Coreference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 UMR Pairing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31" y="1447737"/>
            <a:ext cx="11884900" cy="539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Inter-sentence </a:t>
            </a: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coreference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relation </a:t>
            </a:r>
            <a:endParaRPr lang="en-US" sz="2600" dirty="0">
              <a:cs typeface="Calibri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38060" y="1828907"/>
            <a:ext cx="6230860" cy="42812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PDT-TR</a:t>
            </a:r>
            <a:r>
              <a:rPr lang="en-US" sz="20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the node for the anaphor bears attributes for </a:t>
            </a:r>
          </a:p>
          <a:p>
            <a:pPr marL="633413" lvl="1" indent="-176213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ID of its antecedent(s)    </a:t>
            </a:r>
          </a:p>
          <a:p>
            <a:pPr marL="633413" lvl="1" indent="-176213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type of relation</a:t>
            </a:r>
          </a:p>
          <a:p>
            <a:pPr marL="633413" lvl="1" indent="-176213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type of reference (specific vs. generic)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834109"/>
            <a:ext cx="5233767" cy="4117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UMR</a:t>
            </a:r>
            <a:endParaRPr lang="en-US" sz="2000" dirty="0" smtClean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lists pairs of </a:t>
            </a:r>
            <a:r>
              <a:rPr lang="en-US" sz="2000" dirty="0" err="1" smtClean="0">
                <a:cs typeface="Calibri"/>
              </a:rPr>
              <a:t>coreferring</a:t>
            </a:r>
            <a:r>
              <a:rPr lang="en-US" sz="2000" dirty="0" smtClean="0">
                <a:cs typeface="Calibri"/>
              </a:rPr>
              <a:t> concepts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ID of both concepts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event or entity … entities	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identity or subset … identity </a:t>
            </a:r>
          </a:p>
        </p:txBody>
      </p:sp>
      <p:sp>
        <p:nvSpPr>
          <p:cNvPr id="5" name="Volný tvar 4"/>
          <p:cNvSpPr/>
          <p:nvPr/>
        </p:nvSpPr>
        <p:spPr>
          <a:xfrm>
            <a:off x="6738874" y="2690448"/>
            <a:ext cx="334107" cy="175846"/>
          </a:xfrm>
          <a:custGeom>
            <a:avLst/>
            <a:gdLst>
              <a:gd name="connsiteX0" fmla="*/ 0 w 545124"/>
              <a:gd name="connsiteY0" fmla="*/ 8792 h 193447"/>
              <a:gd name="connsiteX1" fmla="*/ 123093 w 545124"/>
              <a:gd name="connsiteY1" fmla="*/ 193430 h 193447"/>
              <a:gd name="connsiteX2" fmla="*/ 545124 w 545124"/>
              <a:gd name="connsiteY2" fmla="*/ 0 h 19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24" h="193447">
                <a:moveTo>
                  <a:pt x="0" y="8792"/>
                </a:moveTo>
                <a:cubicBezTo>
                  <a:pt x="16119" y="101843"/>
                  <a:pt x="32239" y="194895"/>
                  <a:pt x="123093" y="193430"/>
                </a:cubicBezTo>
                <a:cubicBezTo>
                  <a:pt x="213947" y="191965"/>
                  <a:pt x="379535" y="95982"/>
                  <a:pt x="545124" y="0"/>
                </a:cubicBezTo>
              </a:path>
            </a:pathLst>
          </a:cu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Volný tvar 15"/>
          <p:cNvSpPr/>
          <p:nvPr/>
        </p:nvSpPr>
        <p:spPr>
          <a:xfrm>
            <a:off x="9490831" y="2948360"/>
            <a:ext cx="334107" cy="175846"/>
          </a:xfrm>
          <a:custGeom>
            <a:avLst/>
            <a:gdLst>
              <a:gd name="connsiteX0" fmla="*/ 0 w 545124"/>
              <a:gd name="connsiteY0" fmla="*/ 8792 h 193447"/>
              <a:gd name="connsiteX1" fmla="*/ 123093 w 545124"/>
              <a:gd name="connsiteY1" fmla="*/ 193430 h 193447"/>
              <a:gd name="connsiteX2" fmla="*/ 545124 w 545124"/>
              <a:gd name="connsiteY2" fmla="*/ 0 h 19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24" h="193447">
                <a:moveTo>
                  <a:pt x="0" y="8792"/>
                </a:moveTo>
                <a:cubicBezTo>
                  <a:pt x="16119" y="101843"/>
                  <a:pt x="32239" y="194895"/>
                  <a:pt x="123093" y="193430"/>
                </a:cubicBezTo>
                <a:cubicBezTo>
                  <a:pt x="213947" y="191965"/>
                  <a:pt x="379535" y="95982"/>
                  <a:pt x="545124" y="0"/>
                </a:cubicBezTo>
              </a:path>
            </a:pathLst>
          </a:cu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Volný tvar 16"/>
          <p:cNvSpPr/>
          <p:nvPr/>
        </p:nvSpPr>
        <p:spPr>
          <a:xfrm>
            <a:off x="9754599" y="3247300"/>
            <a:ext cx="334107" cy="175846"/>
          </a:xfrm>
          <a:custGeom>
            <a:avLst/>
            <a:gdLst>
              <a:gd name="connsiteX0" fmla="*/ 0 w 545124"/>
              <a:gd name="connsiteY0" fmla="*/ 8792 h 193447"/>
              <a:gd name="connsiteX1" fmla="*/ 123093 w 545124"/>
              <a:gd name="connsiteY1" fmla="*/ 193430 h 193447"/>
              <a:gd name="connsiteX2" fmla="*/ 545124 w 545124"/>
              <a:gd name="connsiteY2" fmla="*/ 0 h 19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24" h="193447">
                <a:moveTo>
                  <a:pt x="0" y="8792"/>
                </a:moveTo>
                <a:cubicBezTo>
                  <a:pt x="16119" y="101843"/>
                  <a:pt x="32239" y="194895"/>
                  <a:pt x="123093" y="193430"/>
                </a:cubicBezTo>
                <a:cubicBezTo>
                  <a:pt x="213947" y="191965"/>
                  <a:pt x="379535" y="95982"/>
                  <a:pt x="545124" y="0"/>
                </a:cubicBezTo>
              </a:path>
            </a:pathLst>
          </a:cu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84" y="4365818"/>
            <a:ext cx="5343525" cy="10191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Id. Coordination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PDT-TR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special node for coordinating expression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coordinated expressions as children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allows for common arguments/adjuncts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600" dirty="0" smtClean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0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special keyword for "discourse" relation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coordinated expressions as children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allows for common arguments/adjuncts 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499178" y="2937774"/>
            <a:ext cx="4403990" cy="3098204"/>
            <a:chOff x="91810" y="3031550"/>
            <a:chExt cx="4403990" cy="3098204"/>
          </a:xfrm>
        </p:grpSpPr>
        <p:sp>
          <p:nvSpPr>
            <p:cNvPr id="17" name="TextBox 31"/>
            <p:cNvSpPr txBox="1"/>
            <p:nvPr/>
          </p:nvSpPr>
          <p:spPr>
            <a:xfrm rot="17791069">
              <a:off x="1516616" y="421531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PRED</a:t>
              </a:r>
              <a:endParaRPr lang="en-US" sz="1600" dirty="0"/>
            </a:p>
          </p:txBody>
        </p:sp>
        <p:cxnSp>
          <p:nvCxnSpPr>
            <p:cNvPr id="18" name="Straight Arrow Connector 32"/>
            <p:cNvCxnSpPr/>
            <p:nvPr/>
          </p:nvCxnSpPr>
          <p:spPr>
            <a:xfrm>
              <a:off x="2188959" y="4012922"/>
              <a:ext cx="553720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3"/>
            <p:cNvSpPr txBox="1"/>
            <p:nvPr/>
          </p:nvSpPr>
          <p:spPr>
            <a:xfrm>
              <a:off x="1995240" y="3643557"/>
              <a:ext cx="960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and</a:t>
              </a:r>
              <a:endParaRPr lang="en-US" sz="1600" b="1" dirty="0"/>
            </a:p>
          </p:txBody>
        </p:sp>
        <p:sp>
          <p:nvSpPr>
            <p:cNvPr id="20" name="TextBox 34"/>
            <p:cNvSpPr txBox="1"/>
            <p:nvPr/>
          </p:nvSpPr>
          <p:spPr>
            <a:xfrm rot="3430821">
              <a:off x="2265737" y="4407859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PRED</a:t>
              </a:r>
              <a:endParaRPr lang="en-US" sz="1600" dirty="0"/>
            </a:p>
          </p:txBody>
        </p:sp>
        <p:cxnSp>
          <p:nvCxnSpPr>
            <p:cNvPr id="21" name="Straight Arrow Connector 35"/>
            <p:cNvCxnSpPr/>
            <p:nvPr/>
          </p:nvCxnSpPr>
          <p:spPr>
            <a:xfrm flipH="1">
              <a:off x="1052101" y="4005493"/>
              <a:ext cx="1053893" cy="718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6"/>
            <p:cNvSpPr txBox="1"/>
            <p:nvPr/>
          </p:nvSpPr>
          <p:spPr>
            <a:xfrm>
              <a:off x="896235" y="4989040"/>
              <a:ext cx="12097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read-001</a:t>
              </a:r>
              <a:endParaRPr lang="en-US" sz="1600" b="1" dirty="0"/>
            </a:p>
          </p:txBody>
        </p:sp>
        <p:sp>
          <p:nvSpPr>
            <p:cNvPr id="23" name="Oval 37"/>
            <p:cNvSpPr/>
            <p:nvPr/>
          </p:nvSpPr>
          <p:spPr>
            <a:xfrm>
              <a:off x="2129658" y="3948357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38"/>
            <p:cNvSpPr/>
            <p:nvPr/>
          </p:nvSpPr>
          <p:spPr>
            <a:xfrm>
              <a:off x="990600" y="4737933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39"/>
            <p:cNvSpPr txBox="1"/>
            <p:nvPr/>
          </p:nvSpPr>
          <p:spPr>
            <a:xfrm>
              <a:off x="2776544" y="4843046"/>
              <a:ext cx="10810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listen-001</a:t>
              </a:r>
              <a:endParaRPr lang="en-US" sz="1600" b="1" dirty="0"/>
            </a:p>
          </p:txBody>
        </p:sp>
        <p:sp>
          <p:nvSpPr>
            <p:cNvPr id="26" name="TextBox 40"/>
            <p:cNvSpPr txBox="1"/>
            <p:nvPr/>
          </p:nvSpPr>
          <p:spPr>
            <a:xfrm>
              <a:off x="228600" y="4800600"/>
              <a:ext cx="1138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#</a:t>
              </a:r>
              <a:r>
                <a:rPr lang="en-US" sz="1600" b="1" dirty="0" err="1" smtClean="0"/>
                <a:t>PersPron</a:t>
              </a:r>
              <a:endParaRPr lang="en-US" sz="1600" b="1" dirty="0"/>
            </a:p>
          </p:txBody>
        </p:sp>
        <p:sp>
          <p:nvSpPr>
            <p:cNvPr id="27" name="Oval 41"/>
            <p:cNvSpPr/>
            <p:nvPr/>
          </p:nvSpPr>
          <p:spPr>
            <a:xfrm>
              <a:off x="2717486" y="4977057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42"/>
            <p:cNvCxnSpPr/>
            <p:nvPr/>
          </p:nvCxnSpPr>
          <p:spPr>
            <a:xfrm flipH="1">
              <a:off x="1767957" y="4020689"/>
              <a:ext cx="38937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44"/>
            <p:cNvSpPr/>
            <p:nvPr/>
          </p:nvSpPr>
          <p:spPr>
            <a:xfrm>
              <a:off x="1726404" y="4947922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45"/>
            <p:cNvSpPr txBox="1"/>
            <p:nvPr/>
          </p:nvSpPr>
          <p:spPr>
            <a:xfrm rot="3007169">
              <a:off x="2831050" y="530874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cxnSp>
          <p:nvCxnSpPr>
            <p:cNvPr id="31" name="Straight Arrow Connector 46"/>
            <p:cNvCxnSpPr/>
            <p:nvPr/>
          </p:nvCxnSpPr>
          <p:spPr>
            <a:xfrm>
              <a:off x="2743200" y="5029200"/>
              <a:ext cx="529079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47"/>
            <p:cNvSpPr/>
            <p:nvPr/>
          </p:nvSpPr>
          <p:spPr>
            <a:xfrm>
              <a:off x="3276600" y="5774446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7"/>
            <p:cNvSpPr/>
            <p:nvPr/>
          </p:nvSpPr>
          <p:spPr>
            <a:xfrm>
              <a:off x="381000" y="332122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43"/>
            <p:cNvSpPr txBox="1"/>
            <p:nvPr/>
          </p:nvSpPr>
          <p:spPr>
            <a:xfrm rot="1172543">
              <a:off x="1092661" y="3489774"/>
              <a:ext cx="9712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CONJ</a:t>
              </a:r>
              <a:endParaRPr lang="en-US" sz="1600" dirty="0"/>
            </a:p>
          </p:txBody>
        </p:sp>
        <p:cxnSp>
          <p:nvCxnSpPr>
            <p:cNvPr id="35" name="Straight Arrow Connector 35"/>
            <p:cNvCxnSpPr>
              <a:stCxn id="33" idx="6"/>
            </p:cNvCxnSpPr>
            <p:nvPr/>
          </p:nvCxnSpPr>
          <p:spPr>
            <a:xfrm>
              <a:off x="448209" y="3359320"/>
              <a:ext cx="1685391" cy="603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1"/>
            <p:cNvSpPr txBox="1"/>
            <p:nvPr/>
          </p:nvSpPr>
          <p:spPr>
            <a:xfrm rot="19930553">
              <a:off x="1197907" y="4098742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ACT</a:t>
              </a:r>
              <a:endParaRPr lang="en-US" sz="1600" dirty="0"/>
            </a:p>
          </p:txBody>
        </p:sp>
        <p:sp>
          <p:nvSpPr>
            <p:cNvPr id="37" name="Freeform 29"/>
            <p:cNvSpPr/>
            <p:nvPr/>
          </p:nvSpPr>
          <p:spPr>
            <a:xfrm rot="17255448">
              <a:off x="1050886" y="4981086"/>
              <a:ext cx="379698" cy="767553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29"/>
            <p:cNvSpPr/>
            <p:nvPr/>
          </p:nvSpPr>
          <p:spPr>
            <a:xfrm rot="16509097">
              <a:off x="1150220" y="4573078"/>
              <a:ext cx="1055992" cy="1847426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45"/>
            <p:cNvSpPr txBox="1"/>
            <p:nvPr/>
          </p:nvSpPr>
          <p:spPr>
            <a:xfrm rot="3007169">
              <a:off x="1846786" y="527064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cxnSp>
          <p:nvCxnSpPr>
            <p:cNvPr id="40" name="Straight Arrow Connector 46"/>
            <p:cNvCxnSpPr/>
            <p:nvPr/>
          </p:nvCxnSpPr>
          <p:spPr>
            <a:xfrm>
              <a:off x="1758936" y="4991100"/>
              <a:ext cx="529079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7"/>
            <p:cNvSpPr/>
            <p:nvPr/>
          </p:nvSpPr>
          <p:spPr>
            <a:xfrm>
              <a:off x="2292336" y="5736346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33"/>
            <p:cNvSpPr txBox="1"/>
            <p:nvPr/>
          </p:nvSpPr>
          <p:spPr>
            <a:xfrm>
              <a:off x="91810" y="3031550"/>
              <a:ext cx="960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#root</a:t>
              </a:r>
              <a:endParaRPr lang="en-US" sz="1600" b="1" dirty="0"/>
            </a:p>
          </p:txBody>
        </p:sp>
        <p:sp>
          <p:nvSpPr>
            <p:cNvPr id="43" name="TextBox 39"/>
            <p:cNvSpPr txBox="1"/>
            <p:nvPr/>
          </p:nvSpPr>
          <p:spPr>
            <a:xfrm>
              <a:off x="2243144" y="5791200"/>
              <a:ext cx="22526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book       music</a:t>
              </a:r>
              <a:endParaRPr lang="en-US" sz="1600" b="1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94390" y="5569306"/>
            <a:ext cx="45720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 read a book and listened to music. </a:t>
            </a:r>
            <a:r>
              <a:rPr lang="en-US" altLang="en-US" i="1" dirty="0" smtClean="0">
                <a:cs typeface="Arial" pitchFamily="34" charset="0"/>
              </a:rPr>
              <a:t>/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 read a book while listening to music. /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 read a book while I listened to music.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cs typeface="Arial" pitchFamily="34" charset="0"/>
            </a:endParaRPr>
          </a:p>
        </p:txBody>
      </p:sp>
      <p:grpSp>
        <p:nvGrpSpPr>
          <p:cNvPr id="83" name="Skupina 82"/>
          <p:cNvGrpSpPr/>
          <p:nvPr/>
        </p:nvGrpSpPr>
        <p:grpSpPr>
          <a:xfrm>
            <a:off x="6074768" y="2986328"/>
            <a:ext cx="4241523" cy="2095991"/>
            <a:chOff x="6065976" y="2986328"/>
            <a:chExt cx="4241523" cy="2095991"/>
          </a:xfrm>
        </p:grpSpPr>
        <p:grpSp>
          <p:nvGrpSpPr>
            <p:cNvPr id="44" name="Skupina 43"/>
            <p:cNvGrpSpPr/>
            <p:nvPr/>
          </p:nvGrpSpPr>
          <p:grpSpPr>
            <a:xfrm>
              <a:off x="6065976" y="2986328"/>
              <a:ext cx="4241523" cy="2064597"/>
              <a:chOff x="702669" y="4056365"/>
              <a:chExt cx="4241523" cy="2064597"/>
            </a:xfrm>
          </p:grpSpPr>
          <p:sp>
            <p:nvSpPr>
              <p:cNvPr id="69" name="Oval 47"/>
              <p:cNvSpPr/>
              <p:nvPr/>
            </p:nvSpPr>
            <p:spPr>
              <a:xfrm>
                <a:off x="2292336" y="5736346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39"/>
              <p:cNvSpPr txBox="1"/>
              <p:nvPr/>
            </p:nvSpPr>
            <p:spPr>
              <a:xfrm>
                <a:off x="1011100" y="5782408"/>
                <a:ext cx="39330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book           #</a:t>
                </a:r>
                <a:r>
                  <a:rPr lang="en-US" sz="1600" b="1" dirty="0" err="1" smtClean="0"/>
                  <a:t>PersPron</a:t>
                </a:r>
                <a:r>
                  <a:rPr lang="en-US" sz="1600" b="1" dirty="0" smtClean="0"/>
                  <a:t>       music</a:t>
                </a:r>
                <a:endParaRPr lang="en-US" sz="1600" b="1" dirty="0"/>
              </a:p>
            </p:txBody>
          </p:sp>
          <p:cxnSp>
            <p:nvCxnSpPr>
              <p:cNvPr id="68" name="Straight Arrow Connector 46"/>
              <p:cNvCxnSpPr/>
              <p:nvPr/>
            </p:nvCxnSpPr>
            <p:spPr>
              <a:xfrm>
                <a:off x="1758936" y="4991100"/>
                <a:ext cx="529079" cy="76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31"/>
              <p:cNvSpPr txBox="1"/>
              <p:nvPr/>
            </p:nvSpPr>
            <p:spPr>
              <a:xfrm rot="18186443">
                <a:off x="1534200" y="4320820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op1</a:t>
                </a:r>
                <a:endParaRPr lang="en-US" sz="1600" dirty="0"/>
              </a:p>
            </p:txBody>
          </p:sp>
          <p:cxnSp>
            <p:nvCxnSpPr>
              <p:cNvPr id="46" name="Straight Arrow Connector 32"/>
              <p:cNvCxnSpPr>
                <a:stCxn id="51" idx="5"/>
              </p:cNvCxnSpPr>
              <p:nvPr/>
            </p:nvCxnSpPr>
            <p:spPr>
              <a:xfrm>
                <a:off x="2187024" y="4400246"/>
                <a:ext cx="555655" cy="6156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33"/>
              <p:cNvSpPr txBox="1"/>
              <p:nvPr/>
            </p:nvSpPr>
            <p:spPr>
              <a:xfrm>
                <a:off x="1980105" y="4056365"/>
                <a:ext cx="9602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and</a:t>
                </a:r>
                <a:endParaRPr lang="en-US" sz="1600" b="1" dirty="0"/>
              </a:p>
            </p:txBody>
          </p:sp>
          <p:sp>
            <p:nvSpPr>
              <p:cNvPr id="48" name="TextBox 34"/>
              <p:cNvSpPr txBox="1"/>
              <p:nvPr/>
            </p:nvSpPr>
            <p:spPr>
              <a:xfrm rot="2903075">
                <a:off x="2248153" y="4486987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op2</a:t>
                </a:r>
                <a:endParaRPr lang="en-US" sz="1600" dirty="0"/>
              </a:p>
            </p:txBody>
          </p:sp>
          <p:sp>
            <p:nvSpPr>
              <p:cNvPr id="50" name="TextBox 36"/>
              <p:cNvSpPr txBox="1"/>
              <p:nvPr/>
            </p:nvSpPr>
            <p:spPr>
              <a:xfrm>
                <a:off x="702669" y="4813254"/>
                <a:ext cx="1209759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read-001</a:t>
                </a:r>
                <a:endParaRPr lang="en-US" sz="1600" b="1" dirty="0"/>
              </a:p>
            </p:txBody>
          </p:sp>
          <p:sp>
            <p:nvSpPr>
              <p:cNvPr id="51" name="Oval 37"/>
              <p:cNvSpPr/>
              <p:nvPr/>
            </p:nvSpPr>
            <p:spPr>
              <a:xfrm>
                <a:off x="2129658" y="4335205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39"/>
              <p:cNvSpPr txBox="1"/>
              <p:nvPr/>
            </p:nvSpPr>
            <p:spPr>
              <a:xfrm>
                <a:off x="2776544" y="4834254"/>
                <a:ext cx="10810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listen-001</a:t>
                </a:r>
                <a:endParaRPr lang="en-US" sz="1600" b="1" dirty="0"/>
              </a:p>
            </p:txBody>
          </p:sp>
          <p:sp>
            <p:nvSpPr>
              <p:cNvPr id="55" name="Oval 41"/>
              <p:cNvSpPr/>
              <p:nvPr/>
            </p:nvSpPr>
            <p:spPr>
              <a:xfrm>
                <a:off x="2717486" y="4977057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Arrow Connector 42"/>
              <p:cNvCxnSpPr>
                <a:stCxn id="51" idx="3"/>
              </p:cNvCxnSpPr>
              <p:nvPr/>
            </p:nvCxnSpPr>
            <p:spPr>
              <a:xfrm flipH="1">
                <a:off x="1767958" y="4400246"/>
                <a:ext cx="371543" cy="5569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44"/>
              <p:cNvSpPr/>
              <p:nvPr/>
            </p:nvSpPr>
            <p:spPr>
              <a:xfrm>
                <a:off x="1726404" y="4947922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45"/>
              <p:cNvSpPr txBox="1"/>
              <p:nvPr/>
            </p:nvSpPr>
            <p:spPr>
              <a:xfrm rot="3007169">
                <a:off x="2831050" y="5308746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PAT</a:t>
                </a:r>
                <a:endParaRPr lang="en-US" sz="1600" dirty="0"/>
              </a:p>
            </p:txBody>
          </p:sp>
          <p:cxnSp>
            <p:nvCxnSpPr>
              <p:cNvPr id="59" name="Straight Arrow Connector 46"/>
              <p:cNvCxnSpPr/>
              <p:nvPr/>
            </p:nvCxnSpPr>
            <p:spPr>
              <a:xfrm>
                <a:off x="2743200" y="5029200"/>
                <a:ext cx="529079" cy="76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47"/>
              <p:cNvSpPr/>
              <p:nvPr/>
            </p:nvSpPr>
            <p:spPr>
              <a:xfrm>
                <a:off x="3276600" y="5774446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TextBox 45"/>
              <p:cNvSpPr txBox="1"/>
              <p:nvPr/>
            </p:nvSpPr>
            <p:spPr>
              <a:xfrm rot="3184174">
                <a:off x="1776450" y="5156350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ACT</a:t>
                </a:r>
                <a:endParaRPr lang="en-US" sz="1600" dirty="0"/>
              </a:p>
            </p:txBody>
          </p:sp>
        </p:grpSp>
        <p:cxnSp>
          <p:nvCxnSpPr>
            <p:cNvPr id="72" name="Straight Arrow Connector 35"/>
            <p:cNvCxnSpPr>
              <a:endCxn id="78" idx="7"/>
            </p:cNvCxnSpPr>
            <p:nvPr/>
          </p:nvCxnSpPr>
          <p:spPr>
            <a:xfrm flipH="1">
              <a:off x="6731241" y="3959163"/>
              <a:ext cx="388630" cy="7212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45"/>
            <p:cNvSpPr txBox="1"/>
            <p:nvPr/>
          </p:nvSpPr>
          <p:spPr>
            <a:xfrm rot="18087183">
              <a:off x="6534301" y="3940193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sp>
          <p:nvSpPr>
            <p:cNvPr id="74" name="TextBox 45"/>
            <p:cNvSpPr txBox="1"/>
            <p:nvPr/>
          </p:nvSpPr>
          <p:spPr>
            <a:xfrm rot="18180135">
              <a:off x="7505956" y="3987310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ACT</a:t>
              </a:r>
              <a:endParaRPr lang="en-US" sz="1600" dirty="0"/>
            </a:p>
          </p:txBody>
        </p:sp>
        <p:cxnSp>
          <p:nvCxnSpPr>
            <p:cNvPr id="75" name="Straight Arrow Connector 35"/>
            <p:cNvCxnSpPr>
              <a:endCxn id="69" idx="0"/>
            </p:cNvCxnSpPr>
            <p:nvPr/>
          </p:nvCxnSpPr>
          <p:spPr>
            <a:xfrm flipH="1">
              <a:off x="7689248" y="3952860"/>
              <a:ext cx="418330" cy="713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47"/>
            <p:cNvSpPr/>
            <p:nvPr/>
          </p:nvSpPr>
          <p:spPr>
            <a:xfrm>
              <a:off x="6673875" y="4669245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156"/>
            <p:cNvSpPr/>
            <p:nvPr/>
          </p:nvSpPr>
          <p:spPr>
            <a:xfrm rot="10800000">
              <a:off x="7218785" y="4751499"/>
              <a:ext cx="1120716" cy="330820"/>
            </a:xfrm>
            <a:prstGeom prst="ellipse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Right Arrow 4"/>
          <p:cNvSpPr/>
          <p:nvPr/>
        </p:nvSpPr>
        <p:spPr>
          <a:xfrm>
            <a:off x="4762249" y="3764498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Volný tvar 88"/>
          <p:cNvSpPr/>
          <p:nvPr/>
        </p:nvSpPr>
        <p:spPr>
          <a:xfrm>
            <a:off x="1987062" y="2882080"/>
            <a:ext cx="5389684" cy="529335"/>
          </a:xfrm>
          <a:custGeom>
            <a:avLst/>
            <a:gdLst>
              <a:gd name="connsiteX0" fmla="*/ 0 w 5389684"/>
              <a:gd name="connsiteY0" fmla="*/ 529335 h 529335"/>
              <a:gd name="connsiteX1" fmla="*/ 2822330 w 5389684"/>
              <a:gd name="connsiteY1" fmla="*/ 10589 h 529335"/>
              <a:gd name="connsiteX2" fmla="*/ 5389684 w 5389684"/>
              <a:gd name="connsiteY2" fmla="*/ 230397 h 5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9684" h="529335">
                <a:moveTo>
                  <a:pt x="0" y="529335"/>
                </a:moveTo>
                <a:cubicBezTo>
                  <a:pt x="962024" y="294873"/>
                  <a:pt x="1924049" y="60412"/>
                  <a:pt x="2822330" y="10589"/>
                </a:cubicBezTo>
                <a:cubicBezTo>
                  <a:pt x="3720611" y="-39234"/>
                  <a:pt x="4555147" y="95581"/>
                  <a:pt x="5389684" y="230397"/>
                </a:cubicBezTo>
              </a:path>
            </a:pathLst>
          </a:custGeom>
          <a:noFill/>
          <a:ln>
            <a:solidFill>
              <a:srgbClr val="C55A1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Volný tvar 89"/>
          <p:cNvSpPr/>
          <p:nvPr/>
        </p:nvSpPr>
        <p:spPr>
          <a:xfrm rot="21434373">
            <a:off x="2694152" y="3116296"/>
            <a:ext cx="4694223" cy="390942"/>
          </a:xfrm>
          <a:custGeom>
            <a:avLst/>
            <a:gdLst>
              <a:gd name="connsiteX0" fmla="*/ 0 w 5389684"/>
              <a:gd name="connsiteY0" fmla="*/ 529335 h 529335"/>
              <a:gd name="connsiteX1" fmla="*/ 2822330 w 5389684"/>
              <a:gd name="connsiteY1" fmla="*/ 10589 h 529335"/>
              <a:gd name="connsiteX2" fmla="*/ 5389684 w 5389684"/>
              <a:gd name="connsiteY2" fmla="*/ 230397 h 5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9684" h="529335">
                <a:moveTo>
                  <a:pt x="0" y="529335"/>
                </a:moveTo>
                <a:cubicBezTo>
                  <a:pt x="962024" y="294873"/>
                  <a:pt x="1924049" y="60412"/>
                  <a:pt x="2822330" y="10589"/>
                </a:cubicBezTo>
                <a:cubicBezTo>
                  <a:pt x="3720611" y="-39234"/>
                  <a:pt x="4555147" y="95581"/>
                  <a:pt x="5389684" y="230397"/>
                </a:cubicBezTo>
              </a:path>
            </a:pathLst>
          </a:custGeom>
          <a:noFill/>
          <a:ln>
            <a:solidFill>
              <a:srgbClr val="C55A1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156"/>
          <p:cNvSpPr/>
          <p:nvPr/>
        </p:nvSpPr>
        <p:spPr>
          <a:xfrm rot="10800000">
            <a:off x="614644" y="4701850"/>
            <a:ext cx="1120716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II. Events vs. Entities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123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conceptual distinction:</a:t>
            </a:r>
            <a:r>
              <a:rPr lang="en-US" sz="2000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entities (objects) 	</a:t>
            </a:r>
            <a:r>
              <a:rPr lang="en-US" sz="1800" i="1" dirty="0" smtClean="0">
                <a:cs typeface="Calibri"/>
              </a:rPr>
              <a:t>man, cat</a:t>
            </a:r>
            <a:endParaRPr lang="en-US" sz="2000" i="1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states (properties)	</a:t>
            </a:r>
            <a:r>
              <a:rPr lang="en-US" sz="1800" i="1" dirty="0" smtClean="0">
                <a:cs typeface="Calibri"/>
              </a:rPr>
              <a:t>tall, (to) love</a:t>
            </a:r>
            <a:endParaRPr lang="en-US" sz="2000" i="1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events (processes)	</a:t>
            </a:r>
            <a:r>
              <a:rPr lang="en-US" sz="1800" i="1" dirty="0" smtClean="0">
                <a:cs typeface="Calibri"/>
              </a:rPr>
              <a:t>cry, storm, elections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no clear definition, no testable criteria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skewed towards English  </a:t>
            </a:r>
            <a:r>
              <a:rPr lang="en-US" sz="2600" dirty="0" smtClean="0">
                <a:cs typeface="Calibri"/>
              </a:rPr>
              <a:t>	</a:t>
            </a:r>
            <a:r>
              <a:rPr lang="en-US" sz="1800" dirty="0" smtClean="0">
                <a:cs typeface="Calibri"/>
              </a:rPr>
              <a:t>(e.g., statives)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big impact on annotation</a:t>
            </a:r>
            <a:r>
              <a:rPr lang="en-US" sz="2000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modal, temporal, aspectual for events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fuzzy boundary </a:t>
            </a:r>
            <a:r>
              <a:rPr lang="en-US" dirty="0" smtClean="0">
                <a:cs typeface="Calibri"/>
              </a:rPr>
              <a:t>btw. entities and events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cs typeface="Calibri"/>
              </a:rPr>
              <a:t>big space for </a:t>
            </a:r>
            <a:r>
              <a:rPr lang="en-US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different interpretations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cs typeface="Calibri"/>
              </a:rPr>
              <a:t>intuitive decisions</a:t>
            </a:r>
            <a:endParaRPr lang="en-US" b="1" dirty="0" smtClean="0">
              <a:solidFill>
                <a:srgbClr val="C55A11"/>
              </a:solidFill>
              <a:cs typeface="Calibri"/>
            </a:endParaRPr>
          </a:p>
        </p:txBody>
      </p:sp>
      <p:sp>
        <p:nvSpPr>
          <p:cNvPr id="19" name="Rounded Rectangle 14"/>
          <p:cNvSpPr/>
          <p:nvPr/>
        </p:nvSpPr>
        <p:spPr>
          <a:xfrm>
            <a:off x="6394014" y="4802202"/>
            <a:ext cx="5676501" cy="1608583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délník 2"/>
          <p:cNvSpPr/>
          <p:nvPr/>
        </p:nvSpPr>
        <p:spPr>
          <a:xfrm>
            <a:off x="11121840" y="5636735"/>
            <a:ext cx="78931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1913" lvl="1"/>
            <a:r>
              <a:rPr lang="en-US" sz="5000" dirty="0">
                <a:solidFill>
                  <a:srgbClr val="C55A11"/>
                </a:solidFill>
                <a:cs typeface="Calibri"/>
                <a:sym typeface="Wingdings" panose="05000000000000000000" pitchFamily="2" charset="2"/>
              </a:rPr>
              <a:t></a:t>
            </a:r>
            <a:endParaRPr lang="en-US" sz="5000" dirty="0">
              <a:solidFill>
                <a:srgbClr val="C55A11"/>
              </a:solidFill>
              <a:cs typeface="Calibri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PDT-TR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verbs ≈ events and states </a:t>
            </a:r>
            <a:r>
              <a:rPr lang="en-US" sz="2600" dirty="0" smtClean="0">
                <a:cs typeface="Calibri"/>
                <a:sym typeface="Wingdings" panose="05000000000000000000" pitchFamily="2" charset="2"/>
              </a:rPr>
              <a:t> event annotation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  <a:sym typeface="Wingdings" panose="05000000000000000000" pitchFamily="2" charset="2"/>
              </a:rPr>
              <a:t>other nodes  entities or keywords</a:t>
            </a: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     	with some degree of abstraction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	e.g., </a:t>
            </a:r>
            <a:r>
              <a:rPr lang="en-US" sz="1900" i="1" dirty="0" err="1" smtClean="0">
                <a:cs typeface="Calibri"/>
              </a:rPr>
              <a:t>matčin</a:t>
            </a:r>
            <a:r>
              <a:rPr lang="en-US" sz="1900" dirty="0" smtClean="0">
                <a:cs typeface="Calibri"/>
              </a:rPr>
              <a:t> 'mother's' 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matka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'mother' + </a:t>
            </a:r>
            <a:r>
              <a:rPr lang="en-US" sz="1900" dirty="0" err="1" smtClean="0">
                <a:cs typeface="Calibri"/>
                <a:sym typeface="Wingdings" panose="05000000000000000000" pitchFamily="2" charset="2"/>
              </a:rPr>
              <a:t>possesive</a:t>
            </a:r>
            <a:endParaRPr lang="en-US" sz="1900" dirty="0" smtClean="0">
              <a:cs typeface="Calibri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  <a:sym typeface="Wingdings" panose="05000000000000000000" pitchFamily="2" charset="2"/>
              </a:rPr>
              <a:t>	"normalization", e.g., 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jehož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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který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'who'</a:t>
            </a:r>
            <a:endParaRPr lang="en-US" sz="19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refinement: lack of information</a:t>
            </a:r>
            <a:r>
              <a:rPr lang="en-US" sz="2200" dirty="0" smtClean="0"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	even for most systematic changes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	e.g., </a:t>
            </a:r>
            <a:r>
              <a:rPr lang="en-US" sz="1900" i="1" dirty="0" err="1" smtClean="0">
                <a:cs typeface="Calibri"/>
              </a:rPr>
              <a:t>bojování</a:t>
            </a:r>
            <a:r>
              <a:rPr lang="en-US" sz="1900" dirty="0" smtClean="0">
                <a:cs typeface="Calibri"/>
              </a:rPr>
              <a:t> 'fighting' 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1900" i="1" dirty="0" err="1" smtClean="0">
                <a:cs typeface="Calibri"/>
              </a:rPr>
              <a:t>bojovat</a:t>
            </a:r>
            <a:r>
              <a:rPr lang="en-US" sz="1900" dirty="0" smtClean="0">
                <a:cs typeface="Calibri"/>
              </a:rPr>
              <a:t> '(to) fight'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	(</a:t>
            </a:r>
            <a:r>
              <a:rPr lang="en-US" sz="1900" i="1" dirty="0" err="1" smtClean="0">
                <a:cs typeface="Calibri"/>
              </a:rPr>
              <a:t>příjezd</a:t>
            </a:r>
            <a:r>
              <a:rPr lang="en-US" sz="1900" dirty="0" smtClean="0">
                <a:cs typeface="Calibri"/>
              </a:rPr>
              <a:t>) </a:t>
            </a:r>
            <a:r>
              <a:rPr lang="en-US" sz="1900" i="1" dirty="0" err="1" smtClean="0">
                <a:cs typeface="Calibri"/>
              </a:rPr>
              <a:t>přijíždění</a:t>
            </a:r>
            <a:r>
              <a:rPr lang="en-US" sz="1900" dirty="0" smtClean="0">
                <a:cs typeface="Calibri"/>
              </a:rPr>
              <a:t> 'coming' 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přijíždět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'(to) come'</a:t>
            </a: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conversion</a:t>
            </a:r>
            <a:r>
              <a:rPr lang="en-US" sz="2600" dirty="0" smtClean="0">
                <a:solidFill>
                  <a:srgbClr val="C55A11"/>
                </a:solidFill>
                <a:cs typeface="Calibri"/>
              </a:rPr>
              <a:t>:</a:t>
            </a:r>
            <a:r>
              <a:rPr lang="en-US" sz="2600" dirty="0" smtClean="0"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first steps using additional resources </a:t>
            </a:r>
          </a:p>
        </p:txBody>
      </p:sp>
      <p:sp>
        <p:nvSpPr>
          <p:cNvPr id="15" name="Right Arrow 5"/>
          <p:cNvSpPr/>
          <p:nvPr/>
        </p:nvSpPr>
        <p:spPr>
          <a:xfrm>
            <a:off x="256780" y="5490109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3"/>
          <p:cNvSpPr/>
          <p:nvPr/>
        </p:nvSpPr>
        <p:spPr>
          <a:xfrm>
            <a:off x="1029467" y="5329396"/>
            <a:ext cx="5095530" cy="872531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III. Graph labeling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49" y="1424474"/>
            <a:ext cx="5679957" cy="34864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PDT-TR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cs typeface="Calibri"/>
              </a:rPr>
              <a:t>arguments: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PDT-Vallex valency lexicon </a:t>
            </a:r>
            <a:r>
              <a:rPr lang="en-US" sz="1900" dirty="0" smtClean="0">
                <a:cs typeface="Calibri"/>
              </a:rPr>
              <a:t>(Hajič et al., 2003</a:t>
            </a:r>
            <a:r>
              <a:rPr lang="cs-CZ" sz="1900" dirty="0" smtClean="0">
                <a:cs typeface="Calibri"/>
              </a:rPr>
              <a:t>, Urešová	         			</a:t>
            </a:r>
            <a:r>
              <a:rPr lang="cs-CZ" sz="1900" smtClean="0">
                <a:cs typeface="Calibri"/>
              </a:rPr>
              <a:t>	                 et </a:t>
            </a:r>
            <a:r>
              <a:rPr lang="cs-CZ" sz="1900" dirty="0" smtClean="0">
                <a:cs typeface="Calibri"/>
              </a:rPr>
              <a:t>al</a:t>
            </a:r>
            <a:r>
              <a:rPr lang="cs-CZ" sz="1900" smtClean="0">
                <a:cs typeface="Calibri"/>
              </a:rPr>
              <a:t>., 2021)</a:t>
            </a:r>
            <a:r>
              <a:rPr lang="en-US" sz="1900" dirty="0" smtClean="0">
                <a:cs typeface="Calibri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/>
              <a:t>verbs, nouns (adjectives)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elaborated </a:t>
            </a:r>
            <a:r>
              <a:rPr lang="en-US" sz="2200" dirty="0" err="1" smtClean="0">
                <a:cs typeface="Calibri"/>
              </a:rPr>
              <a:t>valency</a:t>
            </a:r>
            <a:r>
              <a:rPr lang="en-US" sz="2200" dirty="0" smtClean="0">
                <a:cs typeface="Calibri"/>
              </a:rPr>
              <a:t> theory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5 "arguments": ACT, PAT, </a:t>
            </a:r>
            <a:r>
              <a:rPr lang="en-US" sz="2200" dirty="0" err="1" smtClean="0">
                <a:cs typeface="Calibri"/>
              </a:rPr>
              <a:t>ADDR</a:t>
            </a:r>
            <a:r>
              <a:rPr lang="en-US" sz="2200" dirty="0" smtClean="0">
                <a:cs typeface="Calibri"/>
              </a:rPr>
              <a:t>, </a:t>
            </a:r>
            <a:r>
              <a:rPr lang="en-US" sz="2200" dirty="0" err="1" smtClean="0">
                <a:cs typeface="Calibri"/>
              </a:rPr>
              <a:t>ORIG</a:t>
            </a:r>
            <a:r>
              <a:rPr lang="en-US" sz="2200" dirty="0" smtClean="0">
                <a:cs typeface="Calibri"/>
              </a:rPr>
              <a:t>, EFF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5910606" y="1429677"/>
            <a:ext cx="6387724" cy="2246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b="1" dirty="0" smtClean="0">
              <a:solidFill>
                <a:srgbClr val="C55A1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arguments: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 smtClean="0"/>
              <a:t>PropBank</a:t>
            </a:r>
            <a:r>
              <a:rPr lang="en-US" sz="2400" dirty="0" smtClean="0"/>
              <a:t> lexicon</a:t>
            </a:r>
            <a:r>
              <a:rPr lang="en-US" sz="1800" dirty="0" smtClean="0"/>
              <a:t> (Palmer at al 2005, Pradhan et al., 2022)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verbs, nouns (adjectives)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coarse-grained semantic roles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ARG0</a:t>
            </a:r>
            <a:r>
              <a:rPr lang="en-US" sz="2000" dirty="0" smtClean="0"/>
              <a:t>, </a:t>
            </a:r>
            <a:r>
              <a:rPr lang="en-US" sz="2000" dirty="0" err="1" smtClean="0"/>
              <a:t>ARG1</a:t>
            </a:r>
            <a:r>
              <a:rPr lang="en-US" sz="2000" dirty="0" smtClean="0"/>
              <a:t>, … </a:t>
            </a:r>
            <a:r>
              <a:rPr lang="en-US" sz="2000" dirty="0" err="1" smtClean="0"/>
              <a:t>ARG5</a:t>
            </a:r>
            <a:r>
              <a:rPr lang="en-US" sz="2000" dirty="0" smtClean="0"/>
              <a:t>, </a:t>
            </a:r>
            <a:r>
              <a:rPr lang="en-US" sz="2000" dirty="0" err="1" smtClean="0"/>
              <a:t>ARGM</a:t>
            </a:r>
            <a:endParaRPr lang="en-US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30650" y="5228207"/>
            <a:ext cx="4435618" cy="864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cs typeface="Calibri"/>
              </a:rPr>
              <a:t>adjuncts: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 smtClean="0">
              <a:cs typeface="Calibri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4201019" y="3705408"/>
            <a:ext cx="7629669" cy="1569660"/>
            <a:chOff x="1910258" y="3601711"/>
            <a:chExt cx="7629669" cy="1569660"/>
          </a:xfrm>
        </p:grpSpPr>
        <p:sp>
          <p:nvSpPr>
            <p:cNvPr id="4" name="TextovéPole 3"/>
            <p:cNvSpPr txBox="1"/>
            <p:nvPr/>
          </p:nvSpPr>
          <p:spPr>
            <a:xfrm>
              <a:off x="2696091" y="3601711"/>
              <a:ext cx="684383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partial verb-specific mapping </a:t>
              </a:r>
            </a:p>
            <a:p>
              <a:r>
                <a:rPr lang="en-US" sz="2400" dirty="0" smtClean="0">
                  <a:sym typeface="Symbol"/>
                </a:rPr>
                <a:t> </a:t>
              </a:r>
              <a:r>
                <a:rPr lang="en-US" sz="2400" dirty="0" smtClean="0"/>
                <a:t>43% of PDT-</a:t>
              </a:r>
              <a:r>
                <a:rPr lang="en-US" sz="2400" dirty="0" err="1" smtClean="0"/>
                <a:t>Vallex</a:t>
              </a:r>
              <a:r>
                <a:rPr lang="en-US" sz="2400" dirty="0" smtClean="0"/>
                <a:t> labels</a:t>
              </a:r>
              <a:r>
                <a:rPr lang="en-US" dirty="0" smtClean="0"/>
                <a:t> (out of 42,116) (</a:t>
              </a:r>
              <a:r>
                <a:rPr lang="en-US" dirty="0" err="1" smtClean="0"/>
                <a:t>Hajič</a:t>
              </a:r>
              <a:r>
                <a:rPr lang="en-US" dirty="0" smtClean="0"/>
                <a:t> et al, 2024)</a:t>
              </a:r>
              <a:r>
                <a:rPr lang="en-US" sz="2400" dirty="0" smtClean="0"/>
                <a:t> </a:t>
              </a:r>
            </a:p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default mapping for the rest </a:t>
              </a:r>
              <a:r>
                <a:rPr lang="cs-CZ" sz="2400" dirty="0" err="1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of</a:t>
              </a:r>
              <a:r>
                <a:rPr lang="cs-CZ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verb senses</a:t>
              </a:r>
            </a:p>
            <a:p>
              <a:r>
                <a:rPr lang="en-US" sz="2400" dirty="0" smtClean="0"/>
                <a:t>most frequent argument mappings </a:t>
              </a:r>
              <a:endParaRPr lang="en-US" sz="2400" dirty="0"/>
            </a:p>
          </p:txBody>
        </p:sp>
        <p:sp>
          <p:nvSpPr>
            <p:cNvPr id="20" name="Right Arrow 5"/>
            <p:cNvSpPr/>
            <p:nvPr/>
          </p:nvSpPr>
          <p:spPr>
            <a:xfrm>
              <a:off x="1910258" y="3833645"/>
              <a:ext cx="762748" cy="484632"/>
            </a:xfrm>
            <a:prstGeom prst="rightArrow">
              <a:avLst/>
            </a:prstGeom>
            <a:noFill/>
            <a:ln w="381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13"/>
            <p:cNvSpPr/>
            <p:nvPr/>
          </p:nvSpPr>
          <p:spPr>
            <a:xfrm>
              <a:off x="2696090" y="3647835"/>
              <a:ext cx="6843836" cy="1486256"/>
            </a:xfrm>
            <a:prstGeom prst="round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Skupina 5"/>
          <p:cNvGrpSpPr/>
          <p:nvPr/>
        </p:nvGrpSpPr>
        <p:grpSpPr>
          <a:xfrm>
            <a:off x="346944" y="5648325"/>
            <a:ext cx="6591147" cy="830997"/>
            <a:chOff x="2166355" y="5648325"/>
            <a:chExt cx="6591147" cy="830997"/>
          </a:xfrm>
        </p:grpSpPr>
        <p:sp>
          <p:nvSpPr>
            <p:cNvPr id="22" name="TextovéPole 21"/>
            <p:cNvSpPr txBox="1"/>
            <p:nvPr/>
          </p:nvSpPr>
          <p:spPr>
            <a:xfrm>
              <a:off x="3074734" y="5648325"/>
              <a:ext cx="56827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default mapping </a:t>
              </a:r>
              <a:r>
                <a:rPr lang="en-US" sz="2400" dirty="0" smtClean="0"/>
                <a:t>based on their semantics</a:t>
              </a:r>
            </a:p>
            <a:p>
              <a:r>
                <a:rPr lang="en-US" sz="2400" dirty="0" smtClean="0"/>
                <a:t>further refined where necessary</a:t>
              </a:r>
            </a:p>
          </p:txBody>
        </p:sp>
        <p:sp>
          <p:nvSpPr>
            <p:cNvPr id="23" name="Right Arrow 5"/>
            <p:cNvSpPr/>
            <p:nvPr/>
          </p:nvSpPr>
          <p:spPr>
            <a:xfrm>
              <a:off x="2166355" y="5786602"/>
              <a:ext cx="762748" cy="484632"/>
            </a:xfrm>
            <a:prstGeom prst="rightArrow">
              <a:avLst/>
            </a:prstGeom>
            <a:noFill/>
            <a:ln w="381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13"/>
            <p:cNvSpPr/>
            <p:nvPr/>
          </p:nvSpPr>
          <p:spPr>
            <a:xfrm>
              <a:off x="2980468" y="5666781"/>
              <a:ext cx="5635634" cy="743128"/>
            </a:xfrm>
            <a:prstGeom prst="round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What We Have Learned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360391"/>
            <a:ext cx="6230860" cy="502239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55A11"/>
                </a:solidFill>
                <a:cs typeface="Calibri"/>
              </a:rPr>
              <a:t>PDT-</a:t>
            </a: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TR</a:t>
            </a:r>
            <a:r>
              <a:rPr lang="en-US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theory</a:t>
            </a:r>
            <a:r>
              <a:rPr lang="en-US" sz="2600" dirty="0" smtClean="0">
                <a:cs typeface="Calibri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meaning </a:t>
            </a:r>
            <a:r>
              <a:rPr lang="en-US" sz="2200" b="1" u="sng" dirty="0" smtClean="0"/>
              <a:t>as structured</a:t>
            </a:r>
            <a:r>
              <a:rPr lang="en-US" sz="2200" u="sng" dirty="0" smtClean="0"/>
              <a:t> by </a:t>
            </a:r>
            <a:r>
              <a:rPr lang="en-US" sz="2200" b="1" u="sng" dirty="0" smtClean="0"/>
              <a:t>the particular language</a:t>
            </a:r>
            <a:endParaRPr lang="en-US" sz="22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		THUS:</a:t>
            </a:r>
            <a:r>
              <a:rPr lang="en-US" sz="2200" dirty="0" smtClean="0"/>
              <a:t> too close to the text?</a:t>
            </a:r>
            <a:endParaRPr lang="en-US" sz="2200" dirty="0" smtClean="0">
              <a:sym typeface="Wingding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How different for various languages?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data annotation: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refined criteria how to annotate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many "running text" examples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 on consistency of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(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 smtClean="0"/>
              <a:t> consequences for ML)</a:t>
            </a:r>
            <a:endParaRPr lang="en-US" sz="9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/>
              <a:t>"</a:t>
            </a:r>
            <a:r>
              <a:rPr lang="en-US" sz="2600" b="1" dirty="0" err="1" smtClean="0"/>
              <a:t>LR</a:t>
            </a:r>
            <a:r>
              <a:rPr lang="en-US" sz="2600" b="1" dirty="0" smtClean="0"/>
              <a:t> technology":</a:t>
            </a:r>
            <a:endParaRPr lang="en-US" sz="26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massive consistency checking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well-defined data format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formal validation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many tools (editing, visualization)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b="1" dirty="0" smtClean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065976" y="1356802"/>
            <a:ext cx="6232354" cy="42749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31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theory: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meaning representation </a:t>
            </a:r>
            <a:r>
              <a:rPr lang="en-US" sz="2400" b="1" u="sng" dirty="0" smtClean="0"/>
              <a:t>as language independent</a:t>
            </a:r>
            <a:r>
              <a:rPr lang="en-US" sz="2400" dirty="0" smtClean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Wingdings"/>
              </a:rPr>
              <a:t>    		THUS: </a:t>
            </a:r>
            <a:r>
              <a:rPr lang="en-US" sz="2400" dirty="0" smtClean="0"/>
              <a:t>broad interpretation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Wingdings"/>
              </a:rPr>
              <a:t>     should serve </a:t>
            </a:r>
            <a:r>
              <a:rPr lang="en-US" sz="2400" b="1" u="sng" dirty="0" smtClean="0"/>
              <a:t>as a basis for logical inference</a:t>
            </a:r>
            <a:r>
              <a:rPr lang="en-US" sz="2400" dirty="0" smtClean="0"/>
              <a:t>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                 BUT not much investigated so far</a:t>
            </a:r>
            <a:endParaRPr lang="en-US" sz="2400" b="1" dirty="0" smtClean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data annotation: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vague 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small number of examples (to illustrate the theory)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interest in the annotator's understanding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(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consequences for logical inference 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"</a:t>
            </a:r>
            <a:r>
              <a:rPr lang="en-US" b="1" dirty="0" err="1" smtClean="0">
                <a:cs typeface="Calibri"/>
              </a:rPr>
              <a:t>LR</a:t>
            </a:r>
            <a:r>
              <a:rPr lang="en-US" b="1" dirty="0" smtClean="0">
                <a:cs typeface="Calibri"/>
              </a:rPr>
              <a:t> technology":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Weaker consistency checking,  data validation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10/9/2024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UMR</a:t>
            </a:r>
            <a:r>
              <a:rPr lang="en-US" dirty="0" smtClean="0"/>
              <a:t> meeting - based on </a:t>
            </a:r>
            <a:r>
              <a:rPr lang="en-US" dirty="0" err="1" smtClean="0"/>
              <a:t>ITAT</a:t>
            </a:r>
            <a:r>
              <a:rPr lang="en-US" dirty="0" smtClean="0"/>
              <a:t> 2024 (</a:t>
            </a:r>
            <a:r>
              <a:rPr lang="en-US" dirty="0" err="1" smtClean="0"/>
              <a:t>Lopatkova</a:t>
            </a:r>
            <a:r>
              <a:rPr lang="en-US" dirty="0" smtClean="0"/>
              <a:t> et al.)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Future Work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02" y="1456375"/>
            <a:ext cx="11613085" cy="480514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Refining the conversion of illustrated phenomena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focus on abstract predicates and </a:t>
            </a:r>
            <a:r>
              <a:rPr lang="en-US" sz="2200" dirty="0" err="1" smtClean="0">
                <a:cs typeface="Calibri"/>
              </a:rPr>
              <a:t>rolesets</a:t>
            </a:r>
            <a:r>
              <a:rPr lang="en-US" sz="2200" dirty="0" smtClean="0">
                <a:cs typeface="Calibri"/>
              </a:rPr>
              <a:t> (language-independent  predicates)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nouns/adjectives to predicative verbs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PDT-TR </a:t>
            </a:r>
            <a:r>
              <a:rPr lang="cs-CZ" sz="2600" dirty="0" err="1">
                <a:cs typeface="Calibri"/>
              </a:rPr>
              <a:t>g</a:t>
            </a:r>
            <a:r>
              <a:rPr lang="en-US" sz="2600" dirty="0" err="1" smtClean="0">
                <a:cs typeface="Calibri"/>
              </a:rPr>
              <a:t>rammatemes</a:t>
            </a:r>
            <a:r>
              <a:rPr lang="en-US" sz="2600" dirty="0" smtClean="0">
                <a:cs typeface="Calibri"/>
              </a:rPr>
              <a:t>  to </a:t>
            </a:r>
            <a:r>
              <a:rPr lang="en-US" sz="2600" dirty="0" err="1" smtClean="0">
                <a:cs typeface="Calibri"/>
              </a:rPr>
              <a:t>UMR</a:t>
            </a:r>
            <a:r>
              <a:rPr lang="en-US" sz="2600" dirty="0" smtClean="0">
                <a:cs typeface="Calibri"/>
              </a:rPr>
              <a:t> attributes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tense, modality, gender, </a:t>
            </a:r>
            <a:r>
              <a:rPr lang="en-US" sz="2200" dirty="0" err="1" smtClean="0">
                <a:cs typeface="Calibri"/>
              </a:rPr>
              <a:t>animateness</a:t>
            </a:r>
            <a:r>
              <a:rPr lang="en-US" sz="2200" dirty="0" smtClean="0">
                <a:cs typeface="Calibri"/>
              </a:rPr>
              <a:t>, negation, degree, aspect (not in </a:t>
            </a:r>
            <a:r>
              <a:rPr lang="en-US" sz="2200" dirty="0" err="1" smtClean="0">
                <a:cs typeface="Calibri"/>
              </a:rPr>
              <a:t>UMR</a:t>
            </a:r>
            <a:r>
              <a:rPr lang="en-US" sz="2200" dirty="0" smtClean="0">
                <a:cs typeface="Calibri"/>
              </a:rPr>
              <a:t> for the time being), …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Named Entities, their anchoring in </a:t>
            </a:r>
            <a:r>
              <a:rPr lang="en-US" sz="2600" dirty="0" err="1" smtClean="0">
                <a:cs typeface="Calibri"/>
              </a:rPr>
              <a:t>Wikidata</a:t>
            </a: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Structured data – addresses, sport scores, weather forecast, tables, …. 										(whatever appears in texts) 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Czech/Latin evaluation data </a:t>
            </a:r>
            <a:r>
              <a:rPr lang="en-US" sz="6500" b="1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!!!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36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References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" y="940285"/>
            <a:ext cx="12048135" cy="535700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50" dirty="0">
                <a:cs typeface="Calibri"/>
              </a:rPr>
              <a:t>Bonn, J. et al (2023): </a:t>
            </a:r>
            <a:r>
              <a:rPr lang="en-US" sz="1550" dirty="0">
                <a:cs typeface="Calibri"/>
                <a:hlinkClick r:id="rId3"/>
              </a:rPr>
              <a:t>Uniform meaning representation</a:t>
            </a:r>
            <a:r>
              <a:rPr lang="en-US" sz="1550" dirty="0">
                <a:cs typeface="Calibri"/>
              </a:rPr>
              <a:t>, </a:t>
            </a:r>
            <a:r>
              <a:rPr lang="en-US" sz="1550" dirty="0" err="1">
                <a:cs typeface="Calibri"/>
              </a:rPr>
              <a:t>LINDAT</a:t>
            </a:r>
            <a:r>
              <a:rPr lang="en-US" sz="1550" dirty="0">
                <a:cs typeface="Calibri"/>
              </a:rPr>
              <a:t>/</a:t>
            </a:r>
            <a:r>
              <a:rPr lang="en-US" sz="1550" dirty="0" err="1">
                <a:cs typeface="Calibri"/>
              </a:rPr>
              <a:t>CLARIAH</a:t>
            </a:r>
            <a:r>
              <a:rPr lang="en-US" sz="1550" dirty="0">
                <a:cs typeface="Calibri"/>
              </a:rPr>
              <a:t>-CZ Digital Library, </a:t>
            </a:r>
            <a:r>
              <a:rPr lang="en-US" sz="1550" dirty="0" err="1">
                <a:cs typeface="Calibri"/>
              </a:rPr>
              <a:t>ÚFAL</a:t>
            </a:r>
            <a:r>
              <a:rPr lang="en-US" sz="1550" dirty="0">
                <a:cs typeface="Calibri"/>
              </a:rPr>
              <a:t>, </a:t>
            </a:r>
            <a:r>
              <a:rPr lang="en-US" sz="1550" dirty="0" err="1">
                <a:cs typeface="Calibri"/>
              </a:rPr>
              <a:t>MFF</a:t>
            </a:r>
            <a:r>
              <a:rPr lang="en-US" sz="1550" dirty="0">
                <a:cs typeface="Calibri"/>
              </a:rPr>
              <a:t> UK, Prague, </a:t>
            </a:r>
            <a:r>
              <a:rPr lang="en-US" sz="1550" dirty="0" err="1">
                <a:cs typeface="Calibri"/>
              </a:rPr>
              <a:t>Czechia</a:t>
            </a:r>
            <a:r>
              <a:rPr lang="en-US" sz="1550" dirty="0"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50" dirty="0">
                <a:cs typeface="Calibri"/>
                <a:hlinkClick r:id="rId4"/>
              </a:rPr>
              <a:t>Uniform Meaning Representation (</a:t>
            </a:r>
            <a:r>
              <a:rPr lang="en-US" sz="1550" dirty="0" err="1">
                <a:cs typeface="Calibri"/>
                <a:hlinkClick r:id="rId4"/>
              </a:rPr>
              <a:t>UMR</a:t>
            </a:r>
            <a:r>
              <a:rPr lang="en-US" sz="1550" dirty="0">
                <a:cs typeface="Calibri"/>
                <a:hlinkClick r:id="rId4"/>
              </a:rPr>
              <a:t>) 0.9 Specification </a:t>
            </a:r>
            <a:r>
              <a:rPr lang="en-US" sz="1550" dirty="0">
                <a:cs typeface="Calibri"/>
              </a:rPr>
              <a:t>(dated August 8, 2022)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50" dirty="0">
                <a:cs typeface="Calibri"/>
              </a:rPr>
              <a:t>van </a:t>
            </a:r>
            <a:r>
              <a:rPr lang="en-US" sz="1550" dirty="0" err="1">
                <a:cs typeface="Calibri"/>
              </a:rPr>
              <a:t>Gysel</a:t>
            </a:r>
            <a:r>
              <a:rPr lang="en-US" sz="1550" dirty="0">
                <a:cs typeface="Calibri"/>
              </a:rPr>
              <a:t>, J. et al. (2021): </a:t>
            </a:r>
            <a:r>
              <a:rPr lang="en-US" sz="1550" dirty="0">
                <a:cs typeface="Calibri"/>
                <a:hlinkClick r:id="rId5"/>
              </a:rPr>
              <a:t>Designing a uniform meaning representation for natural language processing</a:t>
            </a:r>
            <a:r>
              <a:rPr lang="en-US" sz="1550" dirty="0">
                <a:cs typeface="Calibri"/>
              </a:rPr>
              <a:t>, </a:t>
            </a:r>
            <a:r>
              <a:rPr lang="en-US" sz="1550" i="1" dirty="0">
                <a:cs typeface="Calibri"/>
              </a:rPr>
              <a:t>KI - </a:t>
            </a:r>
            <a:r>
              <a:rPr lang="en-US" sz="1550" i="1" dirty="0" err="1">
                <a:cs typeface="Calibri"/>
              </a:rPr>
              <a:t>Künstliche</a:t>
            </a:r>
            <a:r>
              <a:rPr lang="en-US" sz="1550" i="1" dirty="0">
                <a:cs typeface="Calibri"/>
              </a:rPr>
              <a:t> </a:t>
            </a:r>
            <a:r>
              <a:rPr lang="en-US" sz="1550" i="1" dirty="0" err="1">
                <a:cs typeface="Calibri"/>
              </a:rPr>
              <a:t>Intelligenz</a:t>
            </a:r>
            <a:r>
              <a:rPr lang="en-US" sz="1550" dirty="0">
                <a:cs typeface="Calibri"/>
              </a:rPr>
              <a:t>, 35, p. 343-360.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50" dirty="0" err="1" smtClean="0">
                <a:cs typeface="Calibri"/>
              </a:rPr>
              <a:t>Hajič</a:t>
            </a:r>
            <a:r>
              <a:rPr lang="en-US" sz="1550" dirty="0" smtClean="0">
                <a:cs typeface="Calibri"/>
              </a:rPr>
              <a:t> </a:t>
            </a:r>
            <a:r>
              <a:rPr lang="en-US" sz="1550" dirty="0">
                <a:cs typeface="Calibri"/>
              </a:rPr>
              <a:t>J. et al. (2003): </a:t>
            </a:r>
            <a:r>
              <a:rPr lang="en-US" sz="1550" dirty="0">
                <a:cs typeface="Calibri"/>
                <a:hlinkClick r:id="rId6"/>
              </a:rPr>
              <a:t>PDT-</a:t>
            </a:r>
            <a:r>
              <a:rPr lang="en-US" sz="1550" dirty="0" err="1">
                <a:cs typeface="Calibri"/>
                <a:hlinkClick r:id="rId6"/>
              </a:rPr>
              <a:t>VALLEX</a:t>
            </a:r>
            <a:r>
              <a:rPr lang="en-US" sz="1550" dirty="0">
                <a:cs typeface="Calibri"/>
                <a:hlinkClick r:id="rId6"/>
              </a:rPr>
              <a:t>: Creating a large-coverage </a:t>
            </a:r>
            <a:r>
              <a:rPr lang="en-US" sz="1550" dirty="0" err="1">
                <a:cs typeface="Calibri"/>
                <a:hlinkClick r:id="rId6"/>
              </a:rPr>
              <a:t>valency</a:t>
            </a:r>
            <a:r>
              <a:rPr lang="en-US" sz="1550" dirty="0">
                <a:cs typeface="Calibri"/>
                <a:hlinkClick r:id="rId6"/>
              </a:rPr>
              <a:t> lexicon for treebank annotation</a:t>
            </a:r>
            <a:r>
              <a:rPr lang="en-US" sz="1550" dirty="0">
                <a:cs typeface="Calibri"/>
              </a:rPr>
              <a:t>,</a:t>
            </a:r>
            <a:r>
              <a:rPr lang="cs-CZ" sz="1550" dirty="0">
                <a:cs typeface="Calibri"/>
              </a:rPr>
              <a:t> </a:t>
            </a:r>
            <a:r>
              <a:rPr lang="en-US" sz="1550" dirty="0">
                <a:cs typeface="Calibri"/>
              </a:rPr>
              <a:t>in: </a:t>
            </a:r>
            <a:r>
              <a:rPr lang="en-US" sz="1550" i="1" dirty="0">
                <a:cs typeface="Calibri"/>
              </a:rPr>
              <a:t>Proceedings of The Second Workshop on Treebanks and Linguistic Theories</a:t>
            </a:r>
            <a:r>
              <a:rPr lang="en-US" sz="1550" dirty="0">
                <a:cs typeface="Calibri"/>
              </a:rPr>
              <a:t>, volume 9 of Mathematical Modeling in Physics, Engineering and Cognitive Sciences, </a:t>
            </a:r>
            <a:r>
              <a:rPr lang="en-US" sz="1550" dirty="0" err="1">
                <a:cs typeface="Calibri"/>
              </a:rPr>
              <a:t>Vaxjo</a:t>
            </a:r>
            <a:r>
              <a:rPr lang="en-US" sz="1550" dirty="0">
                <a:cs typeface="Calibri"/>
              </a:rPr>
              <a:t> University Press, </a:t>
            </a:r>
            <a:r>
              <a:rPr lang="en-US" sz="1550" dirty="0" err="1">
                <a:cs typeface="Calibri"/>
              </a:rPr>
              <a:t>Vaxjo</a:t>
            </a:r>
            <a:r>
              <a:rPr lang="en-US" sz="1550" dirty="0">
                <a:cs typeface="Calibri"/>
              </a:rPr>
              <a:t>,</a:t>
            </a:r>
            <a:r>
              <a:rPr lang="cs-CZ" sz="1550" dirty="0">
                <a:cs typeface="Calibri"/>
              </a:rPr>
              <a:t> </a:t>
            </a:r>
            <a:r>
              <a:rPr lang="en-US" sz="1550" dirty="0">
                <a:cs typeface="Calibri"/>
              </a:rPr>
              <a:t>Sweden, p. 57-68.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50" dirty="0" err="1" smtClean="0">
                <a:cs typeface="Calibri"/>
              </a:rPr>
              <a:t>Hajič</a:t>
            </a:r>
            <a:r>
              <a:rPr lang="en-US" sz="1550" dirty="0">
                <a:cs typeface="Calibri"/>
              </a:rPr>
              <a:t>, J. et al. (2020): </a:t>
            </a:r>
            <a:r>
              <a:rPr lang="en-US" sz="1550" i="1" dirty="0">
                <a:cs typeface="Calibri"/>
                <a:hlinkClick r:id="rId7"/>
              </a:rPr>
              <a:t>Prague Dependency Treebank - Consolidated 1.</a:t>
            </a:r>
            <a:r>
              <a:rPr lang="cs-CZ" sz="1550" i="1" dirty="0">
                <a:cs typeface="Calibri"/>
                <a:hlinkClick r:id="rId7"/>
              </a:rPr>
              <a:t>0 (</a:t>
            </a:r>
            <a:r>
              <a:rPr lang="cs-CZ" sz="1550" i="1" dirty="0" err="1">
                <a:cs typeface="Calibri"/>
                <a:hlinkClick r:id="rId7"/>
              </a:rPr>
              <a:t>PDT</a:t>
            </a:r>
            <a:r>
              <a:rPr lang="cs-CZ" sz="1550" i="1" dirty="0">
                <a:cs typeface="Calibri"/>
                <a:hlinkClick r:id="rId7"/>
              </a:rPr>
              <a:t>-C 1.0)</a:t>
            </a:r>
            <a:r>
              <a:rPr lang="en-US" sz="1550" dirty="0">
                <a:cs typeface="Calibri"/>
              </a:rPr>
              <a:t>, </a:t>
            </a:r>
            <a:r>
              <a:rPr lang="en-US" sz="1550" dirty="0" err="1">
                <a:cs typeface="Calibri"/>
              </a:rPr>
              <a:t>LINDAT</a:t>
            </a:r>
            <a:r>
              <a:rPr lang="en-US" sz="1550" dirty="0">
                <a:cs typeface="Calibri"/>
              </a:rPr>
              <a:t>/</a:t>
            </a:r>
            <a:r>
              <a:rPr lang="en-US" sz="1550" dirty="0" err="1">
                <a:cs typeface="Calibri"/>
              </a:rPr>
              <a:t>CLARIAH</a:t>
            </a:r>
            <a:r>
              <a:rPr lang="en-US" sz="1550" dirty="0">
                <a:cs typeface="Calibri"/>
              </a:rPr>
              <a:t>-CZ Digital Library, </a:t>
            </a:r>
            <a:r>
              <a:rPr lang="en-US" sz="1550" dirty="0" err="1">
                <a:cs typeface="Calibri"/>
              </a:rPr>
              <a:t>ÚFAL</a:t>
            </a:r>
            <a:r>
              <a:rPr lang="en-US" sz="1550" dirty="0">
                <a:cs typeface="Calibri"/>
              </a:rPr>
              <a:t>, </a:t>
            </a:r>
            <a:r>
              <a:rPr lang="en-US" sz="1550" dirty="0" err="1">
                <a:cs typeface="Calibri"/>
              </a:rPr>
              <a:t>MFF</a:t>
            </a:r>
            <a:r>
              <a:rPr lang="en-US" sz="1550" dirty="0">
                <a:cs typeface="Calibri"/>
              </a:rPr>
              <a:t> UK, Prague, </a:t>
            </a:r>
            <a:r>
              <a:rPr lang="en-US" sz="1550" dirty="0" err="1">
                <a:cs typeface="Calibri"/>
              </a:rPr>
              <a:t>Czechia</a:t>
            </a:r>
            <a:r>
              <a:rPr lang="cs-CZ" sz="1550" dirty="0">
                <a:cs typeface="Calibri"/>
              </a:rPr>
              <a:t> (</a:t>
            </a:r>
            <a:r>
              <a:rPr lang="en-US" sz="1550" dirty="0">
                <a:cs typeface="Calibri"/>
                <a:hlinkClick r:id="rId8"/>
              </a:rPr>
              <a:t>project URL </a:t>
            </a:r>
            <a:r>
              <a:rPr lang="cs-CZ" sz="1550" dirty="0">
                <a:cs typeface="Calibri"/>
              </a:rPr>
              <a:t>)</a:t>
            </a:r>
            <a:endParaRPr lang="en-US" sz="155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50" dirty="0" err="1">
                <a:cs typeface="Calibri"/>
              </a:rPr>
              <a:t>Hajič</a:t>
            </a:r>
            <a:r>
              <a:rPr lang="en-US" sz="1550" dirty="0">
                <a:cs typeface="Calibri"/>
              </a:rPr>
              <a:t>, J. et al. (2024): </a:t>
            </a:r>
            <a:r>
              <a:rPr lang="en-US" sz="1550" dirty="0">
                <a:cs typeface="Calibri"/>
                <a:hlinkClick r:id="rId9"/>
              </a:rPr>
              <a:t>Mapping Czech Verbal </a:t>
            </a:r>
            <a:r>
              <a:rPr lang="en-US" sz="1550" dirty="0" err="1">
                <a:cs typeface="Calibri"/>
                <a:hlinkClick r:id="rId9"/>
              </a:rPr>
              <a:t>Valency</a:t>
            </a:r>
            <a:r>
              <a:rPr lang="en-US" sz="1550" dirty="0">
                <a:cs typeface="Calibri"/>
                <a:hlinkClick r:id="rId9"/>
              </a:rPr>
              <a:t> to </a:t>
            </a:r>
            <a:r>
              <a:rPr lang="en-US" sz="1550" dirty="0" err="1">
                <a:cs typeface="Calibri"/>
                <a:hlinkClick r:id="rId9"/>
              </a:rPr>
              <a:t>PropBank</a:t>
            </a:r>
            <a:r>
              <a:rPr lang="en-US" sz="1550" dirty="0">
                <a:cs typeface="Calibri"/>
                <a:hlinkClick r:id="rId9"/>
              </a:rPr>
              <a:t> Argument Labels</a:t>
            </a:r>
            <a:r>
              <a:rPr lang="en-US" sz="1550" dirty="0">
                <a:cs typeface="Calibri"/>
              </a:rPr>
              <a:t>, in: </a:t>
            </a:r>
            <a:r>
              <a:rPr lang="en-US" sz="1550" i="1" dirty="0">
                <a:cs typeface="Calibri"/>
              </a:rPr>
              <a:t>Proceedings of the Fifth International Workshop on Designing Meaning Representations (</a:t>
            </a:r>
            <a:r>
              <a:rPr lang="en-US" sz="1550" i="1" dirty="0" err="1">
                <a:cs typeface="Calibri"/>
              </a:rPr>
              <a:t>DMR</a:t>
            </a:r>
            <a:r>
              <a:rPr lang="en-US" sz="1550" i="1" dirty="0">
                <a:cs typeface="Calibri"/>
              </a:rPr>
              <a:t> 2024), </a:t>
            </a:r>
            <a:r>
              <a:rPr lang="en-US" sz="1550" i="1" dirty="0" err="1">
                <a:cs typeface="Calibri"/>
              </a:rPr>
              <a:t>ELRA</a:t>
            </a:r>
            <a:r>
              <a:rPr lang="en-US" sz="1550" i="1" dirty="0">
                <a:cs typeface="Calibri"/>
              </a:rPr>
              <a:t> and </a:t>
            </a:r>
            <a:r>
              <a:rPr lang="en-US" sz="1550" i="1" dirty="0" err="1">
                <a:cs typeface="Calibri"/>
              </a:rPr>
              <a:t>ICCL</a:t>
            </a:r>
            <a:r>
              <a:rPr lang="en-US" sz="1550" dirty="0">
                <a:cs typeface="Calibri"/>
              </a:rPr>
              <a:t>, Torino, Italia, p. 88-100.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50" dirty="0" err="1" smtClean="0">
                <a:cs typeface="Calibri"/>
              </a:rPr>
              <a:t>Hajičová</a:t>
            </a:r>
            <a:r>
              <a:rPr lang="en-US" sz="1550" dirty="0">
                <a:cs typeface="Calibri"/>
              </a:rPr>
              <a:t>, E. (2020): Dependency-Based Underlying-Structure Tagging of a Very Large Czech Corpus, </a:t>
            </a:r>
            <a:r>
              <a:rPr lang="en-US" sz="1550" i="1" dirty="0">
                <a:cs typeface="Calibri"/>
              </a:rPr>
              <a:t>Special Issue of TAL Journal, </a:t>
            </a:r>
            <a:r>
              <a:rPr lang="en-US" sz="1550" i="1" dirty="0" err="1">
                <a:cs typeface="Calibri"/>
              </a:rPr>
              <a:t>Grammaires</a:t>
            </a:r>
            <a:r>
              <a:rPr lang="en-US" sz="1550" i="1" dirty="0">
                <a:cs typeface="Calibri"/>
              </a:rPr>
              <a:t> De </a:t>
            </a:r>
            <a:r>
              <a:rPr lang="en-US" sz="1550" i="1" dirty="0" err="1">
                <a:cs typeface="Calibri"/>
              </a:rPr>
              <a:t>Dépendence</a:t>
            </a:r>
            <a:r>
              <a:rPr lang="en-US" sz="1550" i="1" dirty="0">
                <a:cs typeface="Calibri"/>
              </a:rPr>
              <a:t> / Dependency Grammars</a:t>
            </a:r>
            <a:r>
              <a:rPr lang="en-US" sz="1550" dirty="0">
                <a:cs typeface="Calibri"/>
              </a:rPr>
              <a:t>, p. 57-78.</a:t>
            </a:r>
            <a:endParaRPr lang="cs-CZ" sz="155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50" dirty="0" err="1">
                <a:cs typeface="Calibri"/>
              </a:rPr>
              <a:t>Lopatková</a:t>
            </a:r>
            <a:r>
              <a:rPr lang="en-US" sz="1550" dirty="0">
                <a:cs typeface="Calibri"/>
              </a:rPr>
              <a:t>, M. et al. (2024): </a:t>
            </a:r>
            <a:r>
              <a:rPr lang="en-US" sz="1550" dirty="0">
                <a:cs typeface="Calibri"/>
                <a:hlinkClick r:id="rId10"/>
              </a:rPr>
              <a:t>Towards a Conversion of the Prague Dependency Treebank Data to the Uniform Meaning Representation</a:t>
            </a:r>
            <a:r>
              <a:rPr lang="en-US" sz="1550" dirty="0">
                <a:cs typeface="Calibri"/>
              </a:rPr>
              <a:t>. in: Proceedings of the 24th Conference Information Technologies – Applications and Theory (</a:t>
            </a:r>
            <a:r>
              <a:rPr lang="en-US" sz="1550" dirty="0" err="1">
                <a:cs typeface="Calibri"/>
              </a:rPr>
              <a:t>ITAT</a:t>
            </a:r>
            <a:r>
              <a:rPr lang="en-US" sz="1550" dirty="0">
                <a:cs typeface="Calibri"/>
              </a:rPr>
              <a:t> 2024), CEUR-WS.org, </a:t>
            </a:r>
            <a:r>
              <a:rPr lang="en-US" sz="1550" dirty="0" err="1">
                <a:cs typeface="Calibri"/>
              </a:rPr>
              <a:t>Košice</a:t>
            </a:r>
            <a:r>
              <a:rPr lang="en-US" sz="1550" dirty="0">
                <a:cs typeface="Calibri"/>
              </a:rPr>
              <a:t>, Slovakia, p. 62-76.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50" dirty="0" smtClean="0">
                <a:cs typeface="Calibri"/>
              </a:rPr>
              <a:t>Palmer</a:t>
            </a:r>
            <a:r>
              <a:rPr lang="en-US" sz="1550" dirty="0">
                <a:cs typeface="Calibri"/>
              </a:rPr>
              <a:t>, M. and </a:t>
            </a:r>
            <a:r>
              <a:rPr lang="en-US" sz="1550" dirty="0" err="1">
                <a:cs typeface="Calibri"/>
              </a:rPr>
              <a:t>Gildea</a:t>
            </a:r>
            <a:r>
              <a:rPr lang="en-US" sz="1550" dirty="0">
                <a:cs typeface="Calibri"/>
              </a:rPr>
              <a:t>, D. and Kingsbury, P. (2005): </a:t>
            </a:r>
            <a:r>
              <a:rPr lang="en-US" sz="1550" dirty="0">
                <a:cs typeface="Calibri"/>
                <a:hlinkClick r:id="rId11"/>
              </a:rPr>
              <a:t>The Proposition Bank: An Annotated Corpus of Semantic Roles</a:t>
            </a:r>
            <a:r>
              <a:rPr lang="en-US" sz="1550" dirty="0">
                <a:cs typeface="Calibri"/>
              </a:rPr>
              <a:t>, </a:t>
            </a:r>
            <a:r>
              <a:rPr lang="en-US" sz="1550" i="1" dirty="0">
                <a:cs typeface="Calibri"/>
              </a:rPr>
              <a:t>Computational Linguistics</a:t>
            </a:r>
            <a:r>
              <a:rPr lang="en-US" sz="1550" dirty="0">
                <a:cs typeface="Calibri"/>
              </a:rPr>
              <a:t>, 31</a:t>
            </a:r>
            <a:r>
              <a:rPr lang="cs-CZ" sz="1550" dirty="0">
                <a:cs typeface="Calibri"/>
              </a:rPr>
              <a:t>,</a:t>
            </a:r>
            <a:r>
              <a:rPr lang="en-US" sz="1550" dirty="0">
                <a:cs typeface="Calibri"/>
              </a:rPr>
              <a:t> p. 71-106.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50" dirty="0">
                <a:cs typeface="Calibri"/>
              </a:rPr>
              <a:t>Pradhan, S. et al. (2022): </a:t>
            </a:r>
            <a:r>
              <a:rPr lang="en-US" sz="1550" dirty="0" err="1" smtClean="0">
                <a:cs typeface="Calibri"/>
                <a:hlinkClick r:id="rId12"/>
              </a:rPr>
              <a:t>PropBank</a:t>
            </a:r>
            <a:r>
              <a:rPr lang="en-US" sz="1550" dirty="0" smtClean="0">
                <a:cs typeface="Calibri"/>
                <a:hlinkClick r:id="rId12"/>
              </a:rPr>
              <a:t> comes of age—larger, smarter, and more diverse</a:t>
            </a:r>
            <a:r>
              <a:rPr lang="en-US" sz="1550" dirty="0" smtClean="0">
                <a:cs typeface="Calibri"/>
              </a:rPr>
              <a:t>, </a:t>
            </a:r>
            <a:r>
              <a:rPr lang="en-US" sz="1550" dirty="0">
                <a:cs typeface="Calibri"/>
              </a:rPr>
              <a:t>in: </a:t>
            </a:r>
            <a:r>
              <a:rPr lang="en-US" sz="1550" i="1" dirty="0">
                <a:cs typeface="Calibri"/>
              </a:rPr>
              <a:t>Proceedings of the 11th Joint Conference on Lexical and Computational Semantics</a:t>
            </a:r>
            <a:r>
              <a:rPr lang="en-US" sz="1550" dirty="0">
                <a:cs typeface="Calibri"/>
              </a:rPr>
              <a:t>, ACL, Seattle, Washington, p. 278-288. </a:t>
            </a:r>
            <a:endParaRPr lang="cs-CZ" sz="1550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50" dirty="0" err="1" smtClean="0">
                <a:cs typeface="Calibri"/>
              </a:rPr>
              <a:t>Sgall</a:t>
            </a:r>
            <a:r>
              <a:rPr lang="en-US" sz="1550" dirty="0">
                <a:cs typeface="Calibri"/>
              </a:rPr>
              <a:t>, P. (</a:t>
            </a:r>
            <a:r>
              <a:rPr lang="en-US" sz="1550" dirty="0" smtClean="0">
                <a:cs typeface="Calibri"/>
              </a:rPr>
              <a:t>19</a:t>
            </a:r>
            <a:r>
              <a:rPr lang="cs-CZ" sz="1550" dirty="0" smtClean="0">
                <a:cs typeface="Calibri"/>
              </a:rPr>
              <a:t>6</a:t>
            </a:r>
            <a:r>
              <a:rPr lang="en-US" sz="1550" dirty="0" smtClean="0">
                <a:cs typeface="Calibri"/>
              </a:rPr>
              <a:t>7</a:t>
            </a:r>
            <a:r>
              <a:rPr lang="en-US" sz="1550" dirty="0">
                <a:cs typeface="Calibri"/>
              </a:rPr>
              <a:t>): </a:t>
            </a:r>
            <a:r>
              <a:rPr lang="en-US" sz="1550" i="1" dirty="0" err="1">
                <a:cs typeface="Calibri"/>
              </a:rPr>
              <a:t>Generativní</a:t>
            </a:r>
            <a:r>
              <a:rPr lang="en-US" sz="1550" i="1" dirty="0">
                <a:cs typeface="Calibri"/>
              </a:rPr>
              <a:t> </a:t>
            </a:r>
            <a:r>
              <a:rPr lang="en-US" sz="1550" i="1" dirty="0" err="1">
                <a:cs typeface="Calibri"/>
              </a:rPr>
              <a:t>popis</a:t>
            </a:r>
            <a:r>
              <a:rPr lang="en-US" sz="1550" i="1" dirty="0">
                <a:cs typeface="Calibri"/>
              </a:rPr>
              <a:t> </a:t>
            </a:r>
            <a:r>
              <a:rPr lang="en-US" sz="1550" i="1" dirty="0" err="1">
                <a:cs typeface="Calibri"/>
              </a:rPr>
              <a:t>jazyka</a:t>
            </a:r>
            <a:r>
              <a:rPr lang="en-US" sz="1550" i="1" dirty="0">
                <a:cs typeface="Calibri"/>
              </a:rPr>
              <a:t> a </a:t>
            </a:r>
            <a:r>
              <a:rPr lang="en-US" sz="1550" i="1" dirty="0" err="1">
                <a:cs typeface="Calibri"/>
              </a:rPr>
              <a:t>česká</a:t>
            </a:r>
            <a:r>
              <a:rPr lang="en-US" sz="1550" i="1" dirty="0">
                <a:cs typeface="Calibri"/>
              </a:rPr>
              <a:t> </a:t>
            </a:r>
            <a:r>
              <a:rPr lang="en-US" sz="1550" i="1" dirty="0" err="1">
                <a:cs typeface="Calibri"/>
              </a:rPr>
              <a:t>deklinace</a:t>
            </a:r>
            <a:r>
              <a:rPr lang="en-US" sz="1550" i="1" dirty="0">
                <a:cs typeface="Calibri"/>
              </a:rPr>
              <a:t> </a:t>
            </a:r>
            <a:r>
              <a:rPr lang="en-US" sz="1550" dirty="0">
                <a:cs typeface="Calibri"/>
              </a:rPr>
              <a:t>(Generative Description of a Language </a:t>
            </a:r>
            <a:r>
              <a:rPr lang="en-US" sz="1550" dirty="0" smtClean="0">
                <a:cs typeface="Calibri"/>
              </a:rPr>
              <a:t>and</a:t>
            </a:r>
            <a:r>
              <a:rPr lang="cs-CZ" sz="1550" dirty="0" smtClean="0">
                <a:cs typeface="Calibri"/>
              </a:rPr>
              <a:t> </a:t>
            </a:r>
            <a:r>
              <a:rPr lang="en-US" sz="1550" dirty="0" smtClean="0">
                <a:cs typeface="Calibri"/>
              </a:rPr>
              <a:t>the </a:t>
            </a:r>
            <a:r>
              <a:rPr lang="en-US" sz="1550" dirty="0">
                <a:cs typeface="Calibri"/>
              </a:rPr>
              <a:t>Czech Declension), Academia, Praha.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50" dirty="0" err="1" smtClean="0">
                <a:cs typeface="Calibri"/>
              </a:rPr>
              <a:t>Sgall</a:t>
            </a:r>
            <a:r>
              <a:rPr lang="en-US" sz="1550" dirty="0">
                <a:cs typeface="Calibri"/>
              </a:rPr>
              <a:t>, P. and </a:t>
            </a:r>
            <a:r>
              <a:rPr lang="en-US" sz="1550" dirty="0" err="1">
                <a:cs typeface="Calibri"/>
              </a:rPr>
              <a:t>Hajičová</a:t>
            </a:r>
            <a:r>
              <a:rPr lang="en-US" sz="1550" dirty="0">
                <a:cs typeface="Calibri"/>
              </a:rPr>
              <a:t>, E. and Panevová, J. (1986): </a:t>
            </a:r>
            <a:r>
              <a:rPr lang="en-US" sz="1550" i="1" dirty="0">
                <a:cs typeface="Calibri"/>
              </a:rPr>
              <a:t>The Meaning of the Sentence in Its Semantic and Pragmatic Aspects</a:t>
            </a:r>
            <a:r>
              <a:rPr lang="en-US" sz="1550" dirty="0">
                <a:cs typeface="Calibri"/>
              </a:rPr>
              <a:t>, </a:t>
            </a:r>
            <a:r>
              <a:rPr lang="en-US" sz="1550" dirty="0" err="1">
                <a:cs typeface="Calibri"/>
              </a:rPr>
              <a:t>Reidel</a:t>
            </a:r>
            <a:r>
              <a:rPr lang="en-US" sz="1550" dirty="0">
                <a:cs typeface="Calibri"/>
              </a:rPr>
              <a:t>, Dordrecht</a:t>
            </a:r>
            <a:r>
              <a:rPr lang="en-US" sz="1550" dirty="0" smtClean="0">
                <a:cs typeface="Calibri"/>
              </a:rPr>
              <a:t>.</a:t>
            </a:r>
            <a:endParaRPr lang="en-US" sz="155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50" dirty="0" err="1" smtClean="0">
                <a:cs typeface="Calibri"/>
              </a:rPr>
              <a:t>Synková</a:t>
            </a:r>
            <a:r>
              <a:rPr lang="en-US" sz="1550" dirty="0">
                <a:cs typeface="Calibri"/>
              </a:rPr>
              <a:t>, P. et al. (2022): </a:t>
            </a:r>
            <a:r>
              <a:rPr lang="en-US" sz="1550" i="1" dirty="0">
                <a:hlinkClick r:id="rId13"/>
              </a:rPr>
              <a:t>Prague Discourse Treebank 3.0 </a:t>
            </a:r>
            <a:r>
              <a:rPr lang="cs-CZ" sz="1550" i="1" dirty="0" smtClean="0">
                <a:hlinkClick r:id="rId13"/>
              </a:rPr>
              <a:t>(</a:t>
            </a:r>
            <a:r>
              <a:rPr lang="en-US" sz="1550" i="1" dirty="0" err="1" smtClean="0">
                <a:cs typeface="Calibri"/>
                <a:hlinkClick r:id="rId13"/>
              </a:rPr>
              <a:t>PDiT</a:t>
            </a:r>
            <a:r>
              <a:rPr lang="en-US" sz="1550" i="1" dirty="0" smtClean="0">
                <a:cs typeface="Calibri"/>
                <a:hlinkClick r:id="rId13"/>
              </a:rPr>
              <a:t> 3.0</a:t>
            </a:r>
            <a:r>
              <a:rPr lang="cs-CZ" sz="1550" i="1" dirty="0" smtClean="0">
                <a:cs typeface="Calibri"/>
                <a:hlinkClick r:id="rId13"/>
              </a:rPr>
              <a:t>)</a:t>
            </a:r>
            <a:r>
              <a:rPr lang="en-US" sz="1550" dirty="0" smtClean="0">
                <a:cs typeface="Calibri"/>
              </a:rPr>
              <a:t>, </a:t>
            </a:r>
            <a:r>
              <a:rPr lang="en-US" sz="1550" dirty="0" err="1">
                <a:cs typeface="Calibri"/>
              </a:rPr>
              <a:t>LINDAT</a:t>
            </a:r>
            <a:r>
              <a:rPr lang="en-US" sz="1550" dirty="0">
                <a:cs typeface="Calibri"/>
              </a:rPr>
              <a:t>/</a:t>
            </a:r>
            <a:r>
              <a:rPr lang="en-US" sz="1550" dirty="0" err="1">
                <a:cs typeface="Calibri"/>
              </a:rPr>
              <a:t>CLARIAHCZ</a:t>
            </a:r>
            <a:r>
              <a:rPr lang="en-US" sz="1550" dirty="0">
                <a:cs typeface="Calibri"/>
              </a:rPr>
              <a:t> Digital Library, </a:t>
            </a:r>
            <a:r>
              <a:rPr lang="en-US" sz="1550" dirty="0" err="1">
                <a:cs typeface="Calibri"/>
              </a:rPr>
              <a:t>ÚFAL</a:t>
            </a:r>
            <a:r>
              <a:rPr lang="en-US" sz="1550" dirty="0">
                <a:cs typeface="Calibri"/>
              </a:rPr>
              <a:t>, </a:t>
            </a:r>
            <a:r>
              <a:rPr lang="en-US" sz="1550" dirty="0" err="1">
                <a:cs typeface="Calibri"/>
              </a:rPr>
              <a:t>MFF</a:t>
            </a:r>
            <a:r>
              <a:rPr lang="en-US" sz="1550" dirty="0">
                <a:cs typeface="Calibri"/>
              </a:rPr>
              <a:t> UK, Prague, </a:t>
            </a:r>
            <a:r>
              <a:rPr lang="en-US" sz="1550" dirty="0" err="1">
                <a:cs typeface="Calibri"/>
              </a:rPr>
              <a:t>Czechia</a:t>
            </a:r>
            <a:r>
              <a:rPr lang="en-US" sz="1550" dirty="0"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50" dirty="0" err="1" smtClean="0">
                <a:cs typeface="Calibri"/>
              </a:rPr>
              <a:t>Urešová</a:t>
            </a:r>
            <a:r>
              <a:rPr lang="en-US" sz="1550" dirty="0">
                <a:cs typeface="Calibri"/>
              </a:rPr>
              <a:t>, Z. et al. (2021): </a:t>
            </a:r>
            <a:r>
              <a:rPr lang="en-US" sz="1550" i="1" dirty="0">
                <a:cs typeface="Calibri"/>
                <a:hlinkClick r:id="rId14"/>
              </a:rPr>
              <a:t>PDT-</a:t>
            </a:r>
            <a:r>
              <a:rPr lang="en-US" sz="1550" i="1" dirty="0" err="1">
                <a:cs typeface="Calibri"/>
                <a:hlinkClick r:id="rId14"/>
              </a:rPr>
              <a:t>Vallex</a:t>
            </a:r>
            <a:r>
              <a:rPr lang="en-US" sz="1550" i="1" dirty="0">
                <a:cs typeface="Calibri"/>
                <a:hlinkClick r:id="rId14"/>
              </a:rPr>
              <a:t>: Czech </a:t>
            </a:r>
            <a:r>
              <a:rPr lang="en-US" sz="1550" i="1" dirty="0" err="1">
                <a:cs typeface="Calibri"/>
                <a:hlinkClick r:id="rId14"/>
              </a:rPr>
              <a:t>Valency</a:t>
            </a:r>
            <a:r>
              <a:rPr lang="en-US" sz="1550" i="1" dirty="0">
                <a:cs typeface="Calibri"/>
                <a:hlinkClick r:id="rId14"/>
              </a:rPr>
              <a:t> lexicon linked to treebanks 4.0 (PDT-</a:t>
            </a:r>
            <a:r>
              <a:rPr lang="en-US" sz="1550" i="1" dirty="0" err="1">
                <a:cs typeface="Calibri"/>
                <a:hlinkClick r:id="rId14"/>
              </a:rPr>
              <a:t>Vallex</a:t>
            </a:r>
            <a:r>
              <a:rPr lang="en-US" sz="1550" i="1" dirty="0">
                <a:cs typeface="Calibri"/>
                <a:hlinkClick r:id="rId14"/>
              </a:rPr>
              <a:t> 4.0</a:t>
            </a:r>
            <a:r>
              <a:rPr lang="en-US" sz="1550" i="1" dirty="0" smtClean="0">
                <a:cs typeface="Calibri"/>
                <a:hlinkClick r:id="rId14"/>
              </a:rPr>
              <a:t>)</a:t>
            </a:r>
            <a:r>
              <a:rPr lang="en-US" sz="1550" dirty="0" smtClean="0">
                <a:cs typeface="Calibri"/>
              </a:rPr>
              <a:t>,</a:t>
            </a:r>
            <a:r>
              <a:rPr lang="cs-CZ" sz="1550" dirty="0" smtClean="0">
                <a:cs typeface="Calibri"/>
              </a:rPr>
              <a:t> </a:t>
            </a:r>
            <a:r>
              <a:rPr lang="en-US" sz="1550" dirty="0" err="1" smtClean="0">
                <a:cs typeface="Calibri"/>
              </a:rPr>
              <a:t>LINDAT</a:t>
            </a:r>
            <a:r>
              <a:rPr lang="en-US" sz="1550" dirty="0" smtClean="0">
                <a:cs typeface="Calibri"/>
              </a:rPr>
              <a:t>/</a:t>
            </a:r>
            <a:r>
              <a:rPr lang="en-US" sz="1550" dirty="0" err="1" smtClean="0">
                <a:cs typeface="Calibri"/>
              </a:rPr>
              <a:t>CLARIAH</a:t>
            </a:r>
            <a:r>
              <a:rPr lang="en-US" sz="1550" dirty="0" smtClean="0">
                <a:cs typeface="Calibri"/>
              </a:rPr>
              <a:t>-CZ </a:t>
            </a:r>
            <a:r>
              <a:rPr lang="en-US" sz="1550" dirty="0">
                <a:cs typeface="Calibri"/>
              </a:rPr>
              <a:t>Digital Library, </a:t>
            </a:r>
            <a:r>
              <a:rPr lang="en-US" sz="1550" dirty="0" err="1">
                <a:cs typeface="Calibri"/>
              </a:rPr>
              <a:t>ÚFAL</a:t>
            </a:r>
            <a:r>
              <a:rPr lang="en-US" sz="1550" dirty="0">
                <a:cs typeface="Calibri"/>
              </a:rPr>
              <a:t>, </a:t>
            </a:r>
            <a:r>
              <a:rPr lang="en-US" sz="1550" dirty="0" err="1">
                <a:cs typeface="Calibri"/>
              </a:rPr>
              <a:t>MFF</a:t>
            </a:r>
            <a:r>
              <a:rPr lang="en-US" sz="1550" dirty="0">
                <a:cs typeface="Calibri"/>
              </a:rPr>
              <a:t> UK, Prague, </a:t>
            </a:r>
            <a:r>
              <a:rPr lang="en-US" sz="1550" dirty="0" err="1">
                <a:cs typeface="Calibri"/>
              </a:rPr>
              <a:t>Czechia</a:t>
            </a:r>
            <a:r>
              <a:rPr lang="en-US" sz="1550" dirty="0" smtClean="0">
                <a:cs typeface="Calibri"/>
              </a:rPr>
              <a:t>.</a:t>
            </a:r>
            <a:endParaRPr lang="en-US" sz="1550" dirty="0"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 smtClean="0"/>
              <a:t>10/9/2024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UMR</a:t>
            </a:r>
            <a:r>
              <a:rPr lang="en-US" dirty="0" smtClean="0"/>
              <a:t> meeting - based on </a:t>
            </a:r>
            <a:r>
              <a:rPr lang="en-US" dirty="0" err="1" smtClean="0"/>
              <a:t>ITAT</a:t>
            </a:r>
            <a:r>
              <a:rPr lang="en-US" dirty="0" smtClean="0"/>
              <a:t> 2024 (</a:t>
            </a:r>
            <a:r>
              <a:rPr lang="en-US" dirty="0" err="1" smtClean="0"/>
              <a:t>Lopatkova</a:t>
            </a:r>
            <a:r>
              <a:rPr lang="en-US" dirty="0" smtClean="0"/>
              <a:t> et al.)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5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Thank you for your attention!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</a:b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/>
            </a:r>
            <a:b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Questions?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xmlns="" id="{FAC0DD04-B8A4-45BE-9A0A-D0351BF7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665" y="4710223"/>
            <a:ext cx="1351212" cy="108441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695099"/>
              </p:ext>
            </p:extLst>
          </p:nvPr>
        </p:nvGraphicFramePr>
        <p:xfrm>
          <a:off x="10488552" y="5887843"/>
          <a:ext cx="1687942" cy="9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" name="Acrobat Document" r:id="rId4" imgW="4400418" imgH="2533650" progId="AcroExch.Document.DC">
                  <p:embed/>
                </p:oleObj>
              </mc:Choice>
              <mc:Fallback>
                <p:oleObj name="Acrobat Document" r:id="rId4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88552" y="5887843"/>
                        <a:ext cx="1687942" cy="9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44" descr="C:\Users\Marketa\Documents\RA\Cicling-12\MFF-logo300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661" y="138695"/>
            <a:ext cx="162560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marketa\Desktop\New folder\UK-zna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2388"/>
            <a:ext cx="1647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xmlns="" id="{7766E6A1-F555-481A-B6B8-EF3975D98281}"/>
              </a:ext>
            </a:extLst>
          </p:cNvPr>
          <p:cNvSpPr txBox="1"/>
          <p:nvPr/>
        </p:nvSpPr>
        <p:spPr>
          <a:xfrm>
            <a:off x="306371" y="5536516"/>
            <a:ext cx="1006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Supported by the </a:t>
            </a:r>
            <a:r>
              <a:rPr lang="en-US" sz="1600" i="1" dirty="0" err="1" smtClean="0"/>
              <a:t>LUSyD</a:t>
            </a:r>
            <a:r>
              <a:rPr lang="en-US" sz="1600" i="1" dirty="0" smtClean="0"/>
              <a:t> project (</a:t>
            </a:r>
            <a:r>
              <a:rPr lang="en-US" sz="1600" i="1" dirty="0" err="1" smtClean="0"/>
              <a:t>GAČR</a:t>
            </a:r>
            <a:r>
              <a:rPr lang="en-US" sz="1600" i="1" dirty="0" smtClean="0"/>
              <a:t>, no. 20-</a:t>
            </a:r>
            <a:r>
              <a:rPr lang="en-US" sz="1600" i="1" dirty="0" err="1" smtClean="0"/>
              <a:t>16819X</a:t>
            </a:r>
            <a:r>
              <a:rPr lang="en-US" sz="1600" i="1" dirty="0" smtClean="0"/>
              <a:t>) and the </a:t>
            </a:r>
            <a:r>
              <a:rPr lang="en-US" sz="1600" i="1" dirty="0" err="1" smtClean="0"/>
              <a:t>LINDAT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CLARIAH</a:t>
            </a:r>
            <a:r>
              <a:rPr lang="en-US" sz="1600" i="1" dirty="0" smtClean="0"/>
              <a:t>-CZ project (</a:t>
            </a:r>
            <a:r>
              <a:rPr lang="en-US" sz="1600" i="1" dirty="0" err="1" smtClean="0"/>
              <a:t>MŠMT</a:t>
            </a:r>
            <a:r>
              <a:rPr lang="en-US" sz="1600" i="1" dirty="0" smtClean="0"/>
              <a:t>, no. </a:t>
            </a:r>
            <a:r>
              <a:rPr lang="en-US" sz="1600" i="1" dirty="0" err="1" smtClean="0"/>
              <a:t>LM2023062</a:t>
            </a:r>
            <a:r>
              <a:rPr lang="en-US" sz="1600" i="1" dirty="0" smtClean="0"/>
              <a:t>); partially supported by </a:t>
            </a:r>
            <a:r>
              <a:rPr lang="en-US" sz="1600" i="1" dirty="0" err="1" smtClean="0"/>
              <a:t>CUNI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GAUK</a:t>
            </a:r>
            <a:r>
              <a:rPr lang="en-US" sz="1600" i="1" dirty="0" smtClean="0"/>
              <a:t>, project no. 104924</a:t>
            </a:r>
            <a:r>
              <a:rPr lang="cs-CZ" sz="1600" i="1" dirty="0" smtClean="0"/>
              <a:t>,</a:t>
            </a:r>
            <a:r>
              <a:rPr lang="en-US" sz="1600" i="1" dirty="0" smtClean="0"/>
              <a:t> and SVV, project no. 260 698). </a:t>
            </a:r>
            <a:endParaRPr lang="en-US" sz="16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UMR meeting - based on ITAT 2024 (</a:t>
            </a:r>
            <a:r>
              <a:rPr lang="en-US" dirty="0" err="1" smtClean="0"/>
              <a:t>Lopatkova</a:t>
            </a:r>
            <a:r>
              <a:rPr lang="en-US" dirty="0" smtClean="0"/>
              <a:t> et al.)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49" y="301327"/>
            <a:ext cx="11735299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Two Meaning Representations at a Glance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PDT-TR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theory: Functional Generative Description</a:t>
            </a:r>
            <a:r>
              <a:rPr lang="en-US" sz="1900" dirty="0" smtClean="0">
                <a:cs typeface="Calibri"/>
              </a:rPr>
              <a:t>		(esp. </a:t>
            </a:r>
            <a:r>
              <a:rPr lang="en-US" sz="1900" dirty="0" err="1" smtClean="0">
                <a:cs typeface="Calibri"/>
              </a:rPr>
              <a:t>Sgall</a:t>
            </a:r>
            <a:r>
              <a:rPr lang="en-US" sz="1900" dirty="0" smtClean="0">
                <a:cs typeface="Calibri"/>
              </a:rPr>
              <a:t> et al, 1967; 1986; </a:t>
            </a:r>
            <a:r>
              <a:rPr lang="cs-CZ" sz="1900" dirty="0" smtClean="0">
                <a:cs typeface="Calibri"/>
              </a:rPr>
              <a:t>Hajičová, </a:t>
            </a:r>
            <a:r>
              <a:rPr lang="en-US" sz="1900" dirty="0" smtClean="0">
                <a:cs typeface="Calibri"/>
              </a:rPr>
              <a:t>2020)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data and tools: treebank</a:t>
            </a:r>
            <a:r>
              <a:rPr lang="en-US" sz="2200" dirty="0" smtClean="0">
                <a:cs typeface="Calibri"/>
              </a:rPr>
              <a:t> (esp. </a:t>
            </a:r>
            <a:r>
              <a:rPr lang="en-US" sz="2200" dirty="0" err="1" smtClean="0">
                <a:cs typeface="Calibri"/>
              </a:rPr>
              <a:t>Hajič</a:t>
            </a:r>
            <a:r>
              <a:rPr lang="en-US" sz="2200" dirty="0" smtClean="0">
                <a:cs typeface="Calibri"/>
              </a:rPr>
              <a:t> et al., 2020)</a:t>
            </a: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    	Czech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cs typeface="Calibri"/>
              </a:rPr>
              <a:t>130k</a:t>
            </a:r>
            <a:r>
              <a:rPr lang="en-US" sz="1900" dirty="0" smtClean="0">
                <a:cs typeface="Calibri"/>
              </a:rPr>
              <a:t> sentences</a:t>
            </a:r>
            <a:r>
              <a:rPr lang="en-US" sz="1900" dirty="0" smtClean="0"/>
              <a:t>)</a:t>
            </a:r>
            <a:r>
              <a:rPr lang="en-US" sz="1900" dirty="0" smtClean="0">
                <a:cs typeface="Calibri"/>
              </a:rPr>
              <a:t>; English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cs typeface="Calibri"/>
              </a:rPr>
              <a:t>55k</a:t>
            </a:r>
            <a:r>
              <a:rPr lang="en-US" sz="1900" dirty="0" smtClean="0">
                <a:cs typeface="Calibri"/>
              </a:rPr>
              <a:t>); Latin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cs typeface="Calibri"/>
              </a:rPr>
              <a:t>5k</a:t>
            </a:r>
            <a:r>
              <a:rPr lang="en-US" sz="1900" dirty="0" smtClean="0">
                <a:cs typeface="Calibri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dependency-oriented formalism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covers:</a:t>
            </a:r>
            <a:r>
              <a:rPr lang="en-US" sz="2400" dirty="0" smtClean="0">
                <a:cs typeface="Calibri"/>
              </a:rPr>
              <a:t> </a:t>
            </a:r>
            <a:endParaRPr lang="en-US" sz="22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deep and surface syntax (argument structure)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meaning-relevant morphology (tense, modality)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</a:t>
            </a:r>
            <a:r>
              <a:rPr lang="en-US" sz="2200" dirty="0" err="1" smtClean="0">
                <a:cs typeface="Calibri"/>
              </a:rPr>
              <a:t>coreference</a:t>
            </a:r>
            <a:r>
              <a:rPr lang="en-US" sz="2200" dirty="0" smtClean="0">
                <a:cs typeface="Calibri"/>
              </a:rPr>
              <a:t>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information structure and discourse relations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cs-CZ" sz="24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alibri"/>
              </a:rPr>
              <a:t>	</a:t>
            </a:r>
            <a:r>
              <a:rPr lang="en-US" sz="2600" dirty="0" smtClean="0">
                <a:cs typeface="Calibri"/>
              </a:rPr>
              <a:t>focus on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meaning</a:t>
            </a:r>
            <a:r>
              <a:rPr lang="en-US" sz="2600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as structured </a:t>
            </a:r>
            <a:r>
              <a:rPr lang="en-US" sz="2600" b="1" dirty="0" smtClean="0">
                <a:cs typeface="Calibri"/>
              </a:rPr>
              <a:t>				   </a:t>
            </a:r>
            <a:r>
              <a:rPr lang="en-US" sz="2600" dirty="0" smtClean="0">
                <a:cs typeface="Calibri"/>
              </a:rPr>
              <a:t>by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the</a:t>
            </a:r>
            <a:r>
              <a:rPr lang="en-US" sz="2600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given language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cs typeface="Calibri"/>
              </a:rPr>
              <a:t>	</a:t>
            </a:r>
            <a:r>
              <a:rPr lang="en-US" sz="2600" dirty="0" smtClean="0">
                <a:cs typeface="Calibri"/>
              </a:rPr>
              <a:t>more-or-less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directly reflects the text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dirty="0" smtClean="0">
              <a:cs typeface="Calibri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6780" y="5632370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semantics, </a:t>
            </a:r>
            <a:r>
              <a:rPr lang="en-US" sz="2600" dirty="0" smtClean="0"/>
              <a:t>abstracting away from syntax</a:t>
            </a:r>
            <a:r>
              <a:rPr lang="en-US" sz="1900" dirty="0" smtClean="0"/>
              <a:t> </a:t>
            </a:r>
            <a:r>
              <a:rPr lang="en-US" sz="1900" dirty="0" smtClean="0">
                <a:cs typeface="Calibri"/>
              </a:rPr>
              <a:t>		(esp. van </a:t>
            </a:r>
            <a:r>
              <a:rPr lang="en-US" sz="1900" dirty="0" err="1" smtClean="0">
                <a:cs typeface="Calibri"/>
              </a:rPr>
              <a:t>Gysel</a:t>
            </a:r>
            <a:r>
              <a:rPr lang="en-US" sz="1900" dirty="0" smtClean="0">
                <a:cs typeface="Calibri"/>
              </a:rPr>
              <a:t> et al, 20</a:t>
            </a:r>
            <a:r>
              <a:rPr lang="cs-CZ" sz="1900" dirty="0" smtClean="0">
                <a:cs typeface="Calibri"/>
              </a:rPr>
              <a:t>2</a:t>
            </a:r>
            <a:r>
              <a:rPr lang="en-US" sz="1900" dirty="0" smtClean="0">
                <a:cs typeface="Calibri"/>
              </a:rPr>
              <a:t>1; Bonn et al, 2013)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typological perspective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limited data, no supporting infrastructure</a:t>
            </a:r>
            <a:r>
              <a:rPr lang="en-US" sz="1900" dirty="0" smtClean="0">
                <a:cs typeface="Calibri"/>
              </a:rPr>
              <a:t>		6 languages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 </a:t>
            </a:r>
            <a:r>
              <a:rPr lang="en-US" sz="1900" dirty="0" err="1" smtClean="0">
                <a:cs typeface="Calibri"/>
              </a:rPr>
              <a:t>2k</a:t>
            </a:r>
            <a:r>
              <a:rPr lang="en-US" sz="1900" dirty="0" smtClean="0">
                <a:cs typeface="Calibri"/>
              </a:rPr>
              <a:t> sentences)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(directed) </a:t>
            </a:r>
            <a:r>
              <a:rPr lang="cs-CZ" sz="2600" dirty="0" smtClean="0">
                <a:cs typeface="Calibri"/>
              </a:rPr>
              <a:t>(</a:t>
            </a:r>
            <a:r>
              <a:rPr lang="en-US" sz="2600" dirty="0" smtClean="0">
                <a:cs typeface="Calibri"/>
              </a:rPr>
              <a:t>acyclic</a:t>
            </a:r>
            <a:r>
              <a:rPr lang="cs-CZ" sz="2600" dirty="0" smtClean="0">
                <a:cs typeface="Calibri"/>
              </a:rPr>
              <a:t>)</a:t>
            </a:r>
            <a:r>
              <a:rPr lang="en-US" sz="2600" dirty="0" smtClean="0">
                <a:cs typeface="Calibri"/>
              </a:rPr>
              <a:t> graphs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covers:</a:t>
            </a:r>
            <a:endParaRPr lang="en-US" sz="2200" dirty="0" smtClean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argument structure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multiword expressions, named entities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enhanced info on aspect, modality, temporality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</a:t>
            </a:r>
            <a:r>
              <a:rPr lang="en-US" sz="2200" dirty="0" err="1" smtClean="0">
                <a:cs typeface="Calibri"/>
              </a:rPr>
              <a:t>coreference</a:t>
            </a:r>
            <a:r>
              <a:rPr lang="en-US" sz="2200" dirty="0" smtClean="0">
                <a:cs typeface="Calibri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ym typeface="Wingdings" panose="05000000000000000000" pitchFamily="2" charset="2"/>
              </a:rPr>
              <a:t>    	  broad </a:t>
            </a:r>
            <a:r>
              <a:rPr lang="en-US" sz="2600" b="1" dirty="0" smtClean="0">
                <a:solidFill>
                  <a:srgbClr val="C55A11"/>
                </a:solidFill>
                <a:sym typeface="Wingdings" panose="05000000000000000000" pitchFamily="2" charset="2"/>
              </a:rPr>
              <a:t>sem. interpretation </a:t>
            </a:r>
            <a:r>
              <a:rPr lang="en-US" sz="2600" dirty="0" smtClean="0">
                <a:sym typeface="Wingdings" panose="05000000000000000000" pitchFamily="2" charset="2"/>
              </a:rPr>
              <a:t>of the text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ym typeface="Wingdings" panose="05000000000000000000" pitchFamily="2" charset="2"/>
              </a:rPr>
              <a:t>    	  for cross-lingual applications</a:t>
            </a:r>
            <a:r>
              <a:rPr lang="en-US" sz="2600" dirty="0" smtClean="0">
                <a:cs typeface="Calibri"/>
              </a:rPr>
              <a:t>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494559" y="5869099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42612" y="5317857"/>
            <a:ext cx="5095530" cy="1055762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55A1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08732" y="5703033"/>
            <a:ext cx="4816212" cy="798115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 smtClean="0"/>
              <a:t>10/9/2024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UMR meeting - based on ITAT 2024 (</a:t>
            </a:r>
            <a:r>
              <a:rPr lang="en-US" dirty="0" err="1" smtClean="0"/>
              <a:t>Lopatkova</a:t>
            </a:r>
            <a:r>
              <a:rPr lang="en-US" dirty="0" smtClean="0"/>
              <a:t> et al.)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90" y="0"/>
            <a:ext cx="903046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8283" y="4780282"/>
            <a:ext cx="920800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  <a:r>
              <a:rPr lang="en-US" i="1" dirty="0" err="1"/>
              <a:t>výsledků</a:t>
            </a:r>
            <a:r>
              <a:rPr lang="en-US" i="1" dirty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results,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.' </a:t>
            </a:r>
          </a:p>
          <a:p>
            <a:endParaRPr lang="en-US" sz="800" dirty="0" smtClean="0"/>
          </a:p>
          <a:p>
            <a:r>
              <a:rPr lang="en-US" dirty="0" smtClean="0"/>
              <a:t>(</a:t>
            </a:r>
            <a:r>
              <a:rPr lang="en-US" dirty="0"/>
              <a:t>borrowed from the </a:t>
            </a:r>
            <a:r>
              <a:rPr lang="en-US" dirty="0" err="1"/>
              <a:t>PDiT</a:t>
            </a:r>
            <a:r>
              <a:rPr lang="en-US" dirty="0"/>
              <a:t>-EDA 1.0 corpus; English glosses added).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1624252" cy="78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PDT-TR</a:t>
            </a:r>
          </a:p>
        </p:txBody>
      </p:sp>
      <p:sp>
        <p:nvSpPr>
          <p:cNvPr id="4" name="Oval 3"/>
          <p:cNvSpPr/>
          <p:nvPr/>
        </p:nvSpPr>
        <p:spPr>
          <a:xfrm rot="1747910">
            <a:off x="5101535" y="846197"/>
            <a:ext cx="3469433" cy="1687367"/>
          </a:xfrm>
          <a:prstGeom prst="ellipse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5400000">
            <a:off x="9442088" y="3040805"/>
            <a:ext cx="1862687" cy="2330850"/>
          </a:xfrm>
          <a:prstGeom prst="ellipse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3"/>
          <p:cNvSpPr/>
          <p:nvPr/>
        </p:nvSpPr>
        <p:spPr>
          <a:xfrm rot="8168584">
            <a:off x="8744360" y="2795796"/>
            <a:ext cx="1033670" cy="288234"/>
          </a:xfrm>
          <a:prstGeom prst="rightArrow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025566"/>
              </p:ext>
            </p:extLst>
          </p:nvPr>
        </p:nvGraphicFramePr>
        <p:xfrm>
          <a:off x="1009713" y="42228"/>
          <a:ext cx="11160125" cy="622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Acrobat Document" r:id="rId3" imgW="11159640" imgH="6220800" progId="AcroExch.Document.DC">
                  <p:embed/>
                </p:oleObj>
              </mc:Choice>
              <mc:Fallback>
                <p:oleObj name="Acrobat Document" r:id="rId3" imgW="11159640" imgH="6220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713" y="42228"/>
                        <a:ext cx="11160125" cy="622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0837" y="5190826"/>
            <a:ext cx="9436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</a:p>
          <a:p>
            <a:r>
              <a:rPr lang="en-US" i="1" dirty="0" err="1" smtClean="0"/>
              <a:t>výsledků</a:t>
            </a:r>
            <a:r>
              <a:rPr lang="en-US" i="1" dirty="0" smtClean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</a:t>
            </a:r>
            <a:endParaRPr lang="en-US" dirty="0" smtClean="0"/>
          </a:p>
          <a:p>
            <a:r>
              <a:rPr lang="en-US" dirty="0" smtClean="0"/>
              <a:t>results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</a:t>
            </a:r>
            <a:r>
              <a:rPr lang="en-US" dirty="0"/>
              <a:t>'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4986850" cy="785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cs-CZ" sz="3000" b="1" dirty="0">
                <a:solidFill>
                  <a:srgbClr val="C55A11"/>
                </a:solidFill>
                <a:cs typeface="Calibri"/>
              </a:rPr>
              <a:t>U</a:t>
            </a: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MR</a:t>
            </a:r>
            <a:r>
              <a:rPr lang="cs-CZ" sz="3000" b="1" dirty="0" smtClean="0">
                <a:solidFill>
                  <a:srgbClr val="C55A11"/>
                </a:solidFill>
                <a:cs typeface="Calibri"/>
              </a:rPr>
              <a:t>: 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sentence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level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scheme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4619" y="5112107"/>
            <a:ext cx="9436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</a:p>
          <a:p>
            <a:r>
              <a:rPr lang="en-US" i="1" dirty="0" err="1" smtClean="0"/>
              <a:t>výsledků</a:t>
            </a:r>
            <a:r>
              <a:rPr lang="en-US" i="1" dirty="0" smtClean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</a:t>
            </a:r>
            <a:endParaRPr lang="en-US" dirty="0" smtClean="0"/>
          </a:p>
          <a:p>
            <a:r>
              <a:rPr lang="en-US" dirty="0" smtClean="0"/>
              <a:t>results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</a:t>
            </a:r>
            <a:r>
              <a:rPr lang="en-US" dirty="0"/>
              <a:t>'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4986850" cy="785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cs-CZ" sz="3000" b="1" dirty="0">
                <a:solidFill>
                  <a:srgbClr val="C55A11"/>
                </a:solidFill>
                <a:cs typeface="Calibri"/>
              </a:rPr>
              <a:t>U</a:t>
            </a: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MR</a:t>
            </a:r>
            <a:r>
              <a:rPr lang="cs-CZ" sz="3000" b="1" dirty="0" smtClean="0">
                <a:solidFill>
                  <a:srgbClr val="C55A11"/>
                </a:solidFill>
                <a:cs typeface="Calibri"/>
              </a:rPr>
              <a:t>: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document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level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scheme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  <p:pic>
        <p:nvPicPr>
          <p:cNvPr id="4099" name="Picture 3" descr="C:\Users\LOPATK~1\AppData\Local\Temp\Rar$DRa7668.15408\fig-umr-estonci-d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11" y="1790700"/>
            <a:ext cx="5361235" cy="31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036976" y="2142649"/>
            <a:ext cx="314188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>
                <a:ea typeface="LibertinusMono-Regular"/>
              </a:rPr>
              <a:t>včera</a:t>
            </a:r>
            <a:r>
              <a:rPr lang="en-US" sz="1600" dirty="0">
                <a:ea typeface="LibertinusMono-Regular"/>
              </a:rPr>
              <a:t> </a:t>
            </a:r>
            <a:r>
              <a:rPr lang="en-US" sz="1600" dirty="0" smtClean="0">
                <a:ea typeface="LibertinusMono-Regular"/>
              </a:rPr>
              <a:t>'yesterday'</a:t>
            </a:r>
          </a:p>
          <a:p>
            <a:endParaRPr lang="en-US" sz="1600" dirty="0" smtClean="0">
              <a:ea typeface="LibertinusMono-Regular"/>
            </a:endParaRPr>
          </a:p>
          <a:p>
            <a:r>
              <a:rPr lang="en-US" sz="1600" i="1" dirty="0" err="1"/>
              <a:t>neděle</a:t>
            </a:r>
            <a:r>
              <a:rPr lang="en-US" sz="1600" dirty="0"/>
              <a:t> 'Sunday' (date-entity)</a:t>
            </a:r>
          </a:p>
          <a:p>
            <a:endParaRPr lang="en-US" sz="1600" dirty="0" smtClean="0">
              <a:ea typeface="LibertinusMono-Regular"/>
            </a:endParaRPr>
          </a:p>
          <a:p>
            <a:r>
              <a:rPr lang="en-US" sz="1600" i="1" dirty="0" err="1" smtClean="0"/>
              <a:t>kandidovat</a:t>
            </a:r>
            <a:r>
              <a:rPr lang="en-US" sz="1600" i="1" dirty="0" smtClean="0"/>
              <a:t>-001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              'nominate as a candidate'</a:t>
            </a:r>
            <a:r>
              <a:rPr lang="en-US" sz="1600" i="1" dirty="0" smtClean="0"/>
              <a:t> </a:t>
            </a:r>
          </a:p>
          <a:p>
            <a:endParaRPr lang="en-US" sz="1600" i="1" dirty="0"/>
          </a:p>
          <a:p>
            <a:r>
              <a:rPr lang="en-US" sz="1600" i="1" dirty="0" err="1" smtClean="0"/>
              <a:t>získat</a:t>
            </a:r>
            <a:r>
              <a:rPr lang="en-US" sz="1600" i="1" dirty="0" smtClean="0"/>
              <a:t>-001 </a:t>
            </a:r>
            <a:r>
              <a:rPr lang="en-US" sz="1600" dirty="0" smtClean="0"/>
              <a:t>'get'</a:t>
            </a:r>
            <a:endParaRPr lang="cs-CZ" sz="1600" dirty="0"/>
          </a:p>
          <a:p>
            <a:endParaRPr lang="en-US" sz="1600" dirty="0" smtClean="0">
              <a:ea typeface="LibertinusMono-Regular"/>
            </a:endParaRPr>
          </a:p>
          <a:p>
            <a:r>
              <a:rPr lang="en-US" sz="1600" i="1" dirty="0" err="1"/>
              <a:t>volit</a:t>
            </a:r>
            <a:r>
              <a:rPr lang="en-US" sz="1600" i="1" dirty="0"/>
              <a:t>-001 </a:t>
            </a:r>
            <a:r>
              <a:rPr lang="en-US" sz="1600" dirty="0" smtClean="0"/>
              <a:t>'vote' 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499952" y="2562055"/>
            <a:ext cx="2581093" cy="732425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797408" y="2835905"/>
            <a:ext cx="2270393" cy="1195926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485652" y="2194963"/>
            <a:ext cx="582148" cy="133923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97408" y="3014355"/>
            <a:ext cx="2283636" cy="1504389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599104" y="2340270"/>
            <a:ext cx="2481940" cy="473439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50" y="301327"/>
            <a:ext cx="11438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Towards PDT-TR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to UMR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Conversion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07" y="1413843"/>
            <a:ext cx="10625072" cy="5086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Selected deep syntactic phenomena</a:t>
            </a:r>
            <a:endParaRPr lang="en-US" sz="3000" dirty="0" smtClean="0">
              <a:cs typeface="Calibri"/>
            </a:endParaRPr>
          </a:p>
          <a:p>
            <a:pPr marL="339725" indent="-339725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600" dirty="0" smtClean="0">
                <a:cs typeface="Calibri"/>
              </a:rPr>
              <a:t>change of the graph structure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err="1" smtClean="0">
                <a:cs typeface="Calibri"/>
              </a:rPr>
              <a:t>coreference</a:t>
            </a:r>
            <a:r>
              <a:rPr lang="en-US" sz="2200" dirty="0" smtClean="0">
                <a:cs typeface="Calibri"/>
              </a:rPr>
              <a:t> relation: re-</a:t>
            </a:r>
            <a:r>
              <a:rPr lang="en-US" sz="2200" dirty="0" err="1" smtClean="0">
                <a:cs typeface="Calibri"/>
              </a:rPr>
              <a:t>entrancies</a:t>
            </a:r>
            <a:r>
              <a:rPr lang="en-US" sz="2200" dirty="0" smtClean="0">
                <a:cs typeface="Calibri"/>
              </a:rPr>
              <a:t>, inverse roles, listing 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coordination (and re-</a:t>
            </a:r>
            <a:r>
              <a:rPr lang="en-US" sz="2200" dirty="0" err="1" smtClean="0">
                <a:cs typeface="Calibri"/>
              </a:rPr>
              <a:t>entrancies</a:t>
            </a:r>
            <a:r>
              <a:rPr lang="en-US" sz="2200" dirty="0" smtClean="0">
                <a:cs typeface="Calibri"/>
              </a:rPr>
              <a:t>)</a:t>
            </a:r>
          </a:p>
          <a:p>
            <a:pPr marL="339725" indent="-339725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600" dirty="0" smtClean="0">
                <a:cs typeface="Calibri"/>
              </a:rPr>
              <a:t>events vs. entities</a:t>
            </a:r>
          </a:p>
          <a:p>
            <a:pPr marL="339725" indent="-339725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600" dirty="0" smtClean="0">
                <a:cs typeface="Calibri"/>
              </a:rPr>
              <a:t>graph labeling: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err="1" smtClean="0">
                <a:cs typeface="Calibri"/>
              </a:rPr>
              <a:t>valency</a:t>
            </a:r>
            <a:r>
              <a:rPr lang="en-US" sz="2200" dirty="0" smtClean="0">
                <a:cs typeface="Calibri"/>
              </a:rPr>
              <a:t> frames </a:t>
            </a:r>
            <a:r>
              <a:rPr lang="en-US" sz="22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2200" dirty="0" smtClean="0">
                <a:cs typeface="Calibri"/>
              </a:rPr>
              <a:t>argument structure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verb specific mapping of arguments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default mapping of arguments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default mappings of adjuncts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b="1" dirty="0" smtClean="0">
              <a:solidFill>
                <a:srgbClr val="92D050"/>
              </a:solidFill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Coreference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2" y="1435109"/>
            <a:ext cx="11884900" cy="40694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coreference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en-US" sz="2600" dirty="0" smtClean="0">
                <a:cs typeface="Calibri"/>
                <a:sym typeface="Symbol"/>
              </a:rPr>
              <a:t> relation between two or more expressions that refer to  the same concept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  <a:sym typeface="Symbol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  <a:sym typeface="Symbol"/>
              </a:rPr>
              <a:t>such expressions typically form </a:t>
            </a: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  <a:sym typeface="Symbol"/>
              </a:rPr>
              <a:t>coreferential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  <a:sym typeface="Symbol"/>
              </a:rPr>
              <a:t> chains </a:t>
            </a:r>
            <a:r>
              <a:rPr lang="en-US" sz="2600" dirty="0" smtClean="0">
                <a:cs typeface="Calibri"/>
                <a:sym typeface="Wingdings" panose="05000000000000000000" pitchFamily="2" charset="2"/>
              </a:rPr>
              <a:t> text coherence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PDT-TR</a:t>
            </a:r>
            <a:r>
              <a:rPr lang="cs-CZ" sz="2600" dirty="0" smtClean="0">
                <a:cs typeface="Calibri"/>
              </a:rPr>
              <a:t>: </a:t>
            </a:r>
            <a:r>
              <a:rPr lang="en-US" sz="2600" dirty="0" smtClean="0">
                <a:cs typeface="Calibri"/>
              </a:rPr>
              <a:t>all types the same representation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(the node for) the </a:t>
            </a:r>
            <a:r>
              <a:rPr lang="en-US" sz="2200" dirty="0" err="1" smtClean="0">
                <a:cs typeface="Calibri"/>
              </a:rPr>
              <a:t>ana</a:t>
            </a:r>
            <a:r>
              <a:rPr lang="cs-CZ" sz="2200" dirty="0" err="1" smtClean="0">
                <a:cs typeface="Calibri"/>
              </a:rPr>
              <a:t>ph</a:t>
            </a:r>
            <a:r>
              <a:rPr lang="en-US" sz="2200" dirty="0" smtClean="0">
                <a:cs typeface="Calibri"/>
              </a:rPr>
              <a:t>or bears attributes for ID of its antecedent(s), type of relation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b="1" dirty="0" err="1" smtClean="0">
                <a:solidFill>
                  <a:srgbClr val="C55A11"/>
                </a:solidFill>
                <a:cs typeface="Calibri"/>
              </a:rPr>
              <a:t>UMR</a:t>
            </a:r>
            <a:r>
              <a:rPr lang="en-US" sz="2600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en-US" sz="2600" dirty="0" smtClean="0">
                <a:cs typeface="Calibri"/>
              </a:rPr>
              <a:t>different treatment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sp>
        <p:nvSpPr>
          <p:cNvPr id="12" name="Zaoblený obdélníkový popisek 11"/>
          <p:cNvSpPr/>
          <p:nvPr/>
        </p:nvSpPr>
        <p:spPr>
          <a:xfrm>
            <a:off x="8822486" y="1513366"/>
            <a:ext cx="2381694" cy="382773"/>
          </a:xfrm>
          <a:prstGeom prst="wedgeRoundRectCallout">
            <a:avLst>
              <a:gd name="adj1" fmla="val -5274"/>
              <a:gd name="adj2" fmla="val 106945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ovéPole 2"/>
          <p:cNvSpPr txBox="1"/>
          <p:nvPr/>
        </p:nvSpPr>
        <p:spPr>
          <a:xfrm>
            <a:off x="7179894" y="1960014"/>
            <a:ext cx="127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en-US" sz="2200" b="1" dirty="0" smtClean="0">
                <a:solidFill>
                  <a:srgbClr val="C55A11"/>
                </a:solidFill>
              </a:rPr>
              <a:t>words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  <a:endParaRPr lang="en-US" sz="2000" b="1" dirty="0">
              <a:solidFill>
                <a:srgbClr val="C55A1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9878881" y="1953111"/>
            <a:ext cx="2087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cs-CZ" sz="2000" b="1" dirty="0" err="1" smtClean="0">
                <a:solidFill>
                  <a:srgbClr val="C55A11"/>
                </a:solidFill>
              </a:rPr>
              <a:t>mental</a:t>
            </a:r>
            <a:r>
              <a:rPr lang="cs-CZ" sz="2000" b="1" dirty="0" smtClean="0">
                <a:solidFill>
                  <a:srgbClr val="C55A11"/>
                </a:solidFill>
              </a:rPr>
              <a:t> </a:t>
            </a:r>
            <a:r>
              <a:rPr lang="cs-CZ" sz="2000" b="1" dirty="0" err="1" smtClean="0">
                <a:solidFill>
                  <a:srgbClr val="C55A11"/>
                </a:solidFill>
              </a:rPr>
              <a:t>concept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</a:p>
          <a:p>
            <a:r>
              <a:rPr lang="cs-CZ" sz="2000" dirty="0" err="1" smtClean="0">
                <a:solidFill>
                  <a:srgbClr val="C55A11"/>
                </a:solidFill>
              </a:rPr>
              <a:t>of</a:t>
            </a:r>
            <a:r>
              <a:rPr lang="cs-CZ" sz="2000" dirty="0" smtClean="0">
                <a:solidFill>
                  <a:srgbClr val="C55A11"/>
                </a:solidFill>
              </a:rPr>
              <a:t> a </a:t>
            </a:r>
            <a:r>
              <a:rPr lang="cs-CZ" sz="2000" dirty="0" err="1" smtClean="0">
                <a:solidFill>
                  <a:srgbClr val="C55A11"/>
                </a:solidFill>
              </a:rPr>
              <a:t>real-world</a:t>
            </a:r>
            <a:r>
              <a:rPr lang="cs-CZ" sz="2000" dirty="0" smtClean="0">
                <a:solidFill>
                  <a:srgbClr val="C55A11"/>
                </a:solidFill>
              </a:rPr>
              <a:t> </a:t>
            </a:r>
          </a:p>
          <a:p>
            <a:r>
              <a:rPr lang="cs-CZ" sz="2000" dirty="0" smtClean="0">
                <a:solidFill>
                  <a:srgbClr val="C55A11"/>
                </a:solidFill>
              </a:rPr>
              <a:t>entity/</a:t>
            </a:r>
            <a:r>
              <a:rPr lang="cs-CZ" sz="2000" dirty="0" err="1" smtClean="0">
                <a:solidFill>
                  <a:srgbClr val="C55A11"/>
                </a:solidFill>
              </a:rPr>
              <a:t>event</a:t>
            </a:r>
            <a:endParaRPr lang="en-US" sz="2000" dirty="0">
              <a:solidFill>
                <a:srgbClr val="C55A11"/>
              </a:solidFill>
            </a:endParaRPr>
          </a:p>
        </p:txBody>
      </p:sp>
      <p:grpSp>
        <p:nvGrpSpPr>
          <p:cNvPr id="24" name="Skupina 23"/>
          <p:cNvGrpSpPr/>
          <p:nvPr/>
        </p:nvGrpSpPr>
        <p:grpSpPr>
          <a:xfrm>
            <a:off x="763409" y="3020979"/>
            <a:ext cx="7447365" cy="795615"/>
            <a:chOff x="1193361" y="2582638"/>
            <a:chExt cx="7447365" cy="795615"/>
          </a:xfrm>
        </p:grpSpPr>
        <p:sp>
          <p:nvSpPr>
            <p:cNvPr id="5" name="Obdélník 4"/>
            <p:cNvSpPr/>
            <p:nvPr/>
          </p:nvSpPr>
          <p:spPr>
            <a:xfrm>
              <a:off x="1231705" y="2582638"/>
              <a:ext cx="7409021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Mary</a:t>
              </a:r>
              <a:r>
                <a:rPr lang="cs-CZ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en-US" i="1" dirty="0">
                  <a:cs typeface="Calibri"/>
                  <a:sym typeface="Symbol"/>
                </a:rPr>
                <a:t>lives in Prague.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S</a:t>
              </a: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 </a:t>
              </a:r>
              <a:r>
                <a:rPr lang="en-US" i="1" dirty="0" smtClean="0">
                  <a:cs typeface="Calibri"/>
                  <a:sym typeface="Symbol"/>
                </a:rPr>
                <a:t>likes </a:t>
              </a:r>
              <a:r>
                <a:rPr lang="en-US" i="1" dirty="0">
                  <a:cs typeface="Calibri"/>
                  <a:sym typeface="Symbol"/>
                </a:rPr>
                <a:t>ice</a:t>
              </a:r>
              <a:r>
                <a:rPr lang="cs-CZ" i="1" dirty="0">
                  <a:cs typeface="Calibri"/>
                  <a:sym typeface="Symbol"/>
                </a:rPr>
                <a:t>-</a:t>
              </a:r>
              <a:r>
                <a:rPr lang="en-US" i="1" dirty="0">
                  <a:cs typeface="Calibri"/>
                  <a:sym typeface="Symbol"/>
                </a:rPr>
                <a:t>cream</a:t>
              </a:r>
              <a:r>
                <a:rPr lang="en-US" i="1" dirty="0" smtClean="0">
                  <a:cs typeface="Calibri"/>
                  <a:sym typeface="Symbol"/>
                </a:rPr>
                <a:t>.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T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</a:t>
              </a:r>
              <a:r>
                <a:rPr lang="en-US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girl </a:t>
              </a:r>
              <a:r>
                <a:rPr lang="en-US" i="1" dirty="0">
                  <a:cs typeface="Calibri"/>
                  <a:sym typeface="Symbol"/>
                </a:rPr>
                <a:t>decided </a:t>
              </a:r>
              <a:r>
                <a:rPr lang="en-US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∅</a:t>
              </a:r>
              <a:r>
                <a:rPr lang="cs-CZ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i="1" dirty="0" smtClean="0">
                  <a:cs typeface="Calibri"/>
                  <a:sym typeface="Symbol"/>
                </a:rPr>
                <a:t>to </a:t>
              </a:r>
              <a:r>
                <a:rPr lang="cs-CZ" i="1" dirty="0">
                  <a:cs typeface="Calibri"/>
                  <a:sym typeface="Symbol"/>
                </a:rPr>
                <a:t>go </a:t>
              </a:r>
              <a:r>
                <a:rPr lang="cs-CZ" i="1" dirty="0" err="1" smtClean="0">
                  <a:cs typeface="Calibri"/>
                  <a:sym typeface="Symbol"/>
                </a:rPr>
                <a:t>for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cs-CZ" i="1" dirty="0">
                  <a:cs typeface="Calibri"/>
                  <a:sym typeface="Symbol"/>
                </a:rPr>
                <a:t>a </a:t>
              </a:r>
              <a:r>
                <a:rPr lang="cs-CZ" i="1" dirty="0" err="1">
                  <a:cs typeface="Calibri"/>
                  <a:sym typeface="Symbol"/>
                </a:rPr>
                <a:t>trip</a:t>
              </a:r>
              <a:r>
                <a:rPr lang="cs-CZ" i="1" dirty="0">
                  <a:cs typeface="Calibri"/>
                  <a:sym typeface="Symbol"/>
                </a:rPr>
                <a:t>.</a:t>
              </a:r>
              <a:endParaRPr lang="en-US" i="1" dirty="0">
                <a:cs typeface="Calibri"/>
                <a:sym typeface="Symbol"/>
              </a:endParaRPr>
            </a:p>
          </p:txBody>
        </p:sp>
        <p:grpSp>
          <p:nvGrpSpPr>
            <p:cNvPr id="21" name="Skupina 20"/>
            <p:cNvGrpSpPr/>
            <p:nvPr/>
          </p:nvGrpSpPr>
          <p:grpSpPr>
            <a:xfrm>
              <a:off x="1499192" y="2937138"/>
              <a:ext cx="5241847" cy="175444"/>
              <a:chOff x="1499192" y="3022202"/>
              <a:chExt cx="5241847" cy="175444"/>
            </a:xfrm>
          </p:grpSpPr>
          <p:sp>
            <p:nvSpPr>
              <p:cNvPr id="18" name="Volný tvar 17"/>
              <p:cNvSpPr/>
              <p:nvPr/>
            </p:nvSpPr>
            <p:spPr>
              <a:xfrm>
                <a:off x="5574792" y="3022202"/>
                <a:ext cx="1166247" cy="175444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Volný tvar 18"/>
              <p:cNvSpPr/>
              <p:nvPr/>
            </p:nvSpPr>
            <p:spPr>
              <a:xfrm>
                <a:off x="3434315" y="3022202"/>
                <a:ext cx="2055628" cy="175444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Volný tvar 19"/>
              <p:cNvSpPr/>
              <p:nvPr/>
            </p:nvSpPr>
            <p:spPr>
              <a:xfrm>
                <a:off x="1499192" y="3022202"/>
                <a:ext cx="1842942" cy="145206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bdélník 21"/>
            <p:cNvSpPr/>
            <p:nvPr/>
          </p:nvSpPr>
          <p:spPr>
            <a:xfrm>
              <a:off x="3029332" y="3008921"/>
              <a:ext cx="9877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err="1" smtClean="0">
                  <a:solidFill>
                    <a:srgbClr val="C55A11"/>
                  </a:solidFill>
                </a:rPr>
                <a:t>anaphor</a:t>
              </a:r>
              <a:endParaRPr lang="en-US" b="1" dirty="0"/>
            </a:p>
          </p:txBody>
        </p:sp>
        <p:sp>
          <p:nvSpPr>
            <p:cNvPr id="23" name="Obdélník 22"/>
            <p:cNvSpPr/>
            <p:nvPr/>
          </p:nvSpPr>
          <p:spPr>
            <a:xfrm>
              <a:off x="1193361" y="3001826"/>
              <a:ext cx="1264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smtClean="0">
                  <a:solidFill>
                    <a:srgbClr val="C55A11"/>
                  </a:solidFill>
                </a:rPr>
                <a:t>antecedent</a:t>
              </a:r>
              <a:endParaRPr lang="en-US" b="1" dirty="0"/>
            </a:p>
          </p:txBody>
        </p:sp>
      </p:grpSp>
      <p:sp>
        <p:nvSpPr>
          <p:cNvPr id="25" name="Zaoblený obdélníkový popisek 1"/>
          <p:cNvSpPr/>
          <p:nvPr/>
        </p:nvSpPr>
        <p:spPr>
          <a:xfrm>
            <a:off x="4101330" y="1491655"/>
            <a:ext cx="3165715" cy="382773"/>
          </a:xfrm>
          <a:prstGeom prst="wedgeRoundRectCallout">
            <a:avLst>
              <a:gd name="adj1" fmla="val 46465"/>
              <a:gd name="adj2" fmla="val 106946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oreference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PDT-TR</a:t>
            </a:r>
            <a:endParaRPr lang="en-US" sz="2600" dirty="0">
              <a:cs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089" y="2508394"/>
            <a:ext cx="3038560" cy="2700754"/>
            <a:chOff x="7832544" y="3962400"/>
            <a:chExt cx="3445056" cy="2700754"/>
          </a:xfrm>
        </p:grpSpPr>
        <p:sp>
          <p:nvSpPr>
            <p:cNvPr id="32" name="TextBox 31"/>
            <p:cNvSpPr txBox="1"/>
            <p:nvPr/>
          </p:nvSpPr>
          <p:spPr>
            <a:xfrm rot="17791069">
              <a:off x="8469331" y="4534158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9182661" y="4331765"/>
              <a:ext cx="62779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963026" y="3962400"/>
              <a:ext cx="1088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35" name="TextBox 34"/>
            <p:cNvSpPr txBox="1"/>
            <p:nvPr/>
          </p:nvSpPr>
          <p:spPr>
            <a:xfrm rot="3430821">
              <a:off x="9318669" y="472670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6" name="Straight Arrow Connector 35"/>
            <p:cNvCxnSpPr>
              <a:endCxn id="39" idx="2"/>
            </p:cNvCxnSpPr>
            <p:nvPr/>
          </p:nvCxnSpPr>
          <p:spPr>
            <a:xfrm>
              <a:off x="9172577" y="4292708"/>
              <a:ext cx="1284386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32544" y="5334000"/>
              <a:ext cx="137160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38" name="Oval 37"/>
            <p:cNvSpPr/>
            <p:nvPr/>
          </p:nvSpPr>
          <p:spPr>
            <a:xfrm>
              <a:off x="9115426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9" name="Oval 38"/>
            <p:cNvSpPr/>
            <p:nvPr/>
          </p:nvSpPr>
          <p:spPr>
            <a:xfrm>
              <a:off x="10456963" y="47499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48852" y="5224046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334626" y="4800600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42" name="Oval 41"/>
            <p:cNvSpPr/>
            <p:nvPr/>
          </p:nvSpPr>
          <p:spPr>
            <a:xfrm>
              <a:off x="9781894" y="5295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8705337" y="4339532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294191">
              <a:off x="9431003" y="4313057"/>
              <a:ext cx="1101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45" name="Oval 44"/>
            <p:cNvSpPr/>
            <p:nvPr/>
          </p:nvSpPr>
          <p:spPr>
            <a:xfrm>
              <a:off x="8658226" y="526676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6" name="TextBox 45"/>
            <p:cNvSpPr txBox="1"/>
            <p:nvPr/>
          </p:nvSpPr>
          <p:spPr>
            <a:xfrm rot="17791069">
              <a:off x="9147089" y="550654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9379886" y="5311915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344026" y="624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58067" y="6324600"/>
              <a:ext cx="6669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1" smtClean="0"/>
                <a:t>#Cor</a:t>
              </a:r>
              <a:endParaRPr lang="cs-CZ" sz="1600" b="1" noProof="1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8662864" y="5324744"/>
              <a:ext cx="673096" cy="950550"/>
            </a:xfrm>
            <a:custGeom>
              <a:avLst/>
              <a:gdLst>
                <a:gd name="connsiteX0" fmla="*/ 1048871 w 1048871"/>
                <a:gd name="connsiteY0" fmla="*/ 860612 h 860612"/>
                <a:gd name="connsiteX1" fmla="*/ 304800 w 1048871"/>
                <a:gd name="connsiteY1" fmla="*/ 493059 h 860612"/>
                <a:gd name="connsiteX2" fmla="*/ 0 w 1048871"/>
                <a:gd name="connsiteY2" fmla="*/ 0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8871" h="860612">
                  <a:moveTo>
                    <a:pt x="1048871" y="860612"/>
                  </a:moveTo>
                  <a:cubicBezTo>
                    <a:pt x="764241" y="748553"/>
                    <a:pt x="479612" y="636494"/>
                    <a:pt x="304800" y="493059"/>
                  </a:cubicBezTo>
                  <a:cubicBezTo>
                    <a:pt x="129988" y="349624"/>
                    <a:pt x="64994" y="174812"/>
                    <a:pt x="0" y="0"/>
                  </a:cubicBez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55A1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23445" y="5294970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PDT-TR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3"/>
            <a:ext cx="1495425" cy="12001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				  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Concept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re-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entrancy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UMR</a:t>
            </a:r>
            <a:endParaRPr lang="en-US" sz="2600" dirty="0"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456" y="4418419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619069" y="2488029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5750231" y="2768476"/>
            <a:ext cx="849776" cy="363359"/>
          </a:xfrm>
          <a:prstGeom prst="left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6478443" y="2080813"/>
            <a:ext cx="4957702" cy="2262787"/>
            <a:chOff x="6770153" y="2541328"/>
            <a:chExt cx="4957702" cy="2262787"/>
          </a:xfrm>
        </p:grpSpPr>
        <p:sp>
          <p:nvSpPr>
            <p:cNvPr id="53" name="TextBox 52"/>
            <p:cNvSpPr txBox="1"/>
            <p:nvPr/>
          </p:nvSpPr>
          <p:spPr>
            <a:xfrm>
              <a:off x="6770153" y="4465561"/>
              <a:ext cx="1371600" cy="33855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noProof="1" smtClean="0"/>
                <a:t>Edmund Pope</a:t>
              </a:r>
              <a:endParaRPr lang="cs-CZ" sz="1600" noProof="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695307" y="3715973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s1t2</a:t>
              </a:r>
              <a:endParaRPr lang="cs-CZ" sz="1600" noProof="1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9889532" y="3206159"/>
              <a:ext cx="979571" cy="338554"/>
              <a:chOff x="7973915" y="615714"/>
              <a:chExt cx="979571" cy="33855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877286" y="639678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0412299" y="4316572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84881" y="2975791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341779" y="3040974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</a:t>
              </a:r>
              <a:endParaRPr lang="cs-CZ" sz="1600" noProof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253916" y="4223015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s1f</a:t>
              </a:r>
              <a:endParaRPr lang="cs-CZ" sz="1600" noProof="1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637179" y="2541328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721078" y="2699842"/>
              <a:ext cx="960719" cy="478796"/>
              <a:chOff x="7973915" y="615714"/>
              <a:chExt cx="960719" cy="478796"/>
            </a:xfrm>
          </p:grpSpPr>
          <p:sp>
            <p:nvSpPr>
              <p:cNvPr id="85" name="TextBox 84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8058151" y="661734"/>
                <a:ext cx="876483" cy="432776"/>
                <a:chOff x="8058151" y="661734"/>
                <a:chExt cx="876483" cy="432776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8858434" y="661734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 noProof="1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8058151" y="703694"/>
                  <a:ext cx="799158" cy="3908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/>
            <p:cNvGrpSpPr/>
            <p:nvPr/>
          </p:nvGrpSpPr>
          <p:grpSpPr>
            <a:xfrm>
              <a:off x="9439449" y="4000525"/>
              <a:ext cx="946851" cy="378942"/>
              <a:chOff x="7973915" y="494527"/>
              <a:chExt cx="946851" cy="37894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8844566" y="797269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 rot="458827">
                <a:off x="7973915" y="494527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72" name="Straight Arrow Connector 71"/>
            <p:cNvCxnSpPr/>
            <p:nvPr/>
          </p:nvCxnSpPr>
          <p:spPr>
            <a:xfrm flipV="1">
              <a:off x="9994632" y="3282872"/>
              <a:ext cx="799158" cy="390816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9412365" y="4220224"/>
              <a:ext cx="914838" cy="12962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214957" y="4229848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</a:t>
              </a:r>
              <a:r>
                <a:rPr lang="en-US" sz="1600" noProof="1"/>
                <a:t>p</a:t>
              </a:r>
              <a:endParaRPr lang="cs-CZ" sz="1600" noProof="1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7477987" y="4226319"/>
              <a:ext cx="835928" cy="21832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20692668">
              <a:off x="7458366" y="4034756"/>
              <a:ext cx="914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>
                  <a:solidFill>
                    <a:schemeClr val="bg1">
                      <a:lumMod val="65000"/>
                    </a:schemeClr>
                  </a:solidFill>
                </a:rPr>
                <a:t>instance</a:t>
              </a:r>
              <a:endParaRPr lang="cs-CZ" sz="1600" noProof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379753" y="441052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78" name="Oval 77"/>
            <p:cNvSpPr/>
            <p:nvPr/>
          </p:nvSpPr>
          <p:spPr>
            <a:xfrm>
              <a:off x="9589553" y="254132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0632481" y="2933345"/>
              <a:ext cx="998092" cy="358784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0300114" y="429609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8318625" y="3152882"/>
              <a:ext cx="1676620" cy="1104900"/>
              <a:chOff x="7933033" y="1059676"/>
              <a:chExt cx="1676620" cy="1104900"/>
            </a:xfrm>
          </p:grpSpPr>
          <p:sp>
            <p:nvSpPr>
              <p:cNvPr id="137" name="TextBox 136"/>
              <p:cNvSpPr txBox="1"/>
              <p:nvPr/>
            </p:nvSpPr>
            <p:spPr>
              <a:xfrm rot="17791069">
                <a:off x="7748238" y="1340847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ARG0</a:t>
                </a:r>
                <a:endParaRPr lang="cs-CZ" sz="1600" noProof="1"/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>
                <a:off x="8413436" y="1124241"/>
                <a:ext cx="575086" cy="10030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 rot="3430821">
                <a:off x="8507297" y="1533390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8351846" y="10596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8962357" y="20883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>
              <a:xfrm flipH="1">
                <a:off x="7976188" y="1132008"/>
                <a:ext cx="404399" cy="936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 rot="1294191">
                <a:off x="8590027" y="1110384"/>
                <a:ext cx="964577" cy="34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temporal</a:t>
                </a:r>
                <a:endParaRPr lang="cs-CZ" sz="1600" noProof="1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933033" y="2059241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136615" y="1830641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cxnSp>
            <p:nvCxnSpPr>
              <p:cNvPr id="146" name="Straight Arrow Connector 145"/>
              <p:cNvCxnSpPr>
                <a:stCxn id="141" idx="2"/>
              </p:cNvCxnSpPr>
              <p:nvPr/>
            </p:nvCxnSpPr>
            <p:spPr>
              <a:xfrm flipH="1">
                <a:off x="8002835" y="2126476"/>
                <a:ext cx="95952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8406928" y="1107220"/>
                <a:ext cx="1176548" cy="4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/>
              <p:cNvSpPr/>
              <p:nvPr/>
            </p:nvSpPr>
            <p:spPr>
              <a:xfrm>
                <a:off x="9539851" y="1564420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</p:grpSp>
      </p:grp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57" y="1998934"/>
            <a:ext cx="4500337" cy="1826397"/>
          </a:xfrm>
          <a:prstGeom prst="rect">
            <a:avLst/>
          </a:prstGeom>
        </p:spPr>
      </p:pic>
      <p:sp>
        <p:nvSpPr>
          <p:cNvPr id="156" name="Oval 155"/>
          <p:cNvSpPr/>
          <p:nvPr/>
        </p:nvSpPr>
        <p:spPr>
          <a:xfrm>
            <a:off x="1597446" y="2185932"/>
            <a:ext cx="374573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521025" y="3318831"/>
            <a:ext cx="374573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962228" y="3787232"/>
            <a:ext cx="374573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PDT-TR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smtClean="0"/>
              <a:t>10/9/2024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UMR meeting - based on ITAT 2024 (Lopatkova et al.)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2487</TotalTime>
  <Words>1956</Words>
  <Application>Microsoft Office PowerPoint</Application>
  <PresentationFormat>Vlastní</PresentationFormat>
  <Paragraphs>424</Paragraphs>
  <Slides>19</Slides>
  <Notes>4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1" baseType="lpstr">
      <vt:lpstr>office theme</vt:lpstr>
      <vt:lpstr>Acrobat Document</vt:lpstr>
      <vt:lpstr>Towards a Conversion of the Prague Dependency Treebank Data  to the Uniform Meaning Representation</vt:lpstr>
      <vt:lpstr>Two Meaning Representations at a Glance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Thank you for your attention!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Markéta Lopatková</dc:creator>
  <cp:lastModifiedBy>unknown</cp:lastModifiedBy>
  <cp:revision>3234</cp:revision>
  <cp:lastPrinted>2019-08-19T09:48:01Z</cp:lastPrinted>
  <dcterms:created xsi:type="dcterms:W3CDTF">2013-07-15T20:26:40Z</dcterms:created>
  <dcterms:modified xsi:type="dcterms:W3CDTF">2024-10-11T10:39:28Z</dcterms:modified>
</cp:coreProperties>
</file>