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5" r:id="rId3"/>
    <p:sldId id="325" r:id="rId4"/>
    <p:sldId id="310" r:id="rId5"/>
    <p:sldId id="326" r:id="rId6"/>
    <p:sldId id="311" r:id="rId7"/>
    <p:sldId id="312" r:id="rId8"/>
    <p:sldId id="315" r:id="rId9"/>
    <p:sldId id="309" r:id="rId10"/>
    <p:sldId id="313" r:id="rId11"/>
    <p:sldId id="328" r:id="rId12"/>
    <p:sldId id="327" r:id="rId13"/>
    <p:sldId id="323" r:id="rId14"/>
    <p:sldId id="316" r:id="rId15"/>
    <p:sldId id="324" r:id="rId16"/>
    <p:sldId id="330" r:id="rId17"/>
    <p:sldId id="317" r:id="rId18"/>
    <p:sldId id="329" r:id="rId19"/>
    <p:sldId id="331" r:id="rId20"/>
    <p:sldId id="320" r:id="rId21"/>
    <p:sldId id="318" r:id="rId22"/>
    <p:sldId id="332" r:id="rId23"/>
    <p:sldId id="319" r:id="rId24"/>
    <p:sldId id="333" r:id="rId25"/>
    <p:sldId id="314" r:id="rId26"/>
    <p:sldId id="335" r:id="rId27"/>
    <p:sldId id="334" r:id="rId28"/>
    <p:sldId id="321" r:id="rId29"/>
    <p:sldId id="336" r:id="rId30"/>
    <p:sldId id="337" r:id="rId31"/>
    <p:sldId id="322" r:id="rId32"/>
    <p:sldId id="288" r:id="rId33"/>
  </p:sldIdLst>
  <p:sldSz cx="12192000" cy="6858000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orient="horz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90" y="-384"/>
      </p:cViewPr>
      <p:guideLst>
        <p:guide orient="horz" pos="3558"/>
        <p:guide orient="horz" pos="2177"/>
        <p:guide pos="1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5222247" y="1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3B441-987E-43C0-9083-9536A7F8A07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5222247" y="6586775"/>
            <a:ext cx="3995843" cy="3462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4B0EE-4A76-4C85-889B-DF2A9ED34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0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875" y="0"/>
            <a:ext cx="3995738" cy="347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A476-2337-41E0-8AA4-6623B3D3815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30475" y="866775"/>
            <a:ext cx="4159250" cy="233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2338" y="3336925"/>
            <a:ext cx="7375525" cy="27305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875" y="6586538"/>
            <a:ext cx="3995738" cy="347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D2595-6279-4F8E-B292-FD03D6AAD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4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6D2595-6279-4F8E-B292-FD03D6AAD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4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672" y="1746833"/>
            <a:ext cx="10597895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a Conversion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Prague Dependency </a:t>
            </a: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Treebank Data </a:t>
            </a:r>
            <a:b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 </a:t>
            </a: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 Uniform Meaning Representation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296"/>
            <a:ext cx="9144000" cy="1405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Markéta Lopatková, Eva </a:t>
            </a:r>
            <a:r>
              <a:rPr lang="en-US" sz="2800" dirty="0" err="1">
                <a:cs typeface="Calibri"/>
              </a:rPr>
              <a:t>Fučíková</a:t>
            </a:r>
            <a:r>
              <a:rPr lang="en-US" sz="2800" dirty="0">
                <a:cs typeface="Calibri"/>
              </a:rPr>
              <a:t>, Federica </a:t>
            </a:r>
            <a:r>
              <a:rPr lang="en-US" sz="2800" dirty="0" err="1">
                <a:cs typeface="Calibri"/>
              </a:rPr>
              <a:t>Gamba</a:t>
            </a:r>
            <a:r>
              <a:rPr lang="en-US" sz="2800" dirty="0">
                <a:cs typeface="Calibri"/>
              </a:rPr>
              <a:t>, 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>
                <a:cs typeface="Calibri"/>
              </a:rPr>
              <a:t>Jan </a:t>
            </a:r>
            <a:r>
              <a:rPr lang="en-US" sz="2800" dirty="0" err="1" smtClean="0">
                <a:cs typeface="Calibri"/>
              </a:rPr>
              <a:t>Štěpánek</a:t>
            </a:r>
            <a:r>
              <a:rPr lang="en-US" sz="2800" dirty="0" smtClean="0">
                <a:cs typeface="Calibri"/>
              </a:rPr>
              <a:t>, Daniel </a:t>
            </a:r>
            <a:r>
              <a:rPr lang="en-US" sz="2800" dirty="0" err="1">
                <a:cs typeface="Calibri"/>
              </a:rPr>
              <a:t>Zeman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smtClean="0">
                <a:cs typeface="Calibri"/>
              </a:rPr>
              <a:t>and </a:t>
            </a:r>
            <a:r>
              <a:rPr lang="en-US" sz="2800" dirty="0" err="1" smtClean="0">
                <a:cs typeface="Calibri"/>
              </a:rPr>
              <a:t>Šárka</a:t>
            </a:r>
            <a:r>
              <a:rPr lang="en-US" sz="2800" dirty="0" smtClean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Zikánová</a:t>
            </a:r>
            <a:endParaRPr lang="en-US" sz="28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3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Charles University, Faculty of Mathematics and Physics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Institute of Formal and Applied Linguistics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80223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" name="Acrobat Document" r:id="rId5" imgW="4400418" imgH="2533650" progId="AcroExch.Document.DC">
                  <p:embed/>
                </p:oleObj>
              </mc:Choice>
              <mc:Fallback>
                <p:oleObj name="Acrobat Document" r:id="rId5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xmlns="" id="{7766E6A1-F555-481A-B6B8-EF3975D98281}"/>
              </a:ext>
            </a:extLst>
          </p:cNvPr>
          <p:cNvSpPr txBox="1"/>
          <p:nvPr/>
        </p:nvSpPr>
        <p:spPr>
          <a:xfrm>
            <a:off x="306372" y="6305583"/>
            <a:ext cx="9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the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 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5156788" y="1509821"/>
            <a:ext cx="2243470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809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anafor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728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5156788" y="1509821"/>
            <a:ext cx="2243470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sp>
          <p:nvSpPr>
            <p:cNvPr id="20" name="Volný tvar 19"/>
            <p:cNvSpPr/>
            <p:nvPr/>
          </p:nvSpPr>
          <p:spPr>
            <a:xfrm>
              <a:off x="1499192" y="2937138"/>
              <a:ext cx="1842942" cy="145206"/>
            </a:xfrm>
            <a:custGeom>
              <a:avLst/>
              <a:gdLst>
                <a:gd name="connsiteX0" fmla="*/ 1605517 w 1605517"/>
                <a:gd name="connsiteY0" fmla="*/ 0 h 350888"/>
                <a:gd name="connsiteX1" fmla="*/ 850605 w 1605517"/>
                <a:gd name="connsiteY1" fmla="*/ 350875 h 350888"/>
                <a:gd name="connsiteX2" fmla="*/ 0 w 1605517"/>
                <a:gd name="connsiteY2" fmla="*/ 10633 h 350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5517" h="350888">
                  <a:moveTo>
                    <a:pt x="1605517" y="0"/>
                  </a:moveTo>
                  <a:cubicBezTo>
                    <a:pt x="1361854" y="174551"/>
                    <a:pt x="1118191" y="349103"/>
                    <a:pt x="850605" y="350875"/>
                  </a:cubicBezTo>
                  <a:cubicBezTo>
                    <a:pt x="583019" y="352647"/>
                    <a:pt x="291509" y="181640"/>
                    <a:pt x="0" y="10633"/>
                  </a:cubicBezTo>
                </a:path>
              </a:pathLst>
            </a:custGeom>
            <a:noFill/>
            <a:ln>
              <a:solidFill>
                <a:srgbClr val="C55A1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bdélník 21"/>
            <p:cNvSpPr/>
            <p:nvPr/>
          </p:nvSpPr>
          <p:spPr>
            <a:xfrm>
              <a:off x="3029332" y="3008921"/>
              <a:ext cx="809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anafor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72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Change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of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Graph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Structure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: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en-US" sz="2600" dirty="0" smtClean="0">
                <a:cs typeface="Calibri"/>
                <a:sym typeface="Symbol"/>
              </a:rPr>
              <a:t> relation between two or more expressions that refer to  the same concept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  <a:sym typeface="Symbol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  <a:sym typeface="Symbol"/>
              </a:rPr>
              <a:t>such expressions typically form </a:t>
            </a:r>
            <a:r>
              <a:rPr lang="en-US" sz="2600" dirty="0" err="1" smtClean="0">
                <a:cs typeface="Calibri"/>
                <a:sym typeface="Symbol"/>
              </a:rPr>
              <a:t>coreferential</a:t>
            </a:r>
            <a:r>
              <a:rPr lang="en-US" sz="2600" dirty="0" smtClean="0">
                <a:cs typeface="Calibri"/>
                <a:sym typeface="Symbol"/>
              </a:rPr>
              <a:t> chains </a:t>
            </a:r>
            <a:r>
              <a:rPr lang="en-US" sz="2600" dirty="0" smtClean="0">
                <a:cs typeface="Calibri"/>
                <a:sym typeface="Wingdings" panose="05000000000000000000" pitchFamily="2" charset="2"/>
              </a:rPr>
              <a:t> text coherence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all types: the same representation in PDT-MR: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(the node for) the </a:t>
            </a:r>
            <a:r>
              <a:rPr lang="en-US" sz="2200" dirty="0" err="1" smtClean="0">
                <a:cs typeface="Calibri"/>
              </a:rPr>
              <a:t>ana</a:t>
            </a:r>
            <a:r>
              <a:rPr lang="cs-CZ" sz="2200" dirty="0" err="1" smtClean="0">
                <a:cs typeface="Calibri"/>
              </a:rPr>
              <a:t>ph</a:t>
            </a:r>
            <a:r>
              <a:rPr lang="en-US" sz="2200" dirty="0" smtClean="0">
                <a:cs typeface="Calibri"/>
              </a:rPr>
              <a:t>or </a:t>
            </a:r>
            <a:r>
              <a:rPr lang="en-US" sz="2200" dirty="0" smtClean="0">
                <a:cs typeface="Calibri"/>
              </a:rPr>
              <a:t>bears attributes for ID of its antecedent(s), type of relation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BUT different treatment in </a:t>
            </a:r>
            <a:r>
              <a:rPr lang="en-US" sz="2600" dirty="0" err="1" smtClean="0">
                <a:cs typeface="Calibri"/>
              </a:rPr>
              <a:t>UMR</a:t>
            </a:r>
            <a:endParaRPr lang="en-US" sz="26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sp>
        <p:nvSpPr>
          <p:cNvPr id="2" name="Zaoblený obdélníkový popisek 1"/>
          <p:cNvSpPr/>
          <p:nvPr/>
        </p:nvSpPr>
        <p:spPr>
          <a:xfrm>
            <a:off x="5156788" y="1509821"/>
            <a:ext cx="2243470" cy="382773"/>
          </a:xfrm>
          <a:prstGeom prst="wedgeRoundRectCallout">
            <a:avLst>
              <a:gd name="adj1" fmla="val 46465"/>
              <a:gd name="adj2" fmla="val 106946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Zaoblený obdélníkový popisek 11"/>
          <p:cNvSpPr/>
          <p:nvPr/>
        </p:nvSpPr>
        <p:spPr>
          <a:xfrm>
            <a:off x="8973879" y="1513366"/>
            <a:ext cx="2381694" cy="382773"/>
          </a:xfrm>
          <a:prstGeom prst="wedgeRoundRectCallout">
            <a:avLst>
              <a:gd name="adj1" fmla="val -5274"/>
              <a:gd name="adj2" fmla="val 106945"/>
              <a:gd name="adj3" fmla="val 16667"/>
            </a:avLst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ovéPole 2"/>
          <p:cNvSpPr txBox="1"/>
          <p:nvPr/>
        </p:nvSpPr>
        <p:spPr>
          <a:xfrm>
            <a:off x="7428179" y="2008462"/>
            <a:ext cx="12798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en-US" sz="2200" b="1" dirty="0" smtClean="0">
                <a:solidFill>
                  <a:srgbClr val="C55A11"/>
                </a:solidFill>
              </a:rPr>
              <a:t>words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  <a:endParaRPr lang="en-US" sz="2000" b="1" dirty="0">
              <a:solidFill>
                <a:srgbClr val="C55A1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>
            <a:off x="10006050" y="2025783"/>
            <a:ext cx="2087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55A11"/>
                </a:solidFill>
              </a:rPr>
              <a:t>"</a:t>
            </a:r>
            <a:r>
              <a:rPr lang="cs-CZ" sz="2000" b="1" dirty="0" err="1" smtClean="0">
                <a:solidFill>
                  <a:srgbClr val="C55A11"/>
                </a:solidFill>
              </a:rPr>
              <a:t>mental</a:t>
            </a:r>
            <a:r>
              <a:rPr lang="cs-CZ" sz="2000" b="1" dirty="0" smtClean="0">
                <a:solidFill>
                  <a:srgbClr val="C55A11"/>
                </a:solidFill>
              </a:rPr>
              <a:t> </a:t>
            </a:r>
            <a:r>
              <a:rPr lang="cs-CZ" sz="2000" b="1" dirty="0" err="1" smtClean="0">
                <a:solidFill>
                  <a:srgbClr val="C55A11"/>
                </a:solidFill>
              </a:rPr>
              <a:t>concept</a:t>
            </a:r>
            <a:r>
              <a:rPr lang="cs-CZ" sz="2000" b="1" dirty="0" smtClean="0">
                <a:solidFill>
                  <a:srgbClr val="C55A11"/>
                </a:solidFill>
              </a:rPr>
              <a:t>"</a:t>
            </a:r>
          </a:p>
          <a:p>
            <a:r>
              <a:rPr lang="cs-CZ" sz="2000" dirty="0" err="1" smtClean="0">
                <a:solidFill>
                  <a:srgbClr val="C55A11"/>
                </a:solidFill>
              </a:rPr>
              <a:t>of</a:t>
            </a:r>
            <a:r>
              <a:rPr lang="cs-CZ" sz="2000" dirty="0" smtClean="0">
                <a:solidFill>
                  <a:srgbClr val="C55A11"/>
                </a:solidFill>
              </a:rPr>
              <a:t> a </a:t>
            </a:r>
            <a:r>
              <a:rPr lang="cs-CZ" sz="2000" dirty="0" err="1" smtClean="0">
                <a:solidFill>
                  <a:srgbClr val="C55A11"/>
                </a:solidFill>
              </a:rPr>
              <a:t>real-world</a:t>
            </a:r>
            <a:r>
              <a:rPr lang="cs-CZ" sz="2000" dirty="0" smtClean="0">
                <a:solidFill>
                  <a:srgbClr val="C55A11"/>
                </a:solidFill>
              </a:rPr>
              <a:t> </a:t>
            </a:r>
          </a:p>
          <a:p>
            <a:r>
              <a:rPr lang="cs-CZ" sz="2000" dirty="0" smtClean="0">
                <a:solidFill>
                  <a:srgbClr val="C55A11"/>
                </a:solidFill>
              </a:rPr>
              <a:t>entity/</a:t>
            </a:r>
            <a:r>
              <a:rPr lang="cs-CZ" sz="2000" dirty="0" err="1" smtClean="0">
                <a:solidFill>
                  <a:srgbClr val="C55A11"/>
                </a:solidFill>
              </a:rPr>
              <a:t>event</a:t>
            </a:r>
            <a:endParaRPr lang="en-US" sz="2000" dirty="0">
              <a:solidFill>
                <a:srgbClr val="C55A11"/>
              </a:solidFill>
            </a:endParaRPr>
          </a:p>
        </p:txBody>
      </p:sp>
      <p:grpSp>
        <p:nvGrpSpPr>
          <p:cNvPr id="24" name="Skupina 23"/>
          <p:cNvGrpSpPr/>
          <p:nvPr/>
        </p:nvGrpSpPr>
        <p:grpSpPr>
          <a:xfrm>
            <a:off x="1193361" y="2827197"/>
            <a:ext cx="7447365" cy="795615"/>
            <a:chOff x="1193361" y="2582638"/>
            <a:chExt cx="7447365" cy="795615"/>
          </a:xfrm>
        </p:grpSpPr>
        <p:sp>
          <p:nvSpPr>
            <p:cNvPr id="5" name="Obdélník 4"/>
            <p:cNvSpPr/>
            <p:nvPr/>
          </p:nvSpPr>
          <p:spPr>
            <a:xfrm>
              <a:off x="1231705" y="2582638"/>
              <a:ext cx="7409021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Mary</a:t>
              </a:r>
              <a:r>
                <a:rPr lang="cs-CZ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en-US" i="1" dirty="0">
                  <a:cs typeface="Calibri"/>
                  <a:sym typeface="Symbol"/>
                </a:rPr>
                <a:t>lives in Prague.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S</a:t>
              </a:r>
              <a:r>
                <a:rPr lang="cs-CZ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 </a:t>
              </a:r>
              <a:r>
                <a:rPr lang="en-US" i="1" dirty="0" smtClean="0">
                  <a:cs typeface="Calibri"/>
                  <a:sym typeface="Symbol"/>
                </a:rPr>
                <a:t>likes </a:t>
              </a:r>
              <a:r>
                <a:rPr lang="en-US" i="1" dirty="0">
                  <a:cs typeface="Calibri"/>
                  <a:sym typeface="Symbol"/>
                </a:rPr>
                <a:t>ice</a:t>
              </a:r>
              <a:r>
                <a:rPr lang="cs-CZ" i="1" dirty="0">
                  <a:cs typeface="Calibri"/>
                  <a:sym typeface="Symbol"/>
                </a:rPr>
                <a:t>-</a:t>
              </a:r>
              <a:r>
                <a:rPr lang="en-US" i="1" dirty="0">
                  <a:cs typeface="Calibri"/>
                  <a:sym typeface="Symbol"/>
                </a:rPr>
                <a:t>cream</a:t>
              </a:r>
              <a:r>
                <a:rPr lang="en-US" i="1" dirty="0" smtClean="0">
                  <a:cs typeface="Calibri"/>
                  <a:sym typeface="Symbol"/>
                </a:rPr>
                <a:t>.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en-US" i="1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T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he</a:t>
              </a:r>
              <a:r>
                <a:rPr lang="en-US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 </a:t>
              </a:r>
              <a:r>
                <a:rPr lang="cs-CZ" i="1" dirty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alibri"/>
                  <a:sym typeface="Symbol"/>
                </a:rPr>
                <a:t>girl </a:t>
              </a:r>
              <a:r>
                <a:rPr lang="en-US" i="1" dirty="0">
                  <a:cs typeface="Calibri"/>
                  <a:sym typeface="Symbol"/>
                </a:rPr>
                <a:t>decided </a:t>
              </a:r>
              <a:r>
                <a:rPr lang="en-US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∅</a:t>
              </a:r>
              <a:r>
                <a:rPr lang="cs-CZ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i="1" dirty="0" smtClean="0">
                  <a:cs typeface="Calibri"/>
                  <a:sym typeface="Symbol"/>
                </a:rPr>
                <a:t>to </a:t>
              </a:r>
              <a:r>
                <a:rPr lang="cs-CZ" i="1" dirty="0">
                  <a:cs typeface="Calibri"/>
                  <a:sym typeface="Symbol"/>
                </a:rPr>
                <a:t>go </a:t>
              </a:r>
              <a:r>
                <a:rPr lang="cs-CZ" i="1" dirty="0" err="1" smtClean="0">
                  <a:cs typeface="Calibri"/>
                  <a:sym typeface="Symbol"/>
                </a:rPr>
                <a:t>for</a:t>
              </a:r>
              <a:r>
                <a:rPr lang="cs-CZ" i="1" dirty="0" smtClean="0">
                  <a:cs typeface="Calibri"/>
                  <a:sym typeface="Symbol"/>
                </a:rPr>
                <a:t> </a:t>
              </a:r>
              <a:r>
                <a:rPr lang="cs-CZ" i="1" dirty="0">
                  <a:cs typeface="Calibri"/>
                  <a:sym typeface="Symbol"/>
                </a:rPr>
                <a:t>a </a:t>
              </a:r>
              <a:r>
                <a:rPr lang="cs-CZ" i="1" dirty="0" err="1">
                  <a:cs typeface="Calibri"/>
                  <a:sym typeface="Symbol"/>
                </a:rPr>
                <a:t>trip</a:t>
              </a:r>
              <a:r>
                <a:rPr lang="cs-CZ" i="1" dirty="0">
                  <a:cs typeface="Calibri"/>
                  <a:sym typeface="Symbol"/>
                </a:rPr>
                <a:t>.</a:t>
              </a:r>
              <a:endParaRPr lang="en-US" i="1" dirty="0">
                <a:cs typeface="Calibri"/>
                <a:sym typeface="Symbol"/>
              </a:endParaRPr>
            </a:p>
          </p:txBody>
        </p:sp>
        <p:grpSp>
          <p:nvGrpSpPr>
            <p:cNvPr id="21" name="Skupina 20"/>
            <p:cNvGrpSpPr/>
            <p:nvPr/>
          </p:nvGrpSpPr>
          <p:grpSpPr>
            <a:xfrm>
              <a:off x="1499192" y="2937138"/>
              <a:ext cx="5241847" cy="175444"/>
              <a:chOff x="1499192" y="3022202"/>
              <a:chExt cx="5241847" cy="175444"/>
            </a:xfrm>
          </p:grpSpPr>
          <p:sp>
            <p:nvSpPr>
              <p:cNvPr id="18" name="Volný tvar 17"/>
              <p:cNvSpPr/>
              <p:nvPr/>
            </p:nvSpPr>
            <p:spPr>
              <a:xfrm>
                <a:off x="5574792" y="3022202"/>
                <a:ext cx="1166247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Volný tvar 18"/>
              <p:cNvSpPr/>
              <p:nvPr/>
            </p:nvSpPr>
            <p:spPr>
              <a:xfrm>
                <a:off x="3434315" y="3022202"/>
                <a:ext cx="2055628" cy="175444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Volný tvar 19"/>
              <p:cNvSpPr/>
              <p:nvPr/>
            </p:nvSpPr>
            <p:spPr>
              <a:xfrm>
                <a:off x="1499192" y="3022202"/>
                <a:ext cx="1842942" cy="145206"/>
              </a:xfrm>
              <a:custGeom>
                <a:avLst/>
                <a:gdLst>
                  <a:gd name="connsiteX0" fmla="*/ 1605517 w 1605517"/>
                  <a:gd name="connsiteY0" fmla="*/ 0 h 350888"/>
                  <a:gd name="connsiteX1" fmla="*/ 850605 w 1605517"/>
                  <a:gd name="connsiteY1" fmla="*/ 350875 h 350888"/>
                  <a:gd name="connsiteX2" fmla="*/ 0 w 1605517"/>
                  <a:gd name="connsiteY2" fmla="*/ 10633 h 35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5517" h="350888">
                    <a:moveTo>
                      <a:pt x="1605517" y="0"/>
                    </a:moveTo>
                    <a:cubicBezTo>
                      <a:pt x="1361854" y="174551"/>
                      <a:pt x="1118191" y="349103"/>
                      <a:pt x="850605" y="350875"/>
                    </a:cubicBezTo>
                    <a:cubicBezTo>
                      <a:pt x="583019" y="352647"/>
                      <a:pt x="291509" y="181640"/>
                      <a:pt x="0" y="10633"/>
                    </a:cubicBezTo>
                  </a:path>
                </a:pathLst>
              </a:custGeom>
              <a:noFill/>
              <a:ln>
                <a:solidFill>
                  <a:srgbClr val="C55A1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bdélník 21"/>
            <p:cNvSpPr/>
            <p:nvPr/>
          </p:nvSpPr>
          <p:spPr>
            <a:xfrm>
              <a:off x="3029332" y="3008921"/>
              <a:ext cx="80996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anafor</a:t>
              </a:r>
              <a:endParaRPr lang="en-US" b="1" dirty="0"/>
            </a:p>
          </p:txBody>
        </p:sp>
        <p:sp>
          <p:nvSpPr>
            <p:cNvPr id="23" name="Obdélník 22"/>
            <p:cNvSpPr/>
            <p:nvPr/>
          </p:nvSpPr>
          <p:spPr>
            <a:xfrm>
              <a:off x="1193361" y="3001826"/>
              <a:ext cx="12644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cs-CZ" b="1" dirty="0" smtClean="0">
                  <a:solidFill>
                    <a:srgbClr val="C55A11"/>
                  </a:solidFill>
                </a:rPr>
                <a:t>antecedent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16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endParaRPr lang="en-US" sz="2600" dirty="0">
              <a:cs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	  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Concept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re-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entrancy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600" dirty="0"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619069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5750231" y="2768476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7029510" y="1905198"/>
            <a:ext cx="4957702" cy="2262787"/>
            <a:chOff x="6770153" y="2541328"/>
            <a:chExt cx="4957702" cy="2262787"/>
          </a:xfrm>
        </p:grpSpPr>
        <p:sp>
          <p:nvSpPr>
            <p:cNvPr id="53" name="TextBox 5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85" name="TextBox 84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78" name="Oval 77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37" name="TextBox 136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38" name="Straight Arrow Connector 137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42" name="Straight Arrow Connector 141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46" name="Straight Arrow Connector 145"/>
              <p:cNvCxnSpPr>
                <a:stCxn id="141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Oval 148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57" y="1998934"/>
            <a:ext cx="4500337" cy="1826397"/>
          </a:xfrm>
          <a:prstGeom prst="rect">
            <a:avLst/>
          </a:prstGeom>
        </p:spPr>
      </p:pic>
      <p:sp>
        <p:nvSpPr>
          <p:cNvPr id="156" name="Oval 155"/>
          <p:cNvSpPr/>
          <p:nvPr/>
        </p:nvSpPr>
        <p:spPr>
          <a:xfrm>
            <a:off x="1597446" y="2185932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2521025" y="3318831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8513295" y="3611617"/>
            <a:ext cx="374573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0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Conversion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: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en-US" sz="2600" dirty="0">
              <a:cs typeface="Calibri"/>
            </a:endParaRPr>
          </a:p>
        </p:txBody>
      </p:sp>
      <p:grpSp>
        <p:nvGrpSpPr>
          <p:cNvPr id="147" name="Group 146"/>
          <p:cNvGrpSpPr/>
          <p:nvPr/>
        </p:nvGrpSpPr>
        <p:grpSpPr>
          <a:xfrm>
            <a:off x="4285959" y="2508394"/>
            <a:ext cx="2861890" cy="1710154"/>
            <a:chOff x="2749358" y="2508394"/>
            <a:chExt cx="2861890" cy="1710154"/>
          </a:xfrm>
        </p:grpSpPr>
        <p:sp>
          <p:nvSpPr>
            <p:cNvPr id="13" name="TextBox 12"/>
            <p:cNvSpPr txBox="1"/>
            <p:nvPr/>
          </p:nvSpPr>
          <p:spPr>
            <a:xfrm rot="17791069">
              <a:off x="3122981" y="3094365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788179" y="2877759"/>
              <a:ext cx="57508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6984" y="2508394"/>
              <a:ext cx="944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18" name="TextBox 17"/>
            <p:cNvSpPr txBox="1"/>
            <p:nvPr/>
          </p:nvSpPr>
          <p:spPr>
            <a:xfrm rot="3430821">
              <a:off x="3882040" y="3286908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3726589" y="2838702"/>
              <a:ext cx="1176548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49358" y="3879994"/>
              <a:ext cx="125644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21" name="Oval 20"/>
            <p:cNvSpPr/>
            <p:nvPr/>
          </p:nvSpPr>
          <p:spPr>
            <a:xfrm>
              <a:off x="3726589" y="28131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21"/>
            <p:cNvSpPr/>
            <p:nvPr/>
          </p:nvSpPr>
          <p:spPr>
            <a:xfrm>
              <a:off x="4859512" y="3295902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98436" y="3770040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47447" y="3346594"/>
              <a:ext cx="863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25" name="Oval 24"/>
            <p:cNvSpPr/>
            <p:nvPr/>
          </p:nvSpPr>
          <p:spPr>
            <a:xfrm>
              <a:off x="4337100" y="3841894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3350931" y="2885526"/>
              <a:ext cx="404399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1294191">
              <a:off x="3964770" y="2863902"/>
              <a:ext cx="964577" cy="345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28" name="Oval 27"/>
            <p:cNvSpPr/>
            <p:nvPr/>
          </p:nvSpPr>
          <p:spPr>
            <a:xfrm>
              <a:off x="3307776" y="3812759"/>
              <a:ext cx="69802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511358" y="3584159"/>
              <a:ext cx="731936" cy="310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0" name="Straight Arrow Connector 29"/>
            <p:cNvCxnSpPr>
              <a:stCxn id="25" idx="2"/>
              <a:endCxn id="20" idx="0"/>
            </p:cNvCxnSpPr>
            <p:nvPr/>
          </p:nvCxnSpPr>
          <p:spPr>
            <a:xfrm flipH="1">
              <a:off x="3377578" y="3879994"/>
              <a:ext cx="9595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58089" y="2508394"/>
            <a:ext cx="3038560" cy="2700754"/>
            <a:chOff x="7832544" y="3962400"/>
            <a:chExt cx="3445056" cy="2700754"/>
          </a:xfrm>
        </p:grpSpPr>
        <p:sp>
          <p:nvSpPr>
            <p:cNvPr id="32" name="TextBox 31"/>
            <p:cNvSpPr txBox="1"/>
            <p:nvPr/>
          </p:nvSpPr>
          <p:spPr>
            <a:xfrm rot="17791069">
              <a:off x="8469331" y="4534158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ARG0</a:t>
              </a:r>
              <a:endParaRPr lang="cs-CZ" sz="1600" noProof="1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9182661" y="4331765"/>
              <a:ext cx="627796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963026" y="3962400"/>
              <a:ext cx="10887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sp>
          <p:nvSpPr>
            <p:cNvPr id="35" name="TextBox 34"/>
            <p:cNvSpPr txBox="1"/>
            <p:nvPr/>
          </p:nvSpPr>
          <p:spPr>
            <a:xfrm rot="3430821">
              <a:off x="9318669" y="472670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36" name="Straight Arrow Connector 35"/>
            <p:cNvCxnSpPr>
              <a:endCxn id="39" idx="2"/>
            </p:cNvCxnSpPr>
            <p:nvPr/>
          </p:nvCxnSpPr>
          <p:spPr>
            <a:xfrm>
              <a:off x="9172577" y="4292708"/>
              <a:ext cx="1284386" cy="495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832544" y="5334000"/>
              <a:ext cx="1371600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noProof="1" smtClean="0"/>
                <a:t>Edmund Pope</a:t>
              </a:r>
              <a:endParaRPr lang="cs-CZ" sz="1600" b="1" noProof="1"/>
            </a:p>
          </p:txBody>
        </p:sp>
        <p:sp>
          <p:nvSpPr>
            <p:cNvPr id="38" name="Oval 37"/>
            <p:cNvSpPr/>
            <p:nvPr/>
          </p:nvSpPr>
          <p:spPr>
            <a:xfrm>
              <a:off x="9115426" y="4267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9" name="Oval 38"/>
            <p:cNvSpPr/>
            <p:nvPr/>
          </p:nvSpPr>
          <p:spPr>
            <a:xfrm>
              <a:off x="10456963" y="4749908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8852" y="5224046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334626" y="4800600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42" name="Oval 41"/>
            <p:cNvSpPr/>
            <p:nvPr/>
          </p:nvSpPr>
          <p:spPr>
            <a:xfrm>
              <a:off x="9781894" y="52959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8705337" y="4339532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 rot="1294191">
              <a:off x="9431003" y="4313057"/>
              <a:ext cx="11011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temporal</a:t>
              </a:r>
              <a:endParaRPr lang="cs-CZ" sz="1600" noProof="1"/>
            </a:p>
          </p:txBody>
        </p:sp>
        <p:sp>
          <p:nvSpPr>
            <p:cNvPr id="45" name="Oval 44"/>
            <p:cNvSpPr/>
            <p:nvPr/>
          </p:nvSpPr>
          <p:spPr>
            <a:xfrm>
              <a:off x="8658226" y="5266765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6" name="TextBox 45"/>
            <p:cNvSpPr txBox="1"/>
            <p:nvPr/>
          </p:nvSpPr>
          <p:spPr>
            <a:xfrm rot="17791069">
              <a:off x="9147089" y="5506541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ARG1</a:t>
              </a:r>
              <a:endParaRPr lang="cs-CZ" sz="1600" noProof="1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9379886" y="5311915"/>
              <a:ext cx="44146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9344026" y="624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058067" y="6324600"/>
              <a:ext cx="6669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1" smtClean="0"/>
                <a:t>#Cor</a:t>
              </a:r>
              <a:endParaRPr lang="cs-CZ" sz="1600" b="1" noProof="1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8662864" y="5324744"/>
              <a:ext cx="673096" cy="950550"/>
            </a:xfrm>
            <a:custGeom>
              <a:avLst/>
              <a:gdLst>
                <a:gd name="connsiteX0" fmla="*/ 1048871 w 1048871"/>
                <a:gd name="connsiteY0" fmla="*/ 860612 h 860612"/>
                <a:gd name="connsiteX1" fmla="*/ 304800 w 1048871"/>
                <a:gd name="connsiteY1" fmla="*/ 493059 h 860612"/>
                <a:gd name="connsiteX2" fmla="*/ 0 w 1048871"/>
                <a:gd name="connsiteY2" fmla="*/ 0 h 86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8871" h="860612">
                  <a:moveTo>
                    <a:pt x="1048871" y="860612"/>
                  </a:moveTo>
                  <a:cubicBezTo>
                    <a:pt x="764241" y="748553"/>
                    <a:pt x="479612" y="636494"/>
                    <a:pt x="304800" y="493059"/>
                  </a:cubicBezTo>
                  <a:cubicBezTo>
                    <a:pt x="129988" y="349624"/>
                    <a:pt x="64994" y="174812"/>
                    <a:pt x="0" y="0"/>
                  </a:cubicBezTo>
                </a:path>
              </a:pathLst>
            </a:custGeom>
            <a:noFill/>
            <a:ln>
              <a:solidFill>
                <a:schemeClr val="accent6">
                  <a:lumMod val="50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423445" y="5367642"/>
            <a:ext cx="6867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>
                <a:latin typeface="LibertinusSans-Italic"/>
              </a:rPr>
              <a:t>Edmund</a:t>
            </a:r>
            <a:r>
              <a:rPr lang="cs-CZ" i="1" dirty="0" smtClean="0">
                <a:latin typeface="LibertinusSans-Italic"/>
              </a:rPr>
              <a:t> </a:t>
            </a:r>
            <a:r>
              <a:rPr lang="en-US" i="1" dirty="0" smtClean="0">
                <a:latin typeface="LibertinusSans-Italic"/>
              </a:rPr>
              <a:t>Pope </a:t>
            </a:r>
            <a:r>
              <a:rPr lang="en-US" i="1" dirty="0">
                <a:latin typeface="LibertinusSans-Italic"/>
              </a:rPr>
              <a:t>tasted freedom today</a:t>
            </a:r>
            <a:r>
              <a:rPr lang="en-US" dirty="0" smtClean="0">
                <a:latin typeface="LibertinusSans-Regular"/>
              </a:rPr>
              <a:t>.</a:t>
            </a:r>
            <a:endParaRPr lang="cs-CZ" dirty="0" smtClean="0">
              <a:latin typeface="LibertinusSans-Regular"/>
            </a:endParaRPr>
          </a:p>
          <a:p>
            <a:endParaRPr lang="cs-CZ" dirty="0">
              <a:latin typeface="LibertinusSans-Regular"/>
            </a:endParaRPr>
          </a:p>
          <a:p>
            <a:r>
              <a:rPr lang="cs-CZ" dirty="0" smtClean="0"/>
              <a:t>(</a:t>
            </a:r>
            <a:r>
              <a:rPr lang="en-US" dirty="0" smtClean="0"/>
              <a:t>taken from</a:t>
            </a:r>
            <a:r>
              <a:rPr lang="cs-CZ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released </a:t>
            </a:r>
            <a:r>
              <a:rPr lang="en-US" dirty="0" err="1"/>
              <a:t>UMR</a:t>
            </a:r>
            <a:r>
              <a:rPr lang="en-US" dirty="0"/>
              <a:t> data, simplified; </a:t>
            </a:r>
            <a:endParaRPr lang="cs-CZ" dirty="0" smtClean="0"/>
          </a:p>
          <a:p>
            <a:r>
              <a:rPr lang="en-US" dirty="0" smtClean="0"/>
              <a:t>also </a:t>
            </a:r>
            <a:r>
              <a:rPr lang="en-US" dirty="0"/>
              <a:t>used as an </a:t>
            </a:r>
            <a:r>
              <a:rPr lang="en-US" dirty="0" smtClean="0"/>
              <a:t>example</a:t>
            </a:r>
            <a:r>
              <a:rPr lang="cs-CZ" dirty="0" smtClean="0"/>
              <a:t> </a:t>
            </a:r>
            <a:r>
              <a:rPr lang="en-US" dirty="0" smtClean="0"/>
              <a:t>sentence </a:t>
            </a:r>
            <a:r>
              <a:rPr lang="en-US" dirty="0"/>
              <a:t>in the </a:t>
            </a:r>
            <a:r>
              <a:rPr lang="en-US" dirty="0" err="1"/>
              <a:t>UMR</a:t>
            </a:r>
            <a:r>
              <a:rPr lang="en-US" dirty="0"/>
              <a:t> 0.9 Specification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137554" y="2488029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-Right Arrow 5"/>
          <p:cNvSpPr/>
          <p:nvPr/>
        </p:nvSpPr>
        <p:spPr>
          <a:xfrm>
            <a:off x="6928606" y="2493051"/>
            <a:ext cx="849776" cy="363359"/>
          </a:xfrm>
          <a:prstGeom prst="left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7018493" y="2224687"/>
            <a:ext cx="4957702" cy="2262787"/>
            <a:chOff x="6770153" y="2541328"/>
            <a:chExt cx="4957702" cy="2262787"/>
          </a:xfrm>
        </p:grpSpPr>
        <p:sp>
          <p:nvSpPr>
            <p:cNvPr id="93" name="TextBox 92"/>
            <p:cNvSpPr txBox="1"/>
            <p:nvPr/>
          </p:nvSpPr>
          <p:spPr>
            <a:xfrm>
              <a:off x="6770153" y="4465561"/>
              <a:ext cx="1371600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noProof="1" smtClean="0"/>
                <a:t>Edmund Pope</a:t>
              </a:r>
              <a:endParaRPr lang="cs-CZ" sz="1600" noProof="1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695307" y="3715973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s1t2</a:t>
              </a:r>
              <a:endParaRPr lang="cs-CZ" sz="1600" noProof="1"/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9889532" y="3206159"/>
              <a:ext cx="979571" cy="338554"/>
              <a:chOff x="7973915" y="615714"/>
              <a:chExt cx="979571" cy="338554"/>
            </a:xfrm>
          </p:grpSpPr>
          <p:sp>
            <p:nvSpPr>
              <p:cNvPr id="131" name="Oval 130"/>
              <p:cNvSpPr/>
              <p:nvPr/>
            </p:nvSpPr>
            <p:spPr>
              <a:xfrm>
                <a:off x="8877286" y="639678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10412299" y="4316572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free-04</a:t>
              </a:r>
              <a:endParaRPr lang="cs-CZ" sz="1600" b="1" noProof="1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0784881" y="2975791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today</a:t>
              </a:r>
              <a:endParaRPr lang="cs-CZ" sz="1600" b="1" noProof="1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41779" y="3040974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s1t</a:t>
              </a:r>
              <a:endParaRPr lang="cs-CZ" sz="1600" noProof="1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253916" y="4223015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s1f</a:t>
              </a:r>
              <a:endParaRPr lang="cs-CZ" sz="1600" noProof="1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637179" y="2541328"/>
              <a:ext cx="942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taste-01</a:t>
              </a:r>
              <a:endParaRPr lang="cs-CZ" sz="1600" b="1" noProof="1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8721078" y="2699842"/>
              <a:ext cx="960719" cy="478796"/>
              <a:chOff x="7973915" y="615714"/>
              <a:chExt cx="960719" cy="478796"/>
            </a:xfrm>
          </p:grpSpPr>
          <p:sp>
            <p:nvSpPr>
              <p:cNvPr id="127" name="TextBox 126"/>
              <p:cNvSpPr txBox="1"/>
              <p:nvPr/>
            </p:nvSpPr>
            <p:spPr>
              <a:xfrm rot="19983983">
                <a:off x="7973915" y="615714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8058151" y="661734"/>
                <a:ext cx="876483" cy="432776"/>
                <a:chOff x="8058151" y="661734"/>
                <a:chExt cx="876483" cy="432776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8858434" y="661734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cs-CZ" noProof="1"/>
                </a:p>
              </p:txBody>
            </p:sp>
            <p:cxnSp>
              <p:nvCxnSpPr>
                <p:cNvPr id="130" name="Straight Arrow Connector 129"/>
                <p:cNvCxnSpPr/>
                <p:nvPr/>
              </p:nvCxnSpPr>
              <p:spPr>
                <a:xfrm flipV="1">
                  <a:off x="8058151" y="703694"/>
                  <a:ext cx="799158" cy="390816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/>
            <p:cNvGrpSpPr/>
            <p:nvPr/>
          </p:nvGrpSpPr>
          <p:grpSpPr>
            <a:xfrm>
              <a:off x="9439449" y="4000525"/>
              <a:ext cx="946851" cy="378942"/>
              <a:chOff x="7973915" y="494527"/>
              <a:chExt cx="946851" cy="378942"/>
            </a:xfrm>
          </p:grpSpPr>
          <p:sp>
            <p:nvSpPr>
              <p:cNvPr id="125" name="Oval 124"/>
              <p:cNvSpPr/>
              <p:nvPr/>
            </p:nvSpPr>
            <p:spPr>
              <a:xfrm>
                <a:off x="8844566" y="797269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 rot="458827">
                <a:off x="7973915" y="494527"/>
                <a:ext cx="9144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>
                    <a:solidFill>
                      <a:schemeClr val="bg1">
                        <a:lumMod val="65000"/>
                      </a:schemeClr>
                    </a:solidFill>
                  </a:rPr>
                  <a:t>instance</a:t>
                </a:r>
                <a:endParaRPr lang="cs-CZ" sz="1600" noProof="1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cxnSp>
          <p:nvCxnSpPr>
            <p:cNvPr id="103" name="Straight Arrow Connector 102"/>
            <p:cNvCxnSpPr/>
            <p:nvPr/>
          </p:nvCxnSpPr>
          <p:spPr>
            <a:xfrm flipV="1">
              <a:off x="9994632" y="3282872"/>
              <a:ext cx="799158" cy="390816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9412365" y="4220224"/>
              <a:ext cx="914838" cy="129629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8214957" y="4229848"/>
              <a:ext cx="5541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s1</a:t>
              </a:r>
              <a:r>
                <a:rPr lang="en-US" sz="1600" noProof="1"/>
                <a:t>p</a:t>
              </a:r>
              <a:endParaRPr lang="cs-CZ" sz="1600" noProof="1"/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1">
              <a:off x="7477987" y="4226319"/>
              <a:ext cx="835928" cy="21832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 rot="20692668">
              <a:off x="7458366" y="4034756"/>
              <a:ext cx="914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>
                  <a:solidFill>
                    <a:schemeClr val="bg1">
                      <a:lumMod val="65000"/>
                    </a:schemeClr>
                  </a:solidFill>
                </a:rPr>
                <a:t>instance</a:t>
              </a:r>
              <a:endParaRPr lang="cs-CZ" sz="1600" noProof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7379753" y="4410523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109" name="Oval 108"/>
            <p:cNvSpPr/>
            <p:nvPr/>
          </p:nvSpPr>
          <p:spPr>
            <a:xfrm>
              <a:off x="9589553" y="254132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0632481" y="2933345"/>
              <a:ext cx="998092" cy="358784"/>
            </a:xfrm>
            <a:prstGeom prst="ellipse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0300114" y="4296098"/>
              <a:ext cx="998092" cy="358784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8318625" y="3152882"/>
              <a:ext cx="1676620" cy="1104900"/>
              <a:chOff x="7933033" y="1059676"/>
              <a:chExt cx="1676620" cy="1104900"/>
            </a:xfrm>
          </p:grpSpPr>
          <p:sp>
            <p:nvSpPr>
              <p:cNvPr id="113" name="TextBox 112"/>
              <p:cNvSpPr txBox="1"/>
              <p:nvPr/>
            </p:nvSpPr>
            <p:spPr>
              <a:xfrm rot="17791069">
                <a:off x="7748238" y="1340847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ARG0</a:t>
                </a:r>
                <a:endParaRPr lang="cs-CZ" sz="1600" noProof="1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8413436" y="1124241"/>
                <a:ext cx="575086" cy="10030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 rot="3430821">
                <a:off x="8507297" y="1533390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8351846" y="10596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8962357" y="2088376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7976188" y="1132008"/>
                <a:ext cx="404399" cy="9364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/>
              <p:cNvSpPr txBox="1"/>
              <p:nvPr/>
            </p:nvSpPr>
            <p:spPr>
              <a:xfrm rot="1294191">
                <a:off x="8590027" y="1110384"/>
                <a:ext cx="964577" cy="34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temporal</a:t>
                </a:r>
                <a:endParaRPr lang="cs-CZ" sz="1600" noProof="1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933033" y="2059241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8136615" y="1830641"/>
                <a:ext cx="731936" cy="31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1600" noProof="1" smtClean="0"/>
                  <a:t>ARG1</a:t>
                </a:r>
                <a:endParaRPr lang="cs-CZ" sz="1600" noProof="1"/>
              </a:p>
            </p:txBody>
          </p:sp>
          <p:cxnSp>
            <p:nvCxnSpPr>
              <p:cNvPr id="122" name="Straight Arrow Connector 121"/>
              <p:cNvCxnSpPr>
                <a:stCxn id="117" idx="2"/>
              </p:cNvCxnSpPr>
              <p:nvPr/>
            </p:nvCxnSpPr>
            <p:spPr>
              <a:xfrm flipH="1">
                <a:off x="8002835" y="2126476"/>
                <a:ext cx="9595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8406928" y="1107220"/>
                <a:ext cx="1176548" cy="49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9539851" y="1564420"/>
                <a:ext cx="69802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 noProof="1"/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Ia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Re-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entrancy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"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/>
              <a:t>potíže</a:t>
            </a:r>
            <a:r>
              <a:rPr lang="en-US" i="1" dirty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/>
              <a:t>potíže</a:t>
            </a:r>
            <a:r>
              <a:rPr lang="en-US" i="1" dirty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4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35109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of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2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Merging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nodes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</a:t>
            </a:r>
            <a:endParaRPr lang="cs-CZ" sz="26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					Inverse </a:t>
            </a:r>
            <a:r>
              <a:rPr lang="cs-CZ" sz="2600" dirty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role (= inverse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) in </a:t>
            </a:r>
            <a:r>
              <a:rPr lang="cs-CZ" sz="2600" dirty="0" err="1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MR</a:t>
            </a:r>
            <a:endParaRPr lang="cs-CZ" sz="2600" dirty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600" dirty="0">
              <a:cs typeface="Calibri"/>
            </a:endParaRPr>
          </a:p>
        </p:txBody>
      </p:sp>
      <p:grpSp>
        <p:nvGrpSpPr>
          <p:cNvPr id="13" name="Group 61"/>
          <p:cNvGrpSpPr/>
          <p:nvPr/>
        </p:nvGrpSpPr>
        <p:grpSpPr>
          <a:xfrm>
            <a:off x="584302" y="2260347"/>
            <a:ext cx="3205398" cy="3227153"/>
            <a:chOff x="7834161" y="7162800"/>
            <a:chExt cx="3205398" cy="3227153"/>
          </a:xfrm>
        </p:grpSpPr>
        <p:sp>
          <p:nvSpPr>
            <p:cNvPr id="16" name="TextBox 167"/>
            <p:cNvSpPr txBox="1"/>
            <p:nvPr/>
          </p:nvSpPr>
          <p:spPr>
            <a:xfrm>
              <a:off x="98298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'health'</a:t>
              </a:r>
              <a:endParaRPr lang="cs-CZ" sz="1600" b="1" noProof="1"/>
            </a:p>
          </p:txBody>
        </p:sp>
        <p:sp>
          <p:nvSpPr>
            <p:cNvPr id="17" name="TextBox 105"/>
            <p:cNvSpPr txBox="1"/>
            <p:nvPr/>
          </p:nvSpPr>
          <p:spPr>
            <a:xfrm rot="17791069">
              <a:off x="8453263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18" name="Straight Arrow Connector 106"/>
            <p:cNvCxnSpPr/>
            <p:nvPr/>
          </p:nvCxnSpPr>
          <p:spPr>
            <a:xfrm>
              <a:off x="8610600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07"/>
            <p:cNvSpPr txBox="1"/>
            <p:nvPr/>
          </p:nvSpPr>
          <p:spPr>
            <a:xfrm>
              <a:off x="8686800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20" name="TextBox 131"/>
            <p:cNvSpPr txBox="1"/>
            <p:nvPr/>
          </p:nvSpPr>
          <p:spPr>
            <a:xfrm>
              <a:off x="7834161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21" name="Oval 132"/>
            <p:cNvSpPr/>
            <p:nvPr/>
          </p:nvSpPr>
          <p:spPr>
            <a:xfrm>
              <a:off x="8989550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2" name="Oval 133"/>
            <p:cNvSpPr/>
            <p:nvPr/>
          </p:nvSpPr>
          <p:spPr>
            <a:xfrm>
              <a:off x="9525000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3" name="TextBox 135"/>
            <p:cNvSpPr txBox="1"/>
            <p:nvPr/>
          </p:nvSpPr>
          <p:spPr>
            <a:xfrm>
              <a:off x="9525000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24" name="Straight Arrow Connector 137"/>
            <p:cNvCxnSpPr/>
            <p:nvPr/>
          </p:nvCxnSpPr>
          <p:spPr>
            <a:xfrm flipH="1">
              <a:off x="8644541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139"/>
            <p:cNvSpPr/>
            <p:nvPr/>
          </p:nvSpPr>
          <p:spPr>
            <a:xfrm>
              <a:off x="858629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6" name="Oval 154"/>
            <p:cNvSpPr/>
            <p:nvPr/>
          </p:nvSpPr>
          <p:spPr>
            <a:xfrm>
              <a:off x="913506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7" name="Oval 155"/>
            <p:cNvSpPr/>
            <p:nvPr/>
          </p:nvSpPr>
          <p:spPr>
            <a:xfrm>
              <a:off x="8763000" y="983406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28" name="Oval 156"/>
            <p:cNvSpPr/>
            <p:nvPr/>
          </p:nvSpPr>
          <p:spPr>
            <a:xfrm>
              <a:off x="9601200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29" name="Straight Arrow Connector 157"/>
            <p:cNvCxnSpPr/>
            <p:nvPr/>
          </p:nvCxnSpPr>
          <p:spPr>
            <a:xfrm>
              <a:off x="9044029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58"/>
            <p:cNvCxnSpPr/>
            <p:nvPr/>
          </p:nvCxnSpPr>
          <p:spPr>
            <a:xfrm flipH="1">
              <a:off x="8796941" y="9157963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59"/>
            <p:cNvCxnSpPr>
              <a:endCxn id="28" idx="1"/>
            </p:cNvCxnSpPr>
            <p:nvPr/>
          </p:nvCxnSpPr>
          <p:spPr>
            <a:xfrm>
              <a:off x="9196429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162"/>
            <p:cNvSpPr txBox="1"/>
            <p:nvPr/>
          </p:nvSpPr>
          <p:spPr>
            <a:xfrm rot="3335444">
              <a:off x="9083067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33" name="Straight Arrow Connector 163"/>
            <p:cNvCxnSpPr>
              <a:endCxn id="35" idx="1"/>
            </p:cNvCxnSpPr>
            <p:nvPr/>
          </p:nvCxnSpPr>
          <p:spPr>
            <a:xfrm>
              <a:off x="9601200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64"/>
            <p:cNvSpPr txBox="1"/>
            <p:nvPr/>
          </p:nvSpPr>
          <p:spPr>
            <a:xfrm rot="2658076">
              <a:off x="9782048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5" name="Oval 166"/>
            <p:cNvSpPr/>
            <p:nvPr/>
          </p:nvSpPr>
          <p:spPr>
            <a:xfrm>
              <a:off x="10219791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36" name="TextBox 168"/>
            <p:cNvSpPr txBox="1"/>
            <p:nvPr/>
          </p:nvSpPr>
          <p:spPr>
            <a:xfrm rot="2658076">
              <a:off x="8639048" y="8525921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37" name="TextBox 169"/>
            <p:cNvSpPr txBox="1"/>
            <p:nvPr/>
          </p:nvSpPr>
          <p:spPr>
            <a:xfrm>
              <a:off x="8400948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38" name="TextBox 170"/>
            <p:cNvSpPr txBox="1"/>
            <p:nvPr/>
          </p:nvSpPr>
          <p:spPr>
            <a:xfrm>
              <a:off x="8428462" y="9829800"/>
              <a:ext cx="70659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kter</a:t>
              </a:r>
              <a:r>
                <a:rPr lang="cs-CZ" sz="1600" b="1" noProof="1" smtClean="0"/>
                <a:t>ý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who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39" name="TextBox 171"/>
            <p:cNvSpPr txBox="1"/>
            <p:nvPr/>
          </p:nvSpPr>
          <p:spPr>
            <a:xfrm>
              <a:off x="9351801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40" name="TextBox 172"/>
            <p:cNvSpPr txBox="1"/>
            <p:nvPr/>
          </p:nvSpPr>
          <p:spPr>
            <a:xfrm rot="18023659">
              <a:off x="8779951" y="9362685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sp>
          <p:nvSpPr>
            <p:cNvPr id="41" name="TextBox 173"/>
            <p:cNvSpPr txBox="1"/>
            <p:nvPr/>
          </p:nvSpPr>
          <p:spPr>
            <a:xfrm rot="3509909">
              <a:off x="9225426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42" name="Freeform 29"/>
            <p:cNvSpPr/>
            <p:nvPr/>
          </p:nvSpPr>
          <p:spPr>
            <a:xfrm>
              <a:off x="8117949" y="8550682"/>
              <a:ext cx="645051" cy="1355318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28575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57"/>
          <p:cNvGrpSpPr/>
          <p:nvPr/>
        </p:nvGrpSpPr>
        <p:grpSpPr>
          <a:xfrm>
            <a:off x="6299138" y="2258698"/>
            <a:ext cx="3237202" cy="3227153"/>
            <a:chOff x="11078957" y="7162800"/>
            <a:chExt cx="3237202" cy="3227153"/>
          </a:xfrm>
        </p:grpSpPr>
        <p:sp>
          <p:nvSpPr>
            <p:cNvPr id="44" name="TextBox 176"/>
            <p:cNvSpPr txBox="1"/>
            <p:nvPr/>
          </p:nvSpPr>
          <p:spPr>
            <a:xfrm rot="17791069">
              <a:off x="11710380" y="7889412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</a:t>
              </a:r>
              <a:endParaRPr lang="cs-CZ" sz="1600" noProof="1"/>
            </a:p>
          </p:txBody>
        </p:sp>
        <p:cxnSp>
          <p:nvCxnSpPr>
            <p:cNvPr id="45" name="Straight Arrow Connector 177"/>
            <p:cNvCxnSpPr/>
            <p:nvPr/>
          </p:nvCxnSpPr>
          <p:spPr>
            <a:xfrm>
              <a:off x="11867717" y="8496348"/>
              <a:ext cx="557171" cy="605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178"/>
            <p:cNvSpPr txBox="1"/>
            <p:nvPr/>
          </p:nvSpPr>
          <p:spPr>
            <a:xfrm>
              <a:off x="11943917" y="7162800"/>
              <a:ext cx="1317661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s</a:t>
              </a:r>
              <a:r>
                <a:rPr lang="cs-CZ" sz="1600" b="1" noProof="1" smtClean="0"/>
                <a:t>těž</a:t>
              </a:r>
              <a:r>
                <a:rPr lang="en-US" sz="1600" b="1" noProof="1" smtClean="0"/>
                <a:t>ovat</a:t>
              </a:r>
              <a:r>
                <a:rPr lang="cs-CZ" sz="1600" b="1" noProof="1" smtClean="0"/>
                <a:t>_si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/>
                <a:t>'</a:t>
              </a:r>
              <a:r>
                <a:rPr lang="en-US" sz="1600" noProof="1" smtClean="0"/>
                <a:t>complain'</a:t>
              </a:r>
              <a:endParaRPr lang="cs-CZ" sz="1600" noProof="1"/>
            </a:p>
          </p:txBody>
        </p:sp>
        <p:sp>
          <p:nvSpPr>
            <p:cNvPr id="47" name="TextBox 179"/>
            <p:cNvSpPr txBox="1"/>
            <p:nvPr/>
          </p:nvSpPr>
          <p:spPr>
            <a:xfrm>
              <a:off x="11078957" y="8101053"/>
              <a:ext cx="904986" cy="5355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 člověk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'person'</a:t>
              </a:r>
              <a:endParaRPr lang="cs-CZ" sz="1600" noProof="1"/>
            </a:p>
          </p:txBody>
        </p:sp>
        <p:sp>
          <p:nvSpPr>
            <p:cNvPr id="48" name="Oval 180"/>
            <p:cNvSpPr/>
            <p:nvPr/>
          </p:nvSpPr>
          <p:spPr>
            <a:xfrm>
              <a:off x="12246667" y="7696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49" name="Oval 181"/>
            <p:cNvSpPr/>
            <p:nvPr/>
          </p:nvSpPr>
          <p:spPr>
            <a:xfrm>
              <a:off x="12782117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0" name="TextBox 182"/>
            <p:cNvSpPr txBox="1"/>
            <p:nvPr/>
          </p:nvSpPr>
          <p:spPr>
            <a:xfrm>
              <a:off x="12782117" y="8102025"/>
              <a:ext cx="1010083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cs-CZ" sz="1600" b="1" noProof="1" smtClean="0"/>
                <a:t>potíž</a:t>
              </a:r>
              <a:endParaRPr lang="en-US" sz="1600" noProof="1" smtClean="0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'problem'</a:t>
              </a:r>
              <a:endParaRPr lang="cs-CZ" sz="1600" noProof="1"/>
            </a:p>
          </p:txBody>
        </p:sp>
        <p:cxnSp>
          <p:nvCxnSpPr>
            <p:cNvPr id="51" name="Straight Arrow Connector 183"/>
            <p:cNvCxnSpPr/>
            <p:nvPr/>
          </p:nvCxnSpPr>
          <p:spPr>
            <a:xfrm flipH="1">
              <a:off x="11901658" y="7792648"/>
              <a:ext cx="363719" cy="661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84"/>
            <p:cNvSpPr/>
            <p:nvPr/>
          </p:nvSpPr>
          <p:spPr>
            <a:xfrm>
              <a:off x="11843414" y="84582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3" name="Oval 185"/>
            <p:cNvSpPr/>
            <p:nvPr/>
          </p:nvSpPr>
          <p:spPr>
            <a:xfrm>
              <a:off x="1239217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54" name="Oval 187"/>
            <p:cNvSpPr/>
            <p:nvPr/>
          </p:nvSpPr>
          <p:spPr>
            <a:xfrm>
              <a:off x="12858317" y="9829800"/>
              <a:ext cx="67209" cy="629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cxnSp>
          <p:nvCxnSpPr>
            <p:cNvPr id="55" name="Straight Arrow Connector 188"/>
            <p:cNvCxnSpPr/>
            <p:nvPr/>
          </p:nvCxnSpPr>
          <p:spPr>
            <a:xfrm>
              <a:off x="12301146" y="7758227"/>
              <a:ext cx="483193" cy="706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90"/>
            <p:cNvCxnSpPr>
              <a:endCxn id="54" idx="1"/>
            </p:cNvCxnSpPr>
            <p:nvPr/>
          </p:nvCxnSpPr>
          <p:spPr>
            <a:xfrm>
              <a:off x="12453546" y="9123542"/>
              <a:ext cx="414614" cy="7154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191"/>
            <p:cNvSpPr txBox="1"/>
            <p:nvPr/>
          </p:nvSpPr>
          <p:spPr>
            <a:xfrm rot="3335444">
              <a:off x="12340184" y="7858556"/>
              <a:ext cx="57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PAT</a:t>
              </a:r>
              <a:endParaRPr lang="cs-CZ" sz="1600" noProof="1"/>
            </a:p>
          </p:txBody>
        </p:sp>
        <p:cxnSp>
          <p:nvCxnSpPr>
            <p:cNvPr id="58" name="Straight Arrow Connector 192"/>
            <p:cNvCxnSpPr>
              <a:endCxn id="60" idx="1"/>
            </p:cNvCxnSpPr>
            <p:nvPr/>
          </p:nvCxnSpPr>
          <p:spPr>
            <a:xfrm>
              <a:off x="12858317" y="8534400"/>
              <a:ext cx="628434" cy="5445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93"/>
            <p:cNvSpPr txBox="1"/>
            <p:nvPr/>
          </p:nvSpPr>
          <p:spPr>
            <a:xfrm rot="2658076">
              <a:off x="13039165" y="8646517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RSTR</a:t>
              </a:r>
              <a:endParaRPr lang="cs-CZ" sz="1600" noProof="1"/>
            </a:p>
          </p:txBody>
        </p:sp>
        <p:sp>
          <p:nvSpPr>
            <p:cNvPr id="60" name="Oval 194"/>
            <p:cNvSpPr/>
            <p:nvPr/>
          </p:nvSpPr>
          <p:spPr>
            <a:xfrm>
              <a:off x="13476908" y="906780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noProof="1"/>
            </a:p>
          </p:txBody>
        </p:sp>
        <p:sp>
          <p:nvSpPr>
            <p:cNvPr id="61" name="TextBox 195"/>
            <p:cNvSpPr txBox="1"/>
            <p:nvPr/>
          </p:nvSpPr>
          <p:spPr>
            <a:xfrm rot="2658076">
              <a:off x="11872375" y="8584359"/>
              <a:ext cx="798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ACT-of</a:t>
              </a:r>
              <a:endParaRPr lang="cs-CZ" sz="1600" noProof="1"/>
            </a:p>
          </p:txBody>
        </p:sp>
        <p:sp>
          <p:nvSpPr>
            <p:cNvPr id="62" name="TextBox 196"/>
            <p:cNvSpPr txBox="1"/>
            <p:nvPr/>
          </p:nvSpPr>
          <p:spPr>
            <a:xfrm>
              <a:off x="11658065" y="8915400"/>
              <a:ext cx="895452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bydlet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'live'</a:t>
              </a:r>
              <a:endParaRPr lang="cs-CZ" sz="1600" b="1" noProof="1"/>
            </a:p>
          </p:txBody>
        </p:sp>
        <p:sp>
          <p:nvSpPr>
            <p:cNvPr id="63" name="TextBox 198"/>
            <p:cNvSpPr txBox="1"/>
            <p:nvPr/>
          </p:nvSpPr>
          <p:spPr>
            <a:xfrm>
              <a:off x="12608918" y="9829800"/>
              <a:ext cx="877833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cs-CZ" sz="1600" b="1" noProof="1" smtClean="0"/>
                <a:t>závod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noProof="1" smtClean="0"/>
                <a:t>'</a:t>
              </a:r>
              <a:r>
                <a:rPr lang="cs-CZ" sz="1600" noProof="1" smtClean="0"/>
                <a:t>factory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  <p:sp>
          <p:nvSpPr>
            <p:cNvPr id="64" name="TextBox 200"/>
            <p:cNvSpPr txBox="1"/>
            <p:nvPr/>
          </p:nvSpPr>
          <p:spPr>
            <a:xfrm rot="3509909">
              <a:off x="12482543" y="9309008"/>
              <a:ext cx="631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1600" noProof="1" smtClean="0"/>
                <a:t>LOC</a:t>
              </a:r>
              <a:endParaRPr lang="cs-CZ" sz="1600" noProof="1"/>
            </a:p>
          </p:txBody>
        </p:sp>
        <p:sp>
          <p:nvSpPr>
            <p:cNvPr id="65" name="TextBox 202"/>
            <p:cNvSpPr txBox="1"/>
            <p:nvPr/>
          </p:nvSpPr>
          <p:spPr>
            <a:xfrm>
              <a:off x="13106400" y="9067800"/>
              <a:ext cx="1209759" cy="56015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noProof="1" smtClean="0"/>
                <a:t>zdravotn</a:t>
              </a:r>
              <a:r>
                <a:rPr lang="cs-CZ" sz="1600" b="1" noProof="1" smtClean="0"/>
                <a:t>í</a:t>
              </a:r>
              <a:endParaRPr lang="cs-CZ" sz="1600" noProof="1"/>
            </a:p>
            <a:p>
              <a:pPr>
                <a:lnSpc>
                  <a:spcPct val="90000"/>
                </a:lnSpc>
              </a:pPr>
              <a:r>
                <a:rPr lang="en-US" sz="1600" b="1" noProof="1" smtClean="0"/>
                <a:t>'health</a:t>
              </a:r>
              <a:r>
                <a:rPr lang="en-US" sz="1600" noProof="1" smtClean="0"/>
                <a:t>'</a:t>
              </a:r>
              <a:endParaRPr lang="cs-CZ" sz="1600" b="1" noProof="1"/>
            </a:p>
          </p:txBody>
        </p:sp>
      </p:grpSp>
      <p:sp>
        <p:nvSpPr>
          <p:cNvPr id="66" name="Right Arrow 4"/>
          <p:cNvSpPr/>
          <p:nvPr/>
        </p:nvSpPr>
        <p:spPr>
          <a:xfrm>
            <a:off x="4762249" y="3386442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Oval 156"/>
          <p:cNvSpPr/>
          <p:nvPr/>
        </p:nvSpPr>
        <p:spPr>
          <a:xfrm rot="2757242">
            <a:off x="7185701" y="3649174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156"/>
          <p:cNvSpPr/>
          <p:nvPr/>
        </p:nvSpPr>
        <p:spPr>
          <a:xfrm rot="7553011">
            <a:off x="1511591" y="4494456"/>
            <a:ext cx="609045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délník 2"/>
          <p:cNvSpPr/>
          <p:nvPr/>
        </p:nvSpPr>
        <p:spPr>
          <a:xfrm>
            <a:off x="334089" y="5823922"/>
            <a:ext cx="8924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/>
              <a:t>Lidé</a:t>
            </a:r>
            <a:r>
              <a:rPr lang="en-US" i="1" dirty="0"/>
              <a:t>, </a:t>
            </a:r>
            <a:r>
              <a:rPr lang="en-US" i="1" dirty="0" err="1"/>
              <a:t>kteří</a:t>
            </a:r>
            <a:r>
              <a:rPr lang="en-US" i="1" dirty="0"/>
              <a:t> </a:t>
            </a:r>
            <a:r>
              <a:rPr lang="en-US" i="1" dirty="0" err="1"/>
              <a:t>bydlí</a:t>
            </a:r>
            <a:r>
              <a:rPr lang="en-US" i="1" dirty="0"/>
              <a:t> </a:t>
            </a:r>
            <a:r>
              <a:rPr lang="en-US" i="1" dirty="0" smtClean="0"/>
              <a:t>v</a:t>
            </a:r>
            <a:r>
              <a:rPr lang="cs-CZ" i="1" dirty="0" smtClean="0"/>
              <a:t> </a:t>
            </a:r>
            <a:r>
              <a:rPr lang="en-US" i="1" dirty="0" err="1" smtClean="0"/>
              <a:t>blízkosti</a:t>
            </a:r>
            <a:r>
              <a:rPr lang="en-US" i="1" dirty="0" smtClean="0"/>
              <a:t> </a:t>
            </a:r>
            <a:r>
              <a:rPr lang="en-US" i="1" dirty="0" err="1"/>
              <a:t>závodu</a:t>
            </a:r>
            <a:r>
              <a:rPr lang="en-US" i="1" dirty="0"/>
              <a:t>,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stěžují</a:t>
            </a:r>
            <a:r>
              <a:rPr lang="en-US" i="1" dirty="0"/>
              <a:t> </a:t>
            </a:r>
            <a:r>
              <a:rPr lang="en-US" i="1" dirty="0" err="1"/>
              <a:t>na</a:t>
            </a:r>
            <a:r>
              <a:rPr lang="en-US" i="1" dirty="0"/>
              <a:t> </a:t>
            </a:r>
            <a:r>
              <a:rPr lang="en-US" i="1" dirty="0" err="1"/>
              <a:t>zdravotní</a:t>
            </a:r>
            <a:r>
              <a:rPr lang="en-US" i="1" dirty="0"/>
              <a:t> </a:t>
            </a:r>
            <a:r>
              <a:rPr lang="en-US" i="1" dirty="0" err="1"/>
              <a:t>potíže</a:t>
            </a:r>
            <a:r>
              <a:rPr lang="en-US" i="1" dirty="0"/>
              <a:t> </a:t>
            </a:r>
            <a:endParaRPr lang="cs-CZ" i="1" dirty="0" smtClean="0"/>
          </a:p>
          <a:p>
            <a:r>
              <a:rPr lang="en-US" dirty="0" smtClean="0"/>
              <a:t>‘</a:t>
            </a:r>
            <a:r>
              <a:rPr lang="en-US" dirty="0"/>
              <a:t>People who </a:t>
            </a:r>
            <a:r>
              <a:rPr lang="en-US" dirty="0" smtClean="0"/>
              <a:t>live</a:t>
            </a:r>
            <a:r>
              <a:rPr lang="cs-CZ" dirty="0" smtClean="0"/>
              <a:t> </a:t>
            </a:r>
            <a:r>
              <a:rPr lang="en-US" dirty="0" smtClean="0"/>
              <a:t>near </a:t>
            </a:r>
            <a:r>
              <a:rPr lang="en-US" dirty="0"/>
              <a:t>the factory have been complaining of health problems’.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Ib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C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oreference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Inverse role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2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</a:t>
            </a: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eaning representation</a:t>
            </a:r>
            <a:endParaRPr lang="en-US" sz="3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and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3" name="TextovéPole 12"/>
          <p:cNvSpPr txBox="1"/>
          <p:nvPr/>
        </p:nvSpPr>
        <p:spPr>
          <a:xfrm rot="2793175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3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Ic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PDT-MR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Coreference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 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cs-CZ" sz="4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</a:t>
            </a:r>
            <a:r>
              <a:rPr lang="cs-CZ" sz="4000" b="1" dirty="0" err="1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P</a:t>
            </a:r>
            <a:r>
              <a:rPr lang="cs-CZ" sz="4000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airing</a:t>
            </a:r>
            <a:endParaRPr lang="en-US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831" y="1447737"/>
            <a:ext cx="11884900" cy="5393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Inter-sentence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coreference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r>
              <a:rPr lang="cs-CZ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relation</a:t>
            </a:r>
            <a:r>
              <a:rPr lang="cs-CZ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</a:t>
            </a:r>
            <a:endParaRPr lang="en-US" sz="2600" dirty="0">
              <a:cs typeface="Calibri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8060" y="1828907"/>
            <a:ext cx="6230860" cy="50223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PDT-MR</a:t>
            </a:r>
            <a:r>
              <a:rPr lang="en-US" sz="20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alibri"/>
              </a:rPr>
              <a:t>the node for) the </a:t>
            </a:r>
            <a:r>
              <a:rPr lang="en-US" sz="2000" dirty="0" err="1">
                <a:cs typeface="Calibri"/>
              </a:rPr>
              <a:t>anafor</a:t>
            </a:r>
            <a:r>
              <a:rPr lang="en-US" sz="2000" dirty="0">
                <a:cs typeface="Calibri"/>
              </a:rPr>
              <a:t> bears attributes for </a:t>
            </a:r>
            <a:endParaRPr lang="cs-CZ" sz="2000" dirty="0" smtClean="0">
              <a:cs typeface="Calibri"/>
            </a:endParaRP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ID </a:t>
            </a:r>
            <a:r>
              <a:rPr lang="en-US" sz="1800" dirty="0">
                <a:cs typeface="Calibri"/>
              </a:rPr>
              <a:t>of its antecedent(s</a:t>
            </a:r>
            <a:r>
              <a:rPr lang="en-US" sz="1800" dirty="0" smtClean="0">
                <a:cs typeface="Calibri"/>
              </a:rPr>
              <a:t>)</a:t>
            </a:r>
            <a:r>
              <a:rPr lang="cs-CZ" sz="1800" dirty="0" smtClean="0">
                <a:cs typeface="Calibri"/>
              </a:rPr>
              <a:t>    </a:t>
            </a: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en-US" sz="1800" dirty="0" smtClean="0">
                <a:cs typeface="Calibri"/>
              </a:rPr>
              <a:t>type </a:t>
            </a:r>
            <a:r>
              <a:rPr lang="en-US" sz="1800" dirty="0">
                <a:cs typeface="Calibri"/>
              </a:rPr>
              <a:t>of </a:t>
            </a:r>
            <a:r>
              <a:rPr lang="en-US" sz="1800" dirty="0" smtClean="0">
                <a:cs typeface="Calibri"/>
              </a:rPr>
              <a:t>relation</a:t>
            </a:r>
            <a:endParaRPr lang="cs-CZ" sz="1800" dirty="0" smtClean="0">
              <a:cs typeface="Calibri"/>
            </a:endParaRPr>
          </a:p>
          <a:p>
            <a:pPr marL="633413" lvl="1" indent="-176213">
              <a:lnSpc>
                <a:spcPct val="100000"/>
              </a:lnSpc>
              <a:spcBef>
                <a:spcPts val="0"/>
              </a:spcBef>
            </a:pPr>
            <a:r>
              <a:rPr lang="cs-CZ" sz="1800" dirty="0" smtClean="0">
                <a:cs typeface="Calibri"/>
              </a:rPr>
              <a:t>type </a:t>
            </a:r>
            <a:r>
              <a:rPr lang="cs-CZ" sz="1800" dirty="0" err="1" smtClean="0">
                <a:cs typeface="Calibri"/>
              </a:rPr>
              <a:t>of</a:t>
            </a:r>
            <a:r>
              <a:rPr lang="cs-CZ" sz="1800" dirty="0" smtClean="0">
                <a:cs typeface="Calibri"/>
              </a:rPr>
              <a:t> reference (</a:t>
            </a:r>
            <a:r>
              <a:rPr lang="cs-CZ" sz="1800" dirty="0" err="1" smtClean="0">
                <a:cs typeface="Calibri"/>
              </a:rPr>
              <a:t>specific</a:t>
            </a:r>
            <a:r>
              <a:rPr lang="cs-CZ" sz="1800" dirty="0" smtClean="0">
                <a:cs typeface="Calibri"/>
              </a:rPr>
              <a:t> vs. </a:t>
            </a:r>
            <a:r>
              <a:rPr lang="cs-CZ" sz="1800" dirty="0" err="1" smtClean="0">
                <a:cs typeface="Calibri"/>
              </a:rPr>
              <a:t>generic</a:t>
            </a:r>
            <a:r>
              <a:rPr lang="cs-CZ" sz="1800" dirty="0" smtClean="0">
                <a:cs typeface="Calibri"/>
              </a:rPr>
              <a:t>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834109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UMR</a:t>
            </a:r>
            <a:endParaRPr lang="en-US" sz="2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cs-CZ" sz="2000" dirty="0" err="1" smtClean="0">
                <a:cs typeface="Calibri"/>
              </a:rPr>
              <a:t>lists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pairs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of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coreferring</a:t>
            </a:r>
            <a:r>
              <a:rPr lang="cs-CZ" sz="2000" dirty="0" smtClean="0">
                <a:cs typeface="Calibri"/>
              </a:rPr>
              <a:t> </a:t>
            </a:r>
            <a:r>
              <a:rPr lang="cs-CZ" sz="2000" dirty="0" err="1" smtClean="0">
                <a:cs typeface="Calibri"/>
              </a:rPr>
              <a:t>concpets</a:t>
            </a:r>
            <a:endParaRPr lang="cs-CZ" sz="2000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cs-CZ" sz="1800" dirty="0" smtClean="0">
                <a:cs typeface="Calibri"/>
              </a:rPr>
              <a:t>ID </a:t>
            </a:r>
            <a:r>
              <a:rPr lang="cs-CZ" sz="1800" dirty="0" err="1" smtClean="0">
                <a:cs typeface="Calibri"/>
              </a:rPr>
              <a:t>of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both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concepts</a:t>
            </a:r>
            <a:endParaRPr lang="cs-CZ" sz="1800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cs-CZ" sz="1800" dirty="0" err="1" smtClean="0">
                <a:cs typeface="Calibri"/>
              </a:rPr>
              <a:t>event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or</a:t>
            </a:r>
            <a:r>
              <a:rPr lang="cs-CZ" sz="1800" dirty="0" smtClean="0">
                <a:cs typeface="Calibri"/>
              </a:rPr>
              <a:t> entity … </a:t>
            </a:r>
            <a:r>
              <a:rPr lang="cs-CZ" sz="1800" dirty="0" err="1" smtClean="0">
                <a:cs typeface="Calibri"/>
              </a:rPr>
              <a:t>entities</a:t>
            </a:r>
            <a:r>
              <a:rPr lang="cs-CZ" sz="1800" dirty="0" smtClean="0">
                <a:cs typeface="Calibri"/>
              </a:rPr>
              <a:t>	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cs-CZ" sz="1800" dirty="0" smtClean="0">
                <a:cs typeface="Calibri"/>
              </a:rPr>
              <a:t>identity </a:t>
            </a:r>
            <a:r>
              <a:rPr lang="cs-CZ" sz="1800" dirty="0" err="1" smtClean="0">
                <a:cs typeface="Calibri"/>
              </a:rPr>
              <a:t>or</a:t>
            </a:r>
            <a:r>
              <a:rPr lang="cs-CZ" sz="1800" dirty="0" smtClean="0">
                <a:cs typeface="Calibri"/>
              </a:rPr>
              <a:t> </a:t>
            </a:r>
            <a:r>
              <a:rPr lang="cs-CZ" sz="1800" dirty="0" err="1" smtClean="0">
                <a:cs typeface="Calibri"/>
              </a:rPr>
              <a:t>subset</a:t>
            </a:r>
            <a:r>
              <a:rPr lang="cs-CZ" sz="1800" dirty="0" smtClean="0">
                <a:cs typeface="Calibri"/>
              </a:rPr>
              <a:t> … identity </a:t>
            </a:r>
            <a:endParaRPr lang="en-US" sz="1800" dirty="0" smtClean="0">
              <a:cs typeface="Calibri"/>
            </a:endParaRPr>
          </a:p>
        </p:txBody>
      </p:sp>
      <p:sp>
        <p:nvSpPr>
          <p:cNvPr id="5" name="Volný tvar 4"/>
          <p:cNvSpPr/>
          <p:nvPr/>
        </p:nvSpPr>
        <p:spPr>
          <a:xfrm>
            <a:off x="6738874" y="2690448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Volný tvar 15"/>
          <p:cNvSpPr/>
          <p:nvPr/>
        </p:nvSpPr>
        <p:spPr>
          <a:xfrm>
            <a:off x="9490831" y="294836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olný tvar 16"/>
          <p:cNvSpPr/>
          <p:nvPr/>
        </p:nvSpPr>
        <p:spPr>
          <a:xfrm>
            <a:off x="9754599" y="3247300"/>
            <a:ext cx="334107" cy="175846"/>
          </a:xfrm>
          <a:custGeom>
            <a:avLst/>
            <a:gdLst>
              <a:gd name="connsiteX0" fmla="*/ 0 w 545124"/>
              <a:gd name="connsiteY0" fmla="*/ 8792 h 193447"/>
              <a:gd name="connsiteX1" fmla="*/ 123093 w 545124"/>
              <a:gd name="connsiteY1" fmla="*/ 193430 h 193447"/>
              <a:gd name="connsiteX2" fmla="*/ 545124 w 545124"/>
              <a:gd name="connsiteY2" fmla="*/ 0 h 193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24" h="193447">
                <a:moveTo>
                  <a:pt x="0" y="8792"/>
                </a:moveTo>
                <a:cubicBezTo>
                  <a:pt x="16119" y="101843"/>
                  <a:pt x="32239" y="194895"/>
                  <a:pt x="123093" y="193430"/>
                </a:cubicBezTo>
                <a:cubicBezTo>
                  <a:pt x="213947" y="191965"/>
                  <a:pt x="379535" y="95982"/>
                  <a:pt x="545124" y="0"/>
                </a:cubicBezTo>
              </a:path>
            </a:pathLst>
          </a:cu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d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.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Coordination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special node for coordinating expression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allows for common arguments/adjuncts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600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0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special keyword for "discourse" relation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coordinated expressions as children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allows for common </a:t>
            </a:r>
            <a:r>
              <a:rPr lang="en-US" sz="2000" dirty="0" err="1" smtClean="0">
                <a:cs typeface="Calibri"/>
              </a:rPr>
              <a:t>arguents</a:t>
            </a:r>
            <a:r>
              <a:rPr lang="en-US" sz="2000" dirty="0" smtClean="0">
                <a:cs typeface="Calibri"/>
              </a:rPr>
              <a:t>/adjuncts </a:t>
            </a:r>
          </a:p>
        </p:txBody>
      </p:sp>
      <p:grpSp>
        <p:nvGrpSpPr>
          <p:cNvPr id="16" name="Skupina 15"/>
          <p:cNvGrpSpPr/>
          <p:nvPr/>
        </p:nvGrpSpPr>
        <p:grpSpPr>
          <a:xfrm>
            <a:off x="499178" y="2937774"/>
            <a:ext cx="4403990" cy="3098204"/>
            <a:chOff x="91810" y="3031550"/>
            <a:chExt cx="4403990" cy="3098204"/>
          </a:xfrm>
        </p:grpSpPr>
        <p:sp>
          <p:nvSpPr>
            <p:cNvPr id="17" name="TextBox 31"/>
            <p:cNvSpPr txBox="1"/>
            <p:nvPr/>
          </p:nvSpPr>
          <p:spPr>
            <a:xfrm rot="17791069">
              <a:off x="1516616" y="421531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18" name="Straight Arrow Connector 32"/>
            <p:cNvCxnSpPr/>
            <p:nvPr/>
          </p:nvCxnSpPr>
          <p:spPr>
            <a:xfrm>
              <a:off x="2188959" y="4012922"/>
              <a:ext cx="553720" cy="10030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33"/>
            <p:cNvSpPr txBox="1"/>
            <p:nvPr/>
          </p:nvSpPr>
          <p:spPr>
            <a:xfrm>
              <a:off x="1995240" y="3643557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and</a:t>
              </a:r>
              <a:endParaRPr lang="en-US" sz="1600" b="1" dirty="0"/>
            </a:p>
          </p:txBody>
        </p:sp>
        <p:sp>
          <p:nvSpPr>
            <p:cNvPr id="20" name="TextBox 34"/>
            <p:cNvSpPr txBox="1"/>
            <p:nvPr/>
          </p:nvSpPr>
          <p:spPr>
            <a:xfrm rot="3430821">
              <a:off x="2265737" y="4407859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PRED</a:t>
              </a:r>
              <a:endParaRPr lang="en-US" sz="1600" dirty="0"/>
            </a:p>
          </p:txBody>
        </p:sp>
        <p:cxnSp>
          <p:nvCxnSpPr>
            <p:cNvPr id="21" name="Straight Arrow Connector 35"/>
            <p:cNvCxnSpPr/>
            <p:nvPr/>
          </p:nvCxnSpPr>
          <p:spPr>
            <a:xfrm flipH="1">
              <a:off x="1052101" y="4005493"/>
              <a:ext cx="1053893" cy="7189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6"/>
            <p:cNvSpPr txBox="1"/>
            <p:nvPr/>
          </p:nvSpPr>
          <p:spPr>
            <a:xfrm>
              <a:off x="896235" y="4989040"/>
              <a:ext cx="1209759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read-001</a:t>
              </a:r>
              <a:endParaRPr lang="en-US" sz="1600" b="1" dirty="0"/>
            </a:p>
          </p:txBody>
        </p:sp>
        <p:sp>
          <p:nvSpPr>
            <p:cNvPr id="23" name="Oval 37"/>
            <p:cNvSpPr/>
            <p:nvPr/>
          </p:nvSpPr>
          <p:spPr>
            <a:xfrm>
              <a:off x="2129658" y="39483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38"/>
            <p:cNvSpPr/>
            <p:nvPr/>
          </p:nvSpPr>
          <p:spPr>
            <a:xfrm>
              <a:off x="990600" y="4737933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39"/>
            <p:cNvSpPr txBox="1"/>
            <p:nvPr/>
          </p:nvSpPr>
          <p:spPr>
            <a:xfrm>
              <a:off x="2776544" y="4843046"/>
              <a:ext cx="10810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listen-001</a:t>
              </a:r>
              <a:endParaRPr lang="en-US" sz="1600" b="1" dirty="0"/>
            </a:p>
          </p:txBody>
        </p:sp>
        <p:sp>
          <p:nvSpPr>
            <p:cNvPr id="26" name="TextBox 40"/>
            <p:cNvSpPr txBox="1"/>
            <p:nvPr/>
          </p:nvSpPr>
          <p:spPr>
            <a:xfrm>
              <a:off x="228600" y="4800600"/>
              <a:ext cx="1138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</a:t>
              </a:r>
              <a:r>
                <a:rPr lang="en-US" sz="1600" b="1" dirty="0" err="1" smtClean="0"/>
                <a:t>PersPron</a:t>
              </a:r>
              <a:endParaRPr lang="en-US" sz="1600" b="1" dirty="0"/>
            </a:p>
          </p:txBody>
        </p:sp>
        <p:sp>
          <p:nvSpPr>
            <p:cNvPr id="27" name="Oval 41"/>
            <p:cNvSpPr/>
            <p:nvPr/>
          </p:nvSpPr>
          <p:spPr>
            <a:xfrm>
              <a:off x="2717486" y="4977057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Arrow Connector 42"/>
            <p:cNvCxnSpPr/>
            <p:nvPr/>
          </p:nvCxnSpPr>
          <p:spPr>
            <a:xfrm flipH="1">
              <a:off x="1767957" y="4020689"/>
              <a:ext cx="389375" cy="9364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44"/>
            <p:cNvSpPr/>
            <p:nvPr/>
          </p:nvSpPr>
          <p:spPr>
            <a:xfrm>
              <a:off x="1726404" y="4947922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45"/>
            <p:cNvSpPr txBox="1"/>
            <p:nvPr/>
          </p:nvSpPr>
          <p:spPr>
            <a:xfrm rot="3007169">
              <a:off x="2831050" y="53087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31" name="Straight Arrow Connector 46"/>
            <p:cNvCxnSpPr/>
            <p:nvPr/>
          </p:nvCxnSpPr>
          <p:spPr>
            <a:xfrm>
              <a:off x="2743200" y="50292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7"/>
            <p:cNvSpPr/>
            <p:nvPr/>
          </p:nvSpPr>
          <p:spPr>
            <a:xfrm>
              <a:off x="3276600" y="57744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7"/>
            <p:cNvSpPr/>
            <p:nvPr/>
          </p:nvSpPr>
          <p:spPr>
            <a:xfrm>
              <a:off x="381000" y="3321220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43"/>
            <p:cNvSpPr txBox="1"/>
            <p:nvPr/>
          </p:nvSpPr>
          <p:spPr>
            <a:xfrm rot="1172543">
              <a:off x="1092661" y="3489774"/>
              <a:ext cx="9712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CONJ</a:t>
              </a:r>
              <a:endParaRPr lang="en-US" sz="1600" dirty="0"/>
            </a:p>
          </p:txBody>
        </p:sp>
        <p:cxnSp>
          <p:nvCxnSpPr>
            <p:cNvPr id="35" name="Straight Arrow Connector 35"/>
            <p:cNvCxnSpPr>
              <a:stCxn id="33" idx="6"/>
            </p:cNvCxnSpPr>
            <p:nvPr/>
          </p:nvCxnSpPr>
          <p:spPr>
            <a:xfrm>
              <a:off x="448209" y="3359320"/>
              <a:ext cx="1685391" cy="603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1"/>
            <p:cNvSpPr txBox="1"/>
            <p:nvPr/>
          </p:nvSpPr>
          <p:spPr>
            <a:xfrm rot="19930553">
              <a:off x="1197907" y="4098742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sp>
          <p:nvSpPr>
            <p:cNvPr id="37" name="Freeform 29"/>
            <p:cNvSpPr/>
            <p:nvPr/>
          </p:nvSpPr>
          <p:spPr>
            <a:xfrm rot="17255448">
              <a:off x="1050886" y="4981086"/>
              <a:ext cx="379698" cy="767553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 29"/>
            <p:cNvSpPr/>
            <p:nvPr/>
          </p:nvSpPr>
          <p:spPr>
            <a:xfrm rot="16509097">
              <a:off x="1150220" y="4573078"/>
              <a:ext cx="1055992" cy="1847426"/>
            </a:xfrm>
            <a:custGeom>
              <a:avLst/>
              <a:gdLst>
                <a:gd name="connsiteX0" fmla="*/ 645051 w 645051"/>
                <a:gd name="connsiteY0" fmla="*/ 1383527 h 1383527"/>
                <a:gd name="connsiteX1" fmla="*/ 995 w 645051"/>
                <a:gd name="connsiteY1" fmla="*/ 787179 h 1383527"/>
                <a:gd name="connsiteX2" fmla="*/ 486024 w 645051"/>
                <a:gd name="connsiteY2" fmla="*/ 0 h 1383527"/>
                <a:gd name="connsiteX3" fmla="*/ 486024 w 645051"/>
                <a:gd name="connsiteY3" fmla="*/ 0 h 138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5051" h="1383527">
                  <a:moveTo>
                    <a:pt x="645051" y="1383527"/>
                  </a:moveTo>
                  <a:cubicBezTo>
                    <a:pt x="336275" y="1200647"/>
                    <a:pt x="27499" y="1017767"/>
                    <a:pt x="995" y="787179"/>
                  </a:cubicBezTo>
                  <a:cubicBezTo>
                    <a:pt x="-25509" y="556591"/>
                    <a:pt x="486024" y="0"/>
                    <a:pt x="486024" y="0"/>
                  </a:cubicBezTo>
                  <a:lnTo>
                    <a:pt x="486024" y="0"/>
                  </a:lnTo>
                </a:path>
              </a:pathLst>
            </a:custGeom>
            <a:noFill/>
            <a:ln w="19050">
              <a:solidFill>
                <a:srgbClr val="C55A11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45"/>
            <p:cNvSpPr txBox="1"/>
            <p:nvPr/>
          </p:nvSpPr>
          <p:spPr>
            <a:xfrm rot="3007169">
              <a:off x="1846786" y="5270646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cxnSp>
          <p:nvCxnSpPr>
            <p:cNvPr id="40" name="Straight Arrow Connector 46"/>
            <p:cNvCxnSpPr/>
            <p:nvPr/>
          </p:nvCxnSpPr>
          <p:spPr>
            <a:xfrm>
              <a:off x="1758936" y="4991100"/>
              <a:ext cx="529079" cy="76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7"/>
            <p:cNvSpPr/>
            <p:nvPr/>
          </p:nvSpPr>
          <p:spPr>
            <a:xfrm>
              <a:off x="2292336" y="5736346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33"/>
            <p:cNvSpPr txBox="1"/>
            <p:nvPr/>
          </p:nvSpPr>
          <p:spPr>
            <a:xfrm>
              <a:off x="91810" y="3031550"/>
              <a:ext cx="9602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#root</a:t>
              </a:r>
              <a:endParaRPr lang="en-US" sz="1600" b="1" dirty="0"/>
            </a:p>
          </p:txBody>
        </p:sp>
        <p:sp>
          <p:nvSpPr>
            <p:cNvPr id="43" name="TextBox 39"/>
            <p:cNvSpPr txBox="1"/>
            <p:nvPr/>
          </p:nvSpPr>
          <p:spPr>
            <a:xfrm>
              <a:off x="2243144" y="5791200"/>
              <a:ext cx="22526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book       music</a:t>
              </a:r>
              <a:endParaRPr lang="en-US" sz="1600" b="1" dirty="0"/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94390" y="5569306"/>
            <a:ext cx="45720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I read a book and listened to music. </a:t>
            </a:r>
            <a:r>
              <a:rPr lang="en-US" altLang="en-US" i="1" dirty="0" smtClean="0">
                <a:cs typeface="Arial" pitchFamily="34" charset="0"/>
              </a:rPr>
              <a:t>/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listening to music. /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I read a book while I listened to music.</a:t>
            </a:r>
            <a:endParaRPr kumimoji="0" lang="en-US" altLang="en-US" b="0" i="1" u="none" strike="noStrike" cap="none" normalizeH="0" baseline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cs typeface="Arial" pitchFamily="34" charset="0"/>
            </a:endParaRPr>
          </a:p>
        </p:txBody>
      </p:sp>
      <p:grpSp>
        <p:nvGrpSpPr>
          <p:cNvPr id="83" name="Skupina 82"/>
          <p:cNvGrpSpPr/>
          <p:nvPr/>
        </p:nvGrpSpPr>
        <p:grpSpPr>
          <a:xfrm>
            <a:off x="6074768" y="2986328"/>
            <a:ext cx="4241523" cy="2095991"/>
            <a:chOff x="6065976" y="2986328"/>
            <a:chExt cx="4241523" cy="2095991"/>
          </a:xfrm>
        </p:grpSpPr>
        <p:grpSp>
          <p:nvGrpSpPr>
            <p:cNvPr id="44" name="Skupina 43"/>
            <p:cNvGrpSpPr/>
            <p:nvPr/>
          </p:nvGrpSpPr>
          <p:grpSpPr>
            <a:xfrm>
              <a:off x="6065976" y="2986328"/>
              <a:ext cx="4241523" cy="2064597"/>
              <a:chOff x="702669" y="4056365"/>
              <a:chExt cx="4241523" cy="2064597"/>
            </a:xfrm>
          </p:grpSpPr>
          <p:sp>
            <p:nvSpPr>
              <p:cNvPr id="69" name="Oval 47"/>
              <p:cNvSpPr/>
              <p:nvPr/>
            </p:nvSpPr>
            <p:spPr>
              <a:xfrm>
                <a:off x="2292336" y="57363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39"/>
              <p:cNvSpPr txBox="1"/>
              <p:nvPr/>
            </p:nvSpPr>
            <p:spPr>
              <a:xfrm>
                <a:off x="1011100" y="5782408"/>
                <a:ext cx="393309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book           #</a:t>
                </a:r>
                <a:r>
                  <a:rPr lang="en-US" sz="1600" b="1" dirty="0" err="1" smtClean="0"/>
                  <a:t>PersPron</a:t>
                </a:r>
                <a:r>
                  <a:rPr lang="en-US" sz="1600" b="1" dirty="0" smtClean="0"/>
                  <a:t>       music</a:t>
                </a:r>
                <a:endParaRPr lang="en-US" sz="1600" b="1" dirty="0"/>
              </a:p>
            </p:txBody>
          </p:sp>
          <p:cxnSp>
            <p:nvCxnSpPr>
              <p:cNvPr id="68" name="Straight Arrow Connector 46"/>
              <p:cNvCxnSpPr/>
              <p:nvPr/>
            </p:nvCxnSpPr>
            <p:spPr>
              <a:xfrm>
                <a:off x="1758936" y="49911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31"/>
              <p:cNvSpPr txBox="1"/>
              <p:nvPr/>
            </p:nvSpPr>
            <p:spPr>
              <a:xfrm rot="18186443">
                <a:off x="1534200" y="432082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op1</a:t>
                </a:r>
                <a:endParaRPr lang="en-US" sz="1600" dirty="0"/>
              </a:p>
            </p:txBody>
          </p:sp>
          <p:cxnSp>
            <p:nvCxnSpPr>
              <p:cNvPr id="46" name="Straight Arrow Connector 32"/>
              <p:cNvCxnSpPr>
                <a:stCxn id="51" idx="5"/>
              </p:cNvCxnSpPr>
              <p:nvPr/>
            </p:nvCxnSpPr>
            <p:spPr>
              <a:xfrm>
                <a:off x="2187024" y="4400246"/>
                <a:ext cx="555655" cy="6156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33"/>
              <p:cNvSpPr txBox="1"/>
              <p:nvPr/>
            </p:nvSpPr>
            <p:spPr>
              <a:xfrm>
                <a:off x="1980105" y="4056365"/>
                <a:ext cx="9602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and</a:t>
                </a:r>
                <a:endParaRPr lang="en-US" sz="1600" b="1" dirty="0"/>
              </a:p>
            </p:txBody>
          </p:sp>
          <p:sp>
            <p:nvSpPr>
              <p:cNvPr id="48" name="TextBox 34"/>
              <p:cNvSpPr txBox="1"/>
              <p:nvPr/>
            </p:nvSpPr>
            <p:spPr>
              <a:xfrm rot="2903075">
                <a:off x="2248153" y="4486987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 smtClean="0"/>
                  <a:t>op2</a:t>
                </a:r>
                <a:endParaRPr lang="en-US" sz="1600" dirty="0"/>
              </a:p>
            </p:txBody>
          </p:sp>
          <p:sp>
            <p:nvSpPr>
              <p:cNvPr id="50" name="TextBox 36"/>
              <p:cNvSpPr txBox="1"/>
              <p:nvPr/>
            </p:nvSpPr>
            <p:spPr>
              <a:xfrm>
                <a:off x="702669" y="4813254"/>
                <a:ext cx="120975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/>
                  <a:t>read-001</a:t>
                </a:r>
                <a:endParaRPr lang="en-US" sz="1600" b="1" dirty="0"/>
              </a:p>
            </p:txBody>
          </p:sp>
          <p:sp>
            <p:nvSpPr>
              <p:cNvPr id="51" name="Oval 37"/>
              <p:cNvSpPr/>
              <p:nvPr/>
            </p:nvSpPr>
            <p:spPr>
              <a:xfrm>
                <a:off x="2129658" y="4335205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39"/>
              <p:cNvSpPr txBox="1"/>
              <p:nvPr/>
            </p:nvSpPr>
            <p:spPr>
              <a:xfrm>
                <a:off x="2776544" y="4834254"/>
                <a:ext cx="10810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listen-001</a:t>
                </a:r>
                <a:endParaRPr lang="en-US" sz="1600" b="1" dirty="0"/>
              </a:p>
            </p:txBody>
          </p:sp>
          <p:sp>
            <p:nvSpPr>
              <p:cNvPr id="55" name="Oval 41"/>
              <p:cNvSpPr/>
              <p:nvPr/>
            </p:nvSpPr>
            <p:spPr>
              <a:xfrm>
                <a:off x="2717486" y="4977057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6" name="Straight Arrow Connector 42"/>
              <p:cNvCxnSpPr>
                <a:stCxn id="51" idx="3"/>
              </p:cNvCxnSpPr>
              <p:nvPr/>
            </p:nvCxnSpPr>
            <p:spPr>
              <a:xfrm flipH="1">
                <a:off x="1767958" y="4400246"/>
                <a:ext cx="371543" cy="55692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44"/>
              <p:cNvSpPr/>
              <p:nvPr/>
            </p:nvSpPr>
            <p:spPr>
              <a:xfrm>
                <a:off x="1726404" y="4947922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45"/>
              <p:cNvSpPr txBox="1"/>
              <p:nvPr/>
            </p:nvSpPr>
            <p:spPr>
              <a:xfrm rot="3007169">
                <a:off x="2831050" y="5308746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PAT</a:t>
                </a:r>
                <a:endParaRPr lang="en-US" sz="1600" dirty="0"/>
              </a:p>
            </p:txBody>
          </p:sp>
          <p:cxnSp>
            <p:nvCxnSpPr>
              <p:cNvPr id="59" name="Straight Arrow Connector 46"/>
              <p:cNvCxnSpPr/>
              <p:nvPr/>
            </p:nvCxnSpPr>
            <p:spPr>
              <a:xfrm>
                <a:off x="2743200" y="5029200"/>
                <a:ext cx="529079" cy="76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Oval 47"/>
              <p:cNvSpPr/>
              <p:nvPr/>
            </p:nvSpPr>
            <p:spPr>
              <a:xfrm>
                <a:off x="3276600" y="5774446"/>
                <a:ext cx="67209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TextBox 45"/>
              <p:cNvSpPr txBox="1"/>
              <p:nvPr/>
            </p:nvSpPr>
            <p:spPr>
              <a:xfrm rot="3184174">
                <a:off x="1776450" y="5156350"/>
                <a:ext cx="7319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ACT</a:t>
                </a:r>
                <a:endParaRPr lang="en-US" sz="1600" dirty="0"/>
              </a:p>
            </p:txBody>
          </p:sp>
        </p:grpSp>
        <p:cxnSp>
          <p:nvCxnSpPr>
            <p:cNvPr id="72" name="Straight Arrow Connector 35"/>
            <p:cNvCxnSpPr>
              <a:endCxn id="78" idx="7"/>
            </p:cNvCxnSpPr>
            <p:nvPr/>
          </p:nvCxnSpPr>
          <p:spPr>
            <a:xfrm flipH="1">
              <a:off x="6731241" y="3959163"/>
              <a:ext cx="388630" cy="7212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45"/>
            <p:cNvSpPr txBox="1"/>
            <p:nvPr/>
          </p:nvSpPr>
          <p:spPr>
            <a:xfrm rot="18087183">
              <a:off x="6534301" y="3940193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PAT</a:t>
              </a:r>
              <a:endParaRPr lang="en-US" sz="1600" dirty="0"/>
            </a:p>
          </p:txBody>
        </p:sp>
        <p:sp>
          <p:nvSpPr>
            <p:cNvPr id="74" name="TextBox 45"/>
            <p:cNvSpPr txBox="1"/>
            <p:nvPr/>
          </p:nvSpPr>
          <p:spPr>
            <a:xfrm rot="18180135">
              <a:off x="7505956" y="3987310"/>
              <a:ext cx="731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ACT</a:t>
              </a:r>
              <a:endParaRPr lang="en-US" sz="1600" dirty="0"/>
            </a:p>
          </p:txBody>
        </p:sp>
        <p:cxnSp>
          <p:nvCxnSpPr>
            <p:cNvPr id="75" name="Straight Arrow Connector 35"/>
            <p:cNvCxnSpPr>
              <a:endCxn id="69" idx="0"/>
            </p:cNvCxnSpPr>
            <p:nvPr/>
          </p:nvCxnSpPr>
          <p:spPr>
            <a:xfrm flipH="1">
              <a:off x="7689248" y="3952860"/>
              <a:ext cx="418330" cy="713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47"/>
            <p:cNvSpPr/>
            <p:nvPr/>
          </p:nvSpPr>
          <p:spPr>
            <a:xfrm>
              <a:off x="6673875" y="4669245"/>
              <a:ext cx="67209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156"/>
            <p:cNvSpPr/>
            <p:nvPr/>
          </p:nvSpPr>
          <p:spPr>
            <a:xfrm rot="10800000">
              <a:off x="7218785" y="4751499"/>
              <a:ext cx="1120716" cy="330820"/>
            </a:xfrm>
            <a:prstGeom prst="ellipse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4" name="Right Arrow 4"/>
          <p:cNvSpPr/>
          <p:nvPr/>
        </p:nvSpPr>
        <p:spPr>
          <a:xfrm>
            <a:off x="4762249" y="3764498"/>
            <a:ext cx="558418" cy="327421"/>
          </a:xfrm>
          <a:prstGeom prst="rightArrow">
            <a:avLst/>
          </a:prstGeom>
          <a:noFill/>
          <a:ln w="190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Volný tvar 88"/>
          <p:cNvSpPr/>
          <p:nvPr/>
        </p:nvSpPr>
        <p:spPr>
          <a:xfrm>
            <a:off x="1987062" y="2882080"/>
            <a:ext cx="5389684" cy="529335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Volný tvar 89"/>
          <p:cNvSpPr/>
          <p:nvPr/>
        </p:nvSpPr>
        <p:spPr>
          <a:xfrm rot="21434373">
            <a:off x="2694152" y="3116296"/>
            <a:ext cx="4694223" cy="390942"/>
          </a:xfrm>
          <a:custGeom>
            <a:avLst/>
            <a:gdLst>
              <a:gd name="connsiteX0" fmla="*/ 0 w 5389684"/>
              <a:gd name="connsiteY0" fmla="*/ 529335 h 529335"/>
              <a:gd name="connsiteX1" fmla="*/ 2822330 w 5389684"/>
              <a:gd name="connsiteY1" fmla="*/ 10589 h 529335"/>
              <a:gd name="connsiteX2" fmla="*/ 5389684 w 5389684"/>
              <a:gd name="connsiteY2" fmla="*/ 230397 h 52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9684" h="529335">
                <a:moveTo>
                  <a:pt x="0" y="529335"/>
                </a:moveTo>
                <a:cubicBezTo>
                  <a:pt x="962024" y="294873"/>
                  <a:pt x="1924049" y="60412"/>
                  <a:pt x="2822330" y="10589"/>
                </a:cubicBezTo>
                <a:cubicBezTo>
                  <a:pt x="3720611" y="-39234"/>
                  <a:pt x="4555147" y="95581"/>
                  <a:pt x="5389684" y="230397"/>
                </a:cubicBezTo>
              </a:path>
            </a:pathLst>
          </a:custGeom>
          <a:noFill/>
          <a:ln>
            <a:solidFill>
              <a:srgbClr val="C55A1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156"/>
          <p:cNvSpPr/>
          <p:nvPr/>
        </p:nvSpPr>
        <p:spPr>
          <a:xfrm rot="10800000">
            <a:off x="614644" y="4701850"/>
            <a:ext cx="1120716" cy="330820"/>
          </a:xfrm>
          <a:prstGeom prst="ellipse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</a:t>
            </a:r>
            <a:r>
              <a:rPr lang="en-US" sz="1800" i="1" dirty="0" err="1" smtClean="0">
                <a:cs typeface="Calibri"/>
              </a:rPr>
              <a:t>elecions</a:t>
            </a:r>
            <a:endParaRPr lang="en-US" sz="1800" i="1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   missing criteria for distinguishing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sz="2200" dirty="0" smtClean="0">
                <a:cs typeface="Calibri"/>
              </a:rPr>
              <a:t>between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big space for </a:t>
            </a: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intuitive decision</a:t>
            </a:r>
            <a:r>
              <a:rPr lang="cs-CZ" sz="2200" dirty="0" smtClean="0">
                <a:cs typeface="Calibri"/>
              </a:rPr>
              <a:t>s</a:t>
            </a:r>
            <a:endParaRPr lang="en-US" sz="28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Right Arrow 9"/>
          <p:cNvSpPr/>
          <p:nvPr/>
        </p:nvSpPr>
        <p:spPr>
          <a:xfrm>
            <a:off x="5685695" y="5702051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448443" y="5306863"/>
            <a:ext cx="5676501" cy="110392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306898" y="5702051"/>
            <a:ext cx="680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4000" b="1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4000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32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II. Events vs. Entities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only small degree of abstraction in PDT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matčin</a:t>
            </a:r>
            <a:r>
              <a:rPr lang="en-US" sz="1900" dirty="0" smtClean="0">
                <a:cs typeface="Calibri"/>
              </a:rPr>
              <a:t> 'mother's'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matka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'mother' + </a:t>
            </a:r>
            <a:r>
              <a:rPr lang="en-US" sz="1900" dirty="0" err="1" smtClean="0">
                <a:cs typeface="Calibri"/>
                <a:sym typeface="Wingdings" panose="05000000000000000000" pitchFamily="2" charset="2"/>
              </a:rPr>
              <a:t>possesive</a:t>
            </a:r>
            <a:endParaRPr lang="en-US" sz="1900" dirty="0" smtClean="0">
              <a:cs typeface="Calibri"/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  <a:sym typeface="Wingdings" panose="05000000000000000000" pitchFamily="2" charset="2"/>
              </a:rPr>
              <a:t>	"normalization", e.g., 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jehož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 </a:t>
            </a:r>
            <a:r>
              <a:rPr lang="en-US" sz="1900" i="1" dirty="0" err="1" smtClean="0">
                <a:cs typeface="Calibri"/>
                <a:sym typeface="Wingdings" panose="05000000000000000000" pitchFamily="2" charset="2"/>
              </a:rPr>
              <a:t>který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 'who'</a:t>
            </a:r>
            <a:endParaRPr lang="en-US" sz="19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lack of information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	even for most systematic changes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	e.g., </a:t>
            </a:r>
            <a:r>
              <a:rPr lang="en-US" sz="1900" i="1" dirty="0" err="1" smtClean="0">
                <a:cs typeface="Calibri"/>
              </a:rPr>
              <a:t>bojování</a:t>
            </a:r>
            <a:r>
              <a:rPr lang="en-US" sz="1900" dirty="0" smtClean="0">
                <a:cs typeface="Calibri"/>
              </a:rPr>
              <a:t> 'fighting' </a:t>
            </a:r>
            <a:r>
              <a:rPr lang="en-US" sz="19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1900" i="1" dirty="0" err="1" smtClean="0">
                <a:cs typeface="Calibri"/>
              </a:rPr>
              <a:t>bojovat</a:t>
            </a:r>
            <a:r>
              <a:rPr lang="en-US" sz="1900" dirty="0" smtClean="0">
                <a:cs typeface="Calibri"/>
              </a:rPr>
              <a:t> '(to fight)'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conversion</a:t>
            </a:r>
            <a:r>
              <a:rPr lang="en-US" sz="2600" dirty="0" smtClean="0">
                <a:solidFill>
                  <a:srgbClr val="C55A11"/>
                </a:solidFill>
                <a:cs typeface="Calibri"/>
              </a:rPr>
              <a:t>:</a:t>
            </a:r>
            <a:r>
              <a:rPr lang="en-US" sz="2600" dirty="0" smtClean="0"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first steps using additional resources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1235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conceptual distinction: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entities (objects) 	</a:t>
            </a:r>
            <a:r>
              <a:rPr lang="en-US" sz="1800" i="1" dirty="0" smtClean="0">
                <a:cs typeface="Calibri"/>
              </a:rPr>
              <a:t>man, cat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states (properties)	</a:t>
            </a:r>
            <a:r>
              <a:rPr lang="en-US" sz="1800" i="1" dirty="0" smtClean="0">
                <a:cs typeface="Calibri"/>
              </a:rPr>
              <a:t>tall, (to) love</a:t>
            </a:r>
            <a:endParaRPr lang="en-US" sz="2000" i="1" dirty="0" smtClean="0"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events (processes)	</a:t>
            </a:r>
            <a:r>
              <a:rPr lang="en-US" sz="1800" i="1" dirty="0" smtClean="0">
                <a:cs typeface="Calibri"/>
              </a:rPr>
              <a:t>cry, storm, </a:t>
            </a:r>
            <a:r>
              <a:rPr lang="en-US" sz="1800" i="1" dirty="0" err="1" smtClean="0">
                <a:cs typeface="Calibri"/>
              </a:rPr>
              <a:t>elecions</a:t>
            </a:r>
            <a:endParaRPr lang="en-US" sz="1800" i="1" dirty="0" smtClean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no clear definition,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   missing criteria for distinguishing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skewed towards English  </a:t>
            </a:r>
            <a:r>
              <a:rPr lang="en-US" sz="2600" dirty="0" smtClean="0">
                <a:cs typeface="Calibri"/>
              </a:rPr>
              <a:t>	</a:t>
            </a:r>
            <a:r>
              <a:rPr lang="en-US" sz="1800" dirty="0" smtClean="0">
                <a:cs typeface="Calibri"/>
              </a:rPr>
              <a:t>(e.g., statives)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cs typeface="Calibri"/>
              </a:rPr>
              <a:t>big impact on annotation</a:t>
            </a:r>
            <a:r>
              <a:rPr lang="en-US" sz="2000" dirty="0" smtClean="0">
                <a:cs typeface="Calibri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cs typeface="Calibri"/>
              </a:rPr>
              <a:t>modal, temporal, aspectual for events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fuzzy boundary </a:t>
            </a:r>
            <a:r>
              <a:rPr lang="en-US" sz="2200" dirty="0" smtClean="0">
                <a:cs typeface="Calibri"/>
              </a:rPr>
              <a:t>between entities and events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big space for </a:t>
            </a:r>
            <a:r>
              <a:rPr lang="en-US" sz="22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different interpretations</a:t>
            </a:r>
          </a:p>
          <a:p>
            <a:pPr marL="457200" lvl="1">
              <a:lnSpc>
                <a:spcPct val="10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intuitive decision</a:t>
            </a:r>
            <a:r>
              <a:rPr lang="cs-CZ" sz="2200" dirty="0" smtClean="0">
                <a:cs typeface="Calibri"/>
              </a:rPr>
              <a:t>s</a:t>
            </a:r>
            <a:endParaRPr lang="en-US" sz="28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6" name="Right Arrow 5"/>
          <p:cNvSpPr/>
          <p:nvPr/>
        </p:nvSpPr>
        <p:spPr>
          <a:xfrm>
            <a:off x="256780" y="4802202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3"/>
          <p:cNvSpPr/>
          <p:nvPr/>
        </p:nvSpPr>
        <p:spPr>
          <a:xfrm>
            <a:off x="1042612" y="4598641"/>
            <a:ext cx="5095530" cy="872531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9"/>
          <p:cNvSpPr/>
          <p:nvPr/>
        </p:nvSpPr>
        <p:spPr>
          <a:xfrm>
            <a:off x="5685695" y="5702051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4"/>
          <p:cNvSpPr/>
          <p:nvPr/>
        </p:nvSpPr>
        <p:spPr>
          <a:xfrm>
            <a:off x="6448443" y="5306863"/>
            <a:ext cx="5676501" cy="110392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bdélník 2"/>
          <p:cNvSpPr/>
          <p:nvPr/>
        </p:nvSpPr>
        <p:spPr>
          <a:xfrm>
            <a:off x="11306898" y="5702051"/>
            <a:ext cx="680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1913" lvl="1"/>
            <a:r>
              <a:rPr lang="en-US" sz="4000" b="1" dirty="0">
                <a:solidFill>
                  <a:srgbClr val="C55A11"/>
                </a:solidFill>
                <a:cs typeface="Calibri"/>
                <a:sym typeface="Wingdings" panose="05000000000000000000" pitchFamily="2" charset="2"/>
              </a:rPr>
              <a:t></a:t>
            </a:r>
            <a:endParaRPr lang="en-US" sz="4000" b="1" dirty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72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endParaRPr lang="en-US" sz="2600" dirty="0" smtClean="0">
              <a:cs typeface="Calibri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88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endParaRPr lang="en-US" sz="2600" dirty="0" smtClean="0">
              <a:cs typeface="Calibri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mapping verb-specific 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71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III. Graph labeling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49" y="1424475"/>
            <a:ext cx="6238271" cy="24216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cs typeface="Calibri"/>
              </a:rPr>
              <a:t>arguments: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PDT-</a:t>
            </a:r>
            <a:r>
              <a:rPr lang="en-US" sz="2600" dirty="0" err="1" smtClean="0">
                <a:cs typeface="Calibri"/>
              </a:rPr>
              <a:t>Vallex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dirty="0" err="1" smtClean="0">
                <a:cs typeface="Calibri"/>
              </a:rPr>
              <a:t>valency</a:t>
            </a:r>
            <a:r>
              <a:rPr lang="en-US" sz="2600" dirty="0" smtClean="0">
                <a:cs typeface="Calibri"/>
              </a:rPr>
              <a:t> lexicon </a:t>
            </a:r>
            <a:r>
              <a:rPr lang="en-US" sz="1900" dirty="0" smtClean="0">
                <a:cs typeface="Calibri"/>
              </a:rPr>
              <a:t>(</a:t>
            </a:r>
            <a:r>
              <a:rPr lang="en-US" sz="1900" dirty="0" err="1" smtClean="0">
                <a:cs typeface="Calibri"/>
              </a:rPr>
              <a:t>Hajič</a:t>
            </a:r>
            <a:r>
              <a:rPr lang="en-US" sz="1900" dirty="0" smtClean="0">
                <a:cs typeface="Calibri"/>
              </a:rPr>
              <a:t> et al., 2003)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/>
              <a:t>verbs, nouns (adjectives)</a:t>
            </a:r>
            <a:endParaRPr lang="en-US" sz="2200" b="1" dirty="0" smtClean="0">
              <a:solidFill>
                <a:srgbClr val="C55A11"/>
              </a:solidFill>
              <a:cs typeface="Calibri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elaborated </a:t>
            </a: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theory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5 "arguments": ACT, PAT, </a:t>
            </a:r>
            <a:r>
              <a:rPr lang="en-US" sz="2200" dirty="0" err="1" smtClean="0">
                <a:cs typeface="Calibri"/>
              </a:rPr>
              <a:t>ADDR</a:t>
            </a:r>
            <a:r>
              <a:rPr lang="en-US" sz="2200" dirty="0" smtClean="0">
                <a:cs typeface="Calibri"/>
              </a:rPr>
              <a:t>, </a:t>
            </a:r>
            <a:r>
              <a:rPr lang="en-US" sz="2200" dirty="0" err="1" smtClean="0">
                <a:cs typeface="Calibri"/>
              </a:rPr>
              <a:t>ORIG</a:t>
            </a:r>
            <a:r>
              <a:rPr lang="en-US" sz="2200" dirty="0" smtClean="0">
                <a:cs typeface="Calibri"/>
              </a:rPr>
              <a:t>, EFF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 smtClean="0">
                <a:cs typeface="Calibri"/>
              </a:rPr>
              <a:t>	</a:t>
            </a:r>
            <a:endParaRPr lang="en-US" sz="2600" dirty="0" smtClean="0">
              <a:cs typeface="Calibri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5910606" y="1429677"/>
            <a:ext cx="6387724" cy="2246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b="1" dirty="0" smtClean="0">
              <a:solidFill>
                <a:srgbClr val="C55A1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arguments: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 err="1" smtClean="0"/>
              <a:t>PropBank</a:t>
            </a:r>
            <a:r>
              <a:rPr lang="en-US" sz="2400" dirty="0" smtClean="0"/>
              <a:t> lexicon</a:t>
            </a:r>
            <a:r>
              <a:rPr lang="en-US" sz="1800" dirty="0" smtClean="0"/>
              <a:t> (Palmer at al 2005, Pradhan et al., 2022)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verbs, nouns (adjectives)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coarse-grained semantic roles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ARG0</a:t>
            </a:r>
            <a:r>
              <a:rPr lang="en-US" sz="2000" dirty="0" smtClean="0"/>
              <a:t>, </a:t>
            </a:r>
            <a:r>
              <a:rPr lang="en-US" sz="2000" dirty="0" err="1" smtClean="0"/>
              <a:t>ARG1</a:t>
            </a:r>
            <a:r>
              <a:rPr lang="en-US" sz="2000" dirty="0" smtClean="0"/>
              <a:t>, … </a:t>
            </a:r>
            <a:r>
              <a:rPr lang="en-US" sz="2000" dirty="0" err="1" smtClean="0"/>
              <a:t>ARG5</a:t>
            </a:r>
            <a:r>
              <a:rPr lang="en-US" sz="2000" dirty="0" smtClean="0"/>
              <a:t>, </a:t>
            </a:r>
            <a:r>
              <a:rPr lang="en-US" sz="2000" dirty="0" err="1" smtClean="0"/>
              <a:t>ARGM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30650" y="5228207"/>
            <a:ext cx="4435618" cy="8643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 smtClean="0">
                <a:cs typeface="Calibri"/>
              </a:rPr>
              <a:t>adjuncts: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 smtClean="0">
              <a:cs typeface="Calibri"/>
            </a:endParaRPr>
          </a:p>
        </p:txBody>
      </p:sp>
      <p:grpSp>
        <p:nvGrpSpPr>
          <p:cNvPr id="5" name="Skupina 4"/>
          <p:cNvGrpSpPr/>
          <p:nvPr/>
        </p:nvGrpSpPr>
        <p:grpSpPr>
          <a:xfrm>
            <a:off x="4201019" y="3747800"/>
            <a:ext cx="7629669" cy="1569660"/>
            <a:chOff x="1910258" y="3644103"/>
            <a:chExt cx="7629669" cy="1569660"/>
          </a:xfrm>
        </p:grpSpPr>
        <p:sp>
          <p:nvSpPr>
            <p:cNvPr id="4" name="TextovéPole 3"/>
            <p:cNvSpPr txBox="1"/>
            <p:nvPr/>
          </p:nvSpPr>
          <p:spPr>
            <a:xfrm>
              <a:off x="2696091" y="3644103"/>
              <a:ext cx="684383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partial mapping verb-specific mapping </a:t>
              </a:r>
            </a:p>
            <a:p>
              <a:r>
                <a:rPr lang="en-US" sz="2400" dirty="0" smtClean="0">
                  <a:sym typeface="Symbol"/>
                </a:rPr>
                <a:t> </a:t>
              </a:r>
              <a:r>
                <a:rPr lang="en-US" sz="2400" dirty="0" smtClean="0"/>
                <a:t>43% of PDT-</a:t>
              </a:r>
              <a:r>
                <a:rPr lang="en-US" sz="2400" dirty="0" err="1" smtClean="0"/>
                <a:t>Vallex</a:t>
              </a:r>
              <a:r>
                <a:rPr lang="en-US" sz="2400" dirty="0" smtClean="0"/>
                <a:t> labels</a:t>
              </a:r>
              <a:r>
                <a:rPr lang="en-US" dirty="0" smtClean="0"/>
                <a:t> (out of 42,116) (</a:t>
              </a:r>
              <a:r>
                <a:rPr lang="en-US" dirty="0" err="1" smtClean="0"/>
                <a:t>Hajič</a:t>
              </a:r>
              <a:r>
                <a:rPr lang="en-US" dirty="0" smtClean="0"/>
                <a:t> et al, 2024)</a:t>
              </a:r>
              <a:r>
                <a:rPr lang="en-US" sz="2400" dirty="0" smtClean="0"/>
                <a:t> </a:t>
              </a:r>
            </a:p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for the rest verb senses</a:t>
              </a:r>
            </a:p>
            <a:p>
              <a:r>
                <a:rPr lang="en-US" sz="2400" dirty="0" smtClean="0"/>
                <a:t>most frequent argument mappings from the previous</a:t>
              </a:r>
              <a:endParaRPr lang="en-US" sz="2400" dirty="0"/>
            </a:p>
          </p:txBody>
        </p:sp>
        <p:sp>
          <p:nvSpPr>
            <p:cNvPr id="20" name="Right Arrow 5"/>
            <p:cNvSpPr/>
            <p:nvPr/>
          </p:nvSpPr>
          <p:spPr>
            <a:xfrm>
              <a:off x="1910258" y="3833645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ounded Rectangle 13"/>
            <p:cNvSpPr/>
            <p:nvPr/>
          </p:nvSpPr>
          <p:spPr>
            <a:xfrm>
              <a:off x="2696090" y="3647835"/>
              <a:ext cx="6843836" cy="1486256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Skupina 5"/>
          <p:cNvGrpSpPr/>
          <p:nvPr/>
        </p:nvGrpSpPr>
        <p:grpSpPr>
          <a:xfrm>
            <a:off x="346944" y="5648325"/>
            <a:ext cx="6591147" cy="830997"/>
            <a:chOff x="2166355" y="5648325"/>
            <a:chExt cx="6591147" cy="830997"/>
          </a:xfrm>
        </p:grpSpPr>
        <p:sp>
          <p:nvSpPr>
            <p:cNvPr id="22" name="TextovéPole 21"/>
            <p:cNvSpPr txBox="1"/>
            <p:nvPr/>
          </p:nvSpPr>
          <p:spPr>
            <a:xfrm>
              <a:off x="3074734" y="5648325"/>
              <a:ext cx="5682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C55A1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default mapping </a:t>
              </a:r>
              <a:r>
                <a:rPr lang="en-US" sz="2400" dirty="0" smtClean="0"/>
                <a:t>based on their semantics</a:t>
              </a:r>
            </a:p>
            <a:p>
              <a:r>
                <a:rPr lang="en-US" sz="2400" dirty="0" smtClean="0"/>
                <a:t>further refined where necessary</a:t>
              </a:r>
            </a:p>
          </p:txBody>
        </p:sp>
        <p:sp>
          <p:nvSpPr>
            <p:cNvPr id="23" name="Right Arrow 5"/>
            <p:cNvSpPr/>
            <p:nvPr/>
          </p:nvSpPr>
          <p:spPr>
            <a:xfrm>
              <a:off x="2166355" y="5786602"/>
              <a:ext cx="762748" cy="484632"/>
            </a:xfrm>
            <a:prstGeom prst="rightArrow">
              <a:avLst/>
            </a:prstGeom>
            <a:noFill/>
            <a:ln w="381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13"/>
            <p:cNvSpPr/>
            <p:nvPr/>
          </p:nvSpPr>
          <p:spPr>
            <a:xfrm>
              <a:off x="2980468" y="5666781"/>
              <a:ext cx="5635634" cy="743128"/>
            </a:xfrm>
            <a:prstGeom prst="roundRect">
              <a:avLst/>
            </a:prstGeom>
            <a:noFill/>
            <a:ln w="28575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49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H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ave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         (</a:t>
            </a:r>
            <a:r>
              <a:rPr lang="en-US" sz="2200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sz="2200" dirty="0" smtClean="0">
                <a:solidFill>
                  <a:schemeClr val="bg1"/>
                </a:solidFill>
              </a:rPr>
              <a:t> consequences for ML)</a:t>
            </a:r>
            <a:endParaRPr lang="en-US" sz="9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</a:rPr>
              <a:t>"technology":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(</a:t>
            </a:r>
            <a:r>
              <a:rPr lang="en-US" sz="2400" dirty="0" smtClean="0">
                <a:solidFill>
                  <a:schemeClr val="bg1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chemeClr val="bg1"/>
                </a:solidFill>
              </a:rPr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67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H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ave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solidFill>
                  <a:schemeClr val="bg1"/>
                </a:solidFill>
              </a:rPr>
              <a:t>"technology":</a:t>
            </a:r>
            <a:endParaRPr lang="en-US" sz="2600" dirty="0" smtClean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/>
                </a:solidFill>
              </a:rPr>
              <a:t>    </a:t>
            </a:r>
            <a:r>
              <a:rPr lang="cs-CZ" sz="2200" dirty="0" smtClean="0">
                <a:solidFill>
                  <a:schemeClr val="bg1"/>
                </a:solidFill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chemeClr val="bg1"/>
                </a:solidFill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</a:t>
            </a:r>
            <a:r>
              <a:rPr lang="cs-CZ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240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7" y="1410446"/>
            <a:ext cx="6763004" cy="2973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M</a:t>
            </a: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eaning representation</a:t>
            </a:r>
            <a:endParaRPr lang="en-US" sz="3000" dirty="0" smtClean="0">
              <a:solidFill>
                <a:srgbClr val="C55A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intriguing theoretical problem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its practical implications for applications 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interlingua for machine translation</a:t>
            </a:r>
          </a:p>
          <a:p>
            <a:pPr marL="687388" lvl="1" indent="-230188">
              <a:lnSpc>
                <a:spcPct val="110000"/>
              </a:lnSpc>
              <a:spcBef>
                <a:spcPts val="300"/>
              </a:spcBef>
            </a:pPr>
            <a:r>
              <a:rPr lang="en-US" sz="2200" dirty="0" smtClean="0">
                <a:cs typeface="Calibri"/>
              </a:rPr>
              <a:t>a basis for knowledge representation and </a:t>
            </a:r>
          </a:p>
          <a:p>
            <a:pPr marL="457200" lvl="1" indent="0" defTabSz="687388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200" dirty="0" smtClean="0">
                <a:cs typeface="Calibri"/>
              </a:rPr>
              <a:t>	knowledge systems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sz="2600" dirty="0" smtClean="0">
                <a:cs typeface="Calibri"/>
              </a:rPr>
              <a:t>a sound and reliable basis for logical inference</a:t>
            </a:r>
            <a:endParaRPr lang="en-US" sz="2600" dirty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Motivation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 and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Goal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7419986" y="2005905"/>
            <a:ext cx="4277892" cy="1661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600" dirty="0" err="1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LLM</a:t>
            </a:r>
            <a:r>
              <a:rPr lang="en-US" sz="26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 dominates the field, BUT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problems with hallucinating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/>
              <a:t>tend to fabricate information</a:t>
            </a:r>
            <a:endParaRPr lang="en-US" sz="2400" dirty="0">
              <a:cs typeface="Calibri"/>
            </a:endParaRPr>
          </a:p>
        </p:txBody>
      </p:sp>
      <p:sp>
        <p:nvSpPr>
          <p:cNvPr id="13" name="TextovéPole 12"/>
          <p:cNvSpPr txBox="1"/>
          <p:nvPr/>
        </p:nvSpPr>
        <p:spPr>
          <a:xfrm rot="2793175">
            <a:off x="6136850" y="1853670"/>
            <a:ext cx="10275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C55A11"/>
                </a:solidFill>
                <a:sym typeface="Symbol"/>
              </a:rPr>
              <a:t></a:t>
            </a:r>
            <a:endParaRPr lang="en-US" sz="9600" dirty="0">
              <a:solidFill>
                <a:srgbClr val="C55A1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23824" y="4315531"/>
            <a:ext cx="11763387" cy="1859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3000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Goal: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compare 2 meaning representations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000" dirty="0" smtClean="0">
                <a:cs typeface="Calibri"/>
              </a:rPr>
              <a:t>with different linguistic traditions, based on different theoretical assumptions, with different focuses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sz="2400" dirty="0" smtClean="0">
                <a:cs typeface="Calibri"/>
              </a:rPr>
              <a:t>a substantially deeper understanding of language semantics</a:t>
            </a:r>
          </a:p>
        </p:txBody>
      </p:sp>
    </p:spTree>
    <p:extLst>
      <p:ext uri="{BB962C8B-B14F-4D97-AF65-F5344CB8AC3E}">
        <p14:creationId xmlns:p14="http://schemas.microsoft.com/office/powerpoint/2010/main" val="22119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What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W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H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ave</a:t>
            </a:r>
            <a:r>
              <a:rPr lang="cs-CZ" b="1" dirty="0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 </a:t>
            </a:r>
            <a:r>
              <a:rPr lang="cs-CZ" b="1" dirty="0" err="1" smtClean="0">
                <a:solidFill>
                  <a:schemeClr val="accent2">
                    <a:lumMod val="75000"/>
                  </a:schemeClr>
                </a:solidFill>
                <a:latin typeface="+mn-lt"/>
                <a:cs typeface="Calibri Light"/>
              </a:rPr>
              <a:t>Learned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360391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C55A11"/>
                </a:solidFill>
                <a:cs typeface="Calibri"/>
              </a:rPr>
              <a:t>PDT-MR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theory</a:t>
            </a:r>
            <a:r>
              <a:rPr lang="en-US" sz="2600" dirty="0" smtClean="0">
                <a:cs typeface="Calibri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meaning </a:t>
            </a:r>
            <a:r>
              <a:rPr lang="en-US" sz="2200" b="1" u="sng" dirty="0" smtClean="0"/>
              <a:t>as structured by the particular language</a:t>
            </a:r>
            <a:endParaRPr lang="en-US" sz="22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How different for various language?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ym typeface="Wingdings"/>
              </a:rPr>
              <a:t>    </a:t>
            </a:r>
            <a:r>
              <a:rPr lang="en-US" sz="2200" dirty="0" smtClean="0"/>
              <a:t>  consequence: too close to the text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refined criteria how to annotate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many "running text" examples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stress on consistency of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         (</a:t>
            </a:r>
            <a:r>
              <a:rPr lang="en-US" sz="2200" dirty="0" smtClean="0">
                <a:sym typeface="Wingdings"/>
              </a:rPr>
              <a:t></a:t>
            </a:r>
            <a:r>
              <a:rPr lang="en-US" sz="2200" dirty="0" smtClean="0"/>
              <a:t> consequences for ML)</a:t>
            </a:r>
            <a:endParaRPr lang="en-US" sz="9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b="1" dirty="0" smtClean="0"/>
              <a:t>"technology":</a:t>
            </a:r>
            <a:endParaRPr lang="en-US" sz="2600" dirty="0" smtClean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massive consistency checking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well-defined data format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formal validation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/>
              <a:t>    </a:t>
            </a:r>
            <a:r>
              <a:rPr lang="cs-CZ" sz="2200" dirty="0" smtClean="0"/>
              <a:t> </a:t>
            </a:r>
            <a:r>
              <a:rPr lang="en-US" sz="2200" dirty="0" smtClean="0"/>
              <a:t>many tools (editing, visualization)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b="1" dirty="0" smtClean="0">
              <a:cs typeface="Calibri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065976" y="1356801"/>
            <a:ext cx="6232354" cy="53755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100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31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theory: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meaning representation </a:t>
            </a:r>
            <a:r>
              <a:rPr lang="en-US" sz="2400" b="1" u="sng" dirty="0" smtClean="0"/>
              <a:t>as a basis for logical inference</a:t>
            </a:r>
            <a:r>
              <a:rPr lang="en-US" sz="2400" dirty="0" smtClean="0"/>
              <a:t>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                              (BUT not much investigated so far)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   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Should be language independent (theory)!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>
                <a:sym typeface="Wingdings"/>
              </a:rPr>
              <a:t>    </a:t>
            </a:r>
            <a:r>
              <a:rPr lang="en-US" sz="2400" dirty="0" smtClean="0"/>
              <a:t> consequence: broad interpretation </a:t>
            </a:r>
            <a:endParaRPr lang="en-US" sz="2400" b="1" dirty="0" smtClean="0">
              <a:cs typeface="Calibri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data annotation: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vague description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small number of examples (to illustrate the theory)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interest in the annotator's understanding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        (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consequences for logical inference ?)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cs typeface="Calibri"/>
              </a:rPr>
              <a:t>"technology":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consistency checking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formal specification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data validation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 smtClean="0"/>
              <a:t>    </a:t>
            </a:r>
            <a:r>
              <a:rPr lang="cs-CZ" sz="2400" dirty="0" smtClean="0"/>
              <a:t> </a:t>
            </a:r>
            <a:r>
              <a:rPr lang="en-US" sz="2400" dirty="0" smtClean="0"/>
              <a:t>NO usable tools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9608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Future Work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302" y="1456375"/>
            <a:ext cx="11884900" cy="22543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Refining the conversion of illustrated phenomena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focus on abstract predicates and </a:t>
            </a:r>
            <a:r>
              <a:rPr lang="en-US" sz="2200" dirty="0" err="1" smtClean="0">
                <a:cs typeface="Calibri"/>
              </a:rPr>
              <a:t>rolesets</a:t>
            </a:r>
            <a:r>
              <a:rPr lang="en-US" sz="2200" dirty="0" smtClean="0">
                <a:cs typeface="Calibri"/>
              </a:rPr>
              <a:t> (language-independent  predicates)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nouns/adjectives to predicative verbs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PDT-MR </a:t>
            </a:r>
            <a:r>
              <a:rPr lang="cs-CZ" sz="2600" dirty="0" err="1">
                <a:cs typeface="Calibri"/>
              </a:rPr>
              <a:t>g</a:t>
            </a:r>
            <a:r>
              <a:rPr lang="en-US" sz="2600" dirty="0" err="1" smtClean="0">
                <a:cs typeface="Calibri"/>
              </a:rPr>
              <a:t>rammatemes</a:t>
            </a:r>
            <a:r>
              <a:rPr lang="en-US" sz="2600" dirty="0" smtClean="0">
                <a:cs typeface="Calibri"/>
              </a:rPr>
              <a:t>  to </a:t>
            </a:r>
            <a:r>
              <a:rPr lang="en-US" sz="2600" dirty="0" err="1" smtClean="0">
                <a:cs typeface="Calibri"/>
              </a:rPr>
              <a:t>UMR</a:t>
            </a:r>
            <a:r>
              <a:rPr lang="en-US" sz="2600" dirty="0" smtClean="0">
                <a:cs typeface="Calibri"/>
              </a:rPr>
              <a:t> attributes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200" dirty="0" smtClean="0">
                <a:cs typeface="Calibri"/>
              </a:rPr>
              <a:t>tense, modality, gender, </a:t>
            </a:r>
            <a:r>
              <a:rPr lang="en-US" sz="2200" dirty="0" err="1" smtClean="0">
                <a:cs typeface="Calibri"/>
              </a:rPr>
              <a:t>animateness</a:t>
            </a:r>
            <a:r>
              <a:rPr lang="en-US" sz="2200" dirty="0" smtClean="0">
                <a:cs typeface="Calibri"/>
              </a:rPr>
              <a:t>, negation, degree, aspect (not in </a:t>
            </a:r>
            <a:r>
              <a:rPr lang="en-US" sz="2200" dirty="0" err="1" smtClean="0">
                <a:cs typeface="Calibri"/>
              </a:rPr>
              <a:t>UMR</a:t>
            </a:r>
            <a:r>
              <a:rPr lang="en-US" sz="2200" dirty="0" smtClean="0">
                <a:cs typeface="Calibri"/>
              </a:rPr>
              <a:t> for the time being), …</a:t>
            </a:r>
            <a:endParaRPr lang="en-US" sz="22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Named Entities, their anchoring in </a:t>
            </a:r>
            <a:r>
              <a:rPr lang="en-US" sz="2600" dirty="0" err="1" smtClean="0">
                <a:cs typeface="Calibri"/>
              </a:rPr>
              <a:t>Wikidata</a:t>
            </a:r>
            <a:endParaRPr lang="en-US" sz="2600" dirty="0" smtClean="0">
              <a:cs typeface="Calibri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S</a:t>
            </a:r>
            <a:r>
              <a:rPr lang="en-US" sz="2600" dirty="0" smtClean="0">
                <a:cs typeface="Calibri"/>
              </a:rPr>
              <a:t>tructured data – addresses, sport scores, weather forecast, tables, …. 										(whatever appears in texts)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 smtClean="0">
                <a:cs typeface="Calibri"/>
              </a:rPr>
              <a:t>Czech/Latin evaluation data </a:t>
            </a:r>
            <a:r>
              <a:rPr lang="en-US" sz="6500" b="1" dirty="0" smtClean="0">
                <a:solidFill>
                  <a:srgbClr val="C55A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3731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541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Thank you for your attention!</a:t>
            </a:r>
            <a:b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/>
            </a:r>
            <a:b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</a:b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Questions?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 Light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xmlns="" id="{FAC0DD04-B8A4-45BE-9A0A-D0351BF74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665" y="4710223"/>
            <a:ext cx="1351212" cy="1084412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695099"/>
              </p:ext>
            </p:extLst>
          </p:nvPr>
        </p:nvGraphicFramePr>
        <p:xfrm>
          <a:off x="10488552" y="5887843"/>
          <a:ext cx="1687942" cy="97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88552" y="5887843"/>
                        <a:ext cx="1687942" cy="97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44" descr="C:\Users\Marketa\Documents\RA\Cicling-12\MFF-logo300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661" y="138695"/>
            <a:ext cx="1625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:\Users\marketa\Desktop\New folder\UK-znak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2388"/>
            <a:ext cx="16478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>
            <a:extLst>
              <a:ext uri="{FF2B5EF4-FFF2-40B4-BE49-F238E27FC236}">
                <a16:creationId xmlns:a16="http://schemas.microsoft.com/office/drawing/2014/main" xmlns="" id="{7766E6A1-F555-481A-B6B8-EF3975D98281}"/>
              </a:ext>
            </a:extLst>
          </p:cNvPr>
          <p:cNvSpPr txBox="1"/>
          <p:nvPr/>
        </p:nvSpPr>
        <p:spPr>
          <a:xfrm>
            <a:off x="306372" y="6305583"/>
            <a:ext cx="9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Supported by the </a:t>
            </a:r>
            <a:r>
              <a:rPr lang="en-US" sz="1600" i="1" dirty="0" err="1" smtClean="0"/>
              <a:t>LUSyD</a:t>
            </a:r>
            <a:r>
              <a:rPr lang="en-US" sz="1600" i="1" dirty="0" smtClean="0"/>
              <a:t> project (</a:t>
            </a:r>
            <a:r>
              <a:rPr lang="en-US" sz="1600" i="1" dirty="0" err="1" smtClean="0"/>
              <a:t>GAČR</a:t>
            </a:r>
            <a:r>
              <a:rPr lang="en-US" sz="1600" i="1" dirty="0" smtClean="0"/>
              <a:t>, no. 20-</a:t>
            </a:r>
            <a:r>
              <a:rPr lang="en-US" sz="1600" i="1" dirty="0" err="1" smtClean="0"/>
              <a:t>16819X</a:t>
            </a:r>
            <a:r>
              <a:rPr lang="en-US" sz="1600" i="1" dirty="0" smtClean="0"/>
              <a:t>) and the </a:t>
            </a:r>
            <a:r>
              <a:rPr lang="en-US" sz="1600" i="1" dirty="0" err="1" smtClean="0"/>
              <a:t>LINDAT</a:t>
            </a:r>
            <a:r>
              <a:rPr lang="en-US" sz="1600" i="1" dirty="0" smtClean="0"/>
              <a:t>/</a:t>
            </a:r>
            <a:r>
              <a:rPr lang="en-US" sz="1600" i="1" dirty="0" err="1" smtClean="0"/>
              <a:t>CLARIAH</a:t>
            </a:r>
            <a:r>
              <a:rPr lang="en-US" sz="1600" i="1" dirty="0" smtClean="0"/>
              <a:t>-CZ project (</a:t>
            </a:r>
            <a:r>
              <a:rPr lang="en-US" sz="1600" i="1" dirty="0" err="1" smtClean="0"/>
              <a:t>MŠMT</a:t>
            </a:r>
            <a:r>
              <a:rPr lang="en-US" sz="1600" i="1" dirty="0" smtClean="0"/>
              <a:t>, no. </a:t>
            </a:r>
            <a:r>
              <a:rPr lang="en-US" sz="1600" i="1" dirty="0" err="1" smtClean="0"/>
              <a:t>LM2023062</a:t>
            </a:r>
            <a:r>
              <a:rPr lang="en-US" sz="1600" i="1" dirty="0" smtClean="0"/>
              <a:t>); partially supported by the </a:t>
            </a:r>
            <a:r>
              <a:rPr lang="en-US" sz="1600" i="1" dirty="0" err="1" smtClean="0"/>
              <a:t>CUNI</a:t>
            </a:r>
            <a:r>
              <a:rPr lang="en-US" sz="1600" i="1" dirty="0" smtClean="0"/>
              <a:t> (</a:t>
            </a:r>
            <a:r>
              <a:rPr lang="en-US" sz="1600" i="1" dirty="0" err="1" smtClean="0"/>
              <a:t>GAUK</a:t>
            </a:r>
            <a:r>
              <a:rPr lang="en-US" sz="1600" i="1" dirty="0" smtClean="0"/>
              <a:t>, project no. 104924 and </a:t>
            </a:r>
            <a:r>
              <a:rPr lang="en-US" sz="1600" i="1" dirty="0" err="1" smtClean="0"/>
              <a:t>SVV</a:t>
            </a:r>
            <a:r>
              <a:rPr lang="en-US" sz="1600" i="1" dirty="0" smtClean="0"/>
              <a:t>, project no. 260 698). 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53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theory: Functional Generative Description</a:t>
            </a:r>
            <a:r>
              <a:rPr lang="en-US" sz="1900" dirty="0" smtClean="0">
                <a:cs typeface="Calibri"/>
              </a:rPr>
              <a:t>		(esp. </a:t>
            </a:r>
            <a:r>
              <a:rPr lang="en-US" sz="1900" dirty="0" err="1" smtClean="0">
                <a:cs typeface="Calibri"/>
              </a:rPr>
              <a:t>Sgall</a:t>
            </a:r>
            <a:r>
              <a:rPr lang="en-US" sz="1900" dirty="0" smtClean="0"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data and tools: treebank</a:t>
            </a:r>
            <a:r>
              <a:rPr lang="en-US" sz="2200" dirty="0" smtClean="0">
                <a:cs typeface="Calibri"/>
              </a:rPr>
              <a:t> (esp. </a:t>
            </a:r>
            <a:r>
              <a:rPr lang="en-US" sz="2200" dirty="0" err="1" smtClean="0">
                <a:cs typeface="Calibri"/>
              </a:rPr>
              <a:t>Hajič</a:t>
            </a:r>
            <a:r>
              <a:rPr lang="en-US" sz="2200" dirty="0" smtClean="0">
                <a:cs typeface="Calibri"/>
              </a:rPr>
              <a:t> et al., 2020)</a:t>
            </a:r>
            <a:endParaRPr lang="en-US" sz="19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cs typeface="Calibri"/>
              </a:rPr>
              <a:t>    	Czech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130k</a:t>
            </a:r>
            <a:r>
              <a:rPr lang="en-US" sz="1900" dirty="0" smtClean="0">
                <a:cs typeface="Calibri"/>
              </a:rPr>
              <a:t> sentences</a:t>
            </a:r>
            <a:r>
              <a:rPr lang="en-US" sz="1900" dirty="0" smtClean="0"/>
              <a:t>)</a:t>
            </a:r>
            <a:r>
              <a:rPr lang="en-US" sz="1900" dirty="0" smtClean="0">
                <a:cs typeface="Calibri"/>
              </a:rPr>
              <a:t>; English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55k</a:t>
            </a:r>
            <a:r>
              <a:rPr lang="en-US" sz="1900" dirty="0" smtClean="0">
                <a:cs typeface="Calibri"/>
              </a:rPr>
              <a:t>); Latin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cs typeface="Calibri"/>
              </a:rPr>
              <a:t>5k</a:t>
            </a:r>
            <a:r>
              <a:rPr lang="en-US" sz="1900" dirty="0" smtClean="0"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r>
              <a:rPr lang="en-US" sz="2400" dirty="0" smtClean="0">
                <a:cs typeface="Calibri"/>
              </a:rPr>
              <a:t> 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focus on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meaning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as structured 				   </a:t>
            </a:r>
            <a:r>
              <a:rPr lang="en-US" sz="2600" dirty="0" smtClean="0">
                <a:cs typeface="Calibri"/>
              </a:rPr>
              <a:t>by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the</a:t>
            </a:r>
            <a:r>
              <a:rPr lang="en-US" sz="2600" dirty="0" smtClean="0">
                <a:cs typeface="Calibri"/>
              </a:rPr>
              <a:t>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	</a:t>
            </a:r>
            <a:r>
              <a:rPr lang="en-US" sz="2600" dirty="0" smtClean="0">
                <a:cs typeface="Calibri"/>
              </a:rPr>
              <a:t>more-or-less 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directly refers to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semantics,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abstracting away from syntax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(esp. van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Gysel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limited data, no supporting infrastructure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6 languages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2k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(directed) acyclic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covers: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coreference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broad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CE12FA-7AF9-4E51-83C2-E9B71C9AB665}"/>
              </a:ext>
            </a:extLst>
          </p:cNvPr>
          <p:cNvSpPr txBox="1"/>
          <p:nvPr/>
        </p:nvSpPr>
        <p:spPr>
          <a:xfrm>
            <a:off x="204787" y="6553200"/>
            <a:ext cx="117824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 err="1" smtClean="0"/>
              <a:t>WAFNL</a:t>
            </a:r>
            <a:r>
              <a:rPr lang="en-US" sz="1600" dirty="0" smtClean="0"/>
              <a:t> </a:t>
            </a:r>
            <a:r>
              <a:rPr lang="en-US" sz="1600" dirty="0" err="1" smtClean="0"/>
              <a:t>ITAT</a:t>
            </a:r>
            <a:r>
              <a:rPr lang="en-US" sz="1600" dirty="0" smtClean="0"/>
              <a:t> 2024, </a:t>
            </a:r>
            <a:r>
              <a:rPr lang="en-US" sz="1600" dirty="0" err="1" smtClean="0"/>
              <a:t>Drienica</a:t>
            </a:r>
            <a:r>
              <a:rPr lang="en-US" sz="1600" dirty="0" smtClean="0"/>
              <a:t>, </a:t>
            </a:r>
            <a:r>
              <a:rPr lang="en-US" sz="1600" dirty="0" err="1" smtClean="0"/>
              <a:t>Čergovské</a:t>
            </a:r>
            <a:r>
              <a:rPr lang="en-US" sz="1600" dirty="0" smtClean="0"/>
              <a:t> </a:t>
            </a:r>
            <a:r>
              <a:rPr lang="en-US" sz="1600" dirty="0" err="1" smtClean="0"/>
              <a:t>vrchy</a:t>
            </a:r>
            <a:r>
              <a:rPr lang="en-US" sz="1600" dirty="0" smtClean="0"/>
              <a:t>		 	 				           September 23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, 2024 </a:t>
            </a:r>
            <a:endParaRPr lang="en-US" sz="1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22FC2CFE-A0A1-42EA-B6BE-CD766B62709A}"/>
              </a:ext>
            </a:extLst>
          </p:cNvPr>
          <p:cNvCxnSpPr/>
          <p:nvPr/>
        </p:nvCxnSpPr>
        <p:spPr>
          <a:xfrm>
            <a:off x="320953" y="6553200"/>
            <a:ext cx="11490047" cy="0"/>
          </a:xfrm>
          <a:prstGeom prst="straightConnector1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49" y="301327"/>
            <a:ext cx="11735299" cy="13255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Two Meaning Representations at a Glance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060" y="1424475"/>
            <a:ext cx="6230860" cy="502239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  <a:r>
              <a:rPr lang="en-US" sz="2600" b="1" dirty="0" smtClean="0">
                <a:solidFill>
                  <a:srgbClr val="C55A11"/>
                </a:solidFill>
                <a:cs typeface="Calibri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theory: Functional Generative Description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	(esp. 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Sgall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al, 1967; 1986; 2020)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data and tools: treebank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(esp.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Hajič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et al., 2020)</a:t>
            </a:r>
            <a:endParaRPr lang="en-US" sz="19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	Czech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130k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sentences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; English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55k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); Latin (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  <a:sym typeface="Symbol" panose="05050102010706020507" pitchFamily="18" charset="2"/>
              </a:rPr>
              <a:t></a:t>
            </a:r>
            <a:r>
              <a:rPr lang="en-US" sz="19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5k</a:t>
            </a:r>
            <a:r>
              <a:rPr lang="en-US" sz="19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dependency-oriented formalism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covers: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deep and surface syntax (argument structure)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meaning-relevant morphology (tense, modality)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</a:t>
            </a:r>
            <a:r>
              <a:rPr lang="en-US" sz="2200" dirty="0" err="1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coreference</a:t>
            </a: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annotation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    – information structure and discourse relations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dirty="0" smtClean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focus on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meaning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as structured 				  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by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the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given language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	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more-or-less </a:t>
            </a:r>
            <a:r>
              <a:rPr lang="en-US" sz="2600" b="1" dirty="0" smtClean="0">
                <a:solidFill>
                  <a:schemeClr val="bg1">
                    <a:lumMod val="65000"/>
                  </a:schemeClr>
                </a:solidFill>
                <a:cs typeface="Calibri"/>
              </a:rPr>
              <a:t>directly refers to the text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 smtClean="0">
              <a:cs typeface="Calibri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6780" y="5698986"/>
            <a:ext cx="762748" cy="484632"/>
          </a:xfrm>
          <a:prstGeom prst="rightArrow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6308262" y="1429677"/>
            <a:ext cx="5990068" cy="589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 smtClean="0">
                <a:solidFill>
                  <a:srgbClr val="C55A11"/>
                </a:solidFill>
                <a:cs typeface="Calibri"/>
              </a:rPr>
              <a:t>UMR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semantics, </a:t>
            </a:r>
            <a:r>
              <a:rPr lang="en-US" sz="2600" dirty="0" smtClean="0"/>
              <a:t>abstracting away from syntax</a:t>
            </a:r>
            <a:r>
              <a:rPr lang="en-US" sz="1900" dirty="0" smtClean="0"/>
              <a:t> </a:t>
            </a:r>
            <a:r>
              <a:rPr lang="en-US" sz="1900" dirty="0" smtClean="0">
                <a:cs typeface="Calibri"/>
              </a:rPr>
              <a:t>		(esp. van </a:t>
            </a:r>
            <a:r>
              <a:rPr lang="en-US" sz="1900" dirty="0" err="1" smtClean="0">
                <a:cs typeface="Calibri"/>
              </a:rPr>
              <a:t>Gysel</a:t>
            </a:r>
            <a:r>
              <a:rPr lang="en-US" sz="1900" dirty="0" smtClean="0">
                <a:cs typeface="Calibri"/>
              </a:rPr>
              <a:t> et al, 2018; Bonn et al, 2013)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typological perspective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limited data, no supporting infrastructure</a:t>
            </a:r>
            <a:r>
              <a:rPr lang="en-US" sz="1900" dirty="0" smtClean="0">
                <a:cs typeface="Calibri"/>
              </a:rPr>
              <a:t>		6 languages (</a:t>
            </a:r>
            <a:r>
              <a:rPr lang="en-US" sz="1900" dirty="0" smtClean="0">
                <a:cs typeface="Calibri"/>
                <a:sym typeface="Symbol" panose="05050102010706020507" pitchFamily="18" charset="2"/>
              </a:rPr>
              <a:t> </a:t>
            </a:r>
            <a:r>
              <a:rPr lang="en-US" sz="1900" dirty="0" err="1" smtClean="0">
                <a:cs typeface="Calibri"/>
              </a:rPr>
              <a:t>2k</a:t>
            </a:r>
            <a:r>
              <a:rPr lang="en-US" sz="1900" dirty="0" smtClean="0">
                <a:cs typeface="Calibri"/>
              </a:rPr>
              <a:t> sentences)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(directed) acyclic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cs typeface="Calibri"/>
              </a:rPr>
              <a:t>covers:</a:t>
            </a: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argument structure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multiword expressions, named entities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enhanced info on aspect, modality, temporality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dirty="0" smtClean="0">
                <a:cs typeface="Calibri"/>
              </a:rPr>
              <a:t>     – </a:t>
            </a: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 smtClean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broad </a:t>
            </a:r>
            <a:r>
              <a:rPr lang="en-US" sz="2600" b="1" dirty="0" smtClean="0">
                <a:solidFill>
                  <a:srgbClr val="C55A11"/>
                </a:solidFill>
                <a:sym typeface="Wingdings" panose="05000000000000000000" pitchFamily="2" charset="2"/>
              </a:rPr>
              <a:t>sem. interpretation </a:t>
            </a:r>
            <a:r>
              <a:rPr lang="en-US" sz="2600" dirty="0" smtClean="0">
                <a:sym typeface="Wingdings" panose="05000000000000000000" pitchFamily="2" charset="2"/>
              </a:rPr>
              <a:t>of the text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600" dirty="0" smtClean="0">
                <a:sym typeface="Wingdings" panose="05000000000000000000" pitchFamily="2" charset="2"/>
              </a:rPr>
              <a:t>    	  for cross-lingual applications</a:t>
            </a:r>
            <a:r>
              <a:rPr lang="en-US" sz="2600" dirty="0" smtClean="0">
                <a:cs typeface="Calibri"/>
              </a:rPr>
              <a:t> 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494559" y="5869099"/>
            <a:ext cx="762748" cy="484632"/>
          </a:xfrm>
          <a:prstGeom prst="rightArrow">
            <a:avLst/>
          </a:prstGeom>
          <a:noFill/>
          <a:ln w="3810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1042612" y="5438977"/>
            <a:ext cx="5095530" cy="1055762"/>
          </a:xfrm>
          <a:prstGeom prst="round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308732" y="5703033"/>
            <a:ext cx="4816212" cy="798115"/>
          </a:xfrm>
          <a:prstGeom prst="round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390" y="0"/>
            <a:ext cx="903046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137571"/>
            <a:ext cx="9208008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  <a:r>
              <a:rPr lang="en-US" i="1" dirty="0" err="1"/>
              <a:t>výsledků</a:t>
            </a:r>
            <a:r>
              <a:rPr lang="en-US" i="1" dirty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results,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.' </a:t>
            </a:r>
          </a:p>
          <a:p>
            <a:endParaRPr lang="en-US" sz="800" dirty="0" smtClean="0"/>
          </a:p>
          <a:p>
            <a:r>
              <a:rPr lang="en-US" dirty="0" smtClean="0"/>
              <a:t>(</a:t>
            </a:r>
            <a:r>
              <a:rPr lang="en-US" dirty="0"/>
              <a:t>borrowed from the </a:t>
            </a:r>
            <a:r>
              <a:rPr lang="en-US" dirty="0" err="1"/>
              <a:t>PDiT</a:t>
            </a:r>
            <a:r>
              <a:rPr lang="en-US" dirty="0"/>
              <a:t>-EDA 1.0 corpus; English glosses added).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1624252" cy="785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PDT-MR</a:t>
            </a:r>
          </a:p>
        </p:txBody>
      </p:sp>
    </p:spTree>
    <p:extLst>
      <p:ext uri="{BB962C8B-B14F-4D97-AF65-F5344CB8AC3E}">
        <p14:creationId xmlns:p14="http://schemas.microsoft.com/office/powerpoint/2010/main" val="392497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025566"/>
              </p:ext>
            </p:extLst>
          </p:nvPr>
        </p:nvGraphicFramePr>
        <p:xfrm>
          <a:off x="1009713" y="42228"/>
          <a:ext cx="11160125" cy="622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Acrobat Document" r:id="rId3" imgW="11159640" imgH="6220800" progId="AcroExch.Document.DC">
                  <p:embed/>
                </p:oleObj>
              </mc:Choice>
              <mc:Fallback>
                <p:oleObj name="Acrobat Document" r:id="rId3" imgW="11159640" imgH="62208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713" y="42228"/>
                        <a:ext cx="11160125" cy="6221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sentence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1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42059"/>
            <a:ext cx="9436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V </a:t>
            </a:r>
            <a:r>
              <a:rPr lang="en-US" i="1" dirty="0" err="1"/>
              <a:t>nedělních</a:t>
            </a:r>
            <a:r>
              <a:rPr lang="en-US" i="1" dirty="0"/>
              <a:t> </a:t>
            </a:r>
            <a:r>
              <a:rPr lang="en-US" i="1" dirty="0" err="1"/>
              <a:t>parlamentních</a:t>
            </a:r>
            <a:r>
              <a:rPr lang="en-US" i="1" dirty="0"/>
              <a:t> </a:t>
            </a:r>
            <a:r>
              <a:rPr lang="en-US" i="1" dirty="0" err="1"/>
              <a:t>volbách</a:t>
            </a:r>
            <a:r>
              <a:rPr lang="en-US" i="1" dirty="0"/>
              <a:t> v </a:t>
            </a:r>
            <a:r>
              <a:rPr lang="en-US" i="1" dirty="0" err="1"/>
              <a:t>Estonsku</a:t>
            </a:r>
            <a:r>
              <a:rPr lang="en-US" i="1" dirty="0"/>
              <a:t> </a:t>
            </a:r>
            <a:r>
              <a:rPr lang="en-US" i="1" dirty="0" err="1"/>
              <a:t>získal</a:t>
            </a:r>
            <a:r>
              <a:rPr lang="en-US" i="1" dirty="0"/>
              <a:t> </a:t>
            </a:r>
            <a:r>
              <a:rPr lang="en-US" i="1" dirty="0" err="1"/>
              <a:t>podle</a:t>
            </a:r>
            <a:r>
              <a:rPr lang="en-US" i="1" dirty="0"/>
              <a:t> </a:t>
            </a:r>
            <a:r>
              <a:rPr lang="en-US" i="1" dirty="0" err="1" smtClean="0"/>
              <a:t>včerejších</a:t>
            </a:r>
            <a:r>
              <a:rPr lang="en-US" i="1" dirty="0" smtClean="0"/>
              <a:t> </a:t>
            </a:r>
            <a:r>
              <a:rPr lang="en-US" i="1" dirty="0" err="1" smtClean="0"/>
              <a:t>předběžných</a:t>
            </a:r>
            <a:r>
              <a:rPr lang="en-US" i="1" dirty="0" smtClean="0"/>
              <a:t> </a:t>
            </a:r>
          </a:p>
          <a:p>
            <a:r>
              <a:rPr lang="en-US" i="1" dirty="0" err="1" smtClean="0"/>
              <a:t>výsledků</a:t>
            </a:r>
            <a:r>
              <a:rPr lang="en-US" i="1" dirty="0" smtClean="0"/>
              <a:t> </a:t>
            </a:r>
            <a:r>
              <a:rPr lang="en-US" i="1" dirty="0" err="1"/>
              <a:t>nejvíce</a:t>
            </a:r>
            <a:r>
              <a:rPr lang="en-US" i="1" dirty="0"/>
              <a:t> </a:t>
            </a:r>
            <a:r>
              <a:rPr lang="en-US" i="1" dirty="0" err="1"/>
              <a:t>hlasů</a:t>
            </a:r>
            <a:r>
              <a:rPr lang="en-US" i="1" dirty="0"/>
              <a:t> </a:t>
            </a:r>
            <a:r>
              <a:rPr lang="en-US" i="1" dirty="0" err="1"/>
              <a:t>blok</a:t>
            </a:r>
            <a:r>
              <a:rPr lang="en-US" i="1" dirty="0"/>
              <a:t> </a:t>
            </a:r>
            <a:r>
              <a:rPr lang="en-US" i="1" dirty="0" err="1"/>
              <a:t>Vlast</a:t>
            </a:r>
            <a:r>
              <a:rPr lang="en-US" i="1" dirty="0"/>
              <a:t>, </a:t>
            </a:r>
            <a:r>
              <a:rPr lang="en-US" i="1" dirty="0" err="1"/>
              <a:t>jehož</a:t>
            </a:r>
            <a:r>
              <a:rPr lang="en-US" i="1" dirty="0"/>
              <a:t> </a:t>
            </a:r>
            <a:r>
              <a:rPr lang="en-US" i="1" dirty="0" err="1"/>
              <a:t>prezidentským</a:t>
            </a:r>
            <a:r>
              <a:rPr lang="en-US" i="1" dirty="0"/>
              <a:t> </a:t>
            </a:r>
            <a:r>
              <a:rPr lang="en-US" i="1" dirty="0" err="1"/>
              <a:t>kandidátem</a:t>
            </a:r>
            <a:r>
              <a:rPr lang="en-US" i="1" dirty="0"/>
              <a:t> </a:t>
            </a:r>
            <a:r>
              <a:rPr lang="en-US" i="1" dirty="0" err="1"/>
              <a:t>byl</a:t>
            </a:r>
            <a:r>
              <a:rPr lang="en-US" i="1" dirty="0"/>
              <a:t> Lennart Meri. </a:t>
            </a:r>
            <a:endParaRPr lang="cs-CZ" i="1" dirty="0" smtClean="0"/>
          </a:p>
          <a:p>
            <a:endParaRPr lang="en-US" sz="800" dirty="0" smtClean="0"/>
          </a:p>
          <a:p>
            <a:r>
              <a:rPr lang="en-US" dirty="0" smtClean="0"/>
              <a:t>'In </a:t>
            </a:r>
            <a:r>
              <a:rPr lang="en-US" dirty="0"/>
              <a:t>Sunday’s </a:t>
            </a:r>
            <a:r>
              <a:rPr lang="en-US" dirty="0" smtClean="0"/>
              <a:t>parliamentary elections </a:t>
            </a:r>
            <a:r>
              <a:rPr lang="en-US" dirty="0"/>
              <a:t>in Estonia, according to yesterday’s preliminary </a:t>
            </a:r>
            <a:endParaRPr lang="en-US" dirty="0" smtClean="0"/>
          </a:p>
          <a:p>
            <a:r>
              <a:rPr lang="en-US" dirty="0" smtClean="0"/>
              <a:t>results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Homeland bloc, whose presidential candidate </a:t>
            </a:r>
            <a:r>
              <a:rPr lang="en-US" dirty="0" smtClean="0"/>
              <a:t>was Lennart </a:t>
            </a:r>
            <a:r>
              <a:rPr lang="en-US" dirty="0"/>
              <a:t>Meri, won the most votes</a:t>
            </a:r>
            <a:r>
              <a:rPr lang="en-US" dirty="0" smtClean="0"/>
              <a:t>.</a:t>
            </a:r>
            <a:r>
              <a:rPr lang="en-US" dirty="0"/>
              <a:t>'</a:t>
            </a:r>
            <a:r>
              <a:rPr lang="en-US" dirty="0" smtClean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 txBox="1">
            <a:spLocks/>
          </p:cNvSpPr>
          <p:nvPr/>
        </p:nvSpPr>
        <p:spPr>
          <a:xfrm>
            <a:off x="276266" y="451280"/>
            <a:ext cx="4986850" cy="785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cs-CZ" sz="3000" b="1" dirty="0">
                <a:solidFill>
                  <a:srgbClr val="C55A11"/>
                </a:solidFill>
                <a:cs typeface="Calibri"/>
              </a:rPr>
              <a:t>U</a:t>
            </a:r>
            <a:r>
              <a:rPr lang="en-US" sz="3000" b="1" dirty="0" smtClean="0">
                <a:solidFill>
                  <a:srgbClr val="C55A11"/>
                </a:solidFill>
                <a:cs typeface="Calibri"/>
              </a:rPr>
              <a:t>MR</a:t>
            </a:r>
            <a:r>
              <a:rPr lang="cs-CZ" sz="3000" b="1" dirty="0" smtClean="0">
                <a:solidFill>
                  <a:srgbClr val="C55A11"/>
                </a:solidFill>
                <a:cs typeface="Calibri"/>
              </a:rPr>
              <a:t>: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document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level</a:t>
            </a:r>
            <a:r>
              <a:rPr lang="cs-CZ" sz="2400" b="1" dirty="0" smtClean="0">
                <a:solidFill>
                  <a:srgbClr val="C55A11"/>
                </a:solidFill>
                <a:cs typeface="Calibri"/>
              </a:rPr>
              <a:t> </a:t>
            </a:r>
            <a:r>
              <a:rPr lang="cs-CZ" sz="2400" b="1" dirty="0" err="1" smtClean="0">
                <a:solidFill>
                  <a:srgbClr val="C55A11"/>
                </a:solidFill>
                <a:cs typeface="Calibri"/>
              </a:rPr>
              <a:t>scheme</a:t>
            </a:r>
            <a:endParaRPr lang="en-US" sz="2400" b="1" dirty="0" smtClean="0">
              <a:solidFill>
                <a:srgbClr val="C55A11"/>
              </a:solidFill>
              <a:cs typeface="Calibri"/>
            </a:endParaRPr>
          </a:p>
        </p:txBody>
      </p:sp>
      <p:pic>
        <p:nvPicPr>
          <p:cNvPr id="4099" name="Picture 3" descr="C:\Users\LOPATK~1\AppData\Local\Temp\Rar$DRa7668.15408\fig-umr-estonci-d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511" y="1790700"/>
            <a:ext cx="5361235" cy="31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9036976" y="2142649"/>
            <a:ext cx="31418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err="1">
                <a:ea typeface="LibertinusMono-Regular"/>
              </a:rPr>
              <a:t>včera</a:t>
            </a:r>
            <a:r>
              <a:rPr lang="en-US" sz="1600" dirty="0">
                <a:ea typeface="LibertinusMono-Regular"/>
              </a:rPr>
              <a:t> </a:t>
            </a:r>
            <a:r>
              <a:rPr lang="en-US" sz="1600" dirty="0" smtClean="0">
                <a:ea typeface="LibertinusMono-Regular"/>
              </a:rPr>
              <a:t>'yesterday'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neděle</a:t>
            </a:r>
            <a:r>
              <a:rPr lang="en-US" sz="1600" dirty="0"/>
              <a:t> 'Sunday' (date-entity)</a:t>
            </a:r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 smtClean="0"/>
              <a:t>kandidovat</a:t>
            </a:r>
            <a:r>
              <a:rPr lang="en-US" sz="1600" i="1" dirty="0" smtClean="0"/>
              <a:t>-001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                 'nominate as a candidate'</a:t>
            </a:r>
            <a:r>
              <a:rPr lang="en-US" sz="1600" i="1" dirty="0" smtClean="0"/>
              <a:t> </a:t>
            </a:r>
          </a:p>
          <a:p>
            <a:endParaRPr lang="en-US" sz="1600" i="1" dirty="0"/>
          </a:p>
          <a:p>
            <a:r>
              <a:rPr lang="en-US" sz="1600" i="1" dirty="0" err="1" smtClean="0"/>
              <a:t>získat</a:t>
            </a:r>
            <a:r>
              <a:rPr lang="en-US" sz="1600" i="1" dirty="0" smtClean="0"/>
              <a:t>-001 </a:t>
            </a:r>
            <a:r>
              <a:rPr lang="en-US" sz="1600" dirty="0" smtClean="0"/>
              <a:t>'get'</a:t>
            </a:r>
            <a:endParaRPr lang="cs-CZ" sz="1600" dirty="0"/>
          </a:p>
          <a:p>
            <a:endParaRPr lang="en-US" sz="1600" dirty="0" smtClean="0">
              <a:ea typeface="LibertinusMono-Regular"/>
            </a:endParaRPr>
          </a:p>
          <a:p>
            <a:r>
              <a:rPr lang="en-US" sz="1600" i="1" dirty="0" err="1"/>
              <a:t>volit</a:t>
            </a:r>
            <a:r>
              <a:rPr lang="en-US" sz="1600" i="1" dirty="0"/>
              <a:t>-001 </a:t>
            </a:r>
            <a:r>
              <a:rPr lang="en-US" sz="1600" dirty="0" smtClean="0"/>
              <a:t>'vote' 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499952" y="2562055"/>
            <a:ext cx="2581093" cy="732425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97408" y="2835905"/>
            <a:ext cx="2270393" cy="1195926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485652" y="2194963"/>
            <a:ext cx="582148" cy="133923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97408" y="3014355"/>
            <a:ext cx="2283636" cy="150438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599104" y="2340270"/>
            <a:ext cx="2481940" cy="473439"/>
          </a:xfrm>
          <a:prstGeom prst="straightConnector1">
            <a:avLst/>
          </a:prstGeom>
          <a:ln>
            <a:solidFill>
              <a:srgbClr val="C55A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2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9B4E72B6-A598-45FF-86A3-C5E240FD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962" y="212419"/>
            <a:ext cx="1495425" cy="120015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04787" y="6553200"/>
            <a:ext cx="11782425" cy="338554"/>
            <a:chOff x="204787" y="6553200"/>
            <a:chExt cx="11782425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52CE12FA-7AF9-4E51-83C2-E9B71C9AB665}"/>
                </a:ext>
              </a:extLst>
            </p:cNvPr>
            <p:cNvSpPr txBox="1"/>
            <p:nvPr/>
          </p:nvSpPr>
          <p:spPr>
            <a:xfrm>
              <a:off x="204787" y="6553200"/>
              <a:ext cx="117824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 err="1" smtClean="0"/>
                <a:t>WAFNL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ITAT</a:t>
              </a:r>
              <a:r>
                <a:rPr lang="en-US" sz="1600" dirty="0" smtClean="0"/>
                <a:t> 2024, </a:t>
              </a:r>
              <a:r>
                <a:rPr lang="en-US" sz="1600" dirty="0" err="1" smtClean="0"/>
                <a:t>Drienica</a:t>
              </a:r>
              <a:r>
                <a:rPr lang="en-US" sz="1600" dirty="0" smtClean="0"/>
                <a:t>, </a:t>
              </a:r>
              <a:r>
                <a:rPr lang="en-US" sz="1600" dirty="0" err="1" smtClean="0"/>
                <a:t>Čergovské</a:t>
              </a:r>
              <a:r>
                <a:rPr lang="en-US" sz="1600" dirty="0" smtClean="0"/>
                <a:t> </a:t>
              </a:r>
              <a:r>
                <a:rPr lang="en-US" sz="1600" dirty="0" err="1" smtClean="0"/>
                <a:t>vrchy</a:t>
              </a:r>
              <a:r>
                <a:rPr lang="en-US" sz="1600" dirty="0" smtClean="0"/>
                <a:t>		 	 				           September 23</a:t>
              </a:r>
              <a:r>
                <a:rPr lang="en-US" sz="1600" baseline="30000" dirty="0" smtClean="0"/>
                <a:t>rd</a:t>
              </a:r>
              <a:r>
                <a:rPr lang="en-US" sz="1600" dirty="0" smtClean="0"/>
                <a:t>, 2024 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2FC2CFE-A0A1-42EA-B6BE-CD766B62709A}"/>
                </a:ext>
              </a:extLst>
            </p:cNvPr>
            <p:cNvCxnSpPr/>
            <p:nvPr/>
          </p:nvCxnSpPr>
          <p:spPr>
            <a:xfrm>
              <a:off x="320953" y="6553200"/>
              <a:ext cx="11490047" cy="0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B0F156AD-301E-4427-9FE2-B418C609B403}"/>
              </a:ext>
            </a:extLst>
          </p:cNvPr>
          <p:cNvSpPr txBox="1">
            <a:spLocks/>
          </p:cNvSpPr>
          <p:nvPr/>
        </p:nvSpPr>
        <p:spPr>
          <a:xfrm>
            <a:off x="230649" y="301327"/>
            <a:ext cx="117352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Towards PDT-MR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to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UMR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Conversion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66B41CA-B924-43B7-B1E0-0509271D7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69" y="1413843"/>
            <a:ext cx="11884900" cy="50861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chemeClr val="accent2">
                    <a:lumMod val="75000"/>
                  </a:schemeClr>
                </a:solidFill>
                <a:cs typeface="Calibri Light"/>
              </a:rPr>
              <a:t>Selected deep syntactic phenomena</a:t>
            </a:r>
            <a:endParaRPr lang="en-US" sz="3000" dirty="0" smtClean="0">
              <a:cs typeface="Calibri"/>
            </a:endParaRP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change of the graph structure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coreference</a:t>
            </a:r>
            <a:r>
              <a:rPr lang="en-US" sz="2200" dirty="0" smtClean="0">
                <a:cs typeface="Calibri"/>
              </a:rPr>
              <a:t> relation: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, inverse roles, listing 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coordination (and re-</a:t>
            </a:r>
            <a:r>
              <a:rPr lang="en-US" sz="2200" dirty="0" err="1" smtClean="0">
                <a:cs typeface="Calibri"/>
              </a:rPr>
              <a:t>entrancies</a:t>
            </a:r>
            <a:r>
              <a:rPr lang="en-US" sz="2200" dirty="0" smtClean="0">
                <a:cs typeface="Calibri"/>
              </a:rPr>
              <a:t>)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events vs. entities</a:t>
            </a:r>
          </a:p>
          <a:p>
            <a:pPr marL="339725" indent="-339725">
              <a:lnSpc>
                <a:spcPct val="110000"/>
              </a:lnSpc>
              <a:spcBef>
                <a:spcPts val="0"/>
              </a:spcBef>
              <a:buFont typeface="+mj-lt"/>
              <a:buAutoNum type="romanUcPeriod"/>
            </a:pPr>
            <a:r>
              <a:rPr lang="en-US" sz="2600" dirty="0" smtClean="0">
                <a:cs typeface="Calibri"/>
              </a:rPr>
              <a:t>graph labeling: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err="1" smtClean="0">
                <a:cs typeface="Calibri"/>
              </a:rPr>
              <a:t>valency</a:t>
            </a:r>
            <a:r>
              <a:rPr lang="en-US" sz="2200" dirty="0" smtClean="0">
                <a:cs typeface="Calibri"/>
              </a:rPr>
              <a:t> frames </a:t>
            </a:r>
            <a:r>
              <a:rPr lang="en-US" sz="2200" dirty="0" smtClean="0">
                <a:cs typeface="Calibri"/>
                <a:sym typeface="Wingdings" panose="05000000000000000000" pitchFamily="2" charset="2"/>
              </a:rPr>
              <a:t> </a:t>
            </a:r>
            <a:r>
              <a:rPr lang="en-US" sz="2200" dirty="0" smtClean="0">
                <a:cs typeface="Calibri"/>
              </a:rPr>
              <a:t>argument structure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verb specific mapping of arguments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 of arguments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dirty="0" smtClean="0">
                <a:cs typeface="Calibri"/>
              </a:rPr>
              <a:t>default mappings of adjuncts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200" b="1" dirty="0" smtClean="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52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2201</TotalTime>
  <Words>2452</Words>
  <Application>Microsoft Office PowerPoint</Application>
  <PresentationFormat>Vlastní</PresentationFormat>
  <Paragraphs>694</Paragraphs>
  <Slides>32</Slides>
  <Notes>3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34" baseType="lpstr">
      <vt:lpstr>office theme</vt:lpstr>
      <vt:lpstr>Acrobat Document</vt:lpstr>
      <vt:lpstr>Towards a Conversion of the Prague Dependency Treebank Data  to the Uniform Meaning Representation</vt:lpstr>
      <vt:lpstr>Prezentace aplikace PowerPoint</vt:lpstr>
      <vt:lpstr>Prezentace aplikace PowerPoint</vt:lpstr>
      <vt:lpstr>Two Meaning Representations at a Glance</vt:lpstr>
      <vt:lpstr>Two Meaning Representations at a Glance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Thank you for your attention! 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unknown</cp:lastModifiedBy>
  <cp:revision>3130</cp:revision>
  <cp:lastPrinted>2019-08-19T09:48:01Z</cp:lastPrinted>
  <dcterms:created xsi:type="dcterms:W3CDTF">2013-07-15T20:26:40Z</dcterms:created>
  <dcterms:modified xsi:type="dcterms:W3CDTF">2024-09-19T15:21:38Z</dcterms:modified>
</cp:coreProperties>
</file>