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cs-C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4D1B"/>
    <a:srgbClr val="009900"/>
    <a:srgbClr val="9966FF"/>
    <a:srgbClr val="3399FF"/>
    <a:srgbClr val="E52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 autoAdjust="0"/>
    <p:restoredTop sz="94678" autoAdjust="0"/>
  </p:normalViewPr>
  <p:slideViewPr>
    <p:cSldViewPr snapToGrid="0">
      <p:cViewPr varScale="1">
        <p:scale>
          <a:sx n="97" d="100"/>
          <a:sy n="97" d="100"/>
        </p:scale>
        <p:origin x="-2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noProof="0" smtClean="0"/>
              <a:t>Klepnutím lze upravit styly předlohy textu.</a:t>
            </a:r>
          </a:p>
          <a:p>
            <a:pPr lvl="1"/>
            <a:r>
              <a:rPr lang="cs-CZ" noProof="0" smtClean="0"/>
              <a:t>Druhá úroveň</a:t>
            </a:r>
          </a:p>
          <a:p>
            <a:pPr lvl="2"/>
            <a:r>
              <a:rPr lang="cs-CZ" noProof="0" smtClean="0"/>
              <a:t>Třetí úroveň</a:t>
            </a:r>
          </a:p>
          <a:p>
            <a:pPr lvl="3"/>
            <a:r>
              <a:rPr lang="cs-CZ" noProof="0" smtClean="0"/>
              <a:t>Čtvrtá úroveň</a:t>
            </a:r>
          </a:p>
          <a:p>
            <a:pPr lvl="4"/>
            <a:r>
              <a:rPr lang="cs-CZ" noProof="0" smtClean="0"/>
              <a:t>Pátá úroveň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1F3747E-A946-4AE1-B3A2-E7C14B343C5E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94986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cs-CZ" smtClean="0"/>
              <a:t>Kliknutím lze upravit styl předlohy.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13685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Linguistics/CLEAR UC Boulder</a:t>
            </a: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DD938-58B4-4556-AF8E-746235B65286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776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5656263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5656263"/>
          </a:xfrm>
        </p:spPr>
        <p:txBody>
          <a:bodyPr vert="eaVert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Linguistics/CLEAR UC Boulder</a:t>
            </a: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F63E6-19BC-48E9-A487-4680B4FAECD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8164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400800" cy="1143000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28466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84663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Linguistics/CLEAR UC Boulder</a:t>
            </a: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9E676-C5AF-4641-8F6C-047D1202891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31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0400" y="6546170"/>
            <a:ext cx="2133600" cy="31183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882522-EDCE-42E7-8E5F-186195F7209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7024" y="6398387"/>
            <a:ext cx="173315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/>
            </a:lvl1pPr>
          </a:lstStyle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88795" y="6303901"/>
            <a:ext cx="2590800" cy="49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/>
              <a:t>Dept. of Linguistics/CLEAR </a:t>
            </a:r>
            <a:r>
              <a:rPr lang="en-US" dirty="0" err="1" smtClean="0"/>
              <a:t>UC</a:t>
            </a:r>
            <a:r>
              <a:rPr lang="en-US" dirty="0" smtClean="0"/>
              <a:t> Boulder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540121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Linguistics/CLEAR UC Boulder</a:t>
            </a:r>
            <a:endParaRPr lang="cs-CZ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3CF42E-C0A2-4C7B-93A4-F7E2FC8BC74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01545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284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284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Linguistics/CLEAR UC Boulder</a:t>
            </a: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315C4-661E-4961-8F78-107E3997416F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75168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Linguistics/CLEAR UC Boulder</a:t>
            </a:r>
            <a:endParaRPr lang="cs-CZ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D76250-D3C7-4E6E-91F4-1721FCCBCFF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53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Linguistics/CLEAR UC Boulder</a:t>
            </a:r>
            <a:endParaRPr lang="cs-CZ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B7DC81-58EF-4500-B901-B1E66B04D710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5114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Linguistics/CLEAR UC Boulder</a:t>
            </a:r>
            <a:endParaRPr lang="cs-CZ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5005E-C637-4F67-9648-68BDD253B6E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39263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Linguistics/CLEAR UC Boulder</a:t>
            </a: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DFDE4D-F99D-41DF-B4CE-AD2798949FCC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0408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Kliknutím lze upravit styl.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s-CZ" noProof="0" smtClean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Dept. of Linguistics/CLEAR UC Boulder</a:t>
            </a:r>
            <a:endParaRPr lang="cs-CZ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08BB5-B060-4CF5-9261-501E1B388E2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4923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704668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28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7024" y="6398387"/>
            <a:ext cx="173315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/>
            </a:lvl1pPr>
          </a:lstStyle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88795" y="6303901"/>
            <a:ext cx="2590800" cy="496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 smtClean="0"/>
              <a:t>Dept. of Linguistics/CLEAR </a:t>
            </a:r>
            <a:r>
              <a:rPr lang="en-US" dirty="0" err="1" smtClean="0"/>
              <a:t>UC</a:t>
            </a:r>
            <a:r>
              <a:rPr lang="en-US" dirty="0" smtClean="0"/>
              <a:t> Boulder</a:t>
            </a:r>
            <a:endParaRPr lang="cs-CZ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18570"/>
            <a:ext cx="2133600" cy="30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EF051C7-EBB1-47CB-9A90-591CFFF3FE80}" type="slidenum">
              <a:rPr lang="cs-CZ"/>
              <a:pPr>
                <a:defRPr/>
              </a:pPr>
              <a:t>‹#›</a:t>
            </a:fld>
            <a:endParaRPr lang="cs-CZ" dirty="0"/>
          </a:p>
        </p:txBody>
      </p:sp>
      <p:pic>
        <p:nvPicPr>
          <p:cNvPr id="1031" name="Picture 7" descr="Logo-Lindat-low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7" y="6303902"/>
            <a:ext cx="861129" cy="49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10" descr="Logo-UK-var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085" y="6303903"/>
            <a:ext cx="524251" cy="49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1" descr="logo_ufal_142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662" y="224740"/>
            <a:ext cx="974163" cy="783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6" descr="graphics-official-colors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6162218"/>
            <a:ext cx="8966200" cy="4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49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</p:sldLayoutIdLst>
  <p:timing>
    <p:tnLst>
      <p:par>
        <p:cTn id="1" dur="indefinite" restart="never" nodeType="tmRoot"/>
      </p:par>
    </p:tnLst>
  </p:timing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ufal.mff.cuni.cz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27744" y="841430"/>
            <a:ext cx="7772400" cy="1846263"/>
          </a:xfrm>
        </p:spPr>
        <p:txBody>
          <a:bodyPr/>
          <a:lstStyle/>
          <a:p>
            <a:pPr eaLnBrk="1" hangingPunct="1"/>
            <a:r>
              <a:rPr lang="en-US" sz="3600" dirty="0" err="1" smtClean="0"/>
              <a:t>Tectogrammatical</a:t>
            </a:r>
            <a:r>
              <a:rPr lang="en-US" sz="3600" dirty="0" smtClean="0"/>
              <a:t> to AMR conversion: current status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2637" y="2524989"/>
            <a:ext cx="8951628" cy="2705315"/>
          </a:xfrm>
        </p:spPr>
        <p:txBody>
          <a:bodyPr/>
          <a:lstStyle/>
          <a:p>
            <a:pPr eaLnBrk="1" hangingPunct="1"/>
            <a:r>
              <a:rPr lang="en-US" sz="2400" dirty="0" smtClean="0"/>
              <a:t>Jan Haji</a:t>
            </a:r>
            <a:r>
              <a:rPr lang="cs-CZ" sz="2400" dirty="0" smtClean="0"/>
              <a:t>č</a:t>
            </a:r>
          </a:p>
          <a:p>
            <a:pPr eaLnBrk="1" hangingPunct="1"/>
            <a:r>
              <a:rPr lang="cs-CZ" sz="2000" i="1" dirty="0" err="1" smtClean="0"/>
              <a:t>with</a:t>
            </a:r>
            <a:endParaRPr lang="en-US" sz="2400" i="1" dirty="0" smtClean="0"/>
          </a:p>
          <a:p>
            <a:pPr eaLnBrk="1" hangingPunct="1"/>
            <a:r>
              <a:rPr lang="en-US" sz="2000" dirty="0" err="1" smtClean="0"/>
              <a:t>Ond</a:t>
            </a:r>
            <a:r>
              <a:rPr lang="cs-CZ" sz="2000" dirty="0" smtClean="0"/>
              <a:t>ř</a:t>
            </a:r>
            <a:r>
              <a:rPr lang="en-US" sz="2000" dirty="0" err="1" smtClean="0"/>
              <a:t>ej</a:t>
            </a:r>
            <a:r>
              <a:rPr lang="en-US" sz="2000" dirty="0" smtClean="0"/>
              <a:t> </a:t>
            </a:r>
            <a:r>
              <a:rPr lang="en-US" sz="2000" dirty="0" err="1" smtClean="0"/>
              <a:t>Bojar</a:t>
            </a:r>
            <a:r>
              <a:rPr lang="en-US" sz="2000" dirty="0" smtClean="0"/>
              <a:t>,</a:t>
            </a:r>
            <a:r>
              <a:rPr lang="cs-CZ" sz="2000" dirty="0" smtClean="0"/>
              <a:t> Silvie Cinková, Roman </a:t>
            </a:r>
            <a:r>
              <a:rPr lang="cs-CZ" sz="2000" dirty="0" err="1" smtClean="0"/>
              <a:t>Sudarikov</a:t>
            </a:r>
            <a:endParaRPr lang="cs-CZ" sz="2000" dirty="0" smtClean="0"/>
          </a:p>
          <a:p>
            <a:pPr eaLnBrk="1" hangingPunct="1"/>
            <a:r>
              <a:rPr lang="cs-CZ" sz="2000" dirty="0" smtClean="0"/>
              <a:t>Zdeňka Urešová, Martin Popel, Ondřej Dušek</a:t>
            </a:r>
            <a:r>
              <a:rPr lang="en-US" sz="2000" dirty="0" smtClean="0"/>
              <a:t> </a:t>
            </a:r>
          </a:p>
          <a:p>
            <a:pPr eaLnBrk="1" hangingPunct="1"/>
            <a:r>
              <a:rPr lang="en-US" sz="1600" dirty="0" smtClean="0"/>
              <a:t>Institute of Formal and Applied Li</a:t>
            </a:r>
            <a:r>
              <a:rPr lang="cs-CZ" sz="1600" dirty="0" err="1" smtClean="0"/>
              <a:t>ng</a:t>
            </a:r>
            <a:r>
              <a:rPr lang="en-US" sz="1600" dirty="0" err="1" smtClean="0"/>
              <a:t>uistics</a:t>
            </a:r>
            <a:endParaRPr lang="en-US" sz="1600" dirty="0" smtClean="0"/>
          </a:p>
          <a:p>
            <a:pPr eaLnBrk="1" hangingPunct="1"/>
            <a:r>
              <a:rPr lang="en-US" sz="1600" dirty="0" smtClean="0"/>
              <a:t>Computer Science School</a:t>
            </a:r>
          </a:p>
          <a:p>
            <a:pPr eaLnBrk="1" hangingPunct="1"/>
            <a:r>
              <a:rPr lang="en-US" sz="1600" dirty="0" smtClean="0"/>
              <a:t>Faculty of Mathematics and Physics</a:t>
            </a:r>
          </a:p>
          <a:p>
            <a:pPr eaLnBrk="1" hangingPunct="1"/>
            <a:r>
              <a:rPr lang="en-US" sz="1600" dirty="0" smtClean="0"/>
              <a:t>Charles University in Prague</a:t>
            </a:r>
          </a:p>
          <a:p>
            <a:pPr eaLnBrk="1" hangingPunct="1"/>
            <a:r>
              <a:rPr lang="cs-CZ" sz="1600" dirty="0" smtClean="0"/>
              <a:t>Malostranské náměstí 25</a:t>
            </a:r>
          </a:p>
          <a:p>
            <a:pPr eaLnBrk="1" hangingPunct="1"/>
            <a:r>
              <a:rPr lang="cs-CZ" sz="1600" dirty="0" smtClean="0"/>
              <a:t>11800 P</a:t>
            </a:r>
            <a:r>
              <a:rPr lang="en-US" sz="1600" dirty="0" err="1" smtClean="0"/>
              <a:t>rague</a:t>
            </a:r>
            <a:r>
              <a:rPr lang="cs-CZ" sz="1600" dirty="0" smtClean="0"/>
              <a:t> 1</a:t>
            </a:r>
          </a:p>
          <a:p>
            <a:pPr eaLnBrk="1" hangingPunct="1"/>
            <a:r>
              <a:rPr lang="cs-CZ" sz="1600" dirty="0" smtClean="0">
                <a:hlinkClick r:id="rId2"/>
              </a:rPr>
              <a:t>http://ufal.mff.cuni.cz</a:t>
            </a:r>
            <a:r>
              <a:rPr lang="cs-CZ" sz="1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AMR (SC-AMR)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SC-AMR:003a</a:t>
            </a:r>
            <a:br>
              <a:rPr lang="en-US" sz="1800" dirty="0"/>
            </a:br>
            <a:r>
              <a:rPr lang="en-US" sz="1800" dirty="0"/>
              <a:t>(h/happen</a:t>
            </a:r>
            <a:br>
              <a:rPr lang="en-US" sz="1800" dirty="0"/>
            </a:br>
            <a:r>
              <a:rPr lang="en-US" sz="1800" dirty="0"/>
              <a:t>  :ARG0 (k/killing)</a:t>
            </a:r>
            <a:br>
              <a:rPr lang="en-US" sz="1800" dirty="0"/>
            </a:br>
            <a:r>
              <a:rPr lang="en-US" sz="1800" dirty="0"/>
              <a:t>  :time (y / yesterday)</a:t>
            </a:r>
            <a:br>
              <a:rPr lang="en-US" sz="1800" dirty="0"/>
            </a:b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003a        &gt; The killing **happened** yesterday.</a:t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SC-AMR:003b</a:t>
            </a:r>
            <a:br>
              <a:rPr lang="en-US" sz="1800" dirty="0"/>
            </a:br>
            <a:r>
              <a:rPr lang="en-US" sz="1800" dirty="0"/>
              <a:t>(t/take.LV</a:t>
            </a:r>
            <a:br>
              <a:rPr lang="en-US" sz="1800" dirty="0"/>
            </a:br>
            <a:r>
              <a:rPr lang="en-US" sz="1800" dirty="0"/>
              <a:t>  :ARG0 (k/killing)</a:t>
            </a:r>
            <a:br>
              <a:rPr lang="en-US" sz="1800" dirty="0"/>
            </a:br>
            <a:r>
              <a:rPr lang="en-US" sz="1800" dirty="0"/>
              <a:t>  :ARG1 (p/place)</a:t>
            </a:r>
            <a:br>
              <a:rPr lang="en-US" sz="1800" dirty="0"/>
            </a:br>
            <a:r>
              <a:rPr lang="en-US" sz="1800" dirty="0"/>
              <a:t>  :time (y / yesterday)</a:t>
            </a:r>
            <a:br>
              <a:rPr lang="en-US" sz="1800" dirty="0"/>
            </a:br>
            <a:r>
              <a:rPr lang="en-US" sz="1800" dirty="0"/>
              <a:t>)</a:t>
            </a:r>
            <a:br>
              <a:rPr lang="en-US" sz="1800" dirty="0"/>
            </a:br>
            <a:r>
              <a:rPr lang="en-US" sz="1800" dirty="0"/>
              <a:t>003b        &gt; The killing **took place** yesterday.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82522-EDCE-42E7-8E5F-186195F72097}" type="slidenum">
              <a:rPr lang="cs-CZ" smtClean="0"/>
              <a:pPr>
                <a:defRPr/>
              </a:pPr>
              <a:t>10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Linguistics/CLEAR UC Boulder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81829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JHU</a:t>
            </a:r>
            <a:r>
              <a:rPr lang="en-US" sz="2800" dirty="0" smtClean="0"/>
              <a:t> Summer Workshop 2014 project</a:t>
            </a:r>
          </a:p>
          <a:p>
            <a:pPr lvl="1"/>
            <a:r>
              <a:rPr lang="en-US" sz="2400" dirty="0" smtClean="0"/>
              <a:t>Machine Translation using </a:t>
            </a:r>
            <a:r>
              <a:rPr lang="en-US" sz="2400" dirty="0" err="1" smtClean="0"/>
              <a:t>AMRs</a:t>
            </a:r>
            <a:endParaRPr lang="en-US" sz="2400" dirty="0" smtClean="0"/>
          </a:p>
          <a:p>
            <a:pPr lvl="2"/>
            <a:r>
              <a:rPr lang="en-US" sz="2000" dirty="0" smtClean="0"/>
              <a:t>Well, maybe some steps to get there:</a:t>
            </a:r>
          </a:p>
          <a:p>
            <a:pPr lvl="2"/>
            <a:r>
              <a:rPr lang="en-US" sz="2000" dirty="0" smtClean="0"/>
              <a:t>Graph transformation algorithms, ML</a:t>
            </a:r>
          </a:p>
          <a:p>
            <a:pPr lvl="2"/>
            <a:r>
              <a:rPr lang="en-US" sz="2000" dirty="0" smtClean="0"/>
              <a:t>Parsing and Generation using </a:t>
            </a:r>
            <a:r>
              <a:rPr lang="en-US" sz="2000" dirty="0" err="1" smtClean="0"/>
              <a:t>AMRs</a:t>
            </a:r>
            <a:r>
              <a:rPr lang="en-US" sz="2000" dirty="0" smtClean="0"/>
              <a:t> as the target/source representation</a:t>
            </a:r>
          </a:p>
          <a:p>
            <a:pPr lvl="2"/>
            <a:r>
              <a:rPr lang="en-US" sz="2000" dirty="0" smtClean="0"/>
              <a:t>...</a:t>
            </a:r>
          </a:p>
          <a:p>
            <a:pPr lvl="1"/>
            <a:r>
              <a:rPr lang="en-US" sz="2400" dirty="0" smtClean="0"/>
              <a:t>We need Data</a:t>
            </a:r>
            <a:endParaRPr lang="en-US" sz="2000" dirty="0" smtClean="0"/>
          </a:p>
          <a:p>
            <a:pPr lvl="2"/>
            <a:r>
              <a:rPr lang="en-US" sz="2200" dirty="0" smtClean="0"/>
              <a:t>Monolingual</a:t>
            </a:r>
            <a:r>
              <a:rPr lang="en-US" sz="2200" dirty="0"/>
              <a:t> </a:t>
            </a:r>
            <a:r>
              <a:rPr lang="en-US" sz="2200" dirty="0" smtClean="0"/>
              <a:t>(being annotated for English)</a:t>
            </a:r>
          </a:p>
          <a:p>
            <a:pPr lvl="2"/>
            <a:r>
              <a:rPr lang="en-US" sz="2200" dirty="0" smtClean="0"/>
              <a:t>Parallel (</a:t>
            </a:r>
            <a:r>
              <a:rPr lang="en-US" sz="2200" dirty="0" err="1" smtClean="0"/>
              <a:t>CzEng</a:t>
            </a:r>
            <a:r>
              <a:rPr lang="en-US" sz="2200" dirty="0"/>
              <a:t> </a:t>
            </a:r>
            <a:r>
              <a:rPr lang="en-US" sz="2200" dirty="0" smtClean="0"/>
              <a:t>1.0, 200MW) – needs (auto) annotation</a:t>
            </a:r>
          </a:p>
          <a:p>
            <a:pPr lvl="3"/>
            <a:r>
              <a:rPr lang="en-US" sz="1800" dirty="0" smtClean="0"/>
              <a:t>Now auto annotated up to </a:t>
            </a:r>
            <a:r>
              <a:rPr lang="en-US" sz="1800" dirty="0" err="1" smtClean="0"/>
              <a:t>tectogrammatical</a:t>
            </a:r>
            <a:r>
              <a:rPr lang="en-US" sz="1800" dirty="0" smtClean="0"/>
              <a:t> trees (simplified)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82522-EDCE-42E7-8E5F-186195F72097}" type="slidenum">
              <a:rPr lang="cs-CZ" smtClean="0"/>
              <a:pPr>
                <a:defRPr/>
              </a:pPr>
              <a:t>2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Linguistics/CLEAR UC Boulder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562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54424"/>
            <a:ext cx="7046686" cy="1143000"/>
          </a:xfrm>
        </p:spPr>
        <p:txBody>
          <a:bodyPr/>
          <a:lstStyle/>
          <a:p>
            <a:r>
              <a:rPr lang="en-US" dirty="0" smtClean="0"/>
              <a:t>To Do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012356"/>
            <a:ext cx="8229600" cy="2340429"/>
          </a:xfrm>
        </p:spPr>
        <p:txBody>
          <a:bodyPr/>
          <a:lstStyle/>
          <a:p>
            <a:r>
              <a:rPr lang="en-US" sz="2800" dirty="0" smtClean="0"/>
              <a:t>Write algorithms/code for conversion from </a:t>
            </a:r>
            <a:r>
              <a:rPr lang="en-US" sz="2800" dirty="0" err="1" smtClean="0"/>
              <a:t>tectogrammatical</a:t>
            </a:r>
            <a:r>
              <a:rPr lang="en-US" sz="2800" dirty="0" smtClean="0"/>
              <a:t> trees to AMR</a:t>
            </a:r>
          </a:p>
          <a:p>
            <a:r>
              <a:rPr lang="en-US" sz="2800" dirty="0" smtClean="0"/>
              <a:t>Why should it work?</a:t>
            </a:r>
          </a:p>
          <a:p>
            <a:pPr lvl="1"/>
            <a:r>
              <a:rPr lang="en-US" sz="2400" dirty="0" err="1" smtClean="0"/>
              <a:t>Tectogrammatical</a:t>
            </a:r>
            <a:r>
              <a:rPr lang="en-US" sz="2400" dirty="0" smtClean="0"/>
              <a:t> trees ~ “dependency” </a:t>
            </a:r>
            <a:r>
              <a:rPr lang="en-US" sz="2400" dirty="0" err="1" smtClean="0"/>
              <a:t>Ontonotes</a:t>
            </a:r>
            <a:endParaRPr lang="en-US" sz="2400" dirty="0" smtClean="0"/>
          </a:p>
          <a:p>
            <a:pPr lvl="2"/>
            <a:r>
              <a:rPr lang="en-US" sz="2000" dirty="0" smtClean="0"/>
              <a:t>Semantic relations/labels, EngVallex(~</a:t>
            </a:r>
            <a:r>
              <a:rPr lang="en-US" sz="2000" dirty="0" err="1"/>
              <a:t>P</a:t>
            </a:r>
            <a:r>
              <a:rPr lang="en-US" sz="2000" dirty="0" err="1" smtClean="0"/>
              <a:t>ropbank</a:t>
            </a:r>
            <a:r>
              <a:rPr lang="en-US" sz="2000" dirty="0" smtClean="0"/>
              <a:t>)-linked</a:t>
            </a:r>
          </a:p>
          <a:p>
            <a:pPr lvl="2"/>
            <a:endParaRPr lang="en-US" sz="2000" dirty="0"/>
          </a:p>
          <a:p>
            <a:pPr lvl="2"/>
            <a:endParaRPr lang="en-US" sz="2000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82522-EDCE-42E7-8E5F-186195F72097}" type="slidenum">
              <a:rPr lang="cs-CZ" smtClean="0"/>
              <a:pPr>
                <a:defRPr/>
              </a:pPr>
              <a:t>3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Linguistics/CLEAR UC Boulder</a:t>
            </a:r>
            <a:endParaRPr lang="cs-CZ" dirty="0"/>
          </a:p>
        </p:txBody>
      </p:sp>
      <p:sp>
        <p:nvSpPr>
          <p:cNvPr id="8" name="TextovéPole 7"/>
          <p:cNvSpPr txBox="1"/>
          <p:nvPr/>
        </p:nvSpPr>
        <p:spPr>
          <a:xfrm>
            <a:off x="2275114" y="5794177"/>
            <a:ext cx="4757969" cy="307777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lvl="2"/>
            <a:r>
              <a:rPr lang="en-US" sz="1400" i="1" dirty="0"/>
              <a:t>In fact that may be sufficient reason to build it, all by itself</a:t>
            </a:r>
            <a:r>
              <a:rPr lang="en-US" sz="1400" i="1" dirty="0" smtClean="0"/>
              <a:t>.</a:t>
            </a:r>
            <a:endParaRPr lang="en-US" sz="1200" i="1" dirty="0"/>
          </a:p>
        </p:txBody>
      </p:sp>
      <p:pic>
        <p:nvPicPr>
          <p:cNvPr id="9" name="Obráze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09746"/>
            <a:ext cx="9144000" cy="216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8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</a:t>
            </a:r>
            <a:r>
              <a:rPr lang="en-US" dirty="0" smtClean="0"/>
              <a:t> </a:t>
            </a:r>
            <a:r>
              <a:rPr lang="cs-CZ" dirty="0"/>
              <a:t> </a:t>
            </a:r>
            <a:r>
              <a:rPr lang="cs-CZ" dirty="0" smtClean="0"/>
              <a:t>to </a:t>
            </a:r>
            <a:r>
              <a:rPr lang="en-US" dirty="0" smtClean="0"/>
              <a:t>AMR example</a:t>
            </a:r>
            <a:r>
              <a:rPr lang="cs-CZ" dirty="0" smtClean="0"/>
              <a:t>:</a:t>
            </a:r>
            <a:br>
              <a:rPr lang="cs-CZ" dirty="0" smtClean="0"/>
            </a:br>
            <a:r>
              <a:rPr lang="cs-CZ" dirty="0" err="1" smtClean="0"/>
              <a:t>what</a:t>
            </a:r>
            <a:r>
              <a:rPr lang="cs-CZ" dirty="0" smtClean="0"/>
              <a:t> </a:t>
            </a:r>
            <a:r>
              <a:rPr lang="cs-CZ" dirty="0" err="1" smtClean="0"/>
              <a:t>we</a:t>
            </a:r>
            <a:r>
              <a:rPr lang="cs-CZ" dirty="0" smtClean="0"/>
              <a:t> </a:t>
            </a:r>
            <a:r>
              <a:rPr lang="cs-CZ" dirty="0" err="1" smtClean="0"/>
              <a:t>want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0366" y="1817920"/>
            <a:ext cx="8229600" cy="4284663"/>
          </a:xfrm>
        </p:spPr>
        <p:txBody>
          <a:bodyPr/>
          <a:lstStyle/>
          <a:p>
            <a:r>
              <a:rPr lang="cs-CZ" sz="2400" dirty="0" smtClean="0"/>
              <a:t>Ex. </a:t>
            </a:r>
            <a:r>
              <a:rPr lang="cs-CZ" sz="2400" dirty="0" err="1" smtClean="0"/>
              <a:t>WB</a:t>
            </a:r>
            <a:r>
              <a:rPr lang="cs-CZ" sz="2400" dirty="0" smtClean="0"/>
              <a:t> Sent. 74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82522-EDCE-42E7-8E5F-186195F72097}" type="slidenum">
              <a:rPr lang="cs-CZ" smtClean="0"/>
              <a:pPr>
                <a:defRPr/>
              </a:pPr>
              <a:t>4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Linguistics/CLEAR UC Boulder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541" y="1552980"/>
            <a:ext cx="5384936" cy="2546600"/>
          </a:xfrm>
          <a:prstGeom prst="rect">
            <a:avLst/>
          </a:prstGeom>
        </p:spPr>
      </p:pic>
      <p:pic>
        <p:nvPicPr>
          <p:cNvPr id="8" name="Obrázek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81" y="2779591"/>
            <a:ext cx="4490870" cy="3370898"/>
          </a:xfrm>
          <a:prstGeom prst="rect">
            <a:avLst/>
          </a:prstGeom>
        </p:spPr>
      </p:pic>
      <p:cxnSp>
        <p:nvCxnSpPr>
          <p:cNvPr id="10" name="Přímá spojnice se šipkou 9"/>
          <p:cNvCxnSpPr/>
          <p:nvPr/>
        </p:nvCxnSpPr>
        <p:spPr>
          <a:xfrm flipH="1">
            <a:off x="3334541" y="3048002"/>
            <a:ext cx="1559910" cy="805543"/>
          </a:xfrm>
          <a:prstGeom prst="straightConnector1">
            <a:avLst/>
          </a:prstGeom>
          <a:ln w="25400"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5627717" y="4858006"/>
            <a:ext cx="2483372" cy="523220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marL="0" lvl="2"/>
            <a:r>
              <a:rPr lang="en-US" sz="1400" i="1" dirty="0"/>
              <a:t>In fact that may be sufficient </a:t>
            </a:r>
            <a:endParaRPr lang="cs-CZ" sz="1400" i="1" dirty="0" smtClean="0"/>
          </a:p>
          <a:p>
            <a:pPr marL="0" lvl="2"/>
            <a:r>
              <a:rPr lang="en-US" sz="1400" i="1" dirty="0" smtClean="0"/>
              <a:t>reason </a:t>
            </a:r>
            <a:r>
              <a:rPr lang="en-US" sz="1400" i="1" dirty="0"/>
              <a:t>to build it, all by itself</a:t>
            </a:r>
            <a:r>
              <a:rPr lang="en-US" sz="1400" i="1" dirty="0" smtClean="0"/>
              <a:t>.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1129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08162"/>
            <a:ext cx="7046686" cy="840662"/>
          </a:xfrm>
        </p:spPr>
        <p:txBody>
          <a:bodyPr/>
          <a:lstStyle/>
          <a:p>
            <a:r>
              <a:rPr lang="en-US" dirty="0" smtClean="0"/>
              <a:t>The process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961120"/>
            <a:ext cx="8617974" cy="4869417"/>
          </a:xfrm>
        </p:spPr>
        <p:txBody>
          <a:bodyPr/>
          <a:lstStyle/>
          <a:p>
            <a:r>
              <a:rPr lang="en-US" sz="2400" dirty="0" smtClean="0"/>
              <a:t>Get all AMR examples from the AMR manual</a:t>
            </a:r>
            <a:r>
              <a:rPr lang="cs-CZ" sz="2400" dirty="0" smtClean="0"/>
              <a:t> (SC)</a:t>
            </a:r>
            <a:endParaRPr lang="en-US" sz="2400" dirty="0" smtClean="0"/>
          </a:p>
          <a:p>
            <a:pPr lvl="1"/>
            <a:r>
              <a:rPr lang="en-US" sz="2000" dirty="0" smtClean="0"/>
              <a:t>259 in total; have been ID-</a:t>
            </a:r>
            <a:r>
              <a:rPr lang="en-US" sz="2000" dirty="0" err="1" smtClean="0"/>
              <a:t>ed</a:t>
            </a:r>
            <a:r>
              <a:rPr lang="en-US" sz="2000" dirty="0" smtClean="0"/>
              <a:t> (three digit number, 001 - 259</a:t>
            </a:r>
            <a:r>
              <a:rPr lang="en-US" sz="2000" dirty="0" smtClean="0"/>
              <a:t>)</a:t>
            </a:r>
          </a:p>
          <a:p>
            <a:pPr lvl="2"/>
            <a:r>
              <a:rPr lang="en-US" sz="1600" dirty="0" smtClean="0"/>
              <a:t>in some cases, “intermediate” AMR created for all examples (less abstract)</a:t>
            </a:r>
            <a:endParaRPr lang="en-US" sz="1600" dirty="0" smtClean="0"/>
          </a:p>
          <a:p>
            <a:r>
              <a:rPr lang="en-US" sz="2400" dirty="0" smtClean="0"/>
              <a:t>Get all phrases (segments) for these (n:1 mapping</a:t>
            </a:r>
            <a:r>
              <a:rPr lang="cs-CZ" sz="2400" dirty="0" smtClean="0"/>
              <a:t>, SC</a:t>
            </a:r>
            <a:r>
              <a:rPr lang="en-US" sz="2400" dirty="0" smtClean="0"/>
              <a:t>)</a:t>
            </a:r>
            <a:r>
              <a:rPr lang="cs-CZ" sz="2400" dirty="0" smtClean="0"/>
              <a:t> </a:t>
            </a:r>
            <a:endParaRPr lang="en-US" sz="2400" dirty="0" smtClean="0"/>
          </a:p>
          <a:p>
            <a:pPr lvl="1"/>
            <a:r>
              <a:rPr lang="en-US" sz="2000" dirty="0" smtClean="0"/>
              <a:t>401 of them; related to the AMR </a:t>
            </a:r>
            <a:r>
              <a:rPr lang="en-US" sz="2000" dirty="0" err="1" smtClean="0"/>
              <a:t>subtrees</a:t>
            </a:r>
            <a:r>
              <a:rPr lang="en-US" sz="2000" dirty="0" smtClean="0"/>
              <a:t> by ID (001a, 001b, ...)</a:t>
            </a:r>
          </a:p>
          <a:p>
            <a:r>
              <a:rPr lang="en-US" sz="2400" dirty="0" smtClean="0"/>
              <a:t>Imagine the t-(sub)tree for those phrases</a:t>
            </a:r>
            <a:r>
              <a:rPr lang="cs-CZ" sz="2400" dirty="0" smtClean="0"/>
              <a:t> </a:t>
            </a:r>
            <a:r>
              <a:rPr lang="en-US" sz="2400" dirty="0" smtClean="0"/>
              <a:t>(SC)</a:t>
            </a:r>
          </a:p>
          <a:p>
            <a:pPr lvl="1"/>
            <a:r>
              <a:rPr lang="en-US" sz="2000" dirty="0" smtClean="0"/>
              <a:t>Formulate it as a query to a t-tree </a:t>
            </a:r>
            <a:r>
              <a:rPr lang="en-US" sz="1600" dirty="0" smtClean="0"/>
              <a:t>(there will be 401 of them, now 183 done)</a:t>
            </a:r>
            <a:endParaRPr lang="en-US" sz="2000" dirty="0" smtClean="0"/>
          </a:p>
          <a:p>
            <a:r>
              <a:rPr lang="en-US" sz="2400" dirty="0" smtClean="0"/>
              <a:t>Run the queries on a treebank (</a:t>
            </a:r>
            <a:r>
              <a:rPr lang="en-US" sz="2400" dirty="0" err="1" smtClean="0"/>
              <a:t>CzEng</a:t>
            </a:r>
            <a:r>
              <a:rPr lang="en-US" sz="2400" dirty="0"/>
              <a:t>,</a:t>
            </a:r>
            <a:r>
              <a:rPr lang="en-US" sz="2400" dirty="0" smtClean="0"/>
              <a:t> En side) (RS)</a:t>
            </a:r>
          </a:p>
          <a:p>
            <a:pPr lvl="1"/>
            <a:r>
              <a:rPr lang="en-US" sz="2000" dirty="0" smtClean="0"/>
              <a:t>Results in nodes being marked by a AMR rule ID (works, sort of)</a:t>
            </a:r>
          </a:p>
          <a:p>
            <a:r>
              <a:rPr lang="en-US" sz="2400" dirty="0" smtClean="0"/>
              <a:t>Rule disambiguation (to solve conflicting rule matches)</a:t>
            </a:r>
          </a:p>
          <a:p>
            <a:pPr lvl="1"/>
            <a:r>
              <a:rPr lang="en-US" sz="2000" dirty="0" smtClean="0"/>
              <a:t>manual on a subset, later ML-</a:t>
            </a:r>
            <a:r>
              <a:rPr lang="en-US" sz="2000" dirty="0" err="1" smtClean="0"/>
              <a:t>ed</a:t>
            </a:r>
            <a:r>
              <a:rPr lang="en-US" sz="2000" dirty="0" smtClean="0"/>
              <a:t> (if refinement of rules impossible)</a:t>
            </a:r>
          </a:p>
          <a:p>
            <a:r>
              <a:rPr lang="en-US" sz="2400" dirty="0" smtClean="0"/>
              <a:t>Clone the t-tree, replace </a:t>
            </a:r>
            <a:r>
              <a:rPr lang="en-US" sz="2400" dirty="0" err="1" smtClean="0"/>
              <a:t>subtrees</a:t>
            </a:r>
            <a:r>
              <a:rPr lang="en-US" sz="2400" dirty="0" smtClean="0"/>
              <a:t> marked by AMR trees</a:t>
            </a:r>
          </a:p>
          <a:p>
            <a:pPr lvl="1"/>
            <a:r>
              <a:rPr lang="en-US" sz="2000" dirty="0" smtClean="0"/>
              <a:t>Restructure the result get a full AMR tree (RS)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82522-EDCE-42E7-8E5F-186195F72097}" type="slidenum">
              <a:rPr lang="cs-CZ" smtClean="0"/>
              <a:pPr>
                <a:defRPr/>
              </a:pPr>
              <a:t>5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Linguistics/CLEAR UC Boulder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9567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AMR Guidelines Examples extracted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199" y="1600200"/>
            <a:ext cx="8577943" cy="4284663"/>
          </a:xfrm>
        </p:spPr>
        <p:txBody>
          <a:bodyPr/>
          <a:lstStyle/>
          <a:p>
            <a:r>
              <a:rPr lang="en-US" dirty="0" smtClean="0"/>
              <a:t>AMR tree + all expression forms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002	&gt;AMR	(a / adjust-01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002	&gt;AMR	   :ARG0 (b / girl)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002	&gt;AMR	   :ARG1 (m / machine))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002	&gt;AMR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002	&gt; The girl **made** adjustments **to** the machine.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002	&gt; The girl adjusted the machine.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002	&gt; The machine **was** adjusted **by** the girl.</a:t>
            </a:r>
          </a:p>
          <a:p>
            <a:pPr>
              <a:spcBef>
                <a:spcPts val="0"/>
              </a:spcBef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003	&gt;AMR	(k / kill-01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003	&gt;AMR	   :time (y / yesterday))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003	&gt;AMR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003	&gt; The killing **happened** yesterday.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003	&gt; The killing **took place** yesterday.</a:t>
            </a:r>
          </a:p>
          <a:p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82522-EDCE-42E7-8E5F-186195F72097}" type="slidenum">
              <a:rPr lang="cs-CZ" smtClean="0"/>
              <a:pPr>
                <a:defRPr/>
              </a:pPr>
              <a:t>6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Linguistics/CLEAR UC Boulder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7117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1766"/>
            <a:ext cx="7046686" cy="1143000"/>
          </a:xfrm>
        </p:spPr>
        <p:txBody>
          <a:bodyPr/>
          <a:lstStyle/>
          <a:p>
            <a:r>
              <a:rPr lang="en-US" dirty="0" err="1" smtClean="0"/>
              <a:t>PML-TQ</a:t>
            </a:r>
            <a:r>
              <a:rPr lang="en-US" dirty="0" smtClean="0"/>
              <a:t> Search Rules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78657" y="1142988"/>
            <a:ext cx="9134169" cy="4800608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sz="2400" dirty="0"/>
              <a:t>#</a:t>
            </a:r>
            <a:r>
              <a:rPr lang="en-US" sz="2400" dirty="0" smtClean="0"/>
              <a:t>080a-the_man_is_attractive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/>
              <a:t>  t-node </a:t>
            </a:r>
            <a:r>
              <a:rPr lang="en-US" sz="1400" dirty="0"/>
              <a:t>$be := [</a:t>
            </a:r>
            <a:r>
              <a:rPr lang="en-US" sz="1400" dirty="0" err="1"/>
              <a:t>t_lemma</a:t>
            </a:r>
            <a:r>
              <a:rPr lang="en-US" sz="1400" dirty="0"/>
              <a:t> in {"be", "become", "remain"}, t-node $man := [gram/</a:t>
            </a:r>
            <a:r>
              <a:rPr lang="en-US" sz="1400" dirty="0" err="1"/>
              <a:t>sempos</a:t>
            </a:r>
            <a:r>
              <a:rPr lang="en-US" sz="1400" dirty="0"/>
              <a:t>="</a:t>
            </a:r>
            <a:r>
              <a:rPr lang="en-US" sz="1400" dirty="0" err="1"/>
              <a:t>n.denot</a:t>
            </a:r>
            <a:r>
              <a:rPr lang="en-US" sz="1400" dirty="0"/>
              <a:t>", </a:t>
            </a:r>
            <a:r>
              <a:rPr lang="en-US" sz="1400" dirty="0" err="1"/>
              <a:t>functor</a:t>
            </a:r>
            <a:r>
              <a:rPr lang="en-US" sz="1400" dirty="0"/>
              <a:t>="ACT"], </a:t>
            </a:r>
            <a:r>
              <a:rPr lang="en-US" sz="1400" dirty="0" smtClean="0"/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t-node </a:t>
            </a:r>
            <a:r>
              <a:rPr lang="en-US" sz="1400" dirty="0"/>
              <a:t>$attractive := [gram/</a:t>
            </a:r>
            <a:r>
              <a:rPr lang="en-US" sz="1400" dirty="0" err="1"/>
              <a:t>sempos</a:t>
            </a:r>
            <a:r>
              <a:rPr lang="en-US" sz="1400" dirty="0"/>
              <a:t>="</a:t>
            </a:r>
            <a:r>
              <a:rPr lang="en-US" sz="1400" dirty="0" err="1"/>
              <a:t>adj.denot</a:t>
            </a:r>
            <a:r>
              <a:rPr lang="en-US" sz="1400" dirty="0"/>
              <a:t>", </a:t>
            </a:r>
            <a:r>
              <a:rPr lang="en-US" sz="1400" dirty="0" err="1"/>
              <a:t>functor</a:t>
            </a:r>
            <a:r>
              <a:rPr lang="en-US" sz="1400" dirty="0"/>
              <a:t>="PAT", </a:t>
            </a:r>
            <a:r>
              <a:rPr lang="en-US" sz="1400" dirty="0" err="1"/>
              <a:t>formeme</a:t>
            </a:r>
            <a:r>
              <a:rPr lang="en-US" sz="1400" dirty="0"/>
              <a:t>="</a:t>
            </a:r>
            <a:r>
              <a:rPr lang="en-US" sz="1400" dirty="0" err="1"/>
              <a:t>adj:compl</a:t>
            </a:r>
            <a:r>
              <a:rPr lang="en-US" sz="1400" dirty="0"/>
              <a:t>"]]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smtClean="0"/>
              <a:t>#080b-the_man_attracts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t-node </a:t>
            </a:r>
            <a:r>
              <a:rPr lang="en-US" sz="1400" dirty="0"/>
              <a:t>$attract := [gram/</a:t>
            </a:r>
            <a:r>
              <a:rPr lang="en-US" sz="1400" dirty="0" err="1"/>
              <a:t>sempos</a:t>
            </a:r>
            <a:r>
              <a:rPr lang="en-US" sz="1400" dirty="0"/>
              <a:t>="v", </a:t>
            </a:r>
            <a:r>
              <a:rPr lang="en-US" sz="1400" dirty="0" err="1"/>
              <a:t>t_lemma</a:t>
            </a:r>
            <a:r>
              <a:rPr lang="en-US" sz="1400" dirty="0"/>
              <a:t> !in {"be", "become", "remain"}, t-node $man := [</a:t>
            </a:r>
            <a:r>
              <a:rPr lang="en-US" sz="1400" dirty="0" err="1"/>
              <a:t>functor</a:t>
            </a:r>
            <a:r>
              <a:rPr lang="en-US" sz="1400" dirty="0"/>
              <a:t>="ACT", </a:t>
            </a:r>
            <a:endParaRPr lang="en-US" sz="14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gram/</a:t>
            </a:r>
            <a:r>
              <a:rPr lang="en-US" sz="1400" dirty="0" err="1" smtClean="0"/>
              <a:t>sempos</a:t>
            </a:r>
            <a:r>
              <a:rPr lang="en-US" sz="1400" dirty="0"/>
              <a:t>~"n."]]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smtClean="0"/>
              <a:t>#081a-1-the_man_is_attractive_to_women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t-node </a:t>
            </a:r>
            <a:r>
              <a:rPr lang="en-US" sz="1400" dirty="0"/>
              <a:t>$be := [</a:t>
            </a:r>
            <a:r>
              <a:rPr lang="en-US" sz="1400" dirty="0" err="1"/>
              <a:t>t_lemma</a:t>
            </a:r>
            <a:r>
              <a:rPr lang="en-US" sz="1400" dirty="0"/>
              <a:t> in {"be", "become", "remain"}, t-node $man:= [gram/</a:t>
            </a:r>
            <a:r>
              <a:rPr lang="en-US" sz="1400" dirty="0" err="1"/>
              <a:t>sempos</a:t>
            </a:r>
            <a:r>
              <a:rPr lang="en-US" sz="1400" dirty="0"/>
              <a:t>="</a:t>
            </a:r>
            <a:r>
              <a:rPr lang="en-US" sz="1400" dirty="0" err="1"/>
              <a:t>n.denot</a:t>
            </a:r>
            <a:r>
              <a:rPr lang="en-US" sz="1400" dirty="0"/>
              <a:t>", </a:t>
            </a:r>
            <a:r>
              <a:rPr lang="en-US" sz="1400" dirty="0" err="1"/>
              <a:t>functor</a:t>
            </a:r>
            <a:r>
              <a:rPr lang="en-US" sz="1400" dirty="0"/>
              <a:t>="ACT"], </a:t>
            </a:r>
            <a:endParaRPr lang="en-US" sz="14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t-node </a:t>
            </a:r>
            <a:r>
              <a:rPr lang="en-US" sz="1400" dirty="0"/>
              <a:t>$attractive:= [</a:t>
            </a:r>
            <a:r>
              <a:rPr lang="en-US" sz="1400" dirty="0" err="1"/>
              <a:t>formeme</a:t>
            </a:r>
            <a:r>
              <a:rPr lang="en-US" sz="1400" dirty="0"/>
              <a:t>="</a:t>
            </a:r>
            <a:r>
              <a:rPr lang="en-US" sz="1400" dirty="0" err="1"/>
              <a:t>adj:compl</a:t>
            </a:r>
            <a:r>
              <a:rPr lang="en-US" sz="1400" dirty="0"/>
              <a:t>", gram/</a:t>
            </a:r>
            <a:r>
              <a:rPr lang="en-US" sz="1400" dirty="0" err="1"/>
              <a:t>sempos</a:t>
            </a:r>
            <a:r>
              <a:rPr lang="en-US" sz="1400" dirty="0"/>
              <a:t>="</a:t>
            </a:r>
            <a:r>
              <a:rPr lang="en-US" sz="1400" dirty="0" err="1"/>
              <a:t>adj.denot</a:t>
            </a:r>
            <a:r>
              <a:rPr lang="en-US" sz="1400" dirty="0"/>
              <a:t>", t-node $woman := [gram/</a:t>
            </a:r>
            <a:r>
              <a:rPr lang="en-US" sz="1400" dirty="0" err="1"/>
              <a:t>sempos</a:t>
            </a:r>
            <a:r>
              <a:rPr lang="en-US" sz="1400" dirty="0" smtClean="0"/>
              <a:t>=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"</a:t>
            </a:r>
            <a:r>
              <a:rPr lang="en-US" sz="1400" dirty="0" err="1"/>
              <a:t>n.denot</a:t>
            </a:r>
            <a:r>
              <a:rPr lang="en-US" sz="1400" dirty="0"/>
              <a:t>", </a:t>
            </a:r>
            <a:r>
              <a:rPr lang="en-US" sz="1400" dirty="0" err="1"/>
              <a:t>functor</a:t>
            </a:r>
            <a:r>
              <a:rPr lang="en-US" sz="1400" dirty="0"/>
              <a:t> in{"BEN", "PAT"}, a/</a:t>
            </a:r>
            <a:r>
              <a:rPr lang="en-US" sz="1400" dirty="0" err="1"/>
              <a:t>aux.rf</a:t>
            </a:r>
            <a:r>
              <a:rPr lang="en-US" sz="1400" dirty="0"/>
              <a:t> a-node $to:= [lemma="to", </a:t>
            </a:r>
            <a:r>
              <a:rPr lang="en-US" sz="1400" dirty="0" err="1"/>
              <a:t>ord</a:t>
            </a:r>
            <a:r>
              <a:rPr lang="en-US" sz="1400" dirty="0"/>
              <a:t>&lt;$</a:t>
            </a:r>
            <a:r>
              <a:rPr lang="en-US" sz="1400" dirty="0" err="1"/>
              <a:t>woman.ord</a:t>
            </a:r>
            <a:r>
              <a:rPr lang="en-US" sz="1400" dirty="0"/>
              <a:t>, sons()=0]]]]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smtClean="0"/>
              <a:t>#081a-2-the_man_is_attractive_to_women</a:t>
            </a:r>
            <a:r>
              <a:rPr lang="en-US" sz="1400" dirty="0" smtClean="0"/>
              <a:t>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/>
              <a:t>  t-node </a:t>
            </a:r>
            <a:r>
              <a:rPr lang="en-US" sz="1400" dirty="0"/>
              <a:t>$be := [</a:t>
            </a:r>
            <a:r>
              <a:rPr lang="en-US" sz="1400" dirty="0" err="1"/>
              <a:t>t_lemma</a:t>
            </a:r>
            <a:r>
              <a:rPr lang="en-US" sz="1400" dirty="0"/>
              <a:t> in {"be", "become", "remain"}, t-node $man:= [gram/</a:t>
            </a:r>
            <a:r>
              <a:rPr lang="en-US" sz="1400" dirty="0" err="1"/>
              <a:t>sempos</a:t>
            </a:r>
            <a:r>
              <a:rPr lang="en-US" sz="1400" dirty="0"/>
              <a:t>="</a:t>
            </a:r>
            <a:r>
              <a:rPr lang="en-US" sz="1400" dirty="0" err="1"/>
              <a:t>n.denot</a:t>
            </a:r>
            <a:r>
              <a:rPr lang="en-US" sz="1400" dirty="0"/>
              <a:t>", </a:t>
            </a:r>
            <a:r>
              <a:rPr lang="en-US" sz="1400" dirty="0" err="1"/>
              <a:t>functor</a:t>
            </a:r>
            <a:r>
              <a:rPr lang="en-US" sz="1400" dirty="0"/>
              <a:t>="ACT</a:t>
            </a:r>
            <a:r>
              <a:rPr lang="en-US" sz="1400" dirty="0" smtClean="0"/>
              <a:t>"],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/>
              <a:t>  t-node </a:t>
            </a:r>
            <a:r>
              <a:rPr lang="en-US" sz="1400" dirty="0"/>
              <a:t>$attractive:= [</a:t>
            </a:r>
            <a:r>
              <a:rPr lang="en-US" sz="1400" dirty="0" err="1"/>
              <a:t>formeme</a:t>
            </a:r>
            <a:r>
              <a:rPr lang="en-US" sz="1400" dirty="0"/>
              <a:t>="</a:t>
            </a:r>
            <a:r>
              <a:rPr lang="en-US" sz="1400" dirty="0" err="1"/>
              <a:t>adj:compl</a:t>
            </a:r>
            <a:r>
              <a:rPr lang="en-US" sz="1400" dirty="0"/>
              <a:t>", gram/</a:t>
            </a:r>
            <a:r>
              <a:rPr lang="en-US" sz="1400" dirty="0" err="1"/>
              <a:t>sempos</a:t>
            </a:r>
            <a:r>
              <a:rPr lang="en-US" sz="1400" dirty="0"/>
              <a:t>="</a:t>
            </a:r>
            <a:r>
              <a:rPr lang="en-US" sz="1400" dirty="0" err="1"/>
              <a:t>adj.denot</a:t>
            </a:r>
            <a:r>
              <a:rPr lang="en-US" sz="1400" dirty="0" smtClean="0"/>
              <a:t>"],t-node </a:t>
            </a:r>
            <a:r>
              <a:rPr lang="en-US" sz="1400" dirty="0"/>
              <a:t>$</a:t>
            </a:r>
            <a:r>
              <a:rPr lang="en-US" sz="1400" dirty="0" smtClean="0"/>
              <a:t>woman :=  [</a:t>
            </a:r>
            <a:r>
              <a:rPr lang="en-US" sz="1400" dirty="0"/>
              <a:t>gram/</a:t>
            </a:r>
            <a:r>
              <a:rPr lang="en-US" sz="1400" dirty="0" err="1"/>
              <a:t>sempos</a:t>
            </a:r>
            <a:r>
              <a:rPr lang="en-US" sz="1400" dirty="0" smtClean="0"/>
              <a:t>=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"</a:t>
            </a:r>
            <a:r>
              <a:rPr lang="en-US" sz="1400" dirty="0" err="1"/>
              <a:t>n.denot</a:t>
            </a:r>
            <a:r>
              <a:rPr lang="en-US" sz="1400" dirty="0"/>
              <a:t>", </a:t>
            </a:r>
            <a:r>
              <a:rPr lang="en-US" sz="1400" dirty="0" err="1"/>
              <a:t>functor</a:t>
            </a:r>
            <a:r>
              <a:rPr lang="en-US" sz="1400" dirty="0"/>
              <a:t> in{"BEN", "PAT"}, a/</a:t>
            </a:r>
            <a:r>
              <a:rPr lang="en-US" sz="1400" dirty="0" err="1"/>
              <a:t>aux.rf</a:t>
            </a:r>
            <a:r>
              <a:rPr lang="en-US" sz="1400" dirty="0"/>
              <a:t> a-node $to:= [lemma="to", </a:t>
            </a:r>
            <a:r>
              <a:rPr lang="en-US" sz="1400" dirty="0" err="1"/>
              <a:t>ord</a:t>
            </a:r>
            <a:r>
              <a:rPr lang="en-US" sz="1400" dirty="0"/>
              <a:t>&lt;$</a:t>
            </a:r>
            <a:r>
              <a:rPr lang="en-US" sz="1400" dirty="0" err="1"/>
              <a:t>woman.ord</a:t>
            </a:r>
            <a:r>
              <a:rPr lang="en-US" sz="1400" dirty="0" smtClean="0"/>
              <a:t>, sons</a:t>
            </a:r>
            <a:r>
              <a:rPr lang="en-US" sz="1400" dirty="0"/>
              <a:t>()=0]]]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400" dirty="0" smtClean="0"/>
              <a:t>#081b-the_man_attracts_women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 smtClean="0"/>
              <a:t>  t-node </a:t>
            </a:r>
            <a:r>
              <a:rPr lang="en-US" sz="1400" dirty="0"/>
              <a:t>$attract := [gram/</a:t>
            </a:r>
            <a:r>
              <a:rPr lang="en-US" sz="1400" dirty="0" err="1"/>
              <a:t>sempos</a:t>
            </a:r>
            <a:r>
              <a:rPr lang="en-US" sz="1400" dirty="0"/>
              <a:t>="v", </a:t>
            </a:r>
            <a:r>
              <a:rPr lang="en-US" sz="1400" dirty="0" err="1"/>
              <a:t>t_lemma</a:t>
            </a:r>
            <a:r>
              <a:rPr lang="en-US" sz="1400" dirty="0"/>
              <a:t> !in {"be", "become", "remain"}, t-node $man := [</a:t>
            </a:r>
            <a:r>
              <a:rPr lang="en-US" sz="1400" dirty="0" err="1"/>
              <a:t>functor</a:t>
            </a:r>
            <a:r>
              <a:rPr lang="en-US" sz="1400" dirty="0"/>
              <a:t>="ACT", </a:t>
            </a:r>
            <a:endParaRPr lang="en-US" sz="14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1400" dirty="0"/>
              <a:t> </a:t>
            </a:r>
            <a:r>
              <a:rPr lang="en-US" sz="1400" dirty="0" smtClean="0"/>
              <a:t> gram/</a:t>
            </a:r>
            <a:r>
              <a:rPr lang="en-US" sz="1400" dirty="0" err="1" smtClean="0"/>
              <a:t>sempos</a:t>
            </a:r>
            <a:r>
              <a:rPr lang="en-US" sz="1400" dirty="0"/>
              <a:t>~"n."], t-node $woman := [</a:t>
            </a:r>
            <a:r>
              <a:rPr lang="en-US" sz="1400" dirty="0" err="1"/>
              <a:t>functor</a:t>
            </a:r>
            <a:r>
              <a:rPr lang="en-US" sz="1400" dirty="0"/>
              <a:t>="PAT", gram/</a:t>
            </a:r>
            <a:r>
              <a:rPr lang="en-US" sz="1400" dirty="0" err="1"/>
              <a:t>sempos</a:t>
            </a:r>
            <a:r>
              <a:rPr lang="en-US" sz="1400" dirty="0"/>
              <a:t>~"n."]]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82522-EDCE-42E7-8E5F-186195F72097}" type="slidenum">
              <a:rPr lang="cs-CZ" smtClean="0"/>
              <a:pPr>
                <a:defRPr/>
              </a:pPr>
              <a:t>7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Linguistics/CLEAR UC Boulder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5110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Processed t-trees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426024"/>
            <a:ext cx="8229600" cy="4284663"/>
          </a:xfrm>
        </p:spPr>
        <p:txBody>
          <a:bodyPr/>
          <a:lstStyle/>
          <a:p>
            <a:r>
              <a:rPr lang="en-US" sz="2800" dirty="0" err="1" smtClean="0"/>
              <a:t>PML-TQ</a:t>
            </a:r>
            <a:r>
              <a:rPr lang="en-US" sz="2800" dirty="0" smtClean="0"/>
              <a:t> “rules” mark nodes where matched</a:t>
            </a:r>
            <a:endParaRPr lang="en-US" sz="2800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82522-EDCE-42E7-8E5F-186195F72097}" type="slidenum">
              <a:rPr lang="cs-CZ" smtClean="0"/>
              <a:pPr>
                <a:defRPr/>
              </a:pPr>
              <a:t>8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Linguistics/CLEAR UC Boulder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687" y="2046963"/>
            <a:ext cx="5906325" cy="3439005"/>
          </a:xfrm>
          <a:prstGeom prst="rect">
            <a:avLst/>
          </a:prstGeom>
          <a:ln w="0" cap="flat" cmpd="sng">
            <a:solidFill>
              <a:schemeClr val="tx1"/>
            </a:solidFill>
          </a:ln>
        </p:spPr>
      </p:pic>
      <p:sp>
        <p:nvSpPr>
          <p:cNvPr id="8" name="TextovéPole 7"/>
          <p:cNvSpPr txBox="1"/>
          <p:nvPr/>
        </p:nvSpPr>
        <p:spPr>
          <a:xfrm>
            <a:off x="2233299" y="5689007"/>
            <a:ext cx="4067139" cy="338554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Israel has launched a new effort to prove...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5486373" y="2090050"/>
            <a:ext cx="3756156" cy="11449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Thick color bars: </a:t>
            </a:r>
            <a:r>
              <a:rPr lang="en-US" i="1" dirty="0" smtClean="0"/>
              <a:t>nodes matching</a:t>
            </a:r>
          </a:p>
          <a:p>
            <a:r>
              <a:rPr lang="en-US" dirty="0" err="1"/>
              <a:t>n</a:t>
            </a:r>
            <a:r>
              <a:rPr lang="en-US" dirty="0" err="1" smtClean="0"/>
              <a:t>nnl+the-boy_sees</a:t>
            </a:r>
            <a:r>
              <a:rPr lang="en-US" dirty="0" smtClean="0"/>
              <a:t>...: </a:t>
            </a:r>
            <a:r>
              <a:rPr lang="en-US" i="1" dirty="0"/>
              <a:t>r</a:t>
            </a:r>
            <a:r>
              <a:rPr lang="en-US" i="1" dirty="0" smtClean="0"/>
              <a:t>ule name(s)</a:t>
            </a:r>
          </a:p>
          <a:p>
            <a:r>
              <a:rPr lang="en-US" dirty="0" smtClean="0"/>
              <a:t>PAT </a:t>
            </a:r>
            <a:r>
              <a:rPr lang="en-US" dirty="0" smtClean="0">
                <a:solidFill>
                  <a:srgbClr val="9966FF"/>
                </a:solidFill>
              </a:rPr>
              <a:t>n.obj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 err="1">
                <a:solidFill>
                  <a:srgbClr val="FFC000"/>
                </a:solidFill>
              </a:rPr>
              <a:t>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9900"/>
                </a:solidFill>
              </a:rPr>
              <a:t>effort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6508806" y="2786735"/>
            <a:ext cx="1980029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: </a:t>
            </a:r>
            <a:r>
              <a:rPr lang="en-US" i="1" dirty="0" smtClean="0"/>
              <a:t>t-node attributes</a:t>
            </a:r>
          </a:p>
        </p:txBody>
      </p:sp>
      <p:cxnSp>
        <p:nvCxnSpPr>
          <p:cNvPr id="12" name="Přímá spojnice se šipkou 11"/>
          <p:cNvCxnSpPr/>
          <p:nvPr/>
        </p:nvCxnSpPr>
        <p:spPr>
          <a:xfrm flipH="1">
            <a:off x="2754086" y="2264228"/>
            <a:ext cx="2754059" cy="217714"/>
          </a:xfrm>
          <a:prstGeom prst="straightConnector1">
            <a:avLst/>
          </a:prstGeom>
          <a:ln w="25400"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Zakřivená spojnice 13"/>
          <p:cNvCxnSpPr/>
          <p:nvPr/>
        </p:nvCxnSpPr>
        <p:spPr>
          <a:xfrm rot="10800000" flipV="1">
            <a:off x="1698171" y="2286000"/>
            <a:ext cx="3809974" cy="1143000"/>
          </a:xfrm>
          <a:prstGeom prst="curvedConnector3">
            <a:avLst/>
          </a:prstGeom>
          <a:ln w="25400"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Volný tvar 14"/>
          <p:cNvSpPr/>
          <p:nvPr/>
        </p:nvSpPr>
        <p:spPr>
          <a:xfrm>
            <a:off x="3118843" y="2264229"/>
            <a:ext cx="2389328" cy="1665514"/>
          </a:xfrm>
          <a:custGeom>
            <a:avLst/>
            <a:gdLst>
              <a:gd name="connsiteX0" fmla="*/ 2389328 w 2389328"/>
              <a:gd name="connsiteY0" fmla="*/ 0 h 1665514"/>
              <a:gd name="connsiteX1" fmla="*/ 321043 w 2389328"/>
              <a:gd name="connsiteY1" fmla="*/ 1121228 h 1665514"/>
              <a:gd name="connsiteX2" fmla="*/ 38014 w 2389328"/>
              <a:gd name="connsiteY2" fmla="*/ 1665514 h 1665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89328" h="1665514">
                <a:moveTo>
                  <a:pt x="2389328" y="0"/>
                </a:moveTo>
                <a:cubicBezTo>
                  <a:pt x="1551128" y="421821"/>
                  <a:pt x="712929" y="843642"/>
                  <a:pt x="321043" y="1121228"/>
                </a:cubicBezTo>
                <a:cubicBezTo>
                  <a:pt x="-70843" y="1398814"/>
                  <a:pt x="-16415" y="1532164"/>
                  <a:pt x="38014" y="1665514"/>
                </a:cubicBezTo>
              </a:path>
            </a:pathLst>
          </a:custGeom>
          <a:noFill/>
          <a:ln>
            <a:solidFill>
              <a:srgbClr val="002060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ravá složená závorka 15"/>
          <p:cNvSpPr/>
          <p:nvPr/>
        </p:nvSpPr>
        <p:spPr>
          <a:xfrm>
            <a:off x="7130136" y="3973278"/>
            <a:ext cx="304800" cy="457200"/>
          </a:xfrm>
          <a:prstGeom prst="rightBrace">
            <a:avLst/>
          </a:prstGeom>
          <a:ln w="25400">
            <a:solidFill>
              <a:schemeClr val="accent1">
                <a:lumMod val="2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Volný tvar 20"/>
          <p:cNvSpPr/>
          <p:nvPr/>
        </p:nvSpPr>
        <p:spPr>
          <a:xfrm rot="20720087">
            <a:off x="7275769" y="2872213"/>
            <a:ext cx="1370656" cy="1241702"/>
          </a:xfrm>
          <a:custGeom>
            <a:avLst/>
            <a:gdLst>
              <a:gd name="connsiteX0" fmla="*/ 0 w 1286889"/>
              <a:gd name="connsiteY0" fmla="*/ 1099457 h 1160210"/>
              <a:gd name="connsiteX1" fmla="*/ 631372 w 1286889"/>
              <a:gd name="connsiteY1" fmla="*/ 1099457 h 1160210"/>
              <a:gd name="connsiteX2" fmla="*/ 1186543 w 1286889"/>
              <a:gd name="connsiteY2" fmla="*/ 468085 h 1160210"/>
              <a:gd name="connsiteX3" fmla="*/ 1284514 w 1286889"/>
              <a:gd name="connsiteY3" fmla="*/ 0 h 1160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86889" h="1160210">
                <a:moveTo>
                  <a:pt x="0" y="1099457"/>
                </a:moveTo>
                <a:cubicBezTo>
                  <a:pt x="216807" y="1152071"/>
                  <a:pt x="433615" y="1204686"/>
                  <a:pt x="631372" y="1099457"/>
                </a:cubicBezTo>
                <a:cubicBezTo>
                  <a:pt x="829129" y="994228"/>
                  <a:pt x="1077686" y="651328"/>
                  <a:pt x="1186543" y="468085"/>
                </a:cubicBezTo>
                <a:cubicBezTo>
                  <a:pt x="1295400" y="284842"/>
                  <a:pt x="1289957" y="142421"/>
                  <a:pt x="1284514" y="0"/>
                </a:cubicBezTo>
              </a:path>
            </a:pathLst>
          </a:custGeom>
          <a:noFill/>
          <a:ln>
            <a:solidFill>
              <a:srgbClr val="00206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Přímá spojnice se šipkou 22"/>
          <p:cNvCxnSpPr/>
          <p:nvPr/>
        </p:nvCxnSpPr>
        <p:spPr>
          <a:xfrm flipV="1">
            <a:off x="4898571" y="2955469"/>
            <a:ext cx="674916" cy="810996"/>
          </a:xfrm>
          <a:prstGeom prst="straightConnector1">
            <a:avLst/>
          </a:prstGeom>
          <a:ln w="25400">
            <a:solidFill>
              <a:schemeClr val="accent1">
                <a:lumMod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44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t-tree, matched nodes</a:t>
            </a:r>
            <a:endParaRPr lang="en-US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8488" y="5604375"/>
            <a:ext cx="9055510" cy="580104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/>
              <a:t>But State Department officials accuse Israel of leaking questionable claims to embarrass the U.S.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882522-EDCE-42E7-8E5F-186195F72097}" type="slidenum">
              <a:rPr lang="cs-CZ" smtClean="0"/>
              <a:pPr>
                <a:defRPr/>
              </a:pPr>
              <a:t>9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June 11, 2014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Dept. of Linguistics/CLEAR UC Boulder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9923"/>
            <a:ext cx="9144000" cy="3098154"/>
          </a:xfrm>
          <a:prstGeom prst="rect">
            <a:avLst/>
          </a:prstGeom>
        </p:spPr>
      </p:pic>
      <p:sp>
        <p:nvSpPr>
          <p:cNvPr id="8" name="TextovéPole 7"/>
          <p:cNvSpPr txBox="1"/>
          <p:nvPr/>
        </p:nvSpPr>
        <p:spPr>
          <a:xfrm>
            <a:off x="1258529" y="3761400"/>
            <a:ext cx="1680268" cy="1569660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( s / see-01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:ARG0 </a:t>
            </a:r>
            <a:r>
              <a:rPr lang="en-US" sz="1200" dirty="0"/>
              <a:t>( b / boy</a:t>
            </a:r>
          </a:p>
          <a:p>
            <a:r>
              <a:rPr lang="en-US" sz="1200" dirty="0" smtClean="0"/>
              <a:t> )</a:t>
            </a:r>
            <a:endParaRPr lang="en-US" sz="1200" dirty="0"/>
          </a:p>
          <a:p>
            <a:r>
              <a:rPr lang="en-US" sz="1200" dirty="0" smtClean="0"/>
              <a:t> </a:t>
            </a:r>
            <a:r>
              <a:rPr lang="en-US" sz="1200" dirty="0"/>
              <a:t>:ARG1 ( w / white</a:t>
            </a:r>
          </a:p>
          <a:p>
            <a:r>
              <a:rPr lang="en-US" sz="1200" dirty="0" smtClean="0"/>
              <a:t>  </a:t>
            </a:r>
            <a:r>
              <a:rPr lang="en-US" sz="1200" dirty="0"/>
              <a:t>:domain ( m / marble</a:t>
            </a:r>
          </a:p>
          <a:p>
            <a:r>
              <a:rPr lang="en-US" sz="1200" dirty="0" smtClean="0"/>
              <a:t>  </a:t>
            </a:r>
            <a:r>
              <a:rPr lang="en-US" sz="1200" dirty="0"/>
              <a:t>)</a:t>
            </a:r>
          </a:p>
          <a:p>
            <a:r>
              <a:rPr lang="en-US" sz="1200" dirty="0" smtClean="0"/>
              <a:t> )</a:t>
            </a:r>
          </a:p>
          <a:p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0" name="Zakřivená spojnice 9"/>
          <p:cNvCxnSpPr/>
          <p:nvPr/>
        </p:nvCxnSpPr>
        <p:spPr>
          <a:xfrm rot="16200000" flipH="1">
            <a:off x="2162817" y="3485816"/>
            <a:ext cx="418431" cy="132733"/>
          </a:xfrm>
          <a:prstGeom prst="curvedConnector3">
            <a:avLst/>
          </a:prstGeom>
          <a:ln w="25400">
            <a:solidFill>
              <a:schemeClr val="accent1">
                <a:lumMod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/>
          <p:cNvCxnSpPr/>
          <p:nvPr/>
        </p:nvCxnSpPr>
        <p:spPr>
          <a:xfrm>
            <a:off x="648929" y="2772697"/>
            <a:ext cx="737419" cy="988701"/>
          </a:xfrm>
          <a:prstGeom prst="straightConnector1">
            <a:avLst/>
          </a:prstGeom>
          <a:ln w="25400">
            <a:solidFill>
              <a:schemeClr val="accent1">
                <a:lumMod val="25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8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accent1">
              <a:lumMod val="25000"/>
            </a:schemeClr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3575</TotalTime>
  <Words>893</Words>
  <Application>Microsoft Office PowerPoint</Application>
  <PresentationFormat>Předvádění na obrazovce (4:3)</PresentationFormat>
  <Paragraphs>128</Paragraphs>
  <Slides>10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1" baseType="lpstr">
      <vt:lpstr>Výchozí návrh</vt:lpstr>
      <vt:lpstr>Tectogrammatical to AMR conversion: current status</vt:lpstr>
      <vt:lpstr>The Goal</vt:lpstr>
      <vt:lpstr>To Do</vt:lpstr>
      <vt:lpstr>TR  to AMR example: what we want</vt:lpstr>
      <vt:lpstr>The process</vt:lpstr>
      <vt:lpstr>AMR Guidelines Examples extracted</vt:lpstr>
      <vt:lpstr>PML-TQ Search Rules</vt:lpstr>
      <vt:lpstr>Processed t-trees</vt:lpstr>
      <vt:lpstr>Full t-tree, matched nodes</vt:lpstr>
      <vt:lpstr>Intermediate AMR (SC-AMR)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</dc:creator>
  <cp:lastModifiedBy>Jan Hajic</cp:lastModifiedBy>
  <cp:revision>446</cp:revision>
  <cp:lastPrinted>1601-01-01T00:00:00Z</cp:lastPrinted>
  <dcterms:created xsi:type="dcterms:W3CDTF">2011-03-20T15:29:35Z</dcterms:created>
  <dcterms:modified xsi:type="dcterms:W3CDTF">2014-06-11T02:37:25Z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