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5" r:id="rId1"/>
  </p:sldMasterIdLst>
  <p:notesMasterIdLst>
    <p:notesMasterId r:id="rId24"/>
  </p:notesMasterIdLst>
  <p:sldIdLst>
    <p:sldId id="256" r:id="rId2"/>
    <p:sldId id="273" r:id="rId3"/>
    <p:sldId id="262" r:id="rId4"/>
    <p:sldId id="263" r:id="rId5"/>
    <p:sldId id="264" r:id="rId6"/>
    <p:sldId id="282" r:id="rId7"/>
    <p:sldId id="281" r:id="rId8"/>
    <p:sldId id="280" r:id="rId9"/>
    <p:sldId id="265" r:id="rId10"/>
    <p:sldId id="276" r:id="rId11"/>
    <p:sldId id="275" r:id="rId12"/>
    <p:sldId id="268" r:id="rId13"/>
    <p:sldId id="269" r:id="rId14"/>
    <p:sldId id="274" r:id="rId15"/>
    <p:sldId id="277" r:id="rId16"/>
    <p:sldId id="278" r:id="rId17"/>
    <p:sldId id="279" r:id="rId18"/>
    <p:sldId id="270" r:id="rId19"/>
    <p:sldId id="271" r:id="rId20"/>
    <p:sldId id="272" r:id="rId21"/>
    <p:sldId id="261" r:id="rId22"/>
    <p:sldId id="267" r:id="rId23"/>
  </p:sldIdLst>
  <p:sldSz cx="9144000" cy="5143500" type="screen16x9"/>
  <p:notesSz cx="6858000" cy="9144000"/>
  <p:embeddedFontLst>
    <p:embeddedFont>
      <p:font typeface="Open Sans" panose="020B0604020202020204" charset="0"/>
      <p:regular r:id="rId25"/>
      <p:bold r:id="rId26"/>
      <p:italic r:id="rId27"/>
      <p:boldItalic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10" userDrawn="1">
          <p15:clr>
            <a:srgbClr val="A4A3A4"/>
          </p15:clr>
        </p15:guide>
        <p15:guide id="2" pos="2699" userDrawn="1">
          <p15:clr>
            <a:srgbClr val="A4A3A4"/>
          </p15:clr>
        </p15:guide>
        <p15:guide id="3" orient="horz" pos="3072">
          <p15:clr>
            <a:srgbClr val="A4A3A4"/>
          </p15:clr>
        </p15:guide>
        <p15:guide id="4" pos="251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7B20"/>
    <a:srgbClr val="FFAB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116" d="100"/>
          <a:sy n="116" d="100"/>
        </p:scale>
        <p:origin x="144" y="600"/>
      </p:cViewPr>
      <p:guideLst>
        <p:guide orient="horz" pos="2210"/>
        <p:guide pos="2699"/>
        <p:guide orient="horz" pos="3072"/>
        <p:guide pos="25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565446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" name="Google Shape;4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549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5862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dc7ae77b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dc7ae77b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7791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3876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1188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204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5467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40204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3342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72942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44637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5dc7ae77b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5dc7ae77b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8981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0" y="1139650"/>
            <a:ext cx="8520600" cy="97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3600"/>
              <a:buFont typeface="Open Sans"/>
              <a:buNone/>
              <a:defRPr sz="36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1483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Open Sans"/>
              <a:buNone/>
              <a:defRPr sz="28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-8375" y="4417425"/>
            <a:ext cx="9152400" cy="74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 txBox="1"/>
          <p:nvPr/>
        </p:nvSpPr>
        <p:spPr>
          <a:xfrm>
            <a:off x="7434625" y="4920900"/>
            <a:ext cx="1718400" cy="1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unless otherwise stated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2"/>
          </p:nvPr>
        </p:nvSpPr>
        <p:spPr>
          <a:xfrm>
            <a:off x="-8375" y="-16747"/>
            <a:ext cx="3424800" cy="3768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45700" rIns="91425" bIns="457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55350" y="4499250"/>
            <a:ext cx="1076942" cy="376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3341075" y="4499250"/>
            <a:ext cx="2746500" cy="63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Charles University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Faculty of Mathematics and Physics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Open Sans"/>
                <a:ea typeface="Open Sans"/>
                <a:cs typeface="Open Sans"/>
                <a:sym typeface="Open Sans"/>
              </a:rPr>
              <a:t>Institute of Formal and Applied Linguistics</a:t>
            </a:r>
            <a:endParaRPr sz="1000"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7" name="Google Shape;17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220" y="4417425"/>
            <a:ext cx="973811" cy="742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3450" y="4525550"/>
            <a:ext cx="659600" cy="52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rgbClr val="EFEFEF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729300" y="2226750"/>
            <a:ext cx="7685400" cy="6900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Open Sans"/>
              <a:buNone/>
              <a:defRPr sz="24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45200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○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400"/>
              <a:buFont typeface="Open Sans"/>
              <a:buChar char="■"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27425" rIns="91425" bIns="91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Font typeface="Open Sans"/>
              <a:buChar char="●"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●"/>
              <a:defRPr sz="1200"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Font typeface="Open Sans"/>
              <a:buChar char="○"/>
              <a:defRPr sz="1200"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Font typeface="Open Sans"/>
              <a:buChar char="■"/>
              <a:defRPr sz="1200"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3"/>
          </p:nvPr>
        </p:nvSpPr>
        <p:spPr>
          <a:xfrm>
            <a:off x="0" y="4920300"/>
            <a:ext cx="2386500" cy="223200"/>
          </a:xfrm>
          <a:prstGeom prst="rect">
            <a:avLst/>
          </a:prstGeom>
          <a:solidFill>
            <a:srgbClr val="F47B20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27425" rIns="91425" bIns="91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>
            <a:lvl1pPr lvl="0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rtl="0">
              <a:buNone/>
              <a:defRPr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ubTitle" idx="1"/>
          </p:nvPr>
        </p:nvSpPr>
        <p:spPr>
          <a:xfrm>
            <a:off x="0" y="4920300"/>
            <a:ext cx="2386500" cy="223200"/>
          </a:xfrm>
          <a:prstGeom prst="rect">
            <a:avLst/>
          </a:prstGeom>
          <a:solidFill>
            <a:srgbClr val="F47B20"/>
          </a:solidFill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27425" rIns="91425" bIns="91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0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  <a:solidFill>
            <a:srgbClr val="EFEFEF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47B20"/>
              </a:buClr>
              <a:buSzPts val="2400"/>
              <a:buFont typeface="Open Sans"/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">
  <p:cSld name="CUSTOM">
    <p:bg>
      <p:bgPr>
        <a:solidFill>
          <a:srgbClr val="EFEFEF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793500" y="567900"/>
            <a:ext cx="3404400" cy="312000"/>
          </a:xfrm>
          <a:prstGeom prst="rect">
            <a:avLst/>
          </a:prstGeom>
          <a:solidFill>
            <a:srgbClr val="F47B20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pen Sans"/>
              <a:buNone/>
              <a:defRPr sz="1200" b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714500" y="1594200"/>
            <a:ext cx="7835400" cy="2532900"/>
          </a:xfrm>
          <a:prstGeom prst="rect">
            <a:avLst/>
          </a:prstGeom>
          <a:solidFill>
            <a:srgbClr val="FFFFFF"/>
          </a:solidFill>
          <a:ln w="38100" cap="flat" cmpd="sng">
            <a:solidFill>
              <a:srgbClr val="F47B2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●"/>
              <a:defRPr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Font typeface="Open Sans"/>
              <a:buChar char="○"/>
              <a:defRPr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Font typeface="Open Sans"/>
              <a:buChar char="■"/>
              <a:defRPr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ubTitle" idx="2"/>
          </p:nvPr>
        </p:nvSpPr>
        <p:spPr>
          <a:xfrm>
            <a:off x="1360700" y="982500"/>
            <a:ext cx="62700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 b="1">
                <a:solidFill>
                  <a:srgbClr val="F47B2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>
                <a:solidFill>
                  <a:srgbClr val="F47B20"/>
                </a:solidFill>
              </a:defRPr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>
                <a:solidFill>
                  <a:srgbClr val="F47B20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ubTitle" idx="3"/>
          </p:nvPr>
        </p:nvSpPr>
        <p:spPr>
          <a:xfrm>
            <a:off x="1041500" y="4335150"/>
            <a:ext cx="7181400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rgbClr val="F47B20"/>
                </a:solidFill>
                <a:latin typeface="Courier New"/>
                <a:ea typeface="Courier New"/>
                <a:cs typeface="Courier New"/>
                <a:sym typeface="Courier New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dl.handle.net/11234/1-5951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dl.handle.net/11234/1-5951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://hdl.handle.net/11234/1-5951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hdl.handle.net/11234/1-5951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://hdl.handle.net/11234/1-5951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hdl.handle.net/11234/1-5951" TargetMode="Externa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51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6" Type="http://schemas.openxmlformats.org/officeDocument/2006/relationships/hyperlink" Target="https://lindat.cz/" TargetMode="Externa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hdl.handle.net/11234/1-5902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hdl.handle.net/11234/1-5813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/>
          <p:cNvSpPr/>
          <p:nvPr/>
        </p:nvSpPr>
        <p:spPr>
          <a:xfrm>
            <a:off x="0" y="4371950"/>
            <a:ext cx="9144000" cy="792088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Google Shape;50;p9"/>
          <p:cNvSpPr txBox="1">
            <a:spLocks noGrp="1"/>
          </p:cNvSpPr>
          <p:nvPr/>
        </p:nvSpPr>
        <p:spPr>
          <a:xfrm>
            <a:off x="1547664" y="4363550"/>
            <a:ext cx="7020271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1400" dirty="0" smtClean="0"/>
              <a:t>Charles University</a:t>
            </a:r>
          </a:p>
          <a:p>
            <a:pPr marL="0" indent="0"/>
            <a:r>
              <a:rPr lang="en-US" sz="1400" dirty="0" smtClean="0"/>
              <a:t>Faculty of Mathematics and Physics</a:t>
            </a:r>
          </a:p>
          <a:p>
            <a:pPr marL="0" indent="0"/>
            <a:r>
              <a:rPr lang="en-US" sz="1400" dirty="0" smtClean="0"/>
              <a:t>Institute of Formal and Applied Linguistics</a:t>
            </a:r>
            <a:endParaRPr lang="en-US" sz="1400" dirty="0"/>
          </a:p>
        </p:txBody>
      </p:sp>
      <p:pic>
        <p:nvPicPr>
          <p:cNvPr id="1030" name="Picture 6" descr="C:\Seafile\Cloud-Documents\LUSyD\papers\2025-ITAT\MATFYZ_INF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6592" y="3700728"/>
            <a:ext cx="2984570" cy="21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311700" y="1528042"/>
            <a:ext cx="8520600" cy="19798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sz="3200" dirty="0" smtClean="0"/>
              <a:t>From the Prague Dependency Treebank to the Uniform Meaning Representation:</a:t>
            </a:r>
            <a:br>
              <a:rPr lang="en-US" sz="3200" dirty="0" smtClean="0"/>
            </a:br>
            <a:r>
              <a:rPr lang="en-US" sz="2800" b="0" dirty="0" smtClean="0"/>
              <a:t>Gold-Standard Czech UMR Data and Partial Automatic Conversion</a:t>
            </a:r>
            <a:endParaRPr lang="en-US" sz="2800" b="0" dirty="0"/>
          </a:p>
        </p:txBody>
      </p:sp>
      <p:sp>
        <p:nvSpPr>
          <p:cNvPr id="51" name="Google Shape;51;p9"/>
          <p:cNvSpPr txBox="1">
            <a:spLocks noGrp="1"/>
          </p:cNvSpPr>
          <p:nvPr>
            <p:ph type="subTitle" idx="2"/>
          </p:nvPr>
        </p:nvSpPr>
        <p:spPr>
          <a:xfrm>
            <a:off x="-8375" y="-16750"/>
            <a:ext cx="4692900" cy="376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" name="Google Shape;50;p9"/>
          <p:cNvSpPr txBox="1">
            <a:spLocks noGrp="1"/>
          </p:cNvSpPr>
          <p:nvPr/>
        </p:nvSpPr>
        <p:spPr>
          <a:xfrm>
            <a:off x="311700" y="3507342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Open Sans"/>
              <a:buNone/>
              <a:defRPr sz="2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/>
            <a:r>
              <a:rPr lang="en-US" sz="2000" i="1" dirty="0" smtClean="0"/>
              <a:t>Markéta Lopatková, Hana Hledíková, Jan Štěpánek, Daniel Zeman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000" dirty="0" smtClean="0"/>
          </a:p>
          <a:p>
            <a:pPr marL="0" indent="0"/>
            <a:r>
              <a:rPr lang="en-US" sz="1800" dirty="0" err="1" smtClean="0"/>
              <a:t>ITAT</a:t>
            </a:r>
            <a:r>
              <a:rPr lang="en-US" sz="1800" dirty="0" smtClean="0"/>
              <a:t> 2025, </a:t>
            </a:r>
            <a:r>
              <a:rPr lang="en-US" sz="1800" dirty="0" err="1" smtClean="0"/>
              <a:t>WAFNL</a:t>
            </a:r>
            <a:r>
              <a:rPr lang="en-US" sz="1800" dirty="0" smtClean="0"/>
              <a:t>, Sept. 2029, </a:t>
            </a:r>
            <a:r>
              <a:rPr lang="en-US" sz="1800" dirty="0" err="1" smtClean="0"/>
              <a:t>Telgárt</a:t>
            </a:r>
            <a:r>
              <a:rPr lang="en-US" sz="1800" dirty="0" smtClean="0"/>
              <a:t>, Slovakia</a:t>
            </a:r>
            <a:endParaRPr lang="en-US" sz="1800" dirty="0"/>
          </a:p>
        </p:txBody>
      </p:sp>
      <p:pic>
        <p:nvPicPr>
          <p:cNvPr id="1026" name="Picture 2" descr="C:\Seafile\Cloud-Documents\LUSyD\papers\2025-ITAT\zaklad-1000px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4408" y="4443958"/>
            <a:ext cx="792088" cy="6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Objek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8874685"/>
              </p:ext>
            </p:extLst>
          </p:nvPr>
        </p:nvGraphicFramePr>
        <p:xfrm>
          <a:off x="7775848" y="1856"/>
          <a:ext cx="1368152" cy="78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2" name="Acrobat Document" r:id="rId6" imgW="4400418" imgH="2533650" progId="AcroExch.Document.DC">
                  <p:embed/>
                </p:oleObj>
              </mc:Choice>
              <mc:Fallback>
                <p:oleObj name="Acrobat Document" r:id="rId6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775848" y="1856"/>
                        <a:ext cx="1368152" cy="78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71513"/>
            <a:ext cx="68580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Obdélník 1"/>
          <p:cNvSpPr/>
          <p:nvPr/>
        </p:nvSpPr>
        <p:spPr>
          <a:xfrm>
            <a:off x="0" y="2571750"/>
            <a:ext cx="9144000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 err="1" smtClean="0"/>
              <a:t>Towards</a:t>
            </a:r>
            <a:r>
              <a:rPr lang="cs-CZ" dirty="0" smtClean="0"/>
              <a:t> Gold-Standard UMR Data </a:t>
            </a:r>
            <a:r>
              <a:rPr lang="cs-CZ" dirty="0" err="1" smtClean="0"/>
              <a:t>for</a:t>
            </a:r>
            <a:r>
              <a:rPr lang="cs-CZ" dirty="0" smtClean="0"/>
              <a:t> Czech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8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71513"/>
            <a:ext cx="6858000" cy="3800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4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 err="1" smtClean="0"/>
              <a:t>Towards</a:t>
            </a:r>
            <a:r>
              <a:rPr lang="cs-CZ" dirty="0" smtClean="0"/>
              <a:t> Gold-Standard UMR Data </a:t>
            </a:r>
            <a:r>
              <a:rPr lang="cs-CZ" dirty="0" err="1" smtClean="0"/>
              <a:t>for</a:t>
            </a:r>
            <a:r>
              <a:rPr lang="cs-CZ" dirty="0" smtClean="0"/>
              <a:t> Czech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629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Inter-Annotator Agreement (IAA)</a:t>
            </a:r>
            <a:endParaRPr lang="en-US" dirty="0"/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UMR graphs = </a:t>
            </a:r>
            <a:r>
              <a:rPr lang="en-US" dirty="0" smtClean="0"/>
              <a:t>as a set of triples </a:t>
            </a:r>
            <a:r>
              <a:rPr lang="en-US" sz="1600" dirty="0" smtClean="0">
                <a:latin typeface="Consolas" panose="020B0609020204030204" pitchFamily="49" charset="0"/>
              </a:rPr>
              <a:t>(𝑥,𝑦,𝑧)</a:t>
            </a:r>
            <a:r>
              <a:rPr lang="en-US" dirty="0" smtClean="0"/>
              <a:t>:</a:t>
            </a:r>
            <a:endParaRPr lang="en-US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latin typeface="Consolas" panose="020B0609020204030204" pitchFamily="49" charset="0"/>
              </a:rPr>
              <a:t>(node, relation, node)</a:t>
            </a: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latin typeface="Consolas" panose="020B0609020204030204" pitchFamily="49" charset="0"/>
              </a:rPr>
              <a:t>(node, attribute, value)</a:t>
            </a:r>
          </a:p>
          <a:p>
            <a:pPr marL="114300" indent="0">
              <a:buSzPct val="70000"/>
              <a:buNone/>
            </a:pPr>
            <a:endParaRPr lang="en-US" dirty="0" smtClean="0">
              <a:solidFill>
                <a:schemeClr val="dk1"/>
              </a:solidFill>
            </a:endParaRPr>
          </a:p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Metric for graph comparison:</a:t>
            </a:r>
          </a:p>
          <a:p>
            <a:pPr>
              <a:spcBef>
                <a:spcPts val="600"/>
              </a:spcBef>
              <a:buSzPct val="100000"/>
              <a:buFont typeface="+mj-lt"/>
              <a:buAutoNum type="arabicParenR"/>
            </a:pPr>
            <a:r>
              <a:rPr lang="en-US" sz="1600" dirty="0" smtClean="0">
                <a:solidFill>
                  <a:schemeClr val="dk1"/>
                </a:solidFill>
              </a:rPr>
              <a:t>Match nodes: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different number of nodes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different alignment (nodes to words)</a:t>
            </a:r>
          </a:p>
          <a:p>
            <a:pPr marL="114300" indent="0" defTabSz="827088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            		</a:t>
            </a:r>
            <a:r>
              <a:rPr lang="en-US" sz="1600" b="1" i="1" dirty="0" err="1" smtClean="0">
                <a:solidFill>
                  <a:srgbClr val="F47B20"/>
                </a:solidFill>
                <a:latin typeface="+mn-lt"/>
              </a:rPr>
              <a:t>juːmæʧ</a:t>
            </a:r>
            <a:r>
              <a:rPr lang="en-US" sz="1600" b="1" i="1" dirty="0" smtClean="0">
                <a:solidFill>
                  <a:srgbClr val="F47B20"/>
                </a:solidFill>
                <a:latin typeface="Consolas" panose="020B0609020204030204" pitchFamily="49" charset="0"/>
              </a:rPr>
              <a:t> </a:t>
            </a:r>
            <a:endParaRPr lang="en-US" sz="1600" dirty="0" smtClean="0">
              <a:solidFill>
                <a:schemeClr val="tx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2003425" lvl="1" indent="-242888">
              <a:spcBef>
                <a:spcPts val="0"/>
              </a:spcBef>
              <a:buSzPct val="70000"/>
              <a:buFont typeface="Open Sans"/>
              <a:buChar char="●"/>
              <a:tabLst>
                <a:tab pos="2568575" algn="l"/>
              </a:tabLst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maps nodes primarily by word alignment</a:t>
            </a:r>
          </a:p>
          <a:p>
            <a:pPr marL="2003425" lvl="1" indent="-242888">
              <a:spcBef>
                <a:spcPts val="0"/>
              </a:spcBef>
              <a:buSzPct val="70000"/>
              <a:buFont typeface="Open Sans"/>
              <a:buChar char="●"/>
              <a:tabLst>
                <a:tab pos="2568575" algn="l"/>
              </a:tabLst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 nodes without alignment, requires concept identity</a:t>
            </a:r>
          </a:p>
          <a:p>
            <a:pPr marL="2003425" lvl="1" indent="-242888">
              <a:spcBef>
                <a:spcPts val="0"/>
              </a:spcBef>
              <a:buSzPct val="70000"/>
              <a:buFont typeface="Open Sans"/>
              <a:buChar char="●"/>
              <a:tabLst>
                <a:tab pos="2568575" algn="l"/>
              </a:tabLst>
            </a:pP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forces 1:1 mapping (selected the "best" node from </a:t>
            </a:r>
            <a:r>
              <a:rPr lang="en-US" dirty="0" err="1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1:N</a:t>
            </a:r>
            <a:r>
              <a:rPr lang="en-US" dirty="0" smtClean="0">
                <a:solidFill>
                  <a:schemeClr val="tx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)</a:t>
            </a:r>
            <a:r>
              <a:rPr lang="en-US" dirty="0" smtClean="0">
                <a:solidFill>
                  <a:schemeClr val="dk1"/>
                </a:solidFill>
              </a:rPr>
              <a:t> </a:t>
            </a:r>
          </a:p>
          <a:p>
            <a:pPr>
              <a:spcBef>
                <a:spcPts val="600"/>
              </a:spcBef>
              <a:buSzPct val="100000"/>
              <a:buFont typeface="+mj-lt"/>
              <a:buAutoNum type="arabicParenR" startAt="2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Similarity is measured as the </a:t>
            </a:r>
            <a:r>
              <a:rPr lang="en-US" sz="1600" b="1" dirty="0" err="1" smtClean="0">
                <a:solidFill>
                  <a:srgbClr val="F47B20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F</a:t>
            </a:r>
            <a:r>
              <a:rPr lang="en-US" sz="1600" b="1" baseline="-25000" dirty="0" err="1" smtClean="0">
                <a:solidFill>
                  <a:srgbClr val="F47B20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1</a:t>
            </a:r>
            <a:r>
              <a:rPr lang="cs-CZ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-</a:t>
            </a:r>
            <a:r>
              <a:rPr lang="en-US" sz="1600" b="1" dirty="0" smtClean="0">
                <a:solidFill>
                  <a:srgbClr val="F47B20"/>
                </a:solidFill>
                <a:latin typeface="Consolas" panose="020B0609020204030204" pitchFamily="49" charset="0"/>
                <a:ea typeface="Open Sans" panose="020B0604020202020204" charset="0"/>
                <a:cs typeface="Open Sans" panose="020B0604020202020204" charset="0"/>
              </a:rPr>
              <a:t>score</a:t>
            </a: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of the triples</a:t>
            </a:r>
            <a:endParaRPr lang="en-US" sz="1600" dirty="0" smtClean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2" name="Šipka doprava 1"/>
          <p:cNvSpPr/>
          <p:nvPr/>
        </p:nvSpPr>
        <p:spPr>
          <a:xfrm>
            <a:off x="971600" y="3095445"/>
            <a:ext cx="648072" cy="196385"/>
          </a:xfrm>
          <a:prstGeom prst="rightArrow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08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final IAA </a:t>
            </a:r>
            <a:r>
              <a:rPr lang="en-US" sz="1400" dirty="0" smtClean="0">
                <a:solidFill>
                  <a:schemeClr val="dk1"/>
                </a:solidFill>
              </a:rPr>
              <a:t>(after reconciliation; table taken from Štěpánek et al., 2025)</a:t>
            </a: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buSzPct val="70000"/>
            </a:pPr>
            <a:endParaRPr lang="en-US" sz="1500" dirty="0" smtClean="0">
              <a:solidFill>
                <a:schemeClr val="dk1"/>
              </a:solidFill>
            </a:endParaRPr>
          </a:p>
          <a:p>
            <a:pPr marL="357188" indent="-242888">
              <a:lnSpc>
                <a:spcPct val="90000"/>
              </a:lnSpc>
              <a:spcBef>
                <a:spcPts val="600"/>
              </a:spcBef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analysis of main mismatches in the paper </a:t>
            </a:r>
            <a:r>
              <a:rPr lang="en-US" sz="1400" dirty="0" smtClean="0">
                <a:solidFill>
                  <a:schemeClr val="dk1"/>
                </a:solidFill>
              </a:rPr>
              <a:t>(events and argument structure, ellipses, granularity of NE classification, relations vs. attributes, attributes and their values)</a:t>
            </a:r>
          </a:p>
          <a:p>
            <a:pPr marL="357188" indent="-242888">
              <a:lnSpc>
                <a:spcPct val="90000"/>
              </a:lnSpc>
              <a:buSzPct val="70000"/>
            </a:pPr>
            <a:endParaRPr lang="en-US" sz="800" dirty="0" smtClean="0">
              <a:solidFill>
                <a:schemeClr val="dk1"/>
              </a:solidFill>
            </a:endParaRPr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UMR allows for multiple valid annotations of the same meaning</a:t>
            </a:r>
          </a:p>
          <a:p>
            <a:pPr marL="114300" indent="0">
              <a:buSzPct val="70000"/>
              <a:buNone/>
            </a:pP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13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288" y="1038969"/>
            <a:ext cx="6067425" cy="282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ovéPole 2"/>
          <p:cNvSpPr txBox="1"/>
          <p:nvPr/>
        </p:nvSpPr>
        <p:spPr>
          <a:xfrm>
            <a:off x="7308304" y="4363239"/>
            <a:ext cx="5934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>
                <a:solidFill>
                  <a:srgbClr val="F47B20"/>
                </a:solidFill>
              </a:rPr>
              <a:t>!!!</a:t>
            </a:r>
            <a:endParaRPr lang="en-US" sz="3200" b="1" dirty="0">
              <a:solidFill>
                <a:srgbClr val="F47B2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817907" y="2132445"/>
            <a:ext cx="158418" cy="129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206396" y="3104834"/>
            <a:ext cx="158418" cy="1299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ál 4"/>
          <p:cNvSpPr/>
          <p:nvPr/>
        </p:nvSpPr>
        <p:spPr>
          <a:xfrm>
            <a:off x="6444208" y="3090807"/>
            <a:ext cx="1152128" cy="705079"/>
          </a:xfrm>
          <a:prstGeom prst="ellipse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 err="1" smtClean="0"/>
              <a:t>Towards</a:t>
            </a:r>
            <a:r>
              <a:rPr lang="cs-CZ" dirty="0" smtClean="0"/>
              <a:t> Gold-Standard UMR Data </a:t>
            </a:r>
            <a:r>
              <a:rPr lang="cs-CZ" dirty="0" err="1" smtClean="0"/>
              <a:t>for</a:t>
            </a:r>
            <a:r>
              <a:rPr lang="cs-CZ" dirty="0" smtClean="0"/>
              <a:t> Czech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462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(Partial) Conversion</a:t>
            </a:r>
          </a:p>
        </p:txBody>
      </p:sp>
      <p:sp>
        <p:nvSpPr>
          <p:cNvPr id="11" name="Google Shape;59;p1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95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(Partial) Conversion</a:t>
            </a:r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based on the </a:t>
            </a:r>
            <a:r>
              <a:rPr lang="en-US" dirty="0" err="1" smtClean="0">
                <a:solidFill>
                  <a:schemeClr val="dk1"/>
                </a:solidFill>
              </a:rPr>
              <a:t>tectogrammatical</a:t>
            </a:r>
            <a:r>
              <a:rPr lang="en-US" dirty="0" smtClean="0">
                <a:solidFill>
                  <a:schemeClr val="dk1"/>
                </a:solidFill>
              </a:rPr>
              <a:t> structure:</a:t>
            </a:r>
          </a:p>
          <a:p>
            <a:pPr marL="357188" indent="-242888"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structural transformations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coordination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coreference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relative clauses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raising and control verbs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labels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t_lemma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concept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edge labeling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</a:rPr>
              <a:t>valency lexicon </a:t>
            </a: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 	</a:t>
            </a:r>
            <a:r>
              <a:rPr lang="en-US" dirty="0" err="1">
                <a:solidFill>
                  <a:schemeClr val="dk1"/>
                </a:solidFill>
                <a:sym typeface="Symbol" panose="05050102010706020507" pitchFamily="18" charset="2"/>
              </a:rPr>
              <a:t>PropBank</a:t>
            </a:r>
            <a:endParaRPr lang="en-US" dirty="0">
              <a:solidFill>
                <a:schemeClr val="dk1"/>
              </a:solidFill>
              <a:sym typeface="Symbol" panose="05050102010706020507" pitchFamily="18" charset="2"/>
            </a:endParaRPr>
          </a:p>
          <a:p>
            <a:pPr marL="2341563" lvl="6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default table</a:t>
            </a:r>
            <a:endParaRPr lang="en-US" dirty="0">
              <a:solidFill>
                <a:schemeClr val="dk1"/>
              </a:solidFill>
            </a:endParaRPr>
          </a:p>
          <a:p>
            <a:pPr marL="3571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selected attributes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aspect</a:t>
            </a:r>
            <a:endParaRPr lang="cs-CZ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refer-person,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refer-number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tx1"/>
                </a:solidFill>
                <a:latin typeface="Consolas" panose="020B0609020204030204" pitchFamily="49" charset="0"/>
              </a:rPr>
              <a:t>degree, polarity, quant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node alignment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1" name="Google Shape;59;p1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12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2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60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(Partial) Conversion</a:t>
            </a:r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based on the </a:t>
            </a:r>
            <a:r>
              <a:rPr lang="en-US" dirty="0" err="1" smtClean="0">
                <a:solidFill>
                  <a:schemeClr val="dk1"/>
                </a:solidFill>
              </a:rPr>
              <a:t>tectogrammatical</a:t>
            </a:r>
            <a:r>
              <a:rPr lang="en-US" dirty="0" smtClean="0">
                <a:solidFill>
                  <a:schemeClr val="dk1"/>
                </a:solidFill>
              </a:rPr>
              <a:t> structure:</a:t>
            </a:r>
          </a:p>
          <a:p>
            <a:pPr marL="357188" indent="-242888"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structural transformations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coordination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coreference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relative clauses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raising and control verbs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labels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t_lemma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concept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edge labeling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</a:rPr>
              <a:t>valency lexicon </a:t>
            </a: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 	</a:t>
            </a:r>
            <a:r>
              <a:rPr lang="en-US" dirty="0" err="1">
                <a:solidFill>
                  <a:schemeClr val="dk1"/>
                </a:solidFill>
                <a:sym typeface="Symbol" panose="05050102010706020507" pitchFamily="18" charset="2"/>
              </a:rPr>
              <a:t>PropBank</a:t>
            </a:r>
            <a:endParaRPr lang="en-US" dirty="0">
              <a:solidFill>
                <a:schemeClr val="dk1"/>
              </a:solidFill>
              <a:sym typeface="Symbol" panose="05050102010706020507" pitchFamily="18" charset="2"/>
            </a:endParaRPr>
          </a:p>
          <a:p>
            <a:pPr marL="2341563" lvl="6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default table</a:t>
            </a:r>
            <a:endParaRPr lang="en-US" dirty="0">
              <a:solidFill>
                <a:schemeClr val="dk1"/>
              </a:solidFill>
            </a:endParaRPr>
          </a:p>
          <a:p>
            <a:pPr marL="3571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selected attributes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aspect</a:t>
            </a:r>
            <a:endParaRPr lang="cs-CZ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refer-person,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refer-number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degree, polarity, quant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alignment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647724" y="1131466"/>
            <a:ext cx="564236" cy="3240484"/>
          </a:xfrm>
          <a:prstGeom prst="rightBrace">
            <a:avLst>
              <a:gd name="adj1" fmla="val 34498"/>
              <a:gd name="adj2" fmla="val 24859"/>
            </a:avLst>
          </a:prstGeom>
          <a:ln w="28575">
            <a:solidFill>
              <a:srgbClr val="F47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92933" y="1770714"/>
            <a:ext cx="4860032" cy="65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often interact</a:t>
            </a: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  further increases </a:t>
            </a:r>
          </a:p>
          <a:p>
            <a:pPr>
              <a:lnSpc>
                <a:spcPct val="114000"/>
              </a:lnSpc>
              <a:tabLst>
                <a:tab pos="1939925" algn="l"/>
              </a:tabLst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the conversion complexity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Šipka doprava 1"/>
          <p:cNvSpPr/>
          <p:nvPr/>
        </p:nvSpPr>
        <p:spPr>
          <a:xfrm>
            <a:off x="5913257" y="1842722"/>
            <a:ext cx="432048" cy="261847"/>
          </a:xfrm>
          <a:prstGeom prst="rightArrow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Google Shape;59;p1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10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2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376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Automatic (Partial) Conversion</a:t>
            </a:r>
          </a:p>
        </p:txBody>
      </p:sp>
      <p:sp>
        <p:nvSpPr>
          <p:cNvPr id="6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dirty="0" smtClean="0">
                <a:solidFill>
                  <a:schemeClr val="dk1"/>
                </a:solidFill>
              </a:rPr>
              <a:t>based on the </a:t>
            </a:r>
            <a:r>
              <a:rPr lang="en-US" dirty="0" err="1" smtClean="0">
                <a:solidFill>
                  <a:schemeClr val="dk1"/>
                </a:solidFill>
              </a:rPr>
              <a:t>tectogrammatical</a:t>
            </a:r>
            <a:r>
              <a:rPr lang="en-US" dirty="0" smtClean="0">
                <a:solidFill>
                  <a:schemeClr val="dk1"/>
                </a:solidFill>
              </a:rPr>
              <a:t> structure:</a:t>
            </a:r>
          </a:p>
          <a:p>
            <a:pPr marL="357188" indent="-242888"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structural transformations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coordination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coreference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relative clauses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</a:rPr>
              <a:t>raising and control verbs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labels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t_lemma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  <a:sym typeface="Symbol" panose="05050102010706020507" pitchFamily="18" charset="2"/>
              </a:rPr>
              <a:t> concept</a:t>
            </a:r>
            <a:endParaRPr lang="en-US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edge labeling</a:t>
            </a:r>
          </a:p>
          <a:p>
            <a:pPr marL="814388" lvl="2" indent="-242888" defTabSz="781050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</a:rPr>
              <a:t>valency lexicon </a:t>
            </a: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 	</a:t>
            </a:r>
            <a:r>
              <a:rPr lang="en-US" dirty="0" err="1">
                <a:solidFill>
                  <a:schemeClr val="dk1"/>
                </a:solidFill>
                <a:sym typeface="Symbol" panose="05050102010706020507" pitchFamily="18" charset="2"/>
              </a:rPr>
              <a:t>PropBank</a:t>
            </a:r>
            <a:endParaRPr lang="en-US" dirty="0">
              <a:solidFill>
                <a:schemeClr val="dk1"/>
              </a:solidFill>
              <a:sym typeface="Symbol" panose="05050102010706020507" pitchFamily="18" charset="2"/>
            </a:endParaRPr>
          </a:p>
          <a:p>
            <a:pPr marL="2341563" lvl="6" indent="0">
              <a:lnSpc>
                <a:spcPct val="100000"/>
              </a:lnSpc>
              <a:spcBef>
                <a:spcPts val="0"/>
              </a:spcBef>
              <a:buSzPct val="70000"/>
              <a:buNone/>
            </a:pPr>
            <a:r>
              <a:rPr lang="en-US" dirty="0">
                <a:solidFill>
                  <a:schemeClr val="dk1"/>
                </a:solidFill>
                <a:sym typeface="Symbol" panose="05050102010706020507" pitchFamily="18" charset="2"/>
              </a:rPr>
              <a:t>default table</a:t>
            </a:r>
            <a:endParaRPr lang="en-US" dirty="0">
              <a:solidFill>
                <a:schemeClr val="dk1"/>
              </a:solidFill>
            </a:endParaRPr>
          </a:p>
          <a:p>
            <a:pPr marL="3571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selected attributes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aspect</a:t>
            </a:r>
            <a:endParaRPr lang="cs-CZ" dirty="0" smtClean="0">
              <a:solidFill>
                <a:schemeClr val="dk1"/>
              </a:solidFill>
              <a:latin typeface="Consolas" panose="020B0609020204030204" pitchFamily="49" charset="0"/>
            </a:endParaRP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</a:rPr>
              <a:t>refer-person, 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</a:rPr>
              <a:t>refer-number</a:t>
            </a:r>
          </a:p>
          <a:p>
            <a:pPr marL="814388" lvl="1" indent="-242888">
              <a:lnSpc>
                <a:spcPct val="10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</a:rPr>
              <a:t>degree, polarity, quant</a:t>
            </a:r>
          </a:p>
          <a:p>
            <a:pPr marL="357188" lvl="1" indent="-242888">
              <a:lnSpc>
                <a:spcPct val="150000"/>
              </a:lnSpc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node alignment</a:t>
            </a:r>
            <a:endParaRPr lang="en-US" sz="1600" dirty="0">
              <a:solidFill>
                <a:schemeClr val="dk1"/>
              </a:solidFill>
            </a:endParaRPr>
          </a:p>
        </p:txBody>
      </p:sp>
      <p:sp>
        <p:nvSpPr>
          <p:cNvPr id="2" name="Right Brace 1"/>
          <p:cNvSpPr/>
          <p:nvPr/>
        </p:nvSpPr>
        <p:spPr>
          <a:xfrm>
            <a:off x="3647724" y="1131466"/>
            <a:ext cx="564236" cy="3240484"/>
          </a:xfrm>
          <a:prstGeom prst="rightBrace">
            <a:avLst>
              <a:gd name="adj1" fmla="val 34498"/>
              <a:gd name="adj2" fmla="val 24859"/>
            </a:avLst>
          </a:prstGeom>
          <a:ln w="28575">
            <a:solidFill>
              <a:srgbClr val="F47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92933" y="1770714"/>
            <a:ext cx="4860032" cy="653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often interact</a:t>
            </a: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  further increases </a:t>
            </a:r>
          </a:p>
          <a:p>
            <a:pPr>
              <a:lnSpc>
                <a:spcPct val="114000"/>
              </a:lnSpc>
              <a:tabLst>
                <a:tab pos="1939925" algn="l"/>
              </a:tabLst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	  the conversion complexity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9" name="Šipka doprava 1"/>
          <p:cNvSpPr/>
          <p:nvPr/>
        </p:nvSpPr>
        <p:spPr>
          <a:xfrm>
            <a:off x="5913257" y="1842722"/>
            <a:ext cx="432048" cy="261847"/>
          </a:xfrm>
          <a:prstGeom prst="rightArrow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295796" y="2859428"/>
            <a:ext cx="4860032" cy="2016578"/>
          </a:xfrm>
          <a:prstGeom prst="rect">
            <a:avLst/>
          </a:prstGeom>
          <a:noFill/>
          <a:ln>
            <a:solidFill>
              <a:srgbClr val="F47B2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 smtClean="0">
                <a:solidFill>
                  <a:srgbClr val="F47B20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ignored (so far)</a:t>
            </a:r>
          </a:p>
          <a:p>
            <a:pPr marL="357188" lvl="1" indent="-242888">
              <a:lnSpc>
                <a:spcPct val="115000"/>
              </a:lnSpc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attributes: </a:t>
            </a: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en-US" dirty="0" smtClean="0">
                <a:solidFill>
                  <a:srgbClr val="00B0F0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mode, polite</a:t>
            </a: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 </a:t>
            </a:r>
            <a:endParaRPr lang="cs-CZ" dirty="0" smtClean="0">
              <a:solidFill>
                <a:schemeClr val="dk1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quote, </a:t>
            </a:r>
            <a:r>
              <a:rPr lang="en-US" dirty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modal-strength</a:t>
            </a:r>
            <a:endParaRPr lang="en-US" dirty="0" smtClean="0">
              <a:solidFill>
                <a:schemeClr val="dk1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en-US" dirty="0" smtClean="0">
                <a:solidFill>
                  <a:srgbClr val="FF0000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wiki</a:t>
            </a:r>
          </a:p>
          <a:p>
            <a:pPr marL="357188" lvl="1" indent="-242888">
              <a:lnSpc>
                <a:spcPct val="115000"/>
              </a:lnSpc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most of the document level annotation</a:t>
            </a:r>
            <a:endParaRPr lang="cs-CZ" sz="1600" dirty="0" smtClean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cs-CZ" dirty="0" err="1" smtClean="0">
                <a:solidFill>
                  <a:schemeClr val="tx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temporal</a:t>
            </a:r>
            <a:endParaRPr lang="cs-CZ" dirty="0">
              <a:solidFill>
                <a:schemeClr val="tx1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  <a:p>
            <a:pPr marL="814388" lvl="1" indent="-242888">
              <a:buSzPct val="70000"/>
              <a:buFont typeface="Open Sans"/>
              <a:buChar char="●"/>
            </a:pPr>
            <a:r>
              <a:rPr lang="cs-CZ" dirty="0" err="1" smtClean="0">
                <a:solidFill>
                  <a:schemeClr val="dk1"/>
                </a:solidFill>
                <a:latin typeface="Consolas" panose="020B0609020204030204" pitchFamily="49" charset="0"/>
                <a:ea typeface="Open Sans"/>
                <a:cs typeface="Open Sans"/>
                <a:sym typeface="Open Sans"/>
              </a:rPr>
              <a:t>modal</a:t>
            </a:r>
            <a:endParaRPr lang="en-US" dirty="0">
              <a:solidFill>
                <a:schemeClr val="dk1"/>
              </a:solidFill>
              <a:latin typeface="Consolas" panose="020B0609020204030204" pitchFamily="49" charset="0"/>
              <a:ea typeface="Open Sans"/>
              <a:cs typeface="Open Sans"/>
              <a:sym typeface="Open Sans"/>
            </a:endParaRPr>
          </a:p>
        </p:txBody>
      </p:sp>
      <p:sp>
        <p:nvSpPr>
          <p:cNvPr id="11" name="Google Shape;59;p10"/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12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2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924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18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3443" y="3442692"/>
            <a:ext cx="6048375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588" y="1203598"/>
            <a:ext cx="66008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Skupina 5"/>
          <p:cNvGrpSpPr/>
          <p:nvPr/>
        </p:nvGrpSpPr>
        <p:grpSpPr>
          <a:xfrm>
            <a:off x="6948264" y="1779662"/>
            <a:ext cx="1368152" cy="2592288"/>
            <a:chOff x="6948264" y="1779662"/>
            <a:chExt cx="1368152" cy="2592288"/>
          </a:xfrm>
        </p:grpSpPr>
        <p:sp>
          <p:nvSpPr>
            <p:cNvPr id="4" name="Šipka doprava 3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Šipka doprava 11"/>
            <p:cNvSpPr/>
            <p:nvPr/>
          </p:nvSpPr>
          <p:spPr>
            <a:xfrm rot="10800000">
              <a:off x="7596188" y="1987674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" name="Ovál 4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ál 14"/>
            <p:cNvSpPr/>
            <p:nvPr/>
          </p:nvSpPr>
          <p:spPr>
            <a:xfrm>
              <a:off x="6948264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5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sp>
        <p:nvSpPr>
          <p:cNvPr id="16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83568" y="901052"/>
            <a:ext cx="7344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Automatic conversion: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Manual annotation (inter-annotator agreement):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940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19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sp>
        <p:nvSpPr>
          <p:cNvPr id="1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8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57300" y="1203598"/>
            <a:ext cx="6629400" cy="1600200"/>
            <a:chOff x="1257300" y="1203598"/>
            <a:chExt cx="6629400" cy="1600200"/>
          </a:xfrm>
        </p:grpSpPr>
        <p:pic>
          <p:nvPicPr>
            <p:cNvPr id="6147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0" y="1203598"/>
              <a:ext cx="6629400" cy="1600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Rectangle 2"/>
            <p:cNvSpPr/>
            <p:nvPr/>
          </p:nvSpPr>
          <p:spPr>
            <a:xfrm>
              <a:off x="5538815" y="1284571"/>
              <a:ext cx="158418" cy="129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807418" y="3471267"/>
            <a:ext cx="6076950" cy="828675"/>
            <a:chOff x="1807418" y="3471267"/>
            <a:chExt cx="6076950" cy="828675"/>
          </a:xfrm>
        </p:grpSpPr>
        <p:pic>
          <p:nvPicPr>
            <p:cNvPr id="6146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7418" y="3471267"/>
              <a:ext cx="6076950" cy="828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6078731" y="3593889"/>
              <a:ext cx="158418" cy="1299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6948264" y="1779662"/>
            <a:ext cx="1368152" cy="2592288"/>
            <a:chOff x="6948264" y="1779662"/>
            <a:chExt cx="1368152" cy="2592288"/>
          </a:xfrm>
        </p:grpSpPr>
        <p:sp>
          <p:nvSpPr>
            <p:cNvPr id="10" name="Šipka doprava 9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Šipka doprava 10"/>
            <p:cNvSpPr/>
            <p:nvPr/>
          </p:nvSpPr>
          <p:spPr>
            <a:xfrm rot="10800000">
              <a:off x="7596188" y="2211710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ál 11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ál 12"/>
            <p:cNvSpPr/>
            <p:nvPr/>
          </p:nvSpPr>
          <p:spPr>
            <a:xfrm>
              <a:off x="6948264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901052"/>
            <a:ext cx="7344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Automatic conversion: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Manual annotation (inter-annotator agreement):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3029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520600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goal: Uniform Meaning Representation for Czech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semantics, abstracting away from syntax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tx1"/>
                </a:solidFill>
              </a:rPr>
              <a:t>cross-linguistic applicability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/>
              <a:t>broad sem. interpretation of the text for cross-lingual applications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endParaRPr lang="en-US" sz="800" dirty="0" smtClean="0"/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annotation from scratch: 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time consuming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expertise and training  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endParaRPr lang="en-US" sz="800" dirty="0" smtClean="0">
              <a:solidFill>
                <a:schemeClr val="dk1"/>
              </a:solidFill>
            </a:endParaRPr>
          </a:p>
          <a:p>
            <a:pPr marL="357188" indent="-242888">
              <a:buSzPct val="70000"/>
            </a:pPr>
            <a:r>
              <a:rPr lang="en-US" dirty="0" smtClean="0">
                <a:solidFill>
                  <a:schemeClr val="dk1"/>
                </a:solidFill>
              </a:rPr>
              <a:t>re-use existing corpus: 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b="1" dirty="0" smtClean="0">
                <a:solidFill>
                  <a:srgbClr val="F47B20"/>
                </a:solidFill>
              </a:rPr>
              <a:t>automatic conversion </a:t>
            </a:r>
            <a:r>
              <a:rPr lang="en-US" sz="1600" dirty="0" smtClean="0">
                <a:solidFill>
                  <a:schemeClr val="dk1"/>
                </a:solidFill>
              </a:rPr>
              <a:t>from Prague Dependency Treebank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rich annotation already there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the same procedure for all languages with PDT annotation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expertise and training still needed</a:t>
            </a:r>
          </a:p>
          <a:p>
            <a:pPr marL="814388" lvl="1" indent="-242888">
              <a:spcBef>
                <a:spcPts val="0"/>
              </a:spcBef>
              <a:buSzPct val="70000"/>
              <a:buFont typeface="Open Sans"/>
              <a:buChar char="●"/>
            </a:pPr>
            <a:r>
              <a:rPr lang="en-US" sz="1600" dirty="0" smtClean="0">
                <a:solidFill>
                  <a:schemeClr val="dk1"/>
                </a:solidFill>
              </a:rPr>
              <a:t>evaluation:</a:t>
            </a:r>
            <a:r>
              <a:rPr lang="en-US" sz="1600" b="1" dirty="0" smtClean="0">
                <a:solidFill>
                  <a:srgbClr val="F47B20"/>
                </a:solidFill>
              </a:rPr>
              <a:t> manually annotated data</a:t>
            </a: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2" name="Zaoblený obdélník 1"/>
          <p:cNvSpPr/>
          <p:nvPr/>
        </p:nvSpPr>
        <p:spPr>
          <a:xfrm>
            <a:off x="179512" y="2931790"/>
            <a:ext cx="8784976" cy="1872208"/>
          </a:xfrm>
          <a:prstGeom prst="roundRect">
            <a:avLst/>
          </a:prstGeom>
          <a:noFill/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6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20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smtClean="0"/>
              <a:t>Automatic (Partial) Conversion – Quantitative Comparison</a:t>
            </a:r>
            <a:endParaRPr lang="en-US" dirty="0"/>
          </a:p>
        </p:txBody>
      </p:sp>
      <p:sp>
        <p:nvSpPr>
          <p:cNvPr id="17" name="Google Shape;57;p10"/>
          <p:cNvSpPr txBox="1">
            <a:spLocks noGrp="1"/>
          </p:cNvSpPr>
          <p:nvPr>
            <p:ph type="body" idx="1"/>
          </p:nvPr>
        </p:nvSpPr>
        <p:spPr>
          <a:xfrm>
            <a:off x="5436096" y="737544"/>
            <a:ext cx="3707904" cy="43630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SzPct val="70000"/>
              <a:buNone/>
            </a:pPr>
            <a:r>
              <a:rPr lang="en-US" sz="1400" dirty="0" smtClean="0">
                <a:solidFill>
                  <a:schemeClr val="dk1"/>
                </a:solidFill>
              </a:rPr>
              <a:t>(tables taken from Štěpánek et al., 2025)</a:t>
            </a:r>
            <a:endParaRPr lang="en-US" dirty="0" smtClean="0">
              <a:solidFill>
                <a:schemeClr val="dk1"/>
              </a:solidFill>
            </a:endParaRPr>
          </a:p>
        </p:txBody>
      </p:sp>
      <p:sp>
        <p:nvSpPr>
          <p:cNvPr id="18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76350" y="1193951"/>
            <a:ext cx="6591300" cy="1609725"/>
            <a:chOff x="1276350" y="1193951"/>
            <a:chExt cx="6591300" cy="1609725"/>
          </a:xfrm>
        </p:grpSpPr>
        <p:pic>
          <p:nvPicPr>
            <p:cNvPr id="717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76350" y="1193951"/>
              <a:ext cx="6591300" cy="160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" name="Rectangle 18"/>
            <p:cNvSpPr/>
            <p:nvPr/>
          </p:nvSpPr>
          <p:spPr>
            <a:xfrm>
              <a:off x="3923928" y="1284572"/>
              <a:ext cx="261137" cy="121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1815369" y="3480792"/>
            <a:ext cx="6076950" cy="819150"/>
            <a:chOff x="1815369" y="3480792"/>
            <a:chExt cx="6076950" cy="819150"/>
          </a:xfrm>
        </p:grpSpPr>
        <p:pic>
          <p:nvPicPr>
            <p:cNvPr id="717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5369" y="3480792"/>
              <a:ext cx="6076950" cy="8191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Rectangle 19"/>
            <p:cNvSpPr/>
            <p:nvPr/>
          </p:nvSpPr>
          <p:spPr>
            <a:xfrm>
              <a:off x="4490739" y="3593889"/>
              <a:ext cx="261137" cy="12102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Skupina 8"/>
          <p:cNvGrpSpPr/>
          <p:nvPr/>
        </p:nvGrpSpPr>
        <p:grpSpPr>
          <a:xfrm>
            <a:off x="6948264" y="1779662"/>
            <a:ext cx="1368152" cy="2592288"/>
            <a:chOff x="6948264" y="1779662"/>
            <a:chExt cx="1368152" cy="2592288"/>
          </a:xfrm>
        </p:grpSpPr>
        <p:sp>
          <p:nvSpPr>
            <p:cNvPr id="10" name="Šipka doprava 9"/>
            <p:cNvSpPr/>
            <p:nvPr/>
          </p:nvSpPr>
          <p:spPr>
            <a:xfrm rot="10800000">
              <a:off x="7596188" y="1779662"/>
              <a:ext cx="720228" cy="152028"/>
            </a:xfrm>
            <a:prstGeom prst="rightArrow">
              <a:avLst/>
            </a:prstGeom>
            <a:noFill/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Šipka doprava 10"/>
            <p:cNvSpPr/>
            <p:nvPr/>
          </p:nvSpPr>
          <p:spPr>
            <a:xfrm rot="10800000">
              <a:off x="7596188" y="1987674"/>
              <a:ext cx="720228" cy="152028"/>
            </a:xfrm>
            <a:prstGeom prst="rightArrow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Ovál 11"/>
            <p:cNvSpPr/>
            <p:nvPr/>
          </p:nvSpPr>
          <p:spPr>
            <a:xfrm>
              <a:off x="6948264" y="240498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Ovál 12"/>
            <p:cNvSpPr/>
            <p:nvPr/>
          </p:nvSpPr>
          <p:spPr>
            <a:xfrm>
              <a:off x="6948264" y="3933056"/>
              <a:ext cx="576064" cy="438894"/>
            </a:xfrm>
            <a:prstGeom prst="ellipse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683568" y="901052"/>
            <a:ext cx="7344816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Automatic conversion:</a:t>
            </a: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20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endParaRPr lang="en-US" sz="1600" dirty="0" smtClean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pPr marL="115888" indent="-115888"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Manual annotation (inter-annotator agreement):</a:t>
            </a:r>
            <a:endParaRPr lang="en-US" sz="1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735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>
            <a:off x="707421" y="1707654"/>
            <a:ext cx="7745060" cy="3096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41313" lvl="0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two different meaning representations</a:t>
            </a:r>
          </a:p>
          <a:p>
            <a:pPr marL="341313" lvl="0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manually annotated Czech UMR gold-standard data</a:t>
            </a:r>
            <a:endParaRPr lang="en-US" sz="1400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IAA 90 %</a:t>
            </a:r>
          </a:p>
          <a:p>
            <a:pPr marL="341313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evaluation of the automatic (partial) conversion</a:t>
            </a:r>
            <a:endParaRPr lang="en-US" sz="1400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transforms selected language phenomena from PDT to </a:t>
            </a:r>
            <a:r>
              <a:rPr lang="en-US" dirty="0" err="1" smtClean="0"/>
              <a:t>UMR</a:t>
            </a:r>
            <a:endParaRPr lang="en-US" dirty="0" smtClean="0"/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53-60% accuracy on the aligned nodes</a:t>
            </a:r>
          </a:p>
          <a:p>
            <a:pPr marL="690563" lvl="1" indent="-144463">
              <a:spcBef>
                <a:spcPts val="0"/>
              </a:spcBef>
              <a:buClr>
                <a:schemeClr val="bg2"/>
              </a:buClr>
              <a:buSzPct val="70000"/>
              <a:buFont typeface="Open Sans"/>
              <a:buChar char="●"/>
            </a:pPr>
            <a:r>
              <a:rPr lang="en-US" dirty="0" smtClean="0"/>
              <a:t>plan: cover more phenomena in the (near) future</a:t>
            </a:r>
          </a:p>
          <a:p>
            <a:pPr marL="341313" indent="-227013">
              <a:spcBef>
                <a:spcPts val="600"/>
              </a:spcBef>
              <a:buClr>
                <a:schemeClr val="bg2"/>
              </a:buClr>
              <a:buSzPct val="70000"/>
              <a:tabLst>
                <a:tab pos="341313" algn="l"/>
              </a:tabLst>
            </a:pPr>
            <a:r>
              <a:rPr lang="en-US" dirty="0" smtClean="0"/>
              <a:t>automatic conversion as an essential first step to reduce costs for full manual annotation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6" name="Google Shape;96;p14"/>
          <p:cNvSpPr txBox="1">
            <a:spLocks noGrp="1"/>
          </p:cNvSpPr>
          <p:nvPr>
            <p:ph type="sldNum" idx="12"/>
          </p:nvPr>
        </p:nvSpPr>
        <p:spPr>
          <a:xfrm>
            <a:off x="8595300" y="48357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21</a:t>
            </a:fld>
            <a:endParaRPr lang="en-US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subTitle" idx="2"/>
          </p:nvPr>
        </p:nvSpPr>
        <p:spPr>
          <a:xfrm>
            <a:off x="323528" y="982530"/>
            <a:ext cx="8496944" cy="5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2000" dirty="0" smtClean="0"/>
              <a:t>Gold-Standard Czech </a:t>
            </a:r>
            <a:r>
              <a:rPr lang="en-US" sz="2000" dirty="0" err="1" smtClean="0"/>
              <a:t>UMR</a:t>
            </a:r>
            <a:r>
              <a:rPr lang="en-US" sz="2000" dirty="0" smtClean="0"/>
              <a:t> Data and Partial Automatic Conversion</a:t>
            </a:r>
            <a:endParaRPr lang="en-US"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2859710" y="567900"/>
            <a:ext cx="3404400" cy="3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000" dirty="0" smtClean="0"/>
              <a:t>From PDT to </a:t>
            </a:r>
            <a:r>
              <a:rPr lang="en-US" sz="2000" dirty="0" err="1" smtClean="0"/>
              <a:t>UMR</a:t>
            </a:r>
            <a:r>
              <a:rPr lang="en-US" sz="2000" dirty="0" smtClean="0"/>
              <a:t>:</a:t>
            </a:r>
            <a:endParaRPr lang="en-US" sz="2000" dirty="0"/>
          </a:p>
        </p:txBody>
      </p:sp>
      <p:sp>
        <p:nvSpPr>
          <p:cNvPr id="7" name="TextovéPole 16"/>
          <p:cNvSpPr txBox="1"/>
          <p:nvPr/>
        </p:nvSpPr>
        <p:spPr>
          <a:xfrm>
            <a:off x="3995936" y="4856261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Download the data: </a:t>
            </a:r>
            <a:r>
              <a:rPr lang="en-US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http://hdl.handle.net/11234/1-5951</a:t>
            </a:r>
            <a:endParaRPr lang="en-US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k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1191642"/>
              </p:ext>
            </p:extLst>
          </p:nvPr>
        </p:nvGraphicFramePr>
        <p:xfrm>
          <a:off x="7740352" y="487882"/>
          <a:ext cx="1368152" cy="787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65" name="Acrobat Document" r:id="rId4" imgW="4400418" imgH="2533650" progId="AcroExch.Document.DC">
                  <p:embed/>
                </p:oleObj>
              </mc:Choice>
              <mc:Fallback>
                <p:oleObj name="Acrobat Document" r:id="rId4" imgW="4400418" imgH="2533650" progId="AcroExch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740352" y="487882"/>
                        <a:ext cx="1368152" cy="787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Google Shape;57;p10"/>
          <p:cNvSpPr txBox="1">
            <a:spLocks noGrp="1"/>
          </p:cNvSpPr>
          <p:nvPr>
            <p:ph type="body" idx="1"/>
          </p:nvPr>
        </p:nvSpPr>
        <p:spPr>
          <a:xfrm>
            <a:off x="35496" y="623275"/>
            <a:ext cx="8064896" cy="41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69875" indent="-155575">
              <a:buSzPct val="70000"/>
              <a:tabLst>
                <a:tab pos="269875" algn="l"/>
              </a:tabLst>
            </a:pPr>
            <a:r>
              <a:rPr lang="en-US" sz="1600" dirty="0" smtClean="0">
                <a:solidFill>
                  <a:schemeClr val="dk1"/>
                </a:solidFill>
              </a:rPr>
              <a:t>The work </a:t>
            </a:r>
            <a:r>
              <a:rPr lang="en-US" sz="1600" dirty="0" smtClean="0"/>
              <a:t>described herein has been supported by the following grants</a:t>
            </a:r>
            <a:r>
              <a:rPr lang="en-US" sz="1600" dirty="0" smtClean="0">
                <a:solidFill>
                  <a:schemeClr val="dk1"/>
                </a:solidFill>
              </a:rPr>
              <a:t>:</a:t>
            </a:r>
          </a:p>
          <a:p>
            <a:pPr marL="628650" lvl="1" indent="-144463">
              <a:spcBef>
                <a:spcPts val="600"/>
              </a:spcBef>
              <a:buSzPct val="70000"/>
              <a:buFont typeface="Open Sans"/>
              <a:buChar char="●"/>
            </a:pPr>
            <a:r>
              <a:rPr lang="en-US" dirty="0" smtClean="0">
                <a:solidFill>
                  <a:schemeClr val="tx1"/>
                </a:solidFill>
              </a:rPr>
              <a:t>Czech Science Foundation, </a:t>
            </a:r>
            <a:r>
              <a:rPr lang="en-US" b="1" i="1" dirty="0" smtClean="0">
                <a:solidFill>
                  <a:srgbClr val="F47B20"/>
                </a:solidFill>
              </a:rPr>
              <a:t>Language Understanding: from Syntax to Discourse</a:t>
            </a:r>
            <a:r>
              <a:rPr lang="en-US" b="1" dirty="0" smtClean="0">
                <a:solidFill>
                  <a:srgbClr val="F47B20"/>
                </a:solidFill>
              </a:rPr>
              <a:t> </a:t>
            </a:r>
            <a:r>
              <a:rPr lang="cs-CZ" b="1" dirty="0" smtClean="0">
                <a:solidFill>
                  <a:srgbClr val="F47B20"/>
                </a:solidFill>
              </a:rPr>
              <a:t>	                   </a:t>
            </a:r>
            <a:r>
              <a:rPr lang="en-US" dirty="0" smtClean="0">
                <a:solidFill>
                  <a:schemeClr val="tx1"/>
                </a:solidFill>
              </a:rPr>
              <a:t>(Project No. </a:t>
            </a:r>
            <a:r>
              <a:rPr lang="en-US" dirty="0" smtClean="0"/>
              <a:t>20-</a:t>
            </a:r>
            <a:r>
              <a:rPr lang="en-US" dirty="0" err="1" smtClean="0"/>
              <a:t>16819X</a:t>
            </a:r>
            <a:r>
              <a:rPr lang="en-US" dirty="0" smtClean="0"/>
              <a:t>)</a:t>
            </a:r>
            <a:endParaRPr lang="en-US" i="1" dirty="0" smtClean="0">
              <a:solidFill>
                <a:schemeClr val="tx1"/>
              </a:solidFill>
            </a:endParaRPr>
          </a:p>
          <a:p>
            <a:pPr marL="628650" lvl="1" indent="-144463">
              <a:spcBef>
                <a:spcPts val="600"/>
              </a:spcBef>
              <a:buSzPct val="70000"/>
              <a:buFont typeface="Open Sans"/>
              <a:buChar char="●"/>
            </a:pPr>
            <a:r>
              <a:rPr lang="en-US" dirty="0" smtClean="0"/>
              <a:t>Ministry of Education, Youth, and Sports of the Czech Republic, </a:t>
            </a:r>
            <a:r>
              <a:rPr lang="en-US" b="1" i="1" dirty="0" err="1" smtClean="0">
                <a:solidFill>
                  <a:srgbClr val="F47B20"/>
                </a:solidFill>
              </a:rPr>
              <a:t>LINDAT</a:t>
            </a:r>
            <a:r>
              <a:rPr lang="en-US" b="1" i="1" dirty="0" smtClean="0">
                <a:solidFill>
                  <a:srgbClr val="F47B20"/>
                </a:solidFill>
              </a:rPr>
              <a:t>/</a:t>
            </a:r>
            <a:r>
              <a:rPr lang="en-US" b="1" i="1" dirty="0" err="1" smtClean="0">
                <a:solidFill>
                  <a:srgbClr val="F47B20"/>
                </a:solidFill>
              </a:rPr>
              <a:t>CLARIAH</a:t>
            </a:r>
            <a:r>
              <a:rPr lang="en-US" b="1" i="1" dirty="0" smtClean="0">
                <a:solidFill>
                  <a:srgbClr val="F47B20"/>
                </a:solidFill>
              </a:rPr>
              <a:t>-CZ</a:t>
            </a:r>
            <a:r>
              <a:rPr lang="en-US" i="1" dirty="0" smtClean="0"/>
              <a:t> </a:t>
            </a:r>
            <a:r>
              <a:rPr lang="cs-CZ" i="1" dirty="0"/>
              <a:t> </a:t>
            </a:r>
            <a:r>
              <a:rPr lang="cs-CZ" i="1" dirty="0" smtClean="0"/>
              <a:t>            </a:t>
            </a:r>
            <a:r>
              <a:rPr lang="en-US" dirty="0" smtClean="0"/>
              <a:t>(Project No. </a:t>
            </a:r>
            <a:r>
              <a:rPr lang="en-US" dirty="0" err="1" smtClean="0"/>
              <a:t>LM2023062</a:t>
            </a:r>
            <a:r>
              <a:rPr lang="en-US" dirty="0" smtClean="0"/>
              <a:t>)</a:t>
            </a:r>
            <a:endParaRPr lang="en-US" dirty="0" smtClean="0">
              <a:solidFill>
                <a:schemeClr val="tx1"/>
              </a:solidFill>
            </a:endParaRPr>
          </a:p>
          <a:p>
            <a:pPr marL="269875" indent="-155575">
              <a:spcBef>
                <a:spcPts val="1200"/>
              </a:spcBef>
              <a:buSzPct val="70000"/>
              <a:tabLst>
                <a:tab pos="269875" algn="l"/>
              </a:tabLst>
            </a:pPr>
            <a:r>
              <a:rPr lang="en-US" sz="1600" dirty="0" smtClean="0">
                <a:solidFill>
                  <a:schemeClr val="dk1"/>
                </a:solidFill>
              </a:rPr>
              <a:t>The project has been using data and tools provided by the </a:t>
            </a:r>
            <a:r>
              <a:rPr lang="en-US" sz="1600" b="1" i="1" dirty="0" err="1" smtClean="0">
                <a:solidFill>
                  <a:srgbClr val="F47B20"/>
                </a:solidFill>
              </a:rPr>
              <a:t>LINDAT</a:t>
            </a:r>
            <a:r>
              <a:rPr lang="cs-CZ" sz="1600" b="1" i="1" dirty="0" smtClean="0">
                <a:solidFill>
                  <a:srgbClr val="F47B20"/>
                </a:solidFill>
              </a:rPr>
              <a:t>/</a:t>
            </a:r>
            <a:r>
              <a:rPr lang="en-US" sz="1600" b="1" i="1" dirty="0" err="1" smtClean="0">
                <a:solidFill>
                  <a:srgbClr val="F47B20"/>
                </a:solidFill>
              </a:rPr>
              <a:t>CLARIAH</a:t>
            </a:r>
            <a:r>
              <a:rPr lang="en-US" sz="1600" b="1" i="1" dirty="0" smtClean="0">
                <a:solidFill>
                  <a:srgbClr val="F47B20"/>
                </a:solidFill>
              </a:rPr>
              <a:t>-CZ Research Infrastructure </a:t>
            </a:r>
            <a:r>
              <a:rPr lang="en-US" sz="1600" dirty="0" smtClean="0"/>
              <a:t>(</a:t>
            </a:r>
            <a:r>
              <a:rPr lang="en-US" sz="1600" dirty="0" smtClean="0">
                <a:hlinkClick r:id="rId6"/>
              </a:rPr>
              <a:t>https://lindat.cz</a:t>
            </a:r>
            <a:r>
              <a:rPr lang="en-US" sz="1600" dirty="0" smtClean="0"/>
              <a:t>), supported by</a:t>
            </a:r>
            <a:r>
              <a:rPr lang="cs-CZ" sz="1600" dirty="0" smtClean="0"/>
              <a:t> </a:t>
            </a:r>
            <a:r>
              <a:rPr lang="en-US" sz="1600" dirty="0" smtClean="0"/>
              <a:t>the Ministry of Education, Youth and Sports of the Czech Republic (Project No. </a:t>
            </a:r>
            <a:r>
              <a:rPr lang="en-US" sz="1600" dirty="0" err="1" smtClean="0"/>
              <a:t>LM2023062</a:t>
            </a:r>
            <a:r>
              <a:rPr lang="en-US" sz="1600" dirty="0" smtClean="0"/>
              <a:t>).</a:t>
            </a: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22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Acknowledgements</a:t>
            </a:r>
            <a:endParaRPr lang="en-US" dirty="0"/>
          </a:p>
        </p:txBody>
      </p:sp>
      <p:pic>
        <p:nvPicPr>
          <p:cNvPr id="11" name="Picture 6" descr="C:\Seafile\Cloud-Documents\LUSyD\papers\2025-ITAT\MATFYZ_INF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3723878"/>
            <a:ext cx="2984570" cy="2109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Seafile\Cloud-Documents\LUSyD\papers\2025-ITAT\zaklad-1000px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376" y="4443958"/>
            <a:ext cx="792088" cy="628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938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</a:t>
            </a:fld>
            <a:endParaRPr lang="en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 smtClean="0"/>
              <a:t>Uniform</a:t>
            </a:r>
            <a:r>
              <a:rPr lang="cs-CZ" dirty="0" smtClean="0"/>
              <a:t> </a:t>
            </a:r>
            <a:r>
              <a:rPr lang="cs-CZ" dirty="0" err="1" smtClean="0"/>
              <a:t>Meaning</a:t>
            </a:r>
            <a:r>
              <a:rPr lang="cs-CZ" dirty="0" smtClean="0"/>
              <a:t> </a:t>
            </a:r>
            <a:r>
              <a:rPr lang="cs-CZ" dirty="0" err="1" smtClean="0"/>
              <a:t>Representation</a:t>
            </a:r>
            <a:endParaRPr lang="en-US" dirty="0"/>
          </a:p>
        </p:txBody>
      </p:sp>
      <p:pic>
        <p:nvPicPr>
          <p:cNvPr id="2050" name="Picture 2" descr="https://ufallab.ms.mff.cuni.cz/~stepanek/25dmr-slides/img/umr_englis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8087" y="771550"/>
            <a:ext cx="2397866" cy="374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cs-CZ" dirty="0" err="1"/>
              <a:t>From</a:t>
            </a:r>
            <a:r>
              <a:rPr lang="cs-CZ" dirty="0"/>
              <a:t> </a:t>
            </a:r>
            <a:r>
              <a:rPr lang="cs-CZ" dirty="0" err="1"/>
              <a:t>PDT</a:t>
            </a:r>
            <a:r>
              <a:rPr lang="cs-CZ" dirty="0"/>
              <a:t> to </a:t>
            </a:r>
            <a:r>
              <a:rPr lang="cs-CZ" dirty="0" err="1"/>
              <a:t>UMR</a:t>
            </a:r>
            <a:endParaRPr lang="en-US" dirty="0"/>
          </a:p>
        </p:txBody>
      </p:sp>
      <p:sp>
        <p:nvSpPr>
          <p:cNvPr id="8" name="TextovéPole 7"/>
          <p:cNvSpPr txBox="1"/>
          <p:nvPr/>
        </p:nvSpPr>
        <p:spPr>
          <a:xfrm>
            <a:off x="251520" y="534498"/>
            <a:ext cx="6048672" cy="44135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###########################################################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meta-info :: </a:t>
            </a:r>
            <a:r>
              <a:rPr lang="en-US" sz="1200" dirty="0" err="1">
                <a:latin typeface="Consolas" panose="020B0609020204030204" pitchFamily="49" charset="0"/>
              </a:rPr>
              <a:t>sent_id</a:t>
            </a:r>
            <a:r>
              <a:rPr lang="en-US" sz="1200" dirty="0">
                <a:latin typeface="Consolas" panose="020B06090202040302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</a:rPr>
              <a:t>u_tree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cs</a:t>
            </a:r>
            <a:r>
              <a:rPr lang="en-US" sz="1200" dirty="0">
                <a:latin typeface="Consolas" panose="020B0609020204030204" pitchFamily="49" charset="0"/>
              </a:rPr>
              <a:t>-</a:t>
            </a:r>
            <a:r>
              <a:rPr lang="en-US" sz="1200" dirty="0" err="1">
                <a:latin typeface="Consolas" panose="020B0609020204030204" pitchFamily="49" charset="0"/>
              </a:rPr>
              <a:t>s1</a:t>
            </a:r>
            <a:r>
              <a:rPr lang="en-US" sz="1200" dirty="0">
                <a:latin typeface="Consolas" panose="020B0609020204030204" pitchFamily="49" charset="0"/>
              </a:rPr>
              <a:t>-root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:: </a:t>
            </a:r>
            <a:r>
              <a:rPr lang="en-US" sz="1200" dirty="0" err="1">
                <a:latin typeface="Consolas" panose="020B0609020204030204" pitchFamily="49" charset="0"/>
              </a:rPr>
              <a:t>snt1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Index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smtClean="0">
                <a:latin typeface="Consolas" panose="020B0609020204030204" pitchFamily="49" charset="0"/>
              </a:rPr>
              <a:t>1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</a:t>
            </a:r>
            <a:r>
              <a:rPr lang="en-US" sz="1200" dirty="0" smtClean="0">
                <a:latin typeface="Consolas" panose="020B0609020204030204" pitchFamily="49" charset="0"/>
              </a:rPr>
              <a:t>2 </a:t>
            </a:r>
            <a:r>
              <a:rPr lang="cs-CZ" sz="1200" dirty="0" smtClean="0">
                <a:latin typeface="Consolas" panose="020B0609020204030204" pitchFamily="49" charset="0"/>
              </a:rPr>
              <a:t>   </a:t>
            </a:r>
            <a:r>
              <a:rPr lang="en-US" sz="1200" dirty="0" smtClean="0">
                <a:latin typeface="Consolas" panose="020B0609020204030204" pitchFamily="49" charset="0"/>
              </a:rPr>
              <a:t>3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4 </a:t>
            </a:r>
            <a:r>
              <a:rPr lang="cs-CZ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5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6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7 </a:t>
            </a:r>
            <a:r>
              <a:rPr lang="cs-CZ" sz="1200" dirty="0" smtClean="0">
                <a:latin typeface="Consolas" panose="020B0609020204030204" pitchFamily="49" charset="0"/>
              </a:rPr>
              <a:t>    </a:t>
            </a:r>
            <a:r>
              <a:rPr lang="en-US" sz="1200" dirty="0" smtClean="0">
                <a:latin typeface="Consolas" panose="020B0609020204030204" pitchFamily="49" charset="0"/>
              </a:rPr>
              <a:t>8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Words</a:t>
            </a:r>
            <a:r>
              <a:rPr lang="en-US" sz="1200" dirty="0">
                <a:latin typeface="Consolas" panose="020B0609020204030204" pitchFamily="49" charset="0"/>
              </a:rPr>
              <a:t>: Lindsay left in order to eat lunch .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sentence level graph: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smtClean="0">
                <a:latin typeface="Consolas" panose="020B0609020204030204" pitchFamily="49" charset="0"/>
              </a:rPr>
              <a:t>leave-02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ARG0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 / </a:t>
            </a:r>
            <a:r>
              <a:rPr lang="en-US" sz="1200" dirty="0" smtClean="0">
                <a:latin typeface="Consolas" panose="020B0609020204030204" pitchFamily="49" charset="0"/>
              </a:rPr>
              <a:t>person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name (</a:t>
            </a:r>
            <a:r>
              <a:rPr lang="en-US" sz="1200" dirty="0" err="1">
                <a:latin typeface="Consolas" panose="020B0609020204030204" pitchFamily="49" charset="0"/>
              </a:rPr>
              <a:t>s1n</a:t>
            </a:r>
            <a:r>
              <a:rPr lang="en-US" sz="1200" dirty="0">
                <a:latin typeface="Consolas" panose="020B0609020204030204" pitchFamily="49" charset="0"/>
              </a:rPr>
              <a:t> / name :</a:t>
            </a:r>
            <a:r>
              <a:rPr lang="en-US" sz="1200" dirty="0" err="1">
                <a:latin typeface="Consolas" panose="020B0609020204030204" pitchFamily="49" charset="0"/>
              </a:rPr>
              <a:t>op1</a:t>
            </a:r>
            <a:r>
              <a:rPr lang="en-US" sz="1200" dirty="0">
                <a:latin typeface="Consolas" panose="020B0609020204030204" pitchFamily="49" charset="0"/>
              </a:rPr>
              <a:t> "Lindsay"))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aspect performance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purpose (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 / eat-01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ARG0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 err="1">
                <a:latin typeface="Consolas" panose="020B0609020204030204" pitchFamily="49" charset="0"/>
              </a:rPr>
              <a:t>ARG1</a:t>
            </a:r>
            <a:r>
              <a:rPr lang="en-US" sz="1200" dirty="0">
                <a:latin typeface="Consolas" panose="020B0609020204030204" pitchFamily="49" charset="0"/>
              </a:rPr>
              <a:t> (</a:t>
            </a:r>
            <a:r>
              <a:rPr lang="en-US" sz="1200" dirty="0" err="1">
                <a:latin typeface="Consolas" panose="020B0609020204030204" pitchFamily="49" charset="0"/>
              </a:rPr>
              <a:t>s1l2</a:t>
            </a:r>
            <a:r>
              <a:rPr lang="en-US" sz="1200" dirty="0">
                <a:latin typeface="Consolas" panose="020B0609020204030204" pitchFamily="49" charset="0"/>
              </a:rPr>
              <a:t> / lunch)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</a:t>
            </a:r>
            <a:r>
              <a:rPr lang="en-US" sz="1200" dirty="0" smtClean="0">
                <a:latin typeface="Consolas" panose="020B0609020204030204" pitchFamily="49" charset="0"/>
              </a:rPr>
              <a:t>:aspect </a:t>
            </a:r>
            <a:r>
              <a:rPr lang="en-US" sz="1200" dirty="0">
                <a:latin typeface="Consolas" panose="020B0609020204030204" pitchFamily="49" charset="0"/>
              </a:rPr>
              <a:t>performance))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alignment: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err="1" smtClean="0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: 2-2 </a:t>
            </a:r>
            <a:r>
              <a:rPr lang="en-US" sz="1200" dirty="0" err="1">
                <a:latin typeface="Consolas" panose="020B0609020204030204" pitchFamily="49" charset="0"/>
              </a:rPr>
              <a:t>s1p</a:t>
            </a:r>
            <a:r>
              <a:rPr lang="en-US" sz="1200" dirty="0">
                <a:latin typeface="Consolas" panose="020B0609020204030204" pitchFamily="49" charset="0"/>
              </a:rPr>
              <a:t>: 1-1 </a:t>
            </a:r>
            <a:r>
              <a:rPr lang="en-US" sz="1200" dirty="0" err="1">
                <a:latin typeface="Consolas" panose="020B0609020204030204" pitchFamily="49" charset="0"/>
              </a:rPr>
              <a:t>s1n</a:t>
            </a:r>
            <a:r>
              <a:rPr lang="en-US" sz="1200" dirty="0">
                <a:latin typeface="Consolas" panose="020B0609020204030204" pitchFamily="49" charset="0"/>
              </a:rPr>
              <a:t>: 0-0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: 6-6 </a:t>
            </a:r>
            <a:r>
              <a:rPr lang="en-US" sz="1200" dirty="0" err="1">
                <a:latin typeface="Consolas" panose="020B0609020204030204" pitchFamily="49" charset="0"/>
              </a:rPr>
              <a:t>s1l2</a:t>
            </a:r>
            <a:r>
              <a:rPr lang="en-US" sz="1200" dirty="0">
                <a:latin typeface="Consolas" panose="020B0609020204030204" pitchFamily="49" charset="0"/>
              </a:rPr>
              <a:t>: 7-7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cs-CZ" sz="1200" dirty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# </a:t>
            </a:r>
            <a:r>
              <a:rPr lang="en-US" sz="1200" dirty="0">
                <a:latin typeface="Consolas" panose="020B0609020204030204" pitchFamily="49" charset="0"/>
              </a:rPr>
              <a:t>document level annotation: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s1s0</a:t>
            </a:r>
            <a:r>
              <a:rPr lang="en-US" sz="1200" dirty="0">
                <a:latin typeface="Consolas" panose="020B0609020204030204" pitchFamily="49" charset="0"/>
              </a:rPr>
              <a:t> / sentence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temporal ((document-creation-time :before 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 :after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 smtClean="0">
                <a:latin typeface="Consolas" panose="020B0609020204030204" pitchFamily="49" charset="0"/>
              </a:rPr>
              <a:t>))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modal ((root :modal author)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author :full-affirmative </a:t>
            </a:r>
            <a:r>
              <a:rPr lang="en-US" sz="1200" dirty="0" err="1">
                <a:latin typeface="Consolas" panose="020B0609020204030204" pitchFamily="49" charset="0"/>
              </a:rPr>
              <a:t>s1l</a:t>
            </a:r>
            <a:r>
              <a:rPr lang="en-US" sz="1200" dirty="0">
                <a:latin typeface="Consolas" panose="020B0609020204030204" pitchFamily="49" charset="0"/>
              </a:rPr>
              <a:t>) </a:t>
            </a:r>
            <a:endParaRPr lang="cs-CZ" sz="1200" dirty="0" smtClean="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cs-CZ" sz="1200" dirty="0" smtClean="0">
                <a:latin typeface="Consolas" panose="020B0609020204030204" pitchFamily="49" charset="0"/>
              </a:rPr>
              <a:t>          </a:t>
            </a:r>
            <a:r>
              <a:rPr lang="en-US" sz="1200" dirty="0" smtClean="0">
                <a:latin typeface="Consolas" panose="020B0609020204030204" pitchFamily="49" charset="0"/>
              </a:rPr>
              <a:t>(</a:t>
            </a:r>
            <a:r>
              <a:rPr lang="en-US" sz="1200" dirty="0">
                <a:latin typeface="Consolas" panose="020B0609020204030204" pitchFamily="49" charset="0"/>
              </a:rPr>
              <a:t>author :full-negative </a:t>
            </a:r>
            <a:r>
              <a:rPr lang="en-US" sz="1200" dirty="0" err="1">
                <a:latin typeface="Consolas" panose="020B0609020204030204" pitchFamily="49" charset="0"/>
              </a:rPr>
              <a:t>s1e</a:t>
            </a:r>
            <a:r>
              <a:rPr lang="en-US" sz="1200" dirty="0">
                <a:latin typeface="Consolas" panose="020B0609020204030204" pitchFamily="49" charset="0"/>
              </a:rPr>
              <a:t>)))</a:t>
            </a:r>
          </a:p>
        </p:txBody>
      </p:sp>
      <p:sp>
        <p:nvSpPr>
          <p:cNvPr id="2" name="Rounded Rectangle 1"/>
          <p:cNvSpPr/>
          <p:nvPr/>
        </p:nvSpPr>
        <p:spPr>
          <a:xfrm>
            <a:off x="251520" y="3713718"/>
            <a:ext cx="4752528" cy="1153115"/>
          </a:xfrm>
          <a:prstGeom prst="roundRect">
            <a:avLst/>
          </a:prstGeom>
          <a:solidFill>
            <a:srgbClr val="FFAB40">
              <a:alpha val="30196"/>
            </a:srgbClr>
          </a:solidFill>
          <a:ln>
            <a:solidFill>
              <a:srgbClr val="F47B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Skupina 13"/>
          <p:cNvGrpSpPr/>
          <p:nvPr/>
        </p:nvGrpSpPr>
        <p:grpSpPr>
          <a:xfrm>
            <a:off x="1115616" y="1870353"/>
            <a:ext cx="2952328" cy="890960"/>
            <a:chOff x="1115616" y="1870353"/>
            <a:chExt cx="2952328" cy="890960"/>
          </a:xfrm>
        </p:grpSpPr>
        <p:sp>
          <p:nvSpPr>
            <p:cNvPr id="6" name="Zaoblený obdélník 5"/>
            <p:cNvSpPr/>
            <p:nvPr/>
          </p:nvSpPr>
          <p:spPr>
            <a:xfrm>
              <a:off x="1115616" y="1870353"/>
              <a:ext cx="2952328" cy="373655"/>
            </a:xfrm>
            <a:prstGeom prst="roundRect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Zaoblený obdélník 10"/>
            <p:cNvSpPr/>
            <p:nvPr/>
          </p:nvSpPr>
          <p:spPr>
            <a:xfrm>
              <a:off x="1562522" y="2526204"/>
              <a:ext cx="360040" cy="235109"/>
            </a:xfrm>
            <a:prstGeom prst="roundRect">
              <a:avLst/>
            </a:prstGeom>
            <a:noFill/>
            <a:ln>
              <a:solidFill>
                <a:srgbClr val="F47B2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Pravoúhlá spojnice 11"/>
            <p:cNvCxnSpPr>
              <a:endCxn id="11" idx="3"/>
            </p:cNvCxnSpPr>
            <p:nvPr/>
          </p:nvCxnSpPr>
          <p:spPr>
            <a:xfrm rot="10800000" flipV="1">
              <a:off x="1922562" y="2244007"/>
              <a:ext cx="1800200" cy="399751"/>
            </a:xfrm>
            <a:prstGeom prst="bentConnector3">
              <a:avLst/>
            </a:prstGeom>
            <a:ln w="19050">
              <a:solidFill>
                <a:srgbClr val="F47B2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ovéPole 16"/>
          <p:cNvSpPr txBox="1"/>
          <p:nvPr/>
        </p:nvSpPr>
        <p:spPr>
          <a:xfrm>
            <a:off x="4211960" y="4882969"/>
            <a:ext cx="49685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download</a:t>
            </a:r>
            <a:r>
              <a:rPr lang="cs-CZ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cs-CZ" dirty="0" err="1" smtClean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UMR</a:t>
            </a:r>
            <a:r>
              <a:rPr lang="cs-CZ" dirty="0" smtClean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 </a:t>
            </a:r>
            <a:r>
              <a:rPr lang="cs-CZ" dirty="0">
                <a:solidFill>
                  <a:schemeClr val="dk1"/>
                </a:solidFill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sym typeface="Open Sans"/>
              </a:rPr>
              <a:t>2.0 </a:t>
            </a:r>
            <a:r>
              <a:rPr lang="en-US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  <a:hlinkClick r:id="rId3"/>
              </a:rPr>
              <a:t>http://hdl.handle.net/11234/1-5902</a:t>
            </a:r>
            <a:endParaRPr lang="cs-CZ" dirty="0" smtClean="0">
              <a:solidFill>
                <a:schemeClr val="dk1"/>
              </a:solidFill>
              <a:latin typeface="Open Sans" panose="020B0604020202020204" charset="0"/>
              <a:ea typeface="Open Sans" panose="020B0604020202020204" charset="0"/>
              <a:cs typeface="Open Sans" panose="020B0604020202020204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928968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symbol pro číslo snímku 2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Prague Dependency Treebank</a:t>
            </a:r>
            <a:endParaRPr lang="en-US" dirty="0"/>
          </a:p>
        </p:txBody>
      </p:sp>
      <p:sp>
        <p:nvSpPr>
          <p:cNvPr id="10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8506" y="20538"/>
            <a:ext cx="2602006" cy="5143500"/>
          </a:xfrm>
          <a:prstGeom prst="rect">
            <a:avLst/>
          </a:prstGeom>
        </p:spPr>
      </p:pic>
      <p:sp>
        <p:nvSpPr>
          <p:cNvPr id="9" name="Right Brace 8"/>
          <p:cNvSpPr/>
          <p:nvPr/>
        </p:nvSpPr>
        <p:spPr>
          <a:xfrm>
            <a:off x="6300192" y="483518"/>
            <a:ext cx="504056" cy="3362794"/>
          </a:xfrm>
          <a:prstGeom prst="rightBrace">
            <a:avLst>
              <a:gd name="adj1" fmla="val 13834"/>
              <a:gd name="adj2" fmla="val 11078"/>
            </a:avLst>
          </a:prstGeom>
          <a:ln w="19050">
            <a:solidFill>
              <a:srgbClr val="F47B2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483518"/>
            <a:ext cx="2286319" cy="33913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0" y="3942804"/>
            <a:ext cx="548602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Míra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nezaměstnanosti</a:t>
            </a:r>
            <a:r>
              <a:rPr lang="en-US" dirty="0">
                <a:latin typeface="Consolas" panose="020B0609020204030204" pitchFamily="49" charset="0"/>
              </a:rPr>
              <a:t> by se </a:t>
            </a:r>
            <a:r>
              <a:rPr lang="en-US" dirty="0" err="1">
                <a:latin typeface="Consolas" panose="020B0609020204030204" pitchFamily="49" charset="0"/>
              </a:rPr>
              <a:t>měla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vyvíjet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protikladně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než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ve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standardní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ekonomice</a:t>
            </a:r>
            <a:r>
              <a:rPr lang="en-US" dirty="0" smtClean="0">
                <a:latin typeface="Consolas" panose="020B0609020204030204" pitchFamily="49" charset="0"/>
              </a:rPr>
              <a:t>.</a:t>
            </a:r>
            <a:endParaRPr lang="cs-CZ" dirty="0" smtClean="0">
              <a:latin typeface="Consolas" panose="020B0609020204030204" pitchFamily="49" charset="0"/>
            </a:endParaRPr>
          </a:p>
          <a:p>
            <a:endParaRPr lang="cs-CZ" sz="600" dirty="0">
              <a:latin typeface="Open Sans" panose="020B0604020202020204" charset="0"/>
              <a:ea typeface="Open Sans" panose="020B0604020202020204" charset="0"/>
              <a:cs typeface="Open Sans" panose="020B0604020202020204" charset="0"/>
            </a:endParaRPr>
          </a:p>
          <a:p>
            <a:r>
              <a:rPr lang="en-US" i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The unemployment rate should develop in the opposite </a:t>
            </a:r>
            <a:r>
              <a:rPr lang="en-US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direction</a:t>
            </a:r>
            <a:r>
              <a:rPr lang="cs-CZ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 </a:t>
            </a:r>
            <a:r>
              <a:rPr lang="en-US" i="1" dirty="0" smtClean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 </a:t>
            </a:r>
            <a:r>
              <a:rPr lang="en-US" i="1" dirty="0">
                <a:latin typeface="Open Sans" panose="020B0604020202020204" charset="0"/>
                <a:ea typeface="Open Sans" panose="020B0604020202020204" charset="0"/>
                <a:cs typeface="Open Sans" panose="020B0604020202020204" charset="0"/>
              </a:rPr>
              <a:t>to that in a standard economy.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3131840" y="4882969"/>
            <a:ext cx="4968551" cy="2543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download</a:t>
            </a:r>
            <a:r>
              <a:rPr lang="cs-CZ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cs-CZ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PDT</a:t>
            </a:r>
            <a:r>
              <a:rPr lang="cs-CZ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-C 2.0 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http://</a:t>
            </a:r>
            <a:r>
              <a:rPr lang="en-US" dirty="0" smtClean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hdl.handle.net/11234/1-5813</a:t>
            </a:r>
            <a:endParaRPr lang="en-US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3629066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>
          <a:xfrm>
            <a:off x="107504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 smtClean="0">
                <a:solidFill>
                  <a:srgbClr val="F47B20"/>
                </a:solidFill>
              </a:rPr>
              <a:t>UMR</a:t>
            </a:r>
            <a:endParaRPr lang="en-US" sz="1800" b="1" dirty="0" smtClean="0">
              <a:solidFill>
                <a:srgbClr val="F47B20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meaning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UMR</a:t>
            </a:r>
            <a:r>
              <a:rPr lang="en-US" dirty="0" smtClean="0"/>
              <a:t> vs. PDT</a:t>
            </a:r>
            <a:endParaRPr lang="en-US" dirty="0"/>
          </a:p>
        </p:txBody>
      </p:sp>
      <p:sp>
        <p:nvSpPr>
          <p:cNvPr id="8" name="Zástupný symbol pro text 1"/>
          <p:cNvSpPr>
            <a:spLocks noGrp="1"/>
          </p:cNvSpPr>
          <p:nvPr>
            <p:ph type="body" idx="1"/>
          </p:nvPr>
        </p:nvSpPr>
        <p:spPr>
          <a:xfrm>
            <a:off x="4644008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rgbClr val="F47B20"/>
                </a:solidFill>
              </a:rPr>
              <a:t>PDT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linguistically structured meaning </a:t>
            </a:r>
            <a:r>
              <a:rPr lang="en-US" dirty="0" smtClean="0">
                <a:solidFill>
                  <a:schemeClr val="dk1"/>
                </a:solidFill>
              </a:rPr>
              <a:t>(vs. situational meaning)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topic-focus articulation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82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>
          <a:xfrm>
            <a:off x="107504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 smtClean="0">
                <a:solidFill>
                  <a:srgbClr val="F47B20"/>
                </a:solidFill>
              </a:rPr>
              <a:t>UMR</a:t>
            </a:r>
            <a:endParaRPr lang="en-US" sz="1800" b="1" dirty="0" smtClean="0">
              <a:solidFill>
                <a:srgbClr val="F47B20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meaning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encodes  the frame-based predicate-argument structure of all eventive concepts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UMR</a:t>
            </a:r>
            <a:r>
              <a:rPr lang="en-US" dirty="0" smtClean="0"/>
              <a:t> vs. PDT</a:t>
            </a:r>
            <a:endParaRPr lang="en-US" dirty="0"/>
          </a:p>
        </p:txBody>
      </p:sp>
      <p:sp>
        <p:nvSpPr>
          <p:cNvPr id="8" name="Zástupný symbol pro text 1"/>
          <p:cNvSpPr>
            <a:spLocks noGrp="1"/>
          </p:cNvSpPr>
          <p:nvPr>
            <p:ph type="body" idx="1"/>
          </p:nvPr>
        </p:nvSpPr>
        <p:spPr>
          <a:xfrm>
            <a:off x="4644008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rgbClr val="F47B20"/>
                </a:solidFill>
              </a:rPr>
              <a:t>PDT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linguistically structured meaning </a:t>
            </a:r>
            <a:r>
              <a:rPr lang="en-US" dirty="0" smtClean="0">
                <a:solidFill>
                  <a:schemeClr val="dk1"/>
                </a:solidFill>
              </a:rPr>
              <a:t>(vs. situational meaning)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topic-focus articulation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predicate-argument structure (</a:t>
            </a:r>
            <a:r>
              <a:rPr lang="en-US" sz="1600" dirty="0" err="1" smtClean="0">
                <a:solidFill>
                  <a:schemeClr val="dk1"/>
                </a:solidFill>
              </a:rPr>
              <a:t>valency</a:t>
            </a:r>
            <a:r>
              <a:rPr lang="en-US" sz="1600" dirty="0" smtClean="0">
                <a:solidFill>
                  <a:schemeClr val="dk1"/>
                </a:solidFill>
              </a:rPr>
              <a:t>) and dependency relations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114300" indent="0">
              <a:buClr>
                <a:srgbClr val="000000"/>
              </a:buClr>
              <a:buSzPct val="70000"/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85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>
          <a:xfrm>
            <a:off x="107504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 smtClean="0">
                <a:solidFill>
                  <a:srgbClr val="F47B20"/>
                </a:solidFill>
              </a:rPr>
              <a:t>UMR</a:t>
            </a:r>
            <a:endParaRPr lang="en-US" sz="1800" b="1" dirty="0" smtClean="0">
              <a:solidFill>
                <a:srgbClr val="F47B20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meaning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encodes  the frame-based predicate-argument structure of all </a:t>
            </a:r>
            <a:r>
              <a:rPr lang="en-US" sz="1600" dirty="0" err="1" smtClean="0">
                <a:solidFill>
                  <a:schemeClr val="dk1"/>
                </a:solidFill>
              </a:rPr>
              <a:t>eventive</a:t>
            </a:r>
            <a:r>
              <a:rPr lang="en-US" sz="1600" dirty="0" smtClean="0">
                <a:solidFill>
                  <a:schemeClr val="dk1"/>
                </a:solidFill>
              </a:rPr>
              <a:t> concepts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for each event, complex information 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aspect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temporal chains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epistemic modality</a:t>
            </a: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UMR</a:t>
            </a:r>
            <a:r>
              <a:rPr lang="en-US" dirty="0" smtClean="0"/>
              <a:t> vs. PDT</a:t>
            </a:r>
            <a:endParaRPr lang="en-US" dirty="0"/>
          </a:p>
        </p:txBody>
      </p:sp>
      <p:sp>
        <p:nvSpPr>
          <p:cNvPr id="8" name="Zástupný symbol pro text 1"/>
          <p:cNvSpPr>
            <a:spLocks noGrp="1"/>
          </p:cNvSpPr>
          <p:nvPr>
            <p:ph type="body" idx="1"/>
          </p:nvPr>
        </p:nvSpPr>
        <p:spPr>
          <a:xfrm>
            <a:off x="4644008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rgbClr val="F47B20"/>
                </a:solidFill>
              </a:rPr>
              <a:t>PDT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linguistically structured meaning </a:t>
            </a:r>
            <a:r>
              <a:rPr lang="en-US" dirty="0" smtClean="0">
                <a:solidFill>
                  <a:schemeClr val="dk1"/>
                </a:solidFill>
              </a:rPr>
              <a:t>(vs. situational meaning)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topic-focus articulation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predicate-argument structure (</a:t>
            </a:r>
            <a:r>
              <a:rPr lang="en-US" sz="1600" dirty="0" err="1" smtClean="0">
                <a:solidFill>
                  <a:schemeClr val="dk1"/>
                </a:solidFill>
              </a:rPr>
              <a:t>valency</a:t>
            </a:r>
            <a:r>
              <a:rPr lang="en-US" sz="1600" dirty="0" smtClean="0">
                <a:solidFill>
                  <a:schemeClr val="dk1"/>
                </a:solidFill>
              </a:rPr>
              <a:t>) and dependency relations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meaning of individual morphological categories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endParaRPr lang="en-US" dirty="0" smtClean="0">
              <a:solidFill>
                <a:schemeClr val="tx1"/>
              </a:solidFill>
            </a:endParaRPr>
          </a:p>
          <a:p>
            <a:pPr marL="114300" indent="0">
              <a:buClr>
                <a:srgbClr val="000000"/>
              </a:buClr>
              <a:buSzPct val="70000"/>
              <a:buNone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63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text 1"/>
          <p:cNvSpPr>
            <a:spLocks noGrp="1"/>
          </p:cNvSpPr>
          <p:nvPr>
            <p:ph type="body" idx="1"/>
          </p:nvPr>
        </p:nvSpPr>
        <p:spPr>
          <a:xfrm>
            <a:off x="107504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err="1" smtClean="0">
                <a:solidFill>
                  <a:srgbClr val="F47B20"/>
                </a:solidFill>
              </a:rPr>
              <a:t>UMR</a:t>
            </a:r>
            <a:endParaRPr lang="en-US" sz="1800" b="1" dirty="0" smtClean="0">
              <a:solidFill>
                <a:srgbClr val="F47B20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meaning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encodes  the frame-based predicate-argument structure of all </a:t>
            </a:r>
            <a:r>
              <a:rPr lang="en-US" sz="1600" dirty="0" err="1" smtClean="0">
                <a:solidFill>
                  <a:schemeClr val="dk1"/>
                </a:solidFill>
              </a:rPr>
              <a:t>eventive</a:t>
            </a:r>
            <a:r>
              <a:rPr lang="en-US" sz="1600" dirty="0" smtClean="0">
                <a:solidFill>
                  <a:schemeClr val="dk1"/>
                </a:solidFill>
              </a:rPr>
              <a:t> concepts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for each event, complex information 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aspect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temporal chains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r>
              <a:rPr lang="en-US" sz="1400" dirty="0" smtClean="0">
                <a:solidFill>
                  <a:schemeClr val="tx1"/>
                </a:solidFill>
              </a:rPr>
              <a:t>epistemic modality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err="1" smtClean="0">
                <a:solidFill>
                  <a:schemeClr val="dk1"/>
                </a:solidFill>
              </a:rPr>
              <a:t>coreference</a:t>
            </a:r>
            <a:endParaRPr lang="en-US" sz="1600" dirty="0" smtClean="0">
              <a:solidFill>
                <a:schemeClr val="tx1"/>
              </a:solidFill>
            </a:endParaRPr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Podnadpis 4"/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Nadpis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UMR</a:t>
            </a:r>
            <a:r>
              <a:rPr lang="en-US" dirty="0" smtClean="0"/>
              <a:t> vs. PDT</a:t>
            </a:r>
            <a:endParaRPr lang="en-US" dirty="0"/>
          </a:p>
        </p:txBody>
      </p:sp>
      <p:sp>
        <p:nvSpPr>
          <p:cNvPr id="8" name="Zástupný symbol pro text 1"/>
          <p:cNvSpPr>
            <a:spLocks noGrp="1"/>
          </p:cNvSpPr>
          <p:nvPr>
            <p:ph type="body" idx="1"/>
          </p:nvPr>
        </p:nvSpPr>
        <p:spPr>
          <a:xfrm>
            <a:off x="4644008" y="699542"/>
            <a:ext cx="4464496" cy="3869333"/>
          </a:xfrm>
        </p:spPr>
        <p:txBody>
          <a:bodyPr/>
          <a:lstStyle/>
          <a:p>
            <a:pPr marL="139700" indent="0">
              <a:buNone/>
            </a:pPr>
            <a:r>
              <a:rPr lang="en-US" sz="1800" b="1" dirty="0" smtClean="0">
                <a:solidFill>
                  <a:srgbClr val="F47B20"/>
                </a:solidFill>
              </a:rPr>
              <a:t>PDT</a:t>
            </a:r>
          </a:p>
          <a:p>
            <a:pPr marL="357188" indent="-242888"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represents linguistically structured meaning </a:t>
            </a:r>
            <a:r>
              <a:rPr lang="en-US" dirty="0" smtClean="0">
                <a:solidFill>
                  <a:schemeClr val="dk1"/>
                </a:solidFill>
              </a:rPr>
              <a:t>(vs. situational meaning)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topic-focus articulation</a:t>
            </a: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predicate-argument structure (</a:t>
            </a:r>
            <a:r>
              <a:rPr lang="en-US" sz="1600" dirty="0" err="1" smtClean="0">
                <a:solidFill>
                  <a:schemeClr val="dk1"/>
                </a:solidFill>
              </a:rPr>
              <a:t>valency</a:t>
            </a:r>
            <a:r>
              <a:rPr lang="en-US" sz="1600" dirty="0" smtClean="0">
                <a:solidFill>
                  <a:schemeClr val="dk1"/>
                </a:solidFill>
              </a:rPr>
              <a:t>) and dependency relations</a:t>
            </a: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spcBef>
                <a:spcPts val="600"/>
              </a:spcBef>
              <a:buClr>
                <a:srgbClr val="000000"/>
              </a:buClr>
              <a:buSzPct val="70000"/>
            </a:pPr>
            <a:r>
              <a:rPr lang="en-US" sz="1600" dirty="0" smtClean="0">
                <a:solidFill>
                  <a:schemeClr val="dk1"/>
                </a:solidFill>
              </a:rPr>
              <a:t>meaning of individual morphological categories</a:t>
            </a:r>
          </a:p>
          <a:p>
            <a:pPr marL="814388" lvl="1" indent="-242888">
              <a:spcBef>
                <a:spcPts val="0"/>
              </a:spcBef>
              <a:buClr>
                <a:srgbClr val="000000"/>
              </a:buClr>
              <a:buSzPct val="70000"/>
              <a:buFont typeface="Open Sans"/>
              <a:buChar char="●"/>
            </a:pPr>
            <a:endParaRPr lang="en-US" sz="1400" dirty="0" smtClean="0">
              <a:solidFill>
                <a:schemeClr val="tx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endParaRPr lang="en-US" dirty="0" smtClean="0">
              <a:solidFill>
                <a:schemeClr val="tx1"/>
              </a:solidFill>
            </a:endParaRPr>
          </a:p>
          <a:p>
            <a:pPr marL="357188" indent="-242888">
              <a:spcBef>
                <a:spcPts val="300"/>
              </a:spcBef>
              <a:buClr>
                <a:srgbClr val="000000"/>
              </a:buClr>
              <a:buSzPct val="70000"/>
            </a:pPr>
            <a:r>
              <a:rPr lang="en-US" sz="1600" dirty="0" err="1" smtClean="0">
                <a:solidFill>
                  <a:schemeClr val="tx1"/>
                </a:solidFill>
              </a:rPr>
              <a:t>coreference</a:t>
            </a:r>
            <a:endParaRPr lang="en-US" sz="1600" dirty="0" smtClean="0">
              <a:solidFill>
                <a:schemeClr val="dk1"/>
              </a:solidFill>
            </a:endParaRPr>
          </a:p>
          <a:p>
            <a:pPr marL="357188" indent="-242888">
              <a:buClr>
                <a:srgbClr val="000000"/>
              </a:buClr>
              <a:buSzPct val="70000"/>
            </a:pPr>
            <a:endParaRPr lang="en-US" sz="16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68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8595300" y="4920297"/>
            <a:ext cx="548700" cy="223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 dirty="0"/>
          </a:p>
        </p:txBody>
      </p:sp>
      <p:sp>
        <p:nvSpPr>
          <p:cNvPr id="59" name="Google Shape;59;p10"/>
          <p:cNvSpPr txBox="1">
            <a:spLocks noGrp="1"/>
          </p:cNvSpPr>
          <p:nvPr>
            <p:ph type="subTitle" idx="2"/>
          </p:nvPr>
        </p:nvSpPr>
        <p:spPr>
          <a:xfrm>
            <a:off x="-8374" y="4928674"/>
            <a:ext cx="2386500" cy="223200"/>
          </a:xfrm>
          <a:prstGeom prst="rect">
            <a:avLst/>
          </a:prstGeom>
        </p:spPr>
        <p:txBody>
          <a:bodyPr spcFirstLastPara="1" wrap="square" lIns="91425" tIns="27425" rIns="91425" bIns="91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dirty="0" smtClean="0"/>
              <a:t>From PDT to </a:t>
            </a:r>
            <a:r>
              <a:rPr lang="en-US" dirty="0" err="1" smtClean="0"/>
              <a:t>UMR</a:t>
            </a:r>
            <a:endParaRPr lang="en-US" dirty="0"/>
          </a:p>
        </p:txBody>
      </p:sp>
      <p:sp>
        <p:nvSpPr>
          <p:cNvPr id="60" name="Google Shape;60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0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cs-CZ" dirty="0" err="1" smtClean="0"/>
              <a:t>Towards</a:t>
            </a:r>
            <a:r>
              <a:rPr lang="cs-CZ" dirty="0" smtClean="0"/>
              <a:t> Gold-Standard UMR Data </a:t>
            </a:r>
            <a:r>
              <a:rPr lang="cs-CZ" dirty="0" err="1" smtClean="0"/>
              <a:t>for</a:t>
            </a:r>
            <a:r>
              <a:rPr lang="cs-CZ" dirty="0" smtClean="0"/>
              <a:t> Czech</a:t>
            </a:r>
            <a:endParaRPr lang="en-US" dirty="0"/>
          </a:p>
        </p:txBody>
      </p:sp>
      <p:sp>
        <p:nvSpPr>
          <p:cNvPr id="2" name="Obdélník 1"/>
          <p:cNvSpPr/>
          <p:nvPr/>
        </p:nvSpPr>
        <p:spPr>
          <a:xfrm>
            <a:off x="0" y="2571750"/>
            <a:ext cx="9144000" cy="2160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1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</TotalTime>
  <Words>1061</Words>
  <Application>Microsoft Office PowerPoint</Application>
  <PresentationFormat>On-screen Show (16:9)</PresentationFormat>
  <Paragraphs>307</Paragraphs>
  <Slides>22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Open Sans</vt:lpstr>
      <vt:lpstr>Courier New</vt:lpstr>
      <vt:lpstr>Consolas</vt:lpstr>
      <vt:lpstr>Symbol</vt:lpstr>
      <vt:lpstr>Simple Light</vt:lpstr>
      <vt:lpstr>Acrobat Document</vt:lpstr>
      <vt:lpstr>From the Prague Dependency Treebank to the Uniform Meaning Representation: Gold-Standard Czech UMR Data and Partial Automatic Conversion</vt:lpstr>
      <vt:lpstr>Motivation</vt:lpstr>
      <vt:lpstr>Uniform Meaning Representation</vt:lpstr>
      <vt:lpstr>Prague Dependency Treebank</vt:lpstr>
      <vt:lpstr>UMR vs. PDT</vt:lpstr>
      <vt:lpstr>UMR vs. PDT</vt:lpstr>
      <vt:lpstr>UMR vs. PDT</vt:lpstr>
      <vt:lpstr>UMR vs. PDT</vt:lpstr>
      <vt:lpstr>Towards Gold-Standard UMR Data for Czech</vt:lpstr>
      <vt:lpstr>Towards Gold-Standard UMR Data for Czech</vt:lpstr>
      <vt:lpstr>Towards Gold-Standard UMR Data for Czech</vt:lpstr>
      <vt:lpstr>Inter-Annotator Agreement (IAA)</vt:lpstr>
      <vt:lpstr>Towards Gold-Standard UMR Data for Czech</vt:lpstr>
      <vt:lpstr>Automatic (Partial) Conversion</vt:lpstr>
      <vt:lpstr>Automatic (Partial) Conversion</vt:lpstr>
      <vt:lpstr>Automatic (Partial) Conversion</vt:lpstr>
      <vt:lpstr>Automatic (Partial) Conversion</vt:lpstr>
      <vt:lpstr>Automatic (Partial) Conversion – Quantitative Comparison</vt:lpstr>
      <vt:lpstr>Automatic (Partial) Conversion – Quantitative Comparison</vt:lpstr>
      <vt:lpstr>Automatic (Partial) Conversion – Quantitative Comparison</vt:lpstr>
      <vt:lpstr>From PDT to UMR: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From the Prague Dependency Treebank to the Uniform Meaning Representation: Gold-Standard Czech UMR Data and Partial Automatic Conversion</dc:title>
  <dc:creator>Markéta Lopatková</dc:creator>
  <cp:lastModifiedBy>XX</cp:lastModifiedBy>
  <cp:revision>99</cp:revision>
  <dcterms:modified xsi:type="dcterms:W3CDTF">2025-09-25T15:04:47Z</dcterms:modified>
</cp:coreProperties>
</file>