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73" r:id="rId3"/>
    <p:sldId id="262" r:id="rId4"/>
    <p:sldId id="263" r:id="rId5"/>
    <p:sldId id="264" r:id="rId6"/>
    <p:sldId id="265" r:id="rId7"/>
    <p:sldId id="275" r:id="rId8"/>
    <p:sldId id="268" r:id="rId9"/>
    <p:sldId id="269" r:id="rId10"/>
    <p:sldId id="274" r:id="rId11"/>
    <p:sldId id="270" r:id="rId12"/>
    <p:sldId id="271" r:id="rId13"/>
    <p:sldId id="272" r:id="rId14"/>
    <p:sldId id="261" r:id="rId15"/>
    <p:sldId id="267" r:id="rId1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10" userDrawn="1">
          <p15:clr>
            <a:srgbClr val="A4A3A4"/>
          </p15:clr>
        </p15:guide>
        <p15:guide id="2" pos="2699" userDrawn="1">
          <p15:clr>
            <a:srgbClr val="A4A3A4"/>
          </p15:clr>
        </p15:guide>
        <p15:guide id="3" orient="horz" pos="3072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B2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0" d="100"/>
          <a:sy n="110" d="100"/>
        </p:scale>
        <p:origin x="294" y="696"/>
      </p:cViewPr>
      <p:guideLst>
        <p:guide orient="horz" pos="2210"/>
        <p:guide pos="2699"/>
        <p:guide orient="horz" pos="3072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4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c7ae77b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c7ae77b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79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8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4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9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3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9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6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139650"/>
            <a:ext cx="8520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3600"/>
              <a:buFont typeface="Open Sans"/>
              <a:buNone/>
              <a:defRPr sz="36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375" y="4417425"/>
            <a:ext cx="91524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434625" y="4920900"/>
            <a:ext cx="1718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unless otherwise stated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-8375" y="-16747"/>
            <a:ext cx="3424800" cy="3768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5350" y="4499250"/>
            <a:ext cx="1076942" cy="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3341075" y="4499250"/>
            <a:ext cx="2746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Charles University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Faculty of Mathematics and Physics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Institute of Formal and Applied Linguistics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0" y="4417425"/>
            <a:ext cx="973811" cy="7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450" y="4525550"/>
            <a:ext cx="659600" cy="5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FEFE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300" y="2226750"/>
            <a:ext cx="7685400" cy="690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45200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27425" rIns="91425" bIns="9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CUSTOM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793500" y="567900"/>
            <a:ext cx="3404400" cy="312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defRPr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14500" y="1594200"/>
            <a:ext cx="7835400" cy="253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47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2"/>
          </p:nvPr>
        </p:nvSpPr>
        <p:spPr>
          <a:xfrm>
            <a:off x="1360700" y="982500"/>
            <a:ext cx="62700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47B2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3"/>
          </p:nvPr>
        </p:nvSpPr>
        <p:spPr>
          <a:xfrm>
            <a:off x="1041500" y="4335150"/>
            <a:ext cx="71814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47B2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1234/1-595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dl.handle.net/11234/1-5951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lindat.cz/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81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95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95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0" y="4371950"/>
            <a:ext cx="914400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50;p9"/>
          <p:cNvSpPr txBox="1">
            <a:spLocks noGrp="1"/>
          </p:cNvSpPr>
          <p:nvPr/>
        </p:nvSpPr>
        <p:spPr>
          <a:xfrm>
            <a:off x="1547664" y="4363550"/>
            <a:ext cx="70202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dirty="0" smtClean="0"/>
              <a:t>Charles University</a:t>
            </a:r>
          </a:p>
          <a:p>
            <a:pPr marL="0" indent="0"/>
            <a:r>
              <a:rPr lang="en-US" sz="1400" dirty="0" smtClean="0"/>
              <a:t>Faculty of Mathematics and Physics</a:t>
            </a:r>
          </a:p>
          <a:p>
            <a:pPr marL="0" indent="0"/>
            <a:r>
              <a:rPr lang="en-US" sz="1400" dirty="0" smtClean="0"/>
              <a:t>Institute of Formal and Applied Linguistics</a:t>
            </a:r>
            <a:endParaRPr lang="en-US" sz="1400" dirty="0"/>
          </a:p>
        </p:txBody>
      </p:sp>
      <p:pic>
        <p:nvPicPr>
          <p:cNvPr id="1030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70072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311700" y="1528042"/>
            <a:ext cx="8520600" cy="1979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From the Prague Dependency Treebank to the Uniform Meaning Representation:</a:t>
            </a:r>
            <a:br>
              <a:rPr lang="en-US" sz="3200" dirty="0" smtClean="0"/>
            </a:br>
            <a:r>
              <a:rPr lang="en-US" sz="2800" b="0" dirty="0" smtClean="0"/>
              <a:t>Gold-Standard Czech UMR Data and Partial Automatic Conversion</a:t>
            </a:r>
            <a:endParaRPr lang="en-US" sz="2800" b="0"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-8375" y="-16750"/>
            <a:ext cx="46929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" name="Google Shape;50;p9"/>
          <p:cNvSpPr txBox="1">
            <a:spLocks noGrp="1"/>
          </p:cNvSpPr>
          <p:nvPr/>
        </p:nvSpPr>
        <p:spPr>
          <a:xfrm>
            <a:off x="311700" y="3507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i="1" dirty="0" smtClean="0"/>
              <a:t>Markéta Lopatková, Hana Hledíková, Jan Štěpánek, Daniel Zeman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000" dirty="0" smtClean="0"/>
          </a:p>
          <a:p>
            <a:pPr marL="0" indent="0"/>
            <a:r>
              <a:rPr lang="en-US" sz="1800" dirty="0" err="1" smtClean="0"/>
              <a:t>ITAT</a:t>
            </a:r>
            <a:r>
              <a:rPr lang="en-US" sz="1800" dirty="0" smtClean="0"/>
              <a:t> 2025, </a:t>
            </a:r>
            <a:r>
              <a:rPr lang="en-US" sz="1800" dirty="0" err="1" smtClean="0"/>
              <a:t>WAFNL</a:t>
            </a:r>
            <a:r>
              <a:rPr lang="en-US" sz="1800" dirty="0" smtClean="0"/>
              <a:t>, Sept. 2029, </a:t>
            </a:r>
            <a:r>
              <a:rPr lang="en-US" sz="1800" dirty="0" err="1" smtClean="0"/>
              <a:t>Telgárt</a:t>
            </a:r>
            <a:r>
              <a:rPr lang="en-US" sz="1800" dirty="0" smtClean="0"/>
              <a:t>, Slovakia</a:t>
            </a:r>
            <a:endParaRPr lang="en-US" sz="1800" dirty="0"/>
          </a:p>
        </p:txBody>
      </p:sp>
      <p:pic>
        <p:nvPicPr>
          <p:cNvPr id="1026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74685"/>
              </p:ext>
            </p:extLst>
          </p:nvPr>
        </p:nvGraphicFramePr>
        <p:xfrm>
          <a:off x="7775848" y="1856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Acrobat Document" r:id="rId6" imgW="4400418" imgH="2533650" progId="AcroExch.Document.DC">
                  <p:embed/>
                </p:oleObj>
              </mc:Choice>
              <mc:Fallback>
                <p:oleObj name="Acrobat Document" r:id="rId6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5848" y="1856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t_lemma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concept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</a:t>
            </a:r>
            <a:r>
              <a:rPr lang="en-US" sz="1600" dirty="0" smtClean="0">
                <a:solidFill>
                  <a:schemeClr val="dk1"/>
                </a:solidFill>
              </a:rPr>
              <a:t>labeling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</a:rPr>
              <a:t>valency lexicon </a:t>
            </a: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</a:t>
            </a:r>
            <a:r>
              <a:rPr lang="en-US" sz="1600" dirty="0" smtClean="0">
                <a:solidFill>
                  <a:schemeClr val="dk1"/>
                </a:solidFill>
              </a:rPr>
              <a:t>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refer-person,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refer-number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</a:t>
            </a:r>
            <a:r>
              <a:rPr lang="en-US" sz="1600" dirty="0" smtClean="0">
                <a:solidFill>
                  <a:schemeClr val="dk1"/>
                </a:solidFill>
              </a:rPr>
              <a:t>alignment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47724" y="1131466"/>
            <a:ext cx="564236" cy="3240484"/>
          </a:xfrm>
          <a:prstGeom prst="rightBrace">
            <a:avLst>
              <a:gd name="adj1" fmla="val 34498"/>
              <a:gd name="adj2" fmla="val 24859"/>
            </a:avLst>
          </a:prstGeom>
          <a:ln w="28575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2933" y="1770714"/>
            <a:ext cx="4860032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often interact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  further increases </a:t>
            </a:r>
          </a:p>
          <a:p>
            <a:pPr>
              <a:lnSpc>
                <a:spcPct val="114000"/>
              </a:lnSpc>
              <a:tabLst>
                <a:tab pos="1939925" algn="l"/>
              </a:tabLst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the conversion complexity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Šipka doprava 1"/>
          <p:cNvSpPr/>
          <p:nvPr/>
        </p:nvSpPr>
        <p:spPr>
          <a:xfrm>
            <a:off x="5913257" y="1842722"/>
            <a:ext cx="432048" cy="261847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5796" y="2859428"/>
            <a:ext cx="4860032" cy="2016578"/>
          </a:xfrm>
          <a:prstGeom prst="rect">
            <a:avLst/>
          </a:prstGeom>
          <a:noFill/>
          <a:ln>
            <a:solidFill>
              <a:srgbClr val="F47B2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ignored (so far)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attributes: </a:t>
            </a: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mode, </a:t>
            </a: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polite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 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quote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,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modal-strength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wiki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document level </a:t>
            </a: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annotation</a:t>
            </a:r>
            <a:endParaRPr lang="cs-CZ"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cs-CZ" dirty="0" err="1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temporal</a:t>
            </a:r>
            <a:endParaRPr lang="cs-CZ" dirty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cs-CZ" dirty="0" err="1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modal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12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43" y="3442692"/>
            <a:ext cx="6048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203598"/>
            <a:ext cx="6600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Skupina 5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4" name="Šipka doprava 3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Šipka doprava 11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ál 4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ál 14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7300" y="1203598"/>
            <a:ext cx="6629400" cy="1600200"/>
            <a:chOff x="1257300" y="1203598"/>
            <a:chExt cx="6629400" cy="16002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203598"/>
              <a:ext cx="66294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538815" y="1284571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7418" y="3471267"/>
            <a:ext cx="6076950" cy="828675"/>
            <a:chOff x="1807418" y="3471267"/>
            <a:chExt cx="6076950" cy="8286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418" y="3471267"/>
              <a:ext cx="60769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078731" y="3593889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2211710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350" y="1193951"/>
            <a:ext cx="6591300" cy="1609725"/>
            <a:chOff x="1276350" y="1193951"/>
            <a:chExt cx="6591300" cy="16097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193951"/>
              <a:ext cx="659130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923928" y="1284572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15369" y="3480792"/>
            <a:ext cx="6076950" cy="819150"/>
            <a:chOff x="1815369" y="3480792"/>
            <a:chExt cx="6076950" cy="8191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369" y="3480792"/>
              <a:ext cx="60769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490739" y="3593889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07421" y="1707654"/>
            <a:ext cx="774506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two different meaning representations</a:t>
            </a:r>
          </a:p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manually annotated Czech UMR gold-standard data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IAA 90 %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evaluation of the automatic (partial) conversion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transforms selected language phenomena from PDT to </a:t>
            </a:r>
            <a:r>
              <a:rPr lang="en-US" dirty="0" err="1" smtClean="0"/>
              <a:t>UMR</a:t>
            </a:r>
            <a:endParaRPr lang="en-US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53-60% accuracy on the aligned nodes</a:t>
            </a:r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plan: cover more phenomena in the (near) future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automatic conversion as an essential first step to reduce costs for full manual annotation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95300" y="48357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23528" y="982530"/>
            <a:ext cx="8496944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 smtClean="0"/>
              <a:t>Gold-Standard Czech </a:t>
            </a:r>
            <a:r>
              <a:rPr lang="en-US" sz="2000" dirty="0" err="1" smtClean="0"/>
              <a:t>UMR</a:t>
            </a:r>
            <a:r>
              <a:rPr lang="en-US" sz="2000" dirty="0" smtClean="0"/>
              <a:t> Data and Partial Automatic Conversion</a:t>
            </a:r>
            <a:endParaRPr 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859710" y="567900"/>
            <a:ext cx="34044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smtClean="0"/>
              <a:t>From PDT to </a:t>
            </a:r>
            <a:r>
              <a:rPr lang="en-US" sz="2000" dirty="0" err="1" smtClean="0"/>
              <a:t>UMR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91642"/>
              </p:ext>
            </p:extLst>
          </p:nvPr>
        </p:nvGraphicFramePr>
        <p:xfrm>
          <a:off x="7740352" y="487882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352" y="487882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064896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indent="-155575"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work </a:t>
            </a:r>
            <a:r>
              <a:rPr lang="en-US" sz="1600" dirty="0" smtClean="0"/>
              <a:t>described herein has been supported by the following grants</a:t>
            </a:r>
            <a:r>
              <a:rPr lang="en-US" sz="1600" dirty="0" smtClean="0">
                <a:solidFill>
                  <a:schemeClr val="dk1"/>
                </a:solidFill>
              </a:rPr>
              <a:t>:</a:t>
            </a: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Czech Science Foundation, </a:t>
            </a:r>
            <a:r>
              <a:rPr lang="en-US" b="1" i="1" dirty="0" smtClean="0">
                <a:solidFill>
                  <a:srgbClr val="F47B20"/>
                </a:solidFill>
              </a:rPr>
              <a:t>Language Understanding: from Syntax to Discourse</a:t>
            </a:r>
            <a:r>
              <a:rPr lang="en-US" b="1" dirty="0" smtClean="0">
                <a:solidFill>
                  <a:srgbClr val="F47B20"/>
                </a:solidFill>
              </a:rPr>
              <a:t> </a:t>
            </a:r>
            <a:r>
              <a:rPr lang="cs-CZ" b="1" dirty="0" smtClean="0">
                <a:solidFill>
                  <a:srgbClr val="F47B20"/>
                </a:solidFill>
              </a:rPr>
              <a:t>	                   </a:t>
            </a:r>
            <a:r>
              <a:rPr lang="en-US" dirty="0" smtClean="0">
                <a:solidFill>
                  <a:schemeClr val="tx1"/>
                </a:solidFill>
              </a:rPr>
              <a:t>(Project No. </a:t>
            </a:r>
            <a:r>
              <a:rPr lang="en-US" dirty="0" smtClean="0"/>
              <a:t>20-</a:t>
            </a:r>
            <a:r>
              <a:rPr lang="en-US" dirty="0" err="1" smtClean="0"/>
              <a:t>16819X</a:t>
            </a:r>
            <a:r>
              <a:rPr lang="en-US" dirty="0" smtClean="0"/>
              <a:t>)</a:t>
            </a:r>
            <a:endParaRPr lang="en-US" i="1" dirty="0" smtClean="0">
              <a:solidFill>
                <a:schemeClr val="tx1"/>
              </a:solidFill>
            </a:endParaRP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/>
              <a:t>Ministry of Education, Youth, and Sports of the Czech Republic, </a:t>
            </a:r>
            <a:r>
              <a:rPr lang="en-US" b="1" i="1" dirty="0" err="1" smtClean="0">
                <a:solidFill>
                  <a:srgbClr val="F47B20"/>
                </a:solidFill>
              </a:rPr>
              <a:t>LINDAT</a:t>
            </a:r>
            <a:r>
              <a:rPr lang="en-US" b="1" i="1" dirty="0" smtClean="0">
                <a:solidFill>
                  <a:srgbClr val="F47B20"/>
                </a:solidFill>
              </a:rPr>
              <a:t>/</a:t>
            </a:r>
            <a:r>
              <a:rPr lang="en-US" b="1" i="1" dirty="0" err="1" smtClean="0">
                <a:solidFill>
                  <a:srgbClr val="F47B20"/>
                </a:solidFill>
              </a:rPr>
              <a:t>CLARIAH</a:t>
            </a:r>
            <a:r>
              <a:rPr lang="en-US" b="1" i="1" dirty="0" smtClean="0">
                <a:solidFill>
                  <a:srgbClr val="F47B20"/>
                </a:solidFill>
              </a:rPr>
              <a:t>-CZ</a:t>
            </a:r>
            <a:r>
              <a:rPr lang="en-US" i="1" dirty="0" smtClean="0"/>
              <a:t> </a:t>
            </a:r>
            <a:r>
              <a:rPr lang="cs-CZ" i="1" dirty="0"/>
              <a:t> </a:t>
            </a:r>
            <a:r>
              <a:rPr lang="cs-CZ" i="1" dirty="0" smtClean="0"/>
              <a:t>            </a:t>
            </a:r>
            <a:r>
              <a:rPr lang="en-US" dirty="0" smtClean="0"/>
              <a:t>(Project No. </a:t>
            </a:r>
            <a:r>
              <a:rPr lang="en-US" dirty="0" err="1" smtClean="0"/>
              <a:t>LM2023062</a:t>
            </a:r>
            <a:r>
              <a:rPr lang="en-US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69875" indent="-155575">
              <a:spcBef>
                <a:spcPts val="1200"/>
              </a:spcBef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project has been using data and tools provided by the </a:t>
            </a:r>
            <a:r>
              <a:rPr lang="en-US" sz="1600" b="1" i="1" dirty="0" err="1" smtClean="0">
                <a:solidFill>
                  <a:srgbClr val="F47B20"/>
                </a:solidFill>
              </a:rPr>
              <a:t>LINDAT</a:t>
            </a:r>
            <a:r>
              <a:rPr lang="cs-CZ" sz="1600" b="1" i="1" dirty="0" smtClean="0">
                <a:solidFill>
                  <a:srgbClr val="F47B20"/>
                </a:solidFill>
              </a:rPr>
              <a:t>/</a:t>
            </a:r>
            <a:r>
              <a:rPr lang="en-US" sz="1600" b="1" i="1" dirty="0" err="1" smtClean="0">
                <a:solidFill>
                  <a:srgbClr val="F47B20"/>
                </a:solidFill>
              </a:rPr>
              <a:t>CLARIAH</a:t>
            </a:r>
            <a:r>
              <a:rPr lang="en-US" sz="1600" b="1" i="1" dirty="0" smtClean="0">
                <a:solidFill>
                  <a:srgbClr val="F47B20"/>
                </a:solidFill>
              </a:rPr>
              <a:t>-CZ Research Infrastructure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6"/>
              </a:rPr>
              <a:t>https://lindat.cz</a:t>
            </a:r>
            <a:r>
              <a:rPr lang="en-US" sz="1600" dirty="0" smtClean="0"/>
              <a:t>), supported by</a:t>
            </a:r>
            <a:r>
              <a:rPr lang="cs-CZ" sz="1600" dirty="0" smtClean="0"/>
              <a:t> </a:t>
            </a:r>
            <a:r>
              <a:rPr lang="en-US" sz="1600" dirty="0" smtClean="0"/>
              <a:t>the Ministry of Education, Youth and Sports of the Czech Republic (Project No. </a:t>
            </a:r>
            <a:r>
              <a:rPr lang="en-US" sz="1600" dirty="0" err="1" smtClean="0"/>
              <a:t>LM2023062</a:t>
            </a:r>
            <a:r>
              <a:rPr lang="en-US" sz="1600" dirty="0" smtClean="0"/>
              <a:t>).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1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2387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goal: Uniform Meaning Representation for Czech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semantics, abstracting away from syntax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cross-linguistic applicability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/>
              <a:t>broad sem. interpretation of the text for cross-lingual applications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/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annotation from scratch: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time consuming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 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re-use existing corpus: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b="1" dirty="0" smtClean="0">
                <a:solidFill>
                  <a:srgbClr val="F47B20"/>
                </a:solidFill>
              </a:rPr>
              <a:t>automatic conversion </a:t>
            </a:r>
            <a:r>
              <a:rPr lang="en-US" sz="1600" dirty="0" smtClean="0">
                <a:solidFill>
                  <a:schemeClr val="dk1"/>
                </a:solidFill>
              </a:rPr>
              <a:t>from Prague Dependency Treebank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rich annotation already there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the same procedure for all languages with PDT annotation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still needed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evaluation:</a:t>
            </a:r>
            <a:r>
              <a:rPr lang="en-US" sz="1600" b="1" dirty="0" smtClean="0">
                <a:solidFill>
                  <a:srgbClr val="F47B20"/>
                </a:solidFill>
              </a:rPr>
              <a:t> manually annotated data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Zaoblený obdélník 1"/>
          <p:cNvSpPr/>
          <p:nvPr/>
        </p:nvSpPr>
        <p:spPr>
          <a:xfrm>
            <a:off x="179512" y="2931790"/>
            <a:ext cx="8784976" cy="1872208"/>
          </a:xfrm>
          <a:prstGeom prst="roundRect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Uniform</a:t>
            </a:r>
            <a:r>
              <a:rPr lang="cs-CZ" dirty="0" smtClean="0"/>
              <a:t> </a:t>
            </a:r>
            <a:r>
              <a:rPr lang="cs-CZ" dirty="0" err="1" smtClean="0"/>
              <a:t>Meaning</a:t>
            </a:r>
            <a:r>
              <a:rPr lang="cs-CZ" dirty="0" smtClean="0"/>
              <a:t> </a:t>
            </a:r>
            <a:r>
              <a:rPr lang="cs-CZ" dirty="0" err="1" smtClean="0"/>
              <a:t>Representation</a:t>
            </a:r>
            <a:endParaRPr lang="en-US" dirty="0"/>
          </a:p>
        </p:txBody>
      </p:sp>
      <p:pic>
        <p:nvPicPr>
          <p:cNvPr id="2050" name="Picture 2" descr="https://ufallab.ms.mff.cuni.cz/~stepanek/25dmr-slides/img/umr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87" y="771550"/>
            <a:ext cx="239786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PDT</a:t>
            </a:r>
            <a:r>
              <a:rPr lang="cs-CZ" dirty="0"/>
              <a:t> to </a:t>
            </a:r>
            <a:r>
              <a:rPr lang="cs-CZ" dirty="0" err="1"/>
              <a:t>UMR</a:t>
            </a: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251520" y="534498"/>
            <a:ext cx="604867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###########################################################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meta-info :: </a:t>
            </a:r>
            <a:r>
              <a:rPr lang="en-US" sz="1200" dirty="0" err="1">
                <a:latin typeface="Consolas" panose="020B0609020204030204" pitchFamily="49" charset="0"/>
              </a:rPr>
              <a:t>sent_id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u_tree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cs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s1</a:t>
            </a:r>
            <a:r>
              <a:rPr lang="en-US" sz="1200" dirty="0">
                <a:latin typeface="Consolas" panose="020B0609020204030204" pitchFamily="49" charset="0"/>
              </a:rPr>
              <a:t>-root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:: </a:t>
            </a:r>
            <a:r>
              <a:rPr lang="en-US" sz="1200" dirty="0" err="1">
                <a:latin typeface="Consolas" panose="020B0609020204030204" pitchFamily="49" charset="0"/>
              </a:rPr>
              <a:t>snt1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Index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</a:rPr>
              <a:t>1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2 </a:t>
            </a:r>
            <a:r>
              <a:rPr lang="cs-CZ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3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4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5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6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7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8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Words</a:t>
            </a:r>
            <a:r>
              <a:rPr lang="en-US" sz="1200" dirty="0">
                <a:latin typeface="Consolas" panose="020B0609020204030204" pitchFamily="49" charset="0"/>
              </a:rPr>
              <a:t>: Lindsay left in order to eat lunch .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sentence level graph: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leave-02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person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name (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 / name :</a:t>
            </a:r>
            <a:r>
              <a:rPr lang="en-US" sz="1200" dirty="0" err="1">
                <a:latin typeface="Consolas" panose="020B0609020204030204" pitchFamily="49" charset="0"/>
              </a:rPr>
              <a:t>op1</a:t>
            </a:r>
            <a:r>
              <a:rPr lang="en-US" sz="1200" dirty="0">
                <a:latin typeface="Consolas" panose="020B0609020204030204" pitchFamily="49" charset="0"/>
              </a:rPr>
              <a:t> "Lindsay"))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aspect performance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purpose (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 / eat-01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ARG1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 / lunch)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:aspect </a:t>
            </a:r>
            <a:r>
              <a:rPr lang="en-US" sz="1200" dirty="0">
                <a:latin typeface="Consolas" panose="020B0609020204030204" pitchFamily="49" charset="0"/>
              </a:rPr>
              <a:t>performance))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alignment: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: 2-2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: 1-1 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: 0-0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: 6-6 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: 7-7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document level annotation: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s1s0</a:t>
            </a:r>
            <a:r>
              <a:rPr lang="en-US" sz="1200" dirty="0">
                <a:latin typeface="Consolas" panose="020B0609020204030204" pitchFamily="49" charset="0"/>
              </a:rPr>
              <a:t> / sentence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temporal ((document-creation-time :before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:after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modal ((root :modal author)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:full-affirmative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:full-negative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1520" y="3713718"/>
            <a:ext cx="4752528" cy="1153115"/>
          </a:xfrm>
          <a:prstGeom prst="roundRect">
            <a:avLst/>
          </a:prstGeom>
          <a:solidFill>
            <a:srgbClr val="FFAB40">
              <a:alpha val="30196"/>
            </a:srgbClr>
          </a:solidFill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kupina 13"/>
          <p:cNvGrpSpPr/>
          <p:nvPr/>
        </p:nvGrpSpPr>
        <p:grpSpPr>
          <a:xfrm>
            <a:off x="1115616" y="1870353"/>
            <a:ext cx="2952328" cy="890960"/>
            <a:chOff x="1115616" y="1870353"/>
            <a:chExt cx="2952328" cy="890960"/>
          </a:xfrm>
        </p:grpSpPr>
        <p:sp>
          <p:nvSpPr>
            <p:cNvPr id="6" name="Zaoblený obdélník 5"/>
            <p:cNvSpPr/>
            <p:nvPr/>
          </p:nvSpPr>
          <p:spPr>
            <a:xfrm>
              <a:off x="1115616" y="1870353"/>
              <a:ext cx="2952328" cy="373655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aoblený obdélník 10"/>
            <p:cNvSpPr/>
            <p:nvPr/>
          </p:nvSpPr>
          <p:spPr>
            <a:xfrm>
              <a:off x="1562522" y="2526204"/>
              <a:ext cx="360040" cy="235109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Pravoúhlá spojnice 11"/>
            <p:cNvCxnSpPr>
              <a:endCxn id="11" idx="3"/>
            </p:cNvCxnSpPr>
            <p:nvPr/>
          </p:nvCxnSpPr>
          <p:spPr>
            <a:xfrm rot="10800000" flipV="1">
              <a:off x="1922562" y="2244007"/>
              <a:ext cx="1800200" cy="399751"/>
            </a:xfrm>
            <a:prstGeom prst="bentConnector3">
              <a:avLst/>
            </a:prstGeom>
            <a:ln w="19050">
              <a:solidFill>
                <a:srgbClr val="F47B2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ovéPole 16"/>
          <p:cNvSpPr txBox="1"/>
          <p:nvPr/>
        </p:nvSpPr>
        <p:spPr>
          <a:xfrm>
            <a:off x="4211960" y="4882969"/>
            <a:ext cx="49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 err="1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UMR</a:t>
            </a:r>
            <a:r>
              <a:rPr lang="cs-CZ" dirty="0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2.0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http://hdl.handle.net/11234/1-5902</a:t>
            </a:r>
            <a:endParaRPr lang="cs-CZ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289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Prague Dependency Treebank</a:t>
            </a:r>
            <a:endParaRPr lang="en-US" dirty="0"/>
          </a:p>
        </p:txBody>
      </p:sp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06" y="20538"/>
            <a:ext cx="2602006" cy="51435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300192" y="483518"/>
            <a:ext cx="504056" cy="3362794"/>
          </a:xfrm>
          <a:prstGeom prst="rightBrace">
            <a:avLst>
              <a:gd name="adj1" fmla="val 13834"/>
              <a:gd name="adj2" fmla="val 11078"/>
            </a:avLst>
          </a:prstGeom>
          <a:ln w="19050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83518"/>
            <a:ext cx="2286319" cy="339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942804"/>
            <a:ext cx="548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Míra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nezaměstnanosti</a:t>
            </a:r>
            <a:r>
              <a:rPr lang="en-US" dirty="0">
                <a:latin typeface="Consolas" panose="020B0609020204030204" pitchFamily="49" charset="0"/>
              </a:rPr>
              <a:t> by se </a:t>
            </a:r>
            <a:r>
              <a:rPr lang="en-US" dirty="0" err="1">
                <a:latin typeface="Consolas" panose="020B0609020204030204" pitchFamily="49" charset="0"/>
              </a:rPr>
              <a:t>měla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vyvíjet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protikladně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než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standardní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ekonomice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cs-CZ" dirty="0" smtClean="0">
              <a:latin typeface="Consolas" panose="020B0609020204030204" pitchFamily="49" charset="0"/>
            </a:endParaRPr>
          </a:p>
          <a:p>
            <a:endParaRPr lang="cs-CZ" sz="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unemployment rate should develop in the opposite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direction</a:t>
            </a:r>
            <a:r>
              <a:rPr lang="cs-CZ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that in a standard economy.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131840" y="4882969"/>
            <a:ext cx="496855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PDT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-C 2.0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lang="en-U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hdl.handle.net/11234/1-5813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9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</a:t>
            </a:r>
            <a:r>
              <a:rPr lang="en-US" sz="1600" dirty="0" err="1" smtClean="0">
                <a:solidFill>
                  <a:schemeClr val="dk1"/>
                </a:solidFill>
              </a:rPr>
              <a:t>eventive</a:t>
            </a:r>
            <a:r>
              <a:rPr lang="en-US" sz="1600" dirty="0" smtClean="0">
                <a:solidFill>
                  <a:schemeClr val="dk1"/>
                </a:solidFill>
              </a:rPr>
              <a:t> concepts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for each event, complex information 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aspect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temporal chains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epistemic modality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dk1"/>
                </a:solidFill>
              </a:rPr>
              <a:t>coreference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meaning of individual morphological categories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dirty="0" smtClean="0">
              <a:solidFill>
                <a:schemeClr val="tx1"/>
              </a:solidFill>
            </a:endParaRPr>
          </a:p>
          <a:p>
            <a:pPr marL="357188" indent="-242888">
              <a:spcBef>
                <a:spcPts val="3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tx1"/>
                </a:solidFill>
              </a:rPr>
              <a:t>coreference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Manually Annotated </a:t>
            </a:r>
            <a:r>
              <a:rPr lang="en-US" dirty="0" err="1" smtClean="0"/>
              <a:t>UMR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0" y="2571750"/>
            <a:ext cx="914400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Manually Annotated </a:t>
            </a:r>
            <a:r>
              <a:rPr lang="en-US" dirty="0" err="1" smtClean="0"/>
              <a:t>UMR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Inter-Annotator Agreement (IAA)</a:t>
            </a:r>
            <a:endParaRPr lang="en-US" dirty="0"/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UMR graphs = </a:t>
            </a:r>
            <a:r>
              <a:rPr lang="en-US" dirty="0" smtClean="0"/>
              <a:t>as a set of triples </a:t>
            </a:r>
            <a:r>
              <a:rPr lang="en-US" sz="1600" dirty="0" smtClean="0">
                <a:latin typeface="Consolas" panose="020B0609020204030204" pitchFamily="49" charset="0"/>
              </a:rPr>
              <a:t>(𝑥,𝑦,𝑧)</a:t>
            </a:r>
            <a:r>
              <a:rPr lang="en-US" dirty="0" smtClean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relation, node)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attribute, value)</a:t>
            </a:r>
          </a:p>
          <a:p>
            <a:pPr marL="114300" indent="0">
              <a:buSzPct val="70000"/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Metric for graph comparison: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/>
            </a:pPr>
            <a:r>
              <a:rPr lang="en-US" sz="1600" dirty="0" smtClean="0">
                <a:solidFill>
                  <a:schemeClr val="dk1"/>
                </a:solidFill>
              </a:rPr>
              <a:t>Match nodes: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number of nodes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alignment (nodes to words)</a:t>
            </a:r>
          </a:p>
          <a:p>
            <a:pPr marL="114300" indent="0" defTabSz="827088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            		</a:t>
            </a:r>
            <a:r>
              <a:rPr lang="en-US" sz="1600" b="1" i="1" dirty="0" err="1" smtClean="0">
                <a:solidFill>
                  <a:srgbClr val="F47B20"/>
                </a:solidFill>
                <a:latin typeface="+mn-lt"/>
              </a:rPr>
              <a:t>juːmæʧ</a:t>
            </a:r>
            <a:r>
              <a:rPr lang="en-US" sz="1600" b="1" i="1" dirty="0" smtClean="0">
                <a:solidFill>
                  <a:srgbClr val="F47B2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maps nodes primarily by word alignment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 nodes without alignment, requires concept identity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forces 1:1 mapping (selected the "best" node from </a:t>
            </a:r>
            <a:r>
              <a:rPr lang="en-US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1:N</a:t>
            </a: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 startAt="2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Similarity is measured as the </a:t>
            </a:r>
            <a:r>
              <a:rPr lang="en-US" sz="1600" b="1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sz="1600" b="1" baseline="-25000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cs-CZ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</a:t>
            </a:r>
            <a:r>
              <a:rPr lang="en-US" sz="1600" b="1" dirty="0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score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of the triples</a:t>
            </a:r>
            <a:endParaRPr lang="en-US" sz="1600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Šipka doprava 1"/>
          <p:cNvSpPr/>
          <p:nvPr/>
        </p:nvSpPr>
        <p:spPr>
          <a:xfrm>
            <a:off x="971600" y="3095445"/>
            <a:ext cx="648072" cy="196385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final IAA </a:t>
            </a:r>
            <a:r>
              <a:rPr lang="en-US" sz="1400" dirty="0" smtClean="0">
                <a:solidFill>
                  <a:schemeClr val="dk1"/>
                </a:solidFill>
              </a:rPr>
              <a:t>(after reconciliation; table taken from Štěpánek et al., 2025)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analysis of main mismatches in the paper </a:t>
            </a:r>
            <a:r>
              <a:rPr lang="en-US" sz="1400" dirty="0" smtClean="0">
                <a:solidFill>
                  <a:schemeClr val="dk1"/>
                </a:solidFill>
              </a:rPr>
              <a:t>(events and argument structure, ellipses, granularity of NE classification, relations vs. attributes, attributes and their values)</a:t>
            </a:r>
          </a:p>
          <a:p>
            <a:pPr marL="357188" indent="-242888">
              <a:lnSpc>
                <a:spcPct val="90000"/>
              </a:lnSpc>
              <a:buSzPct val="70000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UMR allows for multiple valid annotations of the same meaning</a:t>
            </a:r>
          </a:p>
          <a:p>
            <a:pPr marL="114300" indent="0">
              <a:buSzPct val="70000"/>
              <a:buNone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Manually Annotated UMR Data: IAA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38969"/>
            <a:ext cx="6067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7308304" y="4363239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47B20"/>
                </a:solidFill>
              </a:rPr>
              <a:t>!!!</a:t>
            </a:r>
            <a:endParaRPr lang="en-US" sz="3200" b="1" dirty="0">
              <a:solidFill>
                <a:srgbClr val="F47B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7907" y="2132445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6396" y="3104834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ál 4"/>
          <p:cNvSpPr/>
          <p:nvPr/>
        </p:nvSpPr>
        <p:spPr>
          <a:xfrm>
            <a:off x="6444208" y="3090807"/>
            <a:ext cx="1152128" cy="705079"/>
          </a:xfrm>
          <a:prstGeom prst="ellipse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835</Words>
  <Application>Microsoft Office PowerPoint</Application>
  <PresentationFormat>On-screen Show (16:9)</PresentationFormat>
  <Paragraphs>223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Courier New</vt:lpstr>
      <vt:lpstr>Consolas</vt:lpstr>
      <vt:lpstr>Symbol</vt:lpstr>
      <vt:lpstr>Open Sans</vt:lpstr>
      <vt:lpstr>Arial</vt:lpstr>
      <vt:lpstr>Simple Light</vt:lpstr>
      <vt:lpstr>Acrobat Document</vt:lpstr>
      <vt:lpstr>From the Prague Dependency Treebank to the Uniform Meaning Representation: Gold-Standard Czech UMR Data and Partial Automatic Conversion</vt:lpstr>
      <vt:lpstr>Motivation</vt:lpstr>
      <vt:lpstr>Uniform Meaning Representation</vt:lpstr>
      <vt:lpstr>Prague Dependency Treebank</vt:lpstr>
      <vt:lpstr>UMR vs. PDT</vt:lpstr>
      <vt:lpstr>Manually Annotated UMR Data</vt:lpstr>
      <vt:lpstr>Manually Annotated UMR Data</vt:lpstr>
      <vt:lpstr>Inter-Annotator Agreement (IAA)</vt:lpstr>
      <vt:lpstr>Manually Annotated UMR Data: IAA</vt:lpstr>
      <vt:lpstr>Automatic (Partial) Conversion</vt:lpstr>
      <vt:lpstr>Automatic (Partial) Conversion – Quantitative Comparison</vt:lpstr>
      <vt:lpstr>Automatic (Partial) Conversion – Quantitative Comparison</vt:lpstr>
      <vt:lpstr>Automatic (Partial) Conversion – Quantitative Comparison</vt:lpstr>
      <vt:lpstr>From PDT to UMR: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Prague Dependency Treebank to the Uniform Meaning Representation: Gold-Standard Czech UMR Data and Partial Automatic Conversion</dc:title>
  <dc:creator>Markéta Lopatková</dc:creator>
  <cp:lastModifiedBy>XX</cp:lastModifiedBy>
  <cp:revision>91</cp:revision>
  <dcterms:modified xsi:type="dcterms:W3CDTF">2025-09-18T14:39:15Z</dcterms:modified>
</cp:coreProperties>
</file>