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1"/>
  </p:notesMasterIdLst>
  <p:sldIdLst>
    <p:sldId id="256" r:id="rId2"/>
    <p:sldId id="27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7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rom" initials="c" lastIdx="1" clrIdx="0">
    <p:extLst>
      <p:ext uri="{19B8F6BF-5375-455C-9EA6-DF929625EA0E}">
        <p15:presenceInfo xmlns:p15="http://schemas.microsoft.com/office/powerpoint/2012/main" userId="chor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314" autoAdjust="0"/>
  </p:normalViewPr>
  <p:slideViewPr>
    <p:cSldViewPr snapToGrid="0">
      <p:cViewPr>
        <p:scale>
          <a:sx n="88" d="100"/>
          <a:sy n="88" d="100"/>
        </p:scale>
        <p:origin x="494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2T16:33:58.397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5CBD678-CD30-4D67-84FA-38593F0A62D8}" type="datetimeFigureOut">
              <a:rPr lang="fa-IR" smtClean="0"/>
              <a:t>20/10/1440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C411753-758D-4D06-8B1D-15F9D4ECA6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555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50 درصد</a:t>
            </a:r>
            <a:r>
              <a:rPr lang="fa-IR" baseline="0" dirty="0"/>
              <a:t> در مقابل 28 درصد جامعه علمی و مهندسی</a:t>
            </a:r>
          </a:p>
          <a:p>
            <a:r>
              <a:rPr lang="fa-IR" baseline="0" dirty="0"/>
              <a:t>26 در صد در مقابل 10 درصد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1753-758D-4D06-8B1D-15F9D4ECA6CC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691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CCS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Oakland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NDSS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Usenix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1753-758D-4D06-8B1D-15F9D4ECA6CC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906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A609-C09D-46F6-A3F0-CAC439BA9D6D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pPr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3884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0250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463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719D-BC06-44E6-98E4-13D16602E4EE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16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300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256745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97A2-4830-4827-8A3D-C9F16997BBA9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518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E6D0-AA49-4CC4-B639-C74ECCAAA6E4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391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18E-5534-4DFB-8712-1B9EBD5A4AA2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9263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0F9-9911-4A96-BD00-3D4D2AE1DF50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40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97E0-AE11-410F-95C2-56D0C4805078}" type="datetime8">
              <a:rPr lang="fa-IR" smtClean="0"/>
              <a:t>23 ژوئن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915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0414-15E9-4E94-AC0F-BAB9A9832FD8}" type="datetime8">
              <a:rPr lang="fa-IR" smtClean="0"/>
              <a:t>23 ژوئن 19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24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7082-1A61-495F-881F-9218EB997F22}" type="datetime8">
              <a:rPr lang="fa-IR" smtClean="0"/>
              <a:t>23 ژوئن 19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48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1EB9-1653-4887-9D8B-FD1C452839DD}" type="datetime8">
              <a:rPr lang="fa-IR" smtClean="0"/>
              <a:t>23 ژوئن 19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836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2DE5-8DD2-440A-8ED1-8C404944283B}" type="datetime8">
              <a:rPr lang="fa-IR" smtClean="0"/>
              <a:t>23 ژوئن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58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9EE9-3539-4A29-85BC-5A64454BB843}" type="datetime8">
              <a:rPr lang="fa-IR" smtClean="0"/>
              <a:t>23 ژوئن 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567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6CFD-F443-42D5-9585-9A53E3481571}" type="datetime8">
              <a:rPr lang="fa-IR" smtClean="0"/>
              <a:t>23 ژوئن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67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34841" y="139430"/>
            <a:ext cx="1188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بسمه تعالی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9950" y="926999"/>
            <a:ext cx="62048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kern="1400" dirty="0">
                <a:cs typeface="B Titr" panose="00000700000000000000" pitchFamily="2" charset="-78"/>
              </a:rPr>
              <a:t>موضوع ارائه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225" y="1296331"/>
            <a:ext cx="89611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>
                <a:cs typeface="B Titr" panose="00000700000000000000" pitchFamily="2" charset="-78"/>
              </a:rPr>
              <a:t>توصیف شبکه کاربران نخبه </a:t>
            </a:r>
            <a:r>
              <a:rPr lang="fa-IR" sz="2800" dirty="0" err="1">
                <a:cs typeface="B Titr" panose="00000700000000000000" pitchFamily="2" charset="-78"/>
              </a:rPr>
              <a:t>توییتر</a:t>
            </a:r>
            <a:r>
              <a:rPr lang="fa-IR" sz="2800" dirty="0">
                <a:cs typeface="B Titr" panose="00000700000000000000" pitchFamily="2" charset="-78"/>
              </a:rPr>
              <a:t> با استفاده از تحلیل شبکه اجتماعی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6767" y="5733904"/>
            <a:ext cx="22805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محمد چرم زاده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5022" y="6488668"/>
            <a:ext cx="17242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بهار 1398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B58CC-9B41-4DC1-B41B-5357FD0C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" y="42582"/>
            <a:ext cx="2066752" cy="12262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A96851-4F28-4E2F-900C-A1B9119BA37E}"/>
              </a:ext>
            </a:extLst>
          </p:cNvPr>
          <p:cNvSpPr txBox="1"/>
          <p:nvPr/>
        </p:nvSpPr>
        <p:spPr>
          <a:xfrm>
            <a:off x="-373033" y="5732026"/>
            <a:ext cx="32050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درس : تحلیل شبکه اجتماعی</a:t>
            </a:r>
          </a:p>
          <a:p>
            <a:pPr algn="r" rtl="1"/>
            <a:endParaRPr lang="fa-IR" dirty="0">
              <a:cs typeface="B Titr" panose="00000700000000000000" pitchFamily="2" charset="-78"/>
            </a:endParaRPr>
          </a:p>
          <a:p>
            <a:pPr algn="r" rtl="1"/>
            <a:r>
              <a:rPr lang="fa-IR" dirty="0">
                <a:cs typeface="B Titr" panose="00000700000000000000" pitchFamily="2" charset="-78"/>
              </a:rPr>
              <a:t>استاد : دکتر هاشمی </a:t>
            </a:r>
            <a:r>
              <a:rPr lang="fa-IR" dirty="0" err="1">
                <a:cs typeface="B Titr" panose="00000700000000000000" pitchFamily="2" charset="-78"/>
              </a:rPr>
              <a:t>گلپایگانی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6DBB9-4B32-4746-9104-6351B8CE2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933754"/>
            <a:ext cx="6816437" cy="37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10</a:t>
            </a:fld>
            <a:endParaRPr lang="fa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3A432-E37A-47A2-A437-742F11AE1131}"/>
              </a:ext>
            </a:extLst>
          </p:cNvPr>
          <p:cNvSpPr txBox="1"/>
          <p:nvPr/>
        </p:nvSpPr>
        <p:spPr>
          <a:xfrm>
            <a:off x="1887385" y="421266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>
                <a:cs typeface="B Titr" panose="00000700000000000000" pitchFamily="2" charset="-78"/>
              </a:rPr>
              <a:t>تشخیص جوامع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-149457" y="1599071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مشکل شبکه جهت دار در بسیاری از تکنیک های تشخیص جامعه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44911-D207-4FFE-84FD-401E59CC707B}"/>
              </a:ext>
            </a:extLst>
          </p:cNvPr>
          <p:cNvSpPr txBox="1"/>
          <p:nvPr/>
        </p:nvSpPr>
        <p:spPr>
          <a:xfrm>
            <a:off x="-149458" y="2487762"/>
            <a:ext cx="9042545" cy="15311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تبدیل یال جهت دار به بدون جهت وزن دار 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یال دو طرفه است =وزن 2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وقتی یک طرفه=وزن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FF276-12B9-4F3B-9EE0-844FC9B58713}"/>
              </a:ext>
            </a:extLst>
          </p:cNvPr>
          <p:cNvSpPr txBox="1"/>
          <p:nvPr/>
        </p:nvSpPr>
        <p:spPr>
          <a:xfrm>
            <a:off x="-149459" y="4408107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تشخیص جوامع با استفاده از تکنیک </a:t>
            </a:r>
            <a:r>
              <a:rPr lang="en-US" dirty="0"/>
              <a:t>COMBO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8FEA5-49C8-4D04-BCC7-6394CC5DAD55}"/>
              </a:ext>
            </a:extLst>
          </p:cNvPr>
          <p:cNvSpPr txBox="1"/>
          <p:nvPr/>
        </p:nvSpPr>
        <p:spPr>
          <a:xfrm>
            <a:off x="-149459" y="5258929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عدم دارا بودن مشکلات دیگر تکنیک ها در بهینه سازی چند هدف و خروجی پایدار</a:t>
            </a:r>
          </a:p>
        </p:txBody>
      </p:sp>
    </p:spTree>
    <p:extLst>
      <p:ext uri="{BB962C8B-B14F-4D97-AF65-F5344CB8AC3E}">
        <p14:creationId xmlns:p14="http://schemas.microsoft.com/office/powerpoint/2010/main" val="85317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29C0B0E1-2DBB-4C45-9BF8-D1CEE3158F12}" type="slidenum">
              <a:rPr lang="fa-IR" smtClean="0"/>
              <a:t>11</a:t>
            </a:fld>
            <a:endParaRPr lang="fa-I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5BC3D-C5D5-4BD7-A397-9746638E41E8}"/>
              </a:ext>
            </a:extLst>
          </p:cNvPr>
          <p:cNvSpPr txBox="1"/>
          <p:nvPr/>
        </p:nvSpPr>
        <p:spPr>
          <a:xfrm>
            <a:off x="1887385" y="421266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>
                <a:cs typeface="B Titr" panose="00000700000000000000" pitchFamily="2" charset="-78"/>
              </a:rPr>
              <a:t>نتایج تشخیص جوامع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EB676-4336-4E69-8728-073890B351FE}"/>
              </a:ext>
            </a:extLst>
          </p:cNvPr>
          <p:cNvSpPr txBox="1"/>
          <p:nvPr/>
        </p:nvSpPr>
        <p:spPr>
          <a:xfrm>
            <a:off x="-149457" y="1587360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ویژگی های 14 جامعه در شبکه از جمله </a:t>
            </a:r>
            <a:r>
              <a:rPr lang="fa-IR" sz="2400" dirty="0" err="1">
                <a:cs typeface="B Titr" panose="00000700000000000000" pitchFamily="2" charset="-78"/>
              </a:rPr>
              <a:t>سایز،تراکم</a:t>
            </a:r>
            <a:r>
              <a:rPr lang="fa-IR" sz="2400" dirty="0">
                <a:cs typeface="B Titr" panose="00000700000000000000" pitchFamily="2" charset="-78"/>
              </a:rPr>
              <a:t> و فضای حاکم بر آنها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E74E5-743F-41CB-967C-5393E211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31" y="2296391"/>
            <a:ext cx="6478687" cy="41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0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03FA01E2-1AB6-4175-AF6D-ECA2A77D645B}" type="slidenum">
              <a:rPr lang="fa-IR" smtClean="0"/>
              <a:t>12</a:t>
            </a:fld>
            <a:endParaRPr lang="fa-I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F8B65-4A43-44AA-9DED-E1F6085C609F}"/>
              </a:ext>
            </a:extLst>
          </p:cNvPr>
          <p:cNvSpPr txBox="1"/>
          <p:nvPr/>
        </p:nvSpPr>
        <p:spPr>
          <a:xfrm>
            <a:off x="0" y="796731"/>
            <a:ext cx="904254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cs typeface="B Titr" panose="00000700000000000000" pitchFamily="2" charset="-78"/>
              </a:rPr>
              <a:t>پایداری تم ها حاکم بر جوامع در فرآیند افزایش سایز حاکی از این است که تم ها پیرو خاصیت های اجتماعی جوامع هستند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9E5F8-CE6F-49DA-BEBA-B1E9563FC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2" y="1378148"/>
            <a:ext cx="10892938" cy="5479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00DAD-4D5F-4220-AD94-960BF0DF350E}"/>
              </a:ext>
            </a:extLst>
          </p:cNvPr>
          <p:cNvSpPr txBox="1"/>
          <p:nvPr/>
        </p:nvSpPr>
        <p:spPr>
          <a:xfrm>
            <a:off x="1918557" y="211956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>
                <a:cs typeface="B Titr" panose="00000700000000000000" pitchFamily="2" charset="-78"/>
              </a:rPr>
              <a:t>نتایج تشخیص جوامع</a:t>
            </a:r>
            <a:endParaRPr lang="fa-IR" sz="32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598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910" y="640081"/>
            <a:ext cx="4081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defRPr/>
            </a:pPr>
            <a:r>
              <a:rPr lang="fa-IR" sz="2800" dirty="0">
                <a:solidFill>
                  <a:prstClr val="black"/>
                </a:solidFill>
                <a:cs typeface="B Titr"/>
              </a:rPr>
              <a:t>گرایش اتصال بین جوامع</a:t>
            </a:r>
            <a:endParaRPr kumimoji="0" lang="fa-I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B Tit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C3858644-84F1-4A03-8698-88B10D0B0A81}" type="slidenum">
              <a:rPr lang="fa-IR" smtClean="0"/>
              <a:t>13</a:t>
            </a:fld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85D45-E476-4DCF-8E05-CDB11660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163301"/>
            <a:ext cx="5492221" cy="5165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C182C-94AF-4C1E-9360-8C37ACE8F90B}"/>
              </a:ext>
            </a:extLst>
          </p:cNvPr>
          <p:cNvSpPr txBox="1"/>
          <p:nvPr/>
        </p:nvSpPr>
        <p:spPr>
          <a:xfrm>
            <a:off x="5912427" y="1905506"/>
            <a:ext cx="370802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تعداد بیشتر یال نسبت به حالت </a:t>
            </a:r>
            <a:r>
              <a:rPr lang="en-US" sz="2400" dirty="0">
                <a:cs typeface="B Titr" panose="00000700000000000000" pitchFamily="2" charset="-78"/>
              </a:rPr>
              <a:t>ER</a:t>
            </a:r>
            <a:r>
              <a:rPr lang="fa-IR" sz="2400" dirty="0">
                <a:cs typeface="B Titr" panose="00000700000000000000" pitchFamily="2" charset="-78"/>
              </a:rPr>
              <a:t>= گرایش مثبت (قرمز)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تعداد کمتر یال نسبت به حالت </a:t>
            </a:r>
            <a:r>
              <a:rPr lang="en-US" sz="2400" dirty="0">
                <a:cs typeface="B Titr" panose="00000700000000000000" pitchFamily="2" charset="-78"/>
              </a:rPr>
              <a:t>ER</a:t>
            </a:r>
            <a:r>
              <a:rPr lang="fa-IR" sz="2400" dirty="0">
                <a:cs typeface="B Titr" panose="00000700000000000000" pitchFamily="2" charset="-78"/>
              </a:rPr>
              <a:t>= گرایش منفی (آبی)</a:t>
            </a:r>
            <a:endParaRPr lang="en-US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dirty="0">
              <a:cs typeface="B Titr" panose="00000700000000000000" pitchFamily="2" charset="-78"/>
            </a:endParaRPr>
          </a:p>
          <a:p>
            <a:pPr algn="r" rtl="1"/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Titr" panose="00000700000000000000" pitchFamily="2" charset="-78"/>
              </a:rPr>
              <a:t>Arabic</a:t>
            </a:r>
            <a:r>
              <a:rPr lang="fa-IR" sz="2400" dirty="0">
                <a:cs typeface="B Titr" panose="00000700000000000000" pitchFamily="2" charset="-78"/>
              </a:rPr>
              <a:t> و </a:t>
            </a:r>
            <a:r>
              <a:rPr lang="en-US" sz="2400" dirty="0">
                <a:cs typeface="B Titr" panose="00000700000000000000" pitchFamily="2" charset="-78"/>
              </a:rPr>
              <a:t>Us/pop</a:t>
            </a:r>
            <a:r>
              <a:rPr lang="fa-IR" sz="2400" dirty="0">
                <a:cs typeface="B Titr" panose="00000700000000000000" pitchFamily="2" charset="-78"/>
              </a:rPr>
              <a:t> بیشترین گرایش منفی</a:t>
            </a:r>
          </a:p>
        </p:txBody>
      </p:sp>
    </p:spTree>
    <p:extLst>
      <p:ext uri="{BB962C8B-B14F-4D97-AF65-F5344CB8AC3E}">
        <p14:creationId xmlns:p14="http://schemas.microsoft.com/office/powerpoint/2010/main" val="390073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0089DF8C-2FCE-4AD7-84A2-5E2792D7E972}" type="slidenum">
              <a:rPr lang="fa-IR" smtClean="0"/>
              <a:t>14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AA222-ED6F-4D33-8FA5-112C53A7D47A}"/>
              </a:ext>
            </a:extLst>
          </p:cNvPr>
          <p:cNvSpPr txBox="1"/>
          <p:nvPr/>
        </p:nvSpPr>
        <p:spPr>
          <a:xfrm>
            <a:off x="4675910" y="640081"/>
            <a:ext cx="4081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تاثیر متقابل جوامع و کاربران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B428F-1148-4AFF-8A93-1717BD15D841}"/>
              </a:ext>
            </a:extLst>
          </p:cNvPr>
          <p:cNvSpPr txBox="1"/>
          <p:nvPr/>
        </p:nvSpPr>
        <p:spPr>
          <a:xfrm>
            <a:off x="124691" y="1599071"/>
            <a:ext cx="876839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برخلاف تحقیقات قبلی که مجموع </a:t>
            </a:r>
            <a:r>
              <a:rPr lang="fa-IR" sz="2400" dirty="0" err="1">
                <a:cs typeface="B Titr" panose="00000700000000000000" pitchFamily="2" charset="-78"/>
              </a:rPr>
              <a:t>توییت</a:t>
            </a:r>
            <a:r>
              <a:rPr lang="fa-IR" sz="2400" dirty="0">
                <a:cs typeface="B Titr" panose="00000700000000000000" pitchFamily="2" charset="-78"/>
              </a:rPr>
              <a:t> و </a:t>
            </a:r>
            <a:r>
              <a:rPr lang="fa-IR" sz="2400" dirty="0" err="1">
                <a:cs typeface="B Titr" panose="00000700000000000000" pitchFamily="2" charset="-78"/>
              </a:rPr>
              <a:t>ریپلای</a:t>
            </a:r>
            <a:r>
              <a:rPr lang="fa-IR" sz="2400" dirty="0">
                <a:cs typeface="B Titr" panose="00000700000000000000" pitchFamily="2" charset="-78"/>
              </a:rPr>
              <a:t> در نظر می گرفتند تاثیر </a:t>
            </a:r>
            <a:r>
              <a:rPr lang="en-US" sz="2400" dirty="0">
                <a:cs typeface="B Titr" panose="00000700000000000000" pitchFamily="2" charset="-78"/>
              </a:rPr>
              <a:t>u</a:t>
            </a:r>
            <a:r>
              <a:rPr lang="fa-IR" sz="2400" dirty="0">
                <a:cs typeface="B Titr" panose="00000700000000000000" pitchFamily="2" charset="-78"/>
              </a:rPr>
              <a:t> بر بقیه کاربران را با 2 معیار اندازه می گیریم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E6F69-E3B2-4091-9C33-8555CD99CAA3}"/>
              </a:ext>
            </a:extLst>
          </p:cNvPr>
          <p:cNvSpPr txBox="1"/>
          <p:nvPr/>
        </p:nvSpPr>
        <p:spPr>
          <a:xfrm>
            <a:off x="124690" y="2555451"/>
            <a:ext cx="876839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1) نخبگان تحت تاثیر قرار گرفته </a:t>
            </a:r>
            <a:r>
              <a:rPr lang="en-US" sz="2400" dirty="0">
                <a:cs typeface="B Titr" panose="00000700000000000000" pitchFamily="2" charset="-78"/>
              </a:rPr>
              <a:t>u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 افراد نخبه ای که حداقل یک بار پست </a:t>
            </a:r>
            <a:r>
              <a:rPr lang="en-US" sz="2400" dirty="0">
                <a:cs typeface="B Titr" panose="00000700000000000000" pitchFamily="2" charset="-78"/>
              </a:rPr>
              <a:t>u</a:t>
            </a:r>
            <a:r>
              <a:rPr lang="fa-IR" sz="2400" dirty="0">
                <a:cs typeface="B Titr" panose="00000700000000000000" pitchFamily="2" charset="-78"/>
              </a:rPr>
              <a:t> را </a:t>
            </a:r>
            <a:r>
              <a:rPr lang="fa-IR" sz="2400" dirty="0" err="1">
                <a:cs typeface="B Titr" panose="00000700000000000000" pitchFamily="2" charset="-78"/>
              </a:rPr>
              <a:t>ریتوییت</a:t>
            </a:r>
            <a:r>
              <a:rPr lang="fa-IR" sz="2400" dirty="0">
                <a:cs typeface="B Titr" panose="00000700000000000000" pitchFamily="2" charset="-78"/>
              </a:rPr>
              <a:t> کردند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BE802-3442-4CBA-B483-2BE2DFF95FB9}"/>
              </a:ext>
            </a:extLst>
          </p:cNvPr>
          <p:cNvSpPr txBox="1"/>
          <p:nvPr/>
        </p:nvSpPr>
        <p:spPr>
          <a:xfrm>
            <a:off x="124690" y="3594093"/>
            <a:ext cx="8768397" cy="11541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2) تاثیر </a:t>
            </a:r>
            <a:r>
              <a:rPr lang="fa-IR" sz="2400" dirty="0" err="1">
                <a:cs typeface="B Titr" panose="00000700000000000000" pitchFamily="2" charset="-78"/>
              </a:rPr>
              <a:t>تجمعی</a:t>
            </a:r>
            <a:r>
              <a:rPr lang="fa-IR" sz="2400" dirty="0">
                <a:cs typeface="B Titr" panose="00000700000000000000" pitchFamily="2" charset="-78"/>
              </a:rPr>
              <a:t> روی کاربر </a:t>
            </a:r>
            <a:r>
              <a:rPr lang="en-US" sz="2400" dirty="0">
                <a:cs typeface="B Titr" panose="00000700000000000000" pitchFamily="2" charset="-78"/>
              </a:rPr>
              <a:t>u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تعداد </a:t>
            </a:r>
            <a:r>
              <a:rPr lang="fa-IR" sz="2400" dirty="0" err="1">
                <a:cs typeface="B Titr" panose="00000700000000000000" pitchFamily="2" charset="-78"/>
              </a:rPr>
              <a:t>دفعاتی</a:t>
            </a:r>
            <a:r>
              <a:rPr lang="fa-IR" sz="2400" dirty="0">
                <a:cs typeface="B Titr" panose="00000700000000000000" pitchFamily="2" charset="-78"/>
              </a:rPr>
              <a:t> که کاربر</a:t>
            </a:r>
            <a:r>
              <a:rPr lang="en-US" sz="2400" dirty="0">
                <a:cs typeface="B Titr" panose="00000700000000000000" pitchFamily="2" charset="-78"/>
              </a:rPr>
              <a:t>v</a:t>
            </a:r>
            <a:r>
              <a:rPr lang="fa-IR" sz="2400" dirty="0">
                <a:cs typeface="B Titr" panose="00000700000000000000" pitchFamily="2" charset="-78"/>
              </a:rPr>
              <a:t> کاربر</a:t>
            </a:r>
            <a:r>
              <a:rPr lang="en-US" sz="2400" dirty="0">
                <a:cs typeface="B Titr" panose="00000700000000000000" pitchFamily="2" charset="-78"/>
              </a:rPr>
              <a:t> u </a:t>
            </a:r>
            <a:r>
              <a:rPr lang="fa-IR" sz="2400" dirty="0">
                <a:cs typeface="B Titr" panose="00000700000000000000" pitchFamily="2" charset="-78"/>
              </a:rPr>
              <a:t>را </a:t>
            </a:r>
            <a:r>
              <a:rPr lang="fa-IR" sz="2400" dirty="0" err="1">
                <a:cs typeface="B Titr" panose="00000700000000000000" pitchFamily="2" charset="-78"/>
              </a:rPr>
              <a:t>ریتوییت</a:t>
            </a:r>
            <a:r>
              <a:rPr lang="fa-IR" sz="2400" dirty="0">
                <a:cs typeface="B Titr" panose="00000700000000000000" pitchFamily="2" charset="-78"/>
              </a:rPr>
              <a:t> می کند تقسیم بر کل </a:t>
            </a:r>
            <a:r>
              <a:rPr lang="fa-IR" sz="2400" dirty="0" err="1">
                <a:cs typeface="B Titr" panose="00000700000000000000" pitchFamily="2" charset="-78"/>
              </a:rPr>
              <a:t>توییت</a:t>
            </a:r>
            <a:r>
              <a:rPr lang="fa-IR" sz="2400" dirty="0">
                <a:cs typeface="B Titr" panose="00000700000000000000" pitchFamily="2" charset="-78"/>
              </a:rPr>
              <a:t> ها </a:t>
            </a:r>
            <a:r>
              <a:rPr lang="en-US" sz="2400" dirty="0">
                <a:cs typeface="B Titr" panose="00000700000000000000" pitchFamily="2" charset="-78"/>
              </a:rPr>
              <a:t>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FA8DB-98CC-4CC8-B447-D922905D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8" y="5327891"/>
            <a:ext cx="2765432" cy="563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DC6DE-CDF6-4ABE-9A8F-98ACF0365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40" y="5312386"/>
            <a:ext cx="5687372" cy="5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977" y="6488668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57074F32-EA54-4A3E-A5A3-83A438D62472}" type="slidenum">
              <a:rPr lang="fa-IR" smtClean="0"/>
              <a:t>15</a:t>
            </a:fld>
            <a:endParaRPr lang="fa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15A1B-B0CB-45A3-A8BB-4572B07E8B53}"/>
              </a:ext>
            </a:extLst>
          </p:cNvPr>
          <p:cNvSpPr txBox="1"/>
          <p:nvPr/>
        </p:nvSpPr>
        <p:spPr>
          <a:xfrm>
            <a:off x="4331430" y="157570"/>
            <a:ext cx="46222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defRPr/>
            </a:pPr>
            <a:r>
              <a:rPr lang="fa-IR" sz="2800" dirty="0">
                <a:solidFill>
                  <a:prstClr val="black"/>
                </a:solidFill>
                <a:latin typeface="Trebuchet MS"/>
                <a:cs typeface="B Titr"/>
              </a:rPr>
              <a:t>نتایج 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تاثیر متقابل جوامع و کاربران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19CEA-6E7D-49B9-8434-4FA7F153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2" y="3758205"/>
            <a:ext cx="6072524" cy="2854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5E316-86E4-4B09-AAAE-F9862052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" y="1039716"/>
            <a:ext cx="6294147" cy="2565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432ED9-4E32-48F1-B8C3-2EBF8A88727A}"/>
              </a:ext>
            </a:extLst>
          </p:cNvPr>
          <p:cNvSpPr txBox="1"/>
          <p:nvPr/>
        </p:nvSpPr>
        <p:spPr>
          <a:xfrm>
            <a:off x="6642544" y="4216090"/>
            <a:ext cx="329347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کاربران بیشتر افراد جامعه خود را </a:t>
            </a:r>
            <a:r>
              <a:rPr lang="fa-IR" sz="2400" dirty="0" err="1">
                <a:cs typeface="B Titr" panose="00000700000000000000" pitchFamily="2" charset="-78"/>
              </a:rPr>
              <a:t>ریتوییت</a:t>
            </a:r>
            <a:r>
              <a:rPr lang="fa-IR" sz="2400" dirty="0">
                <a:cs typeface="B Titr" panose="00000700000000000000" pitchFamily="2" charset="-78"/>
              </a:rPr>
              <a:t> کردند و همچنین جامعه با همبستگی اجتماعی بالاتر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42C01-3135-4DFC-B070-C0F7C1774C02}"/>
              </a:ext>
            </a:extLst>
          </p:cNvPr>
          <p:cNvSpPr txBox="1"/>
          <p:nvPr/>
        </p:nvSpPr>
        <p:spPr>
          <a:xfrm>
            <a:off x="6642543" y="1072250"/>
            <a:ext cx="329347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برخی از کاربران مثل </a:t>
            </a:r>
            <a:r>
              <a:rPr lang="fa-IR" sz="2400" dirty="0" err="1">
                <a:cs typeface="B Titr" panose="00000700000000000000" pitchFamily="2" charset="-78"/>
              </a:rPr>
              <a:t>مادورو</a:t>
            </a:r>
            <a:r>
              <a:rPr lang="fa-IR" sz="2400" dirty="0">
                <a:cs typeface="B Titr" panose="00000700000000000000" pitchFamily="2" charset="-78"/>
              </a:rPr>
              <a:t> تاثیر </a:t>
            </a:r>
            <a:r>
              <a:rPr lang="fa-IR" sz="2400" dirty="0" err="1">
                <a:cs typeface="B Titr" panose="00000700000000000000" pitchFamily="2" charset="-78"/>
              </a:rPr>
              <a:t>تجمعی</a:t>
            </a:r>
            <a:r>
              <a:rPr lang="fa-IR" sz="2400" dirty="0">
                <a:cs typeface="B Titr" panose="00000700000000000000" pitchFamily="2" charset="-78"/>
              </a:rPr>
              <a:t> زیادی دارند اما روی تعداد کمی از کاربران نخبه</a:t>
            </a:r>
          </a:p>
        </p:txBody>
      </p:sp>
    </p:spTree>
    <p:extLst>
      <p:ext uri="{BB962C8B-B14F-4D97-AF65-F5344CB8AC3E}">
        <p14:creationId xmlns:p14="http://schemas.microsoft.com/office/powerpoint/2010/main" val="104612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8F031-FA78-413D-B147-95D467E4E597}"/>
              </a:ext>
            </a:extLst>
          </p:cNvPr>
          <p:cNvSpPr txBox="1"/>
          <p:nvPr/>
        </p:nvSpPr>
        <p:spPr>
          <a:xfrm>
            <a:off x="5094515" y="640081"/>
            <a:ext cx="36529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800" dirty="0">
                <a:solidFill>
                  <a:prstClr val="black"/>
                </a:solidFill>
                <a:latin typeface="Trebuchet MS"/>
                <a:cs typeface="B Titr"/>
              </a:rPr>
              <a:t>تاثیر روی کاربران عادی</a:t>
            </a:r>
            <a:endParaRPr kumimoji="0" lang="fa-I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B Tit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237D7-8CD0-4B7C-ADCA-355D342C7494}"/>
              </a:ext>
            </a:extLst>
          </p:cNvPr>
          <p:cNvSpPr txBox="1"/>
          <p:nvPr/>
        </p:nvSpPr>
        <p:spPr>
          <a:xfrm>
            <a:off x="124691" y="1599071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انتخاب 10 هزار کاربر نمونه با اهمیت عادی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B6273-2131-4CF6-8FE8-2331243A1397}"/>
              </a:ext>
            </a:extLst>
          </p:cNvPr>
          <p:cNvSpPr txBox="1"/>
          <p:nvPr/>
        </p:nvSpPr>
        <p:spPr>
          <a:xfrm>
            <a:off x="124691" y="3013501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بیش از 70 درصد از دوستان نخبه آن ها در یک جامعه </a:t>
            </a:r>
            <a:r>
              <a:rPr lang="fa-IR" sz="2400" dirty="0" err="1">
                <a:cs typeface="B Titr" panose="00000700000000000000" pitchFamily="2" charset="-78"/>
              </a:rPr>
              <a:t>نخبگانی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0FF9F-A108-4FD6-AECF-2A9AEB9216C9}"/>
              </a:ext>
            </a:extLst>
          </p:cNvPr>
          <p:cNvSpPr txBox="1"/>
          <p:nvPr/>
        </p:nvSpPr>
        <p:spPr>
          <a:xfrm>
            <a:off x="207422" y="4427932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واقع یک جامعه سایه (</a:t>
            </a:r>
            <a:r>
              <a:rPr lang="en-US" sz="2400" dirty="0">
                <a:cs typeface="B Titr" panose="00000700000000000000" pitchFamily="2" charset="-78"/>
              </a:rPr>
              <a:t>shadow partition</a:t>
            </a:r>
            <a:r>
              <a:rPr lang="fa-IR" sz="2400" dirty="0">
                <a:cs typeface="B Titr" panose="00000700000000000000" pitchFamily="2" charset="-78"/>
              </a:rPr>
              <a:t>) </a:t>
            </a:r>
            <a:r>
              <a:rPr lang="fa-IR" sz="2400" dirty="0" err="1">
                <a:cs typeface="B Titr" panose="00000700000000000000" pitchFamily="2" charset="-78"/>
              </a:rPr>
              <a:t>متناظر</a:t>
            </a:r>
            <a:r>
              <a:rPr lang="fa-IR" sz="2400" dirty="0">
                <a:cs typeface="B Titr" panose="00000700000000000000" pitchFamily="2" charset="-78"/>
              </a:rPr>
              <a:t> با هر جامعه </a:t>
            </a:r>
            <a:r>
              <a:rPr lang="fa-IR" sz="2400" dirty="0" err="1">
                <a:cs typeface="B Titr" panose="00000700000000000000" pitchFamily="2" charset="-78"/>
              </a:rPr>
              <a:t>نخبگانی</a:t>
            </a:r>
            <a:endParaRPr lang="fa-IR" sz="2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736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9C7A7E-AF2C-4751-A26C-61AFCCA95474}"/>
              </a:ext>
            </a:extLst>
          </p:cNvPr>
          <p:cNvSpPr txBox="1"/>
          <p:nvPr/>
        </p:nvSpPr>
        <p:spPr>
          <a:xfrm>
            <a:off x="1723405" y="640385"/>
            <a:ext cx="74803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نتیجه گیری</a:t>
            </a:r>
            <a:endParaRPr lang="fa-IR" sz="28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79E20-F45C-4C33-AEBE-0D8450D1C9BF}"/>
              </a:ext>
            </a:extLst>
          </p:cNvPr>
          <p:cNvSpPr txBox="1"/>
          <p:nvPr/>
        </p:nvSpPr>
        <p:spPr>
          <a:xfrm>
            <a:off x="124691" y="1599071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ارائه یک تحلیل دارای چارچوب و اجتماعی محور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F8703-AF74-48E3-ACAB-9F63DDD73086}"/>
              </a:ext>
            </a:extLst>
          </p:cNvPr>
          <p:cNvSpPr txBox="1"/>
          <p:nvPr/>
        </p:nvSpPr>
        <p:spPr>
          <a:xfrm>
            <a:off x="124687" y="3052900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تعیین همبستگی جوامع با تم های گوناگون در طی زمان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AECB7-230C-4AE3-8F9E-3151FD5F2963}"/>
              </a:ext>
            </a:extLst>
          </p:cNvPr>
          <p:cNvSpPr txBox="1"/>
          <p:nvPr/>
        </p:nvSpPr>
        <p:spPr>
          <a:xfrm>
            <a:off x="124688" y="3873934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بررسی میزان تاثیر و اتصال میان جوامع نخبه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9BF6D-307B-420E-971D-4253A6F090A7}"/>
              </a:ext>
            </a:extLst>
          </p:cNvPr>
          <p:cNvSpPr txBox="1"/>
          <p:nvPr/>
        </p:nvSpPr>
        <p:spPr>
          <a:xfrm>
            <a:off x="124688" y="4694968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نشان دادن اینکه جوامع نخبه باعث ایجاد جوامعی از کاربران عادی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8AFEA-EBD6-45F6-B651-897F9DC8ABCB}"/>
              </a:ext>
            </a:extLst>
          </p:cNvPr>
          <p:cNvSpPr txBox="1"/>
          <p:nvPr/>
        </p:nvSpPr>
        <p:spPr>
          <a:xfrm>
            <a:off x="124686" y="2004606"/>
            <a:ext cx="876839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ابداع یک تکنیک برای استخراج شبکه 10 هزار کاربر نخبه </a:t>
            </a:r>
            <a:r>
              <a:rPr lang="fa-IR" sz="2400" dirty="0" err="1">
                <a:cs typeface="B Titr" panose="00000700000000000000" pitchFamily="2" charset="-78"/>
              </a:rPr>
              <a:t>توییتر</a:t>
            </a:r>
            <a:endParaRPr lang="fa-IR" sz="2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2440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9A81E-F378-439F-A211-10FBDBB52CC4}"/>
              </a:ext>
            </a:extLst>
          </p:cNvPr>
          <p:cNvSpPr txBox="1"/>
          <p:nvPr/>
        </p:nvSpPr>
        <p:spPr>
          <a:xfrm>
            <a:off x="1723405" y="640385"/>
            <a:ext cx="74803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چالش های آینده</a:t>
            </a:r>
            <a:endParaRPr lang="fa-IR" sz="28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F3B9A-A1EE-4460-8B02-BB3B379D01F7}"/>
              </a:ext>
            </a:extLst>
          </p:cNvPr>
          <p:cNvSpPr txBox="1"/>
          <p:nvPr/>
        </p:nvSpPr>
        <p:spPr>
          <a:xfrm>
            <a:off x="-1" y="2029557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بررسی تکامل زمانی شبکه </a:t>
            </a:r>
            <a:r>
              <a:rPr lang="fa-IR" sz="2400" dirty="0" err="1">
                <a:cs typeface="B Titr" panose="00000700000000000000" pitchFamily="2" charset="-78"/>
              </a:rPr>
              <a:t>توییتر</a:t>
            </a:r>
            <a:r>
              <a:rPr lang="fa-IR" sz="2400" dirty="0">
                <a:cs typeface="B Titr" panose="00000700000000000000" pitchFamily="2" charset="-78"/>
              </a:rPr>
              <a:t> در سطح جوامع </a:t>
            </a:r>
            <a:r>
              <a:rPr lang="fa-IR" sz="2400" dirty="0" err="1">
                <a:cs typeface="B Titr" panose="00000700000000000000" pitchFamily="2" charset="-78"/>
              </a:rPr>
              <a:t>نخبگانی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A0586-93D4-47E0-BED1-C20DAD765B0E}"/>
              </a:ext>
            </a:extLst>
          </p:cNvPr>
          <p:cNvSpPr txBox="1"/>
          <p:nvPr/>
        </p:nvSpPr>
        <p:spPr>
          <a:xfrm>
            <a:off x="0" y="3681438"/>
            <a:ext cx="876839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توسعه مفهوم پارتیشن های سایه (</a:t>
            </a:r>
            <a:r>
              <a:rPr lang="en-US" sz="2400" dirty="0">
                <a:cs typeface="B Titr" panose="00000700000000000000" pitchFamily="2" charset="-78"/>
              </a:rPr>
              <a:t>shadow partition</a:t>
            </a:r>
            <a:r>
              <a:rPr lang="fa-IR" sz="2400" dirty="0">
                <a:cs typeface="B Titr" panose="000007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984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3A977-98CA-45F2-946F-5AC6A32D77A4}"/>
              </a:ext>
            </a:extLst>
          </p:cNvPr>
          <p:cNvSpPr txBox="1"/>
          <p:nvPr/>
        </p:nvSpPr>
        <p:spPr>
          <a:xfrm>
            <a:off x="627018" y="5551716"/>
            <a:ext cx="41492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defRPr/>
            </a:pPr>
            <a:r>
              <a:rPr lang="fa-IR" b="1" dirty="0">
                <a:cs typeface="B Nazanin" panose="00000400000000000000" pitchFamily="2" charset="-78"/>
              </a:rPr>
              <a:t>دانش روشنى بخش انديشه است{امام علی (ع)} </a:t>
            </a:r>
            <a:endParaRPr kumimoji="0" lang="fa-I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AF7FE-1EA8-4AD5-991B-D945B8C1AF7B}"/>
              </a:ext>
            </a:extLst>
          </p:cNvPr>
          <p:cNvSpPr txBox="1"/>
          <p:nvPr/>
        </p:nvSpPr>
        <p:spPr>
          <a:xfrm>
            <a:off x="2037806" y="2598883"/>
            <a:ext cx="603068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a-I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سپاس بابت حسن توجه</a:t>
            </a:r>
            <a:r>
              <a:rPr kumimoji="0" lang="fa-IR" sz="4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 شما</a:t>
            </a:r>
            <a:endParaRPr kumimoji="0" lang="fa-I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B Tit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30DC3-C595-452E-97F7-752BF0063B39}"/>
              </a:ext>
            </a:extLst>
          </p:cNvPr>
          <p:cNvSpPr txBox="1"/>
          <p:nvPr/>
        </p:nvSpPr>
        <p:spPr>
          <a:xfrm>
            <a:off x="5246915" y="792481"/>
            <a:ext cx="36529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پرسش و پاسخ :</a:t>
            </a:r>
          </a:p>
        </p:txBody>
      </p:sp>
    </p:spTree>
    <p:extLst>
      <p:ext uri="{BB962C8B-B14F-4D97-AF65-F5344CB8AC3E}">
        <p14:creationId xmlns:p14="http://schemas.microsoft.com/office/powerpoint/2010/main" val="312828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مقاله ی مرجع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531291"/>
            <a:ext cx="9405257" cy="26161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NewRoman"/>
              </a:rPr>
              <a:t>On Characterizing the Twitter Elite Network</a:t>
            </a:r>
          </a:p>
          <a:p>
            <a:pPr algn="ctr"/>
            <a:endParaRPr lang="en-US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ctr"/>
            <a:endParaRPr lang="en-US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Published in: </a:t>
            </a:r>
            <a:r>
              <a:rPr lang="en-US" dirty="0"/>
              <a:t>2018 IEEE/ACM International Conference on Advances in Social Networks Analysis and Mining (ASONAM)</a:t>
            </a:r>
          </a:p>
          <a:p>
            <a:pPr algn="ctr"/>
            <a:endParaRPr lang="fa-I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17920" y="509451"/>
            <a:ext cx="2709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600" dirty="0">
                <a:cs typeface="B Titr" panose="00000700000000000000" pitchFamily="2" charset="-78"/>
              </a:rPr>
              <a:t>محورهای مقاله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0342" y="1404757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مقدمه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4033" y="2840268"/>
            <a:ext cx="73366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prstClr val="black"/>
                </a:solidFill>
                <a:cs typeface="B Titr"/>
              </a:rPr>
              <a:t>استخراج و ذخیره شبکه نخبگان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6651" y="3582168"/>
            <a:ext cx="76240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prstClr val="black"/>
                </a:solidFill>
                <a:cs typeface="B Titr"/>
              </a:rPr>
              <a:t>شناسایی جوامع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8496" y="5013768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نتیجه گیری و چالش های آینده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06433047-2821-4416-8D99-4DDCA0C6B8BB}" type="slidenum">
              <a:rPr lang="fa-IR" smtClean="0"/>
              <a:t>3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19CEB-7BF2-438A-A6C4-156674A5415A}"/>
              </a:ext>
            </a:extLst>
          </p:cNvPr>
          <p:cNvSpPr txBox="1"/>
          <p:nvPr/>
        </p:nvSpPr>
        <p:spPr>
          <a:xfrm>
            <a:off x="1110342" y="2098368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+mj-lt"/>
                <a:cs typeface="B Titr" panose="00000700000000000000" pitchFamily="2" charset="-78"/>
              </a:rPr>
              <a:t>ویژگی های شبکه نخبگان </a:t>
            </a:r>
            <a:r>
              <a:rPr lang="fa-IR" sz="2400" dirty="0" err="1">
                <a:latin typeface="+mj-lt"/>
                <a:cs typeface="B Titr" panose="00000700000000000000" pitchFamily="2" charset="-78"/>
              </a:rPr>
              <a:t>توییتر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372DE-60B7-4040-8A12-A4FA2451B5CE}"/>
              </a:ext>
            </a:extLst>
          </p:cNvPr>
          <p:cNvSpPr txBox="1"/>
          <p:nvPr/>
        </p:nvSpPr>
        <p:spPr>
          <a:xfrm>
            <a:off x="966651" y="4297968"/>
            <a:ext cx="76240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prstClr val="black"/>
                </a:solidFill>
                <a:cs typeface="B Titr"/>
              </a:rPr>
              <a:t>ساختار و تاثیر جوامع روی یکدیگر</a:t>
            </a:r>
          </a:p>
        </p:txBody>
      </p:sp>
    </p:spTree>
    <p:extLst>
      <p:ext uri="{BB962C8B-B14F-4D97-AF65-F5344CB8AC3E}">
        <p14:creationId xmlns:p14="http://schemas.microsoft.com/office/powerpoint/2010/main" val="263769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3337" y="548640"/>
            <a:ext cx="35792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مقدمه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599" y="2739563"/>
            <a:ext cx="85148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اغلب کاربران غیرفعال و کم ارتباط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4B057E5C-32BF-439F-BFB6-27BC97F5BE82}" type="slidenum">
              <a:rPr lang="fa-IR" smtClean="0"/>
              <a:t>4</a:t>
            </a:fld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418010" y="3833175"/>
            <a:ext cx="870639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وجود کاربران با تاثیر بالا در شبکه (نخبه)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457" y="4943143"/>
            <a:ext cx="833410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استفاده از این کاربران در مقاصد گوناگون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297" y="1554239"/>
            <a:ext cx="833410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محبوبیت روزافزون شبکه های اجتماعی</a:t>
            </a:r>
          </a:p>
        </p:txBody>
      </p:sp>
    </p:spTree>
    <p:extLst>
      <p:ext uri="{BB962C8B-B14F-4D97-AF65-F5344CB8AC3E}">
        <p14:creationId xmlns:p14="http://schemas.microsoft.com/office/powerpoint/2010/main" val="3042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1F7FFA21-4BCF-4DD8-B498-98264F45F710}" type="slidenum">
              <a:rPr lang="fa-IR" smtClean="0"/>
              <a:t>5</a:t>
            </a:fld>
            <a:endParaRPr lang="fa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2261F-23CF-4ECA-8EE7-CEBC3F9E50DA}"/>
              </a:ext>
            </a:extLst>
          </p:cNvPr>
          <p:cNvSpPr txBox="1"/>
          <p:nvPr/>
        </p:nvSpPr>
        <p:spPr>
          <a:xfrm>
            <a:off x="770693" y="1337064"/>
            <a:ext cx="833410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نشان دادن الگوی ارتباط و تاثیر بین کاربران نخبه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57BEF-7889-4735-851E-1634066ABC7B}"/>
              </a:ext>
            </a:extLst>
          </p:cNvPr>
          <p:cNvSpPr txBox="1"/>
          <p:nvPr/>
        </p:nvSpPr>
        <p:spPr>
          <a:xfrm>
            <a:off x="1952595" y="380785"/>
            <a:ext cx="71718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مزایای شناسایی و آنالیز شبکه ی کاربران نخبه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1AC2F-EA53-4565-8653-30275C220B7A}"/>
              </a:ext>
            </a:extLst>
          </p:cNvPr>
          <p:cNvSpPr txBox="1"/>
          <p:nvPr/>
        </p:nvSpPr>
        <p:spPr>
          <a:xfrm>
            <a:off x="790294" y="3191105"/>
            <a:ext cx="833410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نحوه تعامل در موضوعات اجتماعی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12699-F09B-46C1-99FE-3D7970275601}"/>
              </a:ext>
            </a:extLst>
          </p:cNvPr>
          <p:cNvSpPr txBox="1"/>
          <p:nvPr/>
        </p:nvSpPr>
        <p:spPr>
          <a:xfrm>
            <a:off x="790294" y="2264084"/>
            <a:ext cx="833410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نحوه استفاده این کاربران از </a:t>
            </a:r>
            <a:r>
              <a:rPr lang="fa-IR" sz="2400" dirty="0" err="1">
                <a:cs typeface="B Titr" panose="00000700000000000000" pitchFamily="2" charset="-78"/>
              </a:rPr>
              <a:t>توییتر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3B594-F545-417E-AFFC-ECCC4EFBDE71}"/>
              </a:ext>
            </a:extLst>
          </p:cNvPr>
          <p:cNvSpPr txBox="1"/>
          <p:nvPr/>
        </p:nvSpPr>
        <p:spPr>
          <a:xfrm>
            <a:off x="790294" y="3890984"/>
            <a:ext cx="833410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cs typeface="B Titr" panose="00000700000000000000" pitchFamily="2" charset="-78"/>
              </a:rPr>
              <a:t>تسری</a:t>
            </a:r>
            <a:r>
              <a:rPr lang="fa-IR" sz="2400" dirty="0">
                <a:cs typeface="B Titr" panose="00000700000000000000" pitchFamily="2" charset="-78"/>
              </a:rPr>
              <a:t> رفتار این کاربران به کل شبکه به علت تاثیر بالای آن ها روی بقیه اعضای شبکه</a:t>
            </a:r>
          </a:p>
        </p:txBody>
      </p:sp>
    </p:spTree>
    <p:extLst>
      <p:ext uri="{BB962C8B-B14F-4D97-AF65-F5344CB8AC3E}">
        <p14:creationId xmlns:p14="http://schemas.microsoft.com/office/powerpoint/2010/main" val="15620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94" y="418011"/>
            <a:ext cx="55647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نیازمندی ها در توصیف شبکه نخبگان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4BA8B39D-6248-48AE-AFD6-D564A1DABF00}" type="slidenum">
              <a:rPr lang="fa-IR" smtClean="0"/>
              <a:t>6</a:t>
            </a:fld>
            <a:endParaRPr lang="fa-I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1258C-9D4B-4CCF-A4A3-1BD0A4AC0218}"/>
              </a:ext>
            </a:extLst>
          </p:cNvPr>
          <p:cNvSpPr txBox="1"/>
          <p:nvPr/>
        </p:nvSpPr>
        <p:spPr>
          <a:xfrm>
            <a:off x="1366652" y="1900507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حصول یک شبکه </a:t>
            </a:r>
            <a:r>
              <a:rPr lang="fa-IR" sz="2400" dirty="0" err="1">
                <a:cs typeface="B Titr" panose="00000700000000000000" pitchFamily="2" charset="-78"/>
              </a:rPr>
              <a:t>نخبگانی</a:t>
            </a:r>
            <a:r>
              <a:rPr lang="fa-IR" sz="2400" dirty="0">
                <a:cs typeface="B Titr" panose="00000700000000000000" pitchFamily="2" charset="-78"/>
              </a:rPr>
              <a:t> با سطح دانه بندی صحیح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BF9-C4D0-442D-9639-FE959CE92408}"/>
              </a:ext>
            </a:extLst>
          </p:cNvPr>
          <p:cNvSpPr txBox="1"/>
          <p:nvPr/>
        </p:nvSpPr>
        <p:spPr>
          <a:xfrm>
            <a:off x="342900" y="2929760"/>
            <a:ext cx="85040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ذخیره </a:t>
            </a:r>
            <a:r>
              <a:rPr lang="fa-IR" sz="2400" dirty="0" err="1">
                <a:cs typeface="B Titr" panose="00000700000000000000" pitchFamily="2" charset="-78"/>
              </a:rPr>
              <a:t>یوزرهای</a:t>
            </a:r>
            <a:r>
              <a:rPr lang="fa-IR" sz="2400" dirty="0">
                <a:cs typeface="B Titr" panose="00000700000000000000" pitchFamily="2" charset="-78"/>
              </a:rPr>
              <a:t> تاثیرگذار همراه با صفات اجتماعی و روابط </a:t>
            </a:r>
            <a:r>
              <a:rPr lang="fa-IR" sz="2400" dirty="0" err="1">
                <a:cs typeface="B Titr" panose="00000700000000000000" pitchFamily="2" charset="-78"/>
              </a:rPr>
              <a:t>فالووری</a:t>
            </a:r>
            <a:r>
              <a:rPr lang="fa-IR" sz="2400" dirty="0">
                <a:cs typeface="B Titr" panose="00000700000000000000" pitchFamily="2" charset="-78"/>
              </a:rPr>
              <a:t> آن ها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A5022-FFAB-4CBB-8331-4C4A74C48A0C}"/>
              </a:ext>
            </a:extLst>
          </p:cNvPr>
          <p:cNvSpPr txBox="1"/>
          <p:nvPr/>
        </p:nvSpPr>
        <p:spPr>
          <a:xfrm>
            <a:off x="1366652" y="4064936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مطالعه اتصالات دوگانه بین جوامع </a:t>
            </a:r>
            <a:r>
              <a:rPr lang="fa-IR" sz="2400" dirty="0" err="1">
                <a:cs typeface="B Titr" panose="00000700000000000000" pitchFamily="2" charset="-78"/>
              </a:rPr>
              <a:t>نخبگانی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A13B8-EEEE-43CA-84BD-00689923E976}"/>
              </a:ext>
            </a:extLst>
          </p:cNvPr>
          <p:cNvSpPr txBox="1"/>
          <p:nvPr/>
        </p:nvSpPr>
        <p:spPr>
          <a:xfrm>
            <a:off x="1366652" y="5200112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مطالعه اتصال بین کاربران نخبه و عادی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737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7145" y="418011"/>
            <a:ext cx="48754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استخراج و ذخیره شبکه نخبگان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FB3EB6D7-77F4-4785-8FD4-A987B22C078E}" type="slidenum">
              <a:rPr lang="fa-IR" smtClean="0"/>
              <a:t>7</a:t>
            </a:fld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960120" y="1397399"/>
            <a:ext cx="781342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+mj-lt"/>
                <a:cs typeface="B Titr" panose="00000700000000000000" pitchFamily="2" charset="-78"/>
              </a:rPr>
              <a:t>گره ها = کاربران بالای 10 هزار </a:t>
            </a:r>
            <a:r>
              <a:rPr lang="fa-IR" dirty="0" err="1">
                <a:latin typeface="+mj-lt"/>
                <a:cs typeface="B Titr" panose="00000700000000000000" pitchFamily="2" charset="-78"/>
              </a:rPr>
              <a:t>فالوور</a:t>
            </a:r>
            <a:endParaRPr lang="fa-IR" dirty="0">
              <a:latin typeface="+mj-lt"/>
              <a:cs typeface="B Titr" panose="00000700000000000000" pitchFamily="2" charset="-78"/>
            </a:endParaRP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+mj-lt"/>
                <a:cs typeface="B Titr" panose="00000700000000000000" pitchFamily="2" charset="-78"/>
              </a:rPr>
              <a:t>یال ها= روابط دوستی-</a:t>
            </a:r>
            <a:r>
              <a:rPr lang="fa-IR" dirty="0" err="1">
                <a:latin typeface="+mj-lt"/>
                <a:cs typeface="B Titr" panose="00000700000000000000" pitchFamily="2" charset="-78"/>
              </a:rPr>
              <a:t>فالووری</a:t>
            </a:r>
            <a:r>
              <a:rPr lang="fa-IR" dirty="0">
                <a:latin typeface="+mj-lt"/>
                <a:cs typeface="B Titr" panose="00000700000000000000" pitchFamily="2" charset="-78"/>
              </a:rPr>
              <a:t> بین آن ها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313B-31F1-4A4C-9CCC-9C0044AD1F70}"/>
              </a:ext>
            </a:extLst>
          </p:cNvPr>
          <p:cNvSpPr txBox="1"/>
          <p:nvPr/>
        </p:nvSpPr>
        <p:spPr>
          <a:xfrm>
            <a:off x="960120" y="2690336"/>
            <a:ext cx="78134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latin typeface="+mj-lt"/>
                <a:cs typeface="B Titr" panose="00000700000000000000" pitchFamily="2" charset="-78"/>
              </a:rPr>
              <a:t>طی 4 مرحله عمده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E82D8-D8B0-4A73-BD0F-A46142E744FF}"/>
              </a:ext>
            </a:extLst>
          </p:cNvPr>
          <p:cNvSpPr txBox="1"/>
          <p:nvPr/>
        </p:nvSpPr>
        <p:spPr>
          <a:xfrm>
            <a:off x="418011" y="3403822"/>
            <a:ext cx="7813422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latin typeface="+mj-lt"/>
                <a:cs typeface="B Titr" panose="00000700000000000000" pitchFamily="2" charset="-78"/>
              </a:rPr>
              <a:t>1- استخراج لیست کاربران </a:t>
            </a:r>
            <a:r>
              <a:rPr lang="fa-IR" sz="2000" dirty="0" err="1">
                <a:latin typeface="+mj-lt"/>
                <a:cs typeface="B Titr" panose="00000700000000000000" pitchFamily="2" charset="-78"/>
              </a:rPr>
              <a:t>پرفالوور</a:t>
            </a:r>
            <a:r>
              <a:rPr lang="fa-IR" sz="2000" dirty="0">
                <a:latin typeface="+mj-lt"/>
                <a:cs typeface="B Titr" panose="00000700000000000000" pitchFamily="2" charset="-78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40633-DFE5-4818-9C89-199576DCBA01}"/>
              </a:ext>
            </a:extLst>
          </p:cNvPr>
          <p:cNvSpPr txBox="1"/>
          <p:nvPr/>
        </p:nvSpPr>
        <p:spPr>
          <a:xfrm>
            <a:off x="418011" y="4142486"/>
            <a:ext cx="7813422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latin typeface="+mj-lt"/>
                <a:cs typeface="B Titr" panose="00000700000000000000" pitchFamily="2" charset="-78"/>
              </a:rPr>
              <a:t>2- شناسایی اتصالات دوگانه بین این </a:t>
            </a:r>
            <a:r>
              <a:rPr lang="fa-IR" sz="2000" dirty="0" err="1">
                <a:latin typeface="+mj-lt"/>
                <a:cs typeface="B Titr" panose="00000700000000000000" pitchFamily="2" charset="-78"/>
              </a:rPr>
              <a:t>اکانت</a:t>
            </a:r>
            <a:r>
              <a:rPr lang="fa-IR" sz="2000" dirty="0">
                <a:latin typeface="+mj-lt"/>
                <a:cs typeface="B Titr" panose="00000700000000000000" pitchFamily="2" charset="-78"/>
              </a:rPr>
              <a:t> ها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692D8-3F68-4A01-A014-13B9AFBB86FE}"/>
              </a:ext>
            </a:extLst>
          </p:cNvPr>
          <p:cNvSpPr txBox="1"/>
          <p:nvPr/>
        </p:nvSpPr>
        <p:spPr>
          <a:xfrm>
            <a:off x="418011" y="4881150"/>
            <a:ext cx="7813422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latin typeface="+mj-lt"/>
                <a:cs typeface="B Titr" panose="00000700000000000000" pitchFamily="2" charset="-78"/>
              </a:rPr>
              <a:t>3- شناسایی هر </a:t>
            </a:r>
            <a:r>
              <a:rPr lang="fa-IR" sz="2000" dirty="0" err="1">
                <a:latin typeface="+mj-lt"/>
                <a:cs typeface="B Titr" panose="00000700000000000000" pitchFamily="2" charset="-78"/>
              </a:rPr>
              <a:t>اکانت</a:t>
            </a:r>
            <a:r>
              <a:rPr lang="fa-IR" sz="2000" dirty="0">
                <a:latin typeface="+mj-lt"/>
                <a:cs typeface="B Titr" panose="00000700000000000000" pitchFamily="2" charset="-78"/>
              </a:rPr>
              <a:t> نخبه از دست رفته و جمع آوری اطلاعات آن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54DE8-C164-421E-BD53-3CD0BEF93CAC}"/>
              </a:ext>
            </a:extLst>
          </p:cNvPr>
          <p:cNvSpPr txBox="1"/>
          <p:nvPr/>
        </p:nvSpPr>
        <p:spPr>
          <a:xfrm>
            <a:off x="418011" y="5755812"/>
            <a:ext cx="7813422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latin typeface="+mj-lt"/>
                <a:cs typeface="B Titr" panose="00000700000000000000" pitchFamily="2" charset="-78"/>
              </a:rPr>
              <a:t>4- جمع آوری همه اطلاعات پروفایل و </a:t>
            </a:r>
            <a:r>
              <a:rPr lang="fa-IR" sz="2000" dirty="0" err="1">
                <a:latin typeface="+mj-lt"/>
                <a:cs typeface="B Titr" panose="00000700000000000000" pitchFamily="2" charset="-78"/>
              </a:rPr>
              <a:t>توییت</a:t>
            </a:r>
            <a:r>
              <a:rPr lang="fa-IR" sz="2000" dirty="0">
                <a:latin typeface="+mj-lt"/>
                <a:cs typeface="B Titr" panose="00000700000000000000" pitchFamily="2" charset="-78"/>
              </a:rPr>
              <a:t> های </a:t>
            </a:r>
            <a:r>
              <a:rPr lang="fa-IR" sz="2000" dirty="0" err="1">
                <a:latin typeface="+mj-lt"/>
                <a:cs typeface="B Titr" panose="00000700000000000000" pitchFamily="2" charset="-78"/>
              </a:rPr>
              <a:t>دردسترس</a:t>
            </a:r>
            <a:r>
              <a:rPr lang="fa-IR" sz="2000" dirty="0">
                <a:latin typeface="+mj-lt"/>
                <a:cs typeface="B Titr" panose="00000700000000000000" pitchFamily="2" charset="-78"/>
              </a:rPr>
              <a:t> کاربران نخبه</a:t>
            </a:r>
          </a:p>
        </p:txBody>
      </p:sp>
    </p:spTree>
    <p:extLst>
      <p:ext uri="{BB962C8B-B14F-4D97-AF65-F5344CB8AC3E}">
        <p14:creationId xmlns:p14="http://schemas.microsoft.com/office/powerpoint/2010/main" val="248988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4520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>
                <a:cs typeface="B Titr" panose="00000700000000000000" pitchFamily="2" charset="-78"/>
              </a:rPr>
              <a:t>استخراج لیست کاربران </a:t>
            </a:r>
            <a:r>
              <a:rPr lang="fa-IR" sz="3200" b="1" dirty="0" err="1">
                <a:cs typeface="B Titr" panose="00000700000000000000" pitchFamily="2" charset="-78"/>
              </a:rPr>
              <a:t>پرفالوور</a:t>
            </a:r>
            <a:r>
              <a:rPr lang="fa-IR" sz="3200" b="1" dirty="0">
                <a:cs typeface="B Titr" panose="00000700000000000000" pitchFamily="2" charset="-78"/>
              </a:rPr>
              <a:t> 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2491C20E-37C6-4389-A46C-88132374B342}" type="slidenum">
              <a:rPr lang="fa-IR" smtClean="0"/>
              <a:t>8</a:t>
            </a:fld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1766444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جمع آوری لیست 1000 کاربر برتر در تمام دسته ها از سایت </a:t>
            </a:r>
            <a:r>
              <a:rPr lang="en-US" sz="2400" dirty="0">
                <a:cs typeface="B Titr" panose="00000700000000000000" pitchFamily="2" charset="-78"/>
              </a:rPr>
              <a:t>socialbakers.com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37C32-24BF-4AAB-BDA7-68B7946CDA77}"/>
              </a:ext>
            </a:extLst>
          </p:cNvPr>
          <p:cNvSpPr txBox="1"/>
          <p:nvPr/>
        </p:nvSpPr>
        <p:spPr>
          <a:xfrm>
            <a:off x="-2" y="2872208"/>
            <a:ext cx="92686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ساخت یک لیست واحد یا </a:t>
            </a:r>
            <a:r>
              <a:rPr lang="fa-IR" sz="2400" dirty="0" err="1">
                <a:cs typeface="B Titr" panose="00000700000000000000" pitchFamily="2" charset="-78"/>
              </a:rPr>
              <a:t>یوزرهای</a:t>
            </a:r>
            <a:r>
              <a:rPr lang="fa-IR" sz="2400" dirty="0">
                <a:cs typeface="B Titr" panose="00000700000000000000" pitchFamily="2" charset="-78"/>
              </a:rPr>
              <a:t> یکتا شامل : تعداد </a:t>
            </a:r>
            <a:r>
              <a:rPr lang="fa-IR" sz="2400" dirty="0" err="1">
                <a:cs typeface="B Titr" panose="00000700000000000000" pitchFamily="2" charset="-78"/>
              </a:rPr>
              <a:t>فالوورها</a:t>
            </a:r>
            <a:r>
              <a:rPr lang="fa-IR" sz="2400" dirty="0">
                <a:cs typeface="B Titr" panose="00000700000000000000" pitchFamily="2" charset="-78"/>
              </a:rPr>
              <a:t> ، دسته و کشور آن ها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16845-C96B-493D-88CE-31EAD939A6C4}"/>
              </a:ext>
            </a:extLst>
          </p:cNvPr>
          <p:cNvSpPr txBox="1"/>
          <p:nvPr/>
        </p:nvSpPr>
        <p:spPr>
          <a:xfrm>
            <a:off x="0" y="3977972"/>
            <a:ext cx="92686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اجرای </a:t>
            </a:r>
            <a:r>
              <a:rPr lang="en-US" sz="2400" dirty="0">
                <a:cs typeface="B Titr" panose="00000700000000000000" pitchFamily="2" charset="-78"/>
              </a:rPr>
              <a:t>Random-walker-2k</a:t>
            </a:r>
            <a:r>
              <a:rPr lang="fa-IR" sz="2400" dirty="0">
                <a:cs typeface="B Titr" panose="00000700000000000000" pitchFamily="2" charset="-78"/>
              </a:rPr>
              <a:t> از بین لیست دوستان با احتمال تعداد </a:t>
            </a:r>
            <a:r>
              <a:rPr lang="fa-IR" sz="2400" dirty="0" err="1">
                <a:cs typeface="B Titr" panose="00000700000000000000" pitchFamily="2" charset="-78"/>
              </a:rPr>
              <a:t>فالوورهای</a:t>
            </a:r>
            <a:r>
              <a:rPr lang="fa-IR" sz="2400" dirty="0">
                <a:cs typeface="B Titr" panose="00000700000000000000" pitchFamily="2" charset="-78"/>
              </a:rPr>
              <a:t> آن ها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57557-3912-4039-9EE4-32591EA63B7B}"/>
              </a:ext>
            </a:extLst>
          </p:cNvPr>
          <p:cNvSpPr txBox="1"/>
          <p:nvPr/>
        </p:nvSpPr>
        <p:spPr>
          <a:xfrm>
            <a:off x="0" y="5222235"/>
            <a:ext cx="92686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اشتراک خروجی </a:t>
            </a:r>
            <a:r>
              <a:rPr lang="fa-IR" sz="2400" dirty="0" err="1">
                <a:cs typeface="B Titr" panose="00000700000000000000" pitchFamily="2" charset="-78"/>
              </a:rPr>
              <a:t>الگوریتم</a:t>
            </a:r>
            <a:r>
              <a:rPr lang="en-US" sz="2400" dirty="0">
                <a:cs typeface="B Titr" panose="00000700000000000000" pitchFamily="2" charset="-78"/>
              </a:rPr>
              <a:t>Random-walker</a:t>
            </a:r>
            <a:r>
              <a:rPr lang="fa-IR" sz="2400" dirty="0">
                <a:cs typeface="B Titr" panose="00000700000000000000" pitchFamily="2" charset="-78"/>
              </a:rPr>
              <a:t>  با لیست واحد سایت و تمرکز روی 10 هزار کاربر برتر </a:t>
            </a:r>
          </a:p>
        </p:txBody>
      </p:sp>
    </p:spTree>
    <p:extLst>
      <p:ext uri="{BB962C8B-B14F-4D97-AF65-F5344CB8AC3E}">
        <p14:creationId xmlns:p14="http://schemas.microsoft.com/office/powerpoint/2010/main" val="329998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9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1874520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>
                <a:cs typeface="B Titr" panose="00000700000000000000" pitchFamily="2" charset="-78"/>
              </a:rPr>
              <a:t>تکمیل شبکه نخبگان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0" y="1648886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استخراج لیست دوستان از </a:t>
            </a:r>
            <a:r>
              <a:rPr lang="en-US" sz="2400" dirty="0">
                <a:cs typeface="B Titr" panose="00000700000000000000" pitchFamily="2" charset="-78"/>
              </a:rPr>
              <a:t>API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توییتر</a:t>
            </a:r>
            <a:r>
              <a:rPr lang="fa-IR" sz="2400" dirty="0">
                <a:cs typeface="B Titr" panose="00000700000000000000" pitchFamily="2" charset="-78"/>
              </a:rPr>
              <a:t> به جای استفاده از لیست </a:t>
            </a:r>
            <a:r>
              <a:rPr lang="fa-IR" sz="2400" dirty="0" err="1">
                <a:cs typeface="B Titr" panose="00000700000000000000" pitchFamily="2" charset="-78"/>
              </a:rPr>
              <a:t>فالوورها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0" y="2637092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استخراج504 میلیون ارتباط بین 95 میلیون دوست یکتا و 10 هزار کاربر نخبه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F5FF5-7473-4278-8DB5-CD4942AA5C22}"/>
              </a:ext>
            </a:extLst>
          </p:cNvPr>
          <p:cNvSpPr txBox="1"/>
          <p:nvPr/>
        </p:nvSpPr>
        <p:spPr>
          <a:xfrm>
            <a:off x="-1" y="362529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استخراج دوستان نخبه از لیست های دوستان و اضافه کردن </a:t>
            </a:r>
            <a:r>
              <a:rPr lang="fa-IR" sz="2400" dirty="0" err="1">
                <a:cs typeface="B Titr" panose="00000700000000000000" pitchFamily="2" charset="-78"/>
              </a:rPr>
              <a:t>یوزرهای</a:t>
            </a:r>
            <a:r>
              <a:rPr lang="fa-IR" sz="2400" dirty="0">
                <a:cs typeface="B Titr" panose="00000700000000000000" pitchFamily="2" charset="-78"/>
              </a:rPr>
              <a:t> نخبه از دست رفته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4F8BD-7614-446B-AAB2-65F8F589D25A}"/>
              </a:ext>
            </a:extLst>
          </p:cNvPr>
          <p:cNvSpPr txBox="1"/>
          <p:nvPr/>
        </p:nvSpPr>
        <p:spPr>
          <a:xfrm>
            <a:off x="-3" y="4844336"/>
            <a:ext cx="904254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از 10 هزار کاربر نهایی 8704 عدد از سایت ، 301 از </a:t>
            </a:r>
            <a:r>
              <a:rPr lang="fa-IR" sz="2000" dirty="0" err="1">
                <a:cs typeface="B Titr" panose="00000700000000000000" pitchFamily="2" charset="-78"/>
              </a:rPr>
              <a:t>الگوریتم</a:t>
            </a:r>
            <a:r>
              <a:rPr lang="fa-IR" sz="2000" dirty="0">
                <a:cs typeface="B Titr" panose="00000700000000000000" pitchFamily="2" charset="-78"/>
              </a:rPr>
              <a:t> ، 731 از ترکیب دو روش و 264 هم از تکنیک بازیابی گره های از دست رفته </a:t>
            </a:r>
          </a:p>
        </p:txBody>
      </p:sp>
    </p:spTree>
    <p:extLst>
      <p:ext uri="{BB962C8B-B14F-4D97-AF65-F5344CB8AC3E}">
        <p14:creationId xmlns:p14="http://schemas.microsoft.com/office/powerpoint/2010/main" val="1484293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3704</TotalTime>
  <Words>808</Words>
  <Application>Microsoft Office PowerPoint</Application>
  <PresentationFormat>Widescreen</PresentationFormat>
  <Paragraphs>122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TimesNewRoman</vt:lpstr>
      <vt:lpstr>Trebuchet MS</vt:lpstr>
      <vt:lpstr>Wingdings 3</vt:lpstr>
      <vt:lpstr>Facet</vt:lpstr>
      <vt:lpstr>PowerPoint Presentation</vt:lpstr>
      <vt:lpstr>مقاله ی مرجع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chorom</dc:creator>
  <cp:lastModifiedBy>md</cp:lastModifiedBy>
  <cp:revision>127</cp:revision>
  <dcterms:created xsi:type="dcterms:W3CDTF">2017-12-03T04:11:54Z</dcterms:created>
  <dcterms:modified xsi:type="dcterms:W3CDTF">2019-06-23T20:29:07Z</dcterms:modified>
</cp:coreProperties>
</file>