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rom" initials="c" lastIdx="1" clrIdx="0">
    <p:extLst>
      <p:ext uri="{19B8F6BF-5375-455C-9EA6-DF929625EA0E}">
        <p15:presenceInfo xmlns:p15="http://schemas.microsoft.com/office/powerpoint/2012/main" userId="chor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14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Delay</a:t>
            </a:r>
            <a:r>
              <a:rPr lang="en-US" baseline="0"/>
              <a:t> ranking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AA</c:v>
                </c:pt>
                <c:pt idx="1">
                  <c:v>WN</c:v>
                </c:pt>
                <c:pt idx="2">
                  <c:v>UA</c:v>
                </c:pt>
                <c:pt idx="3">
                  <c:v>MQ</c:v>
                </c:pt>
                <c:pt idx="4">
                  <c:v>B6</c:v>
                </c:pt>
                <c:pt idx="5">
                  <c:v>UA</c:v>
                </c:pt>
                <c:pt idx="6">
                  <c:v>UA</c:v>
                </c:pt>
                <c:pt idx="7">
                  <c:v>DL</c:v>
                </c:pt>
                <c:pt idx="8">
                  <c:v>WN</c:v>
                </c:pt>
                <c:pt idx="9">
                  <c:v>F9</c:v>
                </c:pt>
                <c:pt idx="10">
                  <c:v>DL</c:v>
                </c:pt>
                <c:pt idx="11">
                  <c:v>AA</c:v>
                </c:pt>
                <c:pt idx="12">
                  <c:v>NK</c:v>
                </c:pt>
                <c:pt idx="13">
                  <c:v>OO</c:v>
                </c:pt>
              </c:strCache>
            </c:strRef>
          </c:cat>
          <c:val>
            <c:numRef>
              <c:f>Sheet1!$G$4:$G$17</c:f>
              <c:numCache>
                <c:formatCode>General</c:formatCode>
                <c:ptCount val="14"/>
                <c:pt idx="0">
                  <c:v>7726</c:v>
                </c:pt>
                <c:pt idx="1">
                  <c:v>7014</c:v>
                </c:pt>
                <c:pt idx="2">
                  <c:v>6263</c:v>
                </c:pt>
                <c:pt idx="3">
                  <c:v>5944</c:v>
                </c:pt>
                <c:pt idx="4">
                  <c:v>4734</c:v>
                </c:pt>
                <c:pt idx="5">
                  <c:v>4605</c:v>
                </c:pt>
                <c:pt idx="6">
                  <c:v>4375</c:v>
                </c:pt>
                <c:pt idx="7">
                  <c:v>4282</c:v>
                </c:pt>
                <c:pt idx="8">
                  <c:v>4123</c:v>
                </c:pt>
                <c:pt idx="9">
                  <c:v>4053</c:v>
                </c:pt>
                <c:pt idx="10">
                  <c:v>3648</c:v>
                </c:pt>
                <c:pt idx="11">
                  <c:v>3273</c:v>
                </c:pt>
                <c:pt idx="12">
                  <c:v>2948</c:v>
                </c:pt>
                <c:pt idx="13">
                  <c:v>2649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5-42A2-B8FD-55D09D5B0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4665272"/>
        <c:axId val="384670520"/>
        <c:axId val="0"/>
      </c:bar3DChart>
      <c:catAx>
        <c:axId val="3846652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70520"/>
        <c:crosses val="autoZero"/>
        <c:auto val="1"/>
        <c:lblAlgn val="ctr"/>
        <c:lblOffset val="100"/>
        <c:noMultiLvlLbl val="0"/>
      </c:catAx>
      <c:valAx>
        <c:axId val="38467052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6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Sheet1!$A$67:$B$82</c:f>
              <c:multiLvlStrCache>
                <c:ptCount val="16"/>
                <c:lvl>
                  <c:pt idx="0">
                    <c:v>RDM</c:v>
                  </c:pt>
                  <c:pt idx="1">
                    <c:v>ERI</c:v>
                  </c:pt>
                  <c:pt idx="2">
                    <c:v>RDM</c:v>
                  </c:pt>
                  <c:pt idx="3">
                    <c:v>EKO</c:v>
                  </c:pt>
                  <c:pt idx="4">
                    <c:v>EKO</c:v>
                  </c:pt>
                  <c:pt idx="5">
                    <c:v>EKO</c:v>
                  </c:pt>
                  <c:pt idx="6">
                    <c:v>EKO</c:v>
                  </c:pt>
                  <c:pt idx="7">
                    <c:v>EKO</c:v>
                  </c:pt>
                  <c:pt idx="8">
                    <c:v>RDM</c:v>
                  </c:pt>
                  <c:pt idx="9">
                    <c:v>EKO</c:v>
                  </c:pt>
                  <c:pt idx="10">
                    <c:v>EKO</c:v>
                  </c:pt>
                  <c:pt idx="11">
                    <c:v>EKO</c:v>
                  </c:pt>
                  <c:pt idx="12">
                    <c:v>EKO</c:v>
                  </c:pt>
                  <c:pt idx="13">
                    <c:v>EKO</c:v>
                  </c:pt>
                  <c:pt idx="14">
                    <c:v>EKO</c:v>
                  </c:pt>
                  <c:pt idx="15">
                    <c:v>RDM</c:v>
                  </c:pt>
                </c:lvl>
                <c:lvl>
                  <c:pt idx="0">
                    <c:v>PDX</c:v>
                  </c:pt>
                  <c:pt idx="1">
                    <c:v>PIT</c:v>
                  </c:pt>
                  <c:pt idx="2">
                    <c:v>SEA</c:v>
                  </c:pt>
                  <c:pt idx="3">
                    <c:v>SLC</c:v>
                  </c:pt>
                  <c:pt idx="4">
                    <c:v>PDX</c:v>
                  </c:pt>
                  <c:pt idx="5">
                    <c:v>SEA</c:v>
                  </c:pt>
                  <c:pt idx="6">
                    <c:v>OKC</c:v>
                  </c:pt>
                  <c:pt idx="7">
                    <c:v>DFW</c:v>
                  </c:pt>
                  <c:pt idx="8">
                    <c:v>LMT</c:v>
                  </c:pt>
                  <c:pt idx="9">
                    <c:v>AMA</c:v>
                  </c:pt>
                  <c:pt idx="10">
                    <c:v>OMA</c:v>
                  </c:pt>
                  <c:pt idx="11">
                    <c:v>SAT</c:v>
                  </c:pt>
                  <c:pt idx="12">
                    <c:v>ICT</c:v>
                  </c:pt>
                  <c:pt idx="13">
                    <c:v>BLI</c:v>
                  </c:pt>
                  <c:pt idx="14">
                    <c:v>AUS</c:v>
                  </c:pt>
                  <c:pt idx="15">
                    <c:v>SFO</c:v>
                  </c:pt>
                </c:lvl>
              </c:multiLvlStrCache>
            </c:multiLvlStrRef>
          </c:cat>
          <c:val>
            <c:numRef>
              <c:f>Sheet1!$G$67:$G$82</c:f>
              <c:numCache>
                <c:formatCode>General</c:formatCode>
                <c:ptCount val="16"/>
                <c:pt idx="0">
                  <c:v>752</c:v>
                </c:pt>
                <c:pt idx="1">
                  <c:v>659</c:v>
                </c:pt>
                <c:pt idx="2">
                  <c:v>250</c:v>
                </c:pt>
                <c:pt idx="3">
                  <c:v>216</c:v>
                </c:pt>
                <c:pt idx="4">
                  <c:v>170</c:v>
                </c:pt>
                <c:pt idx="5">
                  <c:v>167</c:v>
                </c:pt>
                <c:pt idx="6">
                  <c:v>150</c:v>
                </c:pt>
                <c:pt idx="7">
                  <c:v>143</c:v>
                </c:pt>
                <c:pt idx="8">
                  <c:v>142</c:v>
                </c:pt>
                <c:pt idx="9">
                  <c:v>142</c:v>
                </c:pt>
                <c:pt idx="10">
                  <c:v>139</c:v>
                </c:pt>
                <c:pt idx="11">
                  <c:v>139</c:v>
                </c:pt>
                <c:pt idx="12">
                  <c:v>138</c:v>
                </c:pt>
                <c:pt idx="13">
                  <c:v>135</c:v>
                </c:pt>
                <c:pt idx="14">
                  <c:v>134</c:v>
                </c:pt>
                <c:pt idx="1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B-487C-96C5-5ED00A15E7D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11850232"/>
        <c:axId val="511847280"/>
      </c:barChart>
      <c:catAx>
        <c:axId val="51185023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47280"/>
        <c:crosses val="autoZero"/>
        <c:auto val="1"/>
        <c:lblAlgn val="ctr"/>
        <c:lblOffset val="100"/>
        <c:noMultiLvlLbl val="0"/>
      </c:catAx>
      <c:valAx>
        <c:axId val="511847280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5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</a:t>
            </a:r>
            <a:r>
              <a:rPr lang="en-US" baseline="0"/>
              <a:t> TRAFFIC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Sheet1!$A$90:$A$104</c:f>
              <c:strCache>
                <c:ptCount val="15"/>
                <c:pt idx="0">
                  <c:v>RDM</c:v>
                </c:pt>
                <c:pt idx="1">
                  <c:v>ERI</c:v>
                </c:pt>
                <c:pt idx="2">
                  <c:v>PDX</c:v>
                </c:pt>
                <c:pt idx="3">
                  <c:v>PIT</c:v>
                </c:pt>
                <c:pt idx="4">
                  <c:v>SEA</c:v>
                </c:pt>
                <c:pt idx="5">
                  <c:v>SLC</c:v>
                </c:pt>
                <c:pt idx="6">
                  <c:v>DFW</c:v>
                </c:pt>
                <c:pt idx="7">
                  <c:v>CLE</c:v>
                </c:pt>
                <c:pt idx="8">
                  <c:v>OKC</c:v>
                </c:pt>
                <c:pt idx="9">
                  <c:v>EUG</c:v>
                </c:pt>
                <c:pt idx="10">
                  <c:v>LMT</c:v>
                </c:pt>
                <c:pt idx="11">
                  <c:v>AMA</c:v>
                </c:pt>
                <c:pt idx="12">
                  <c:v>GEG</c:v>
                </c:pt>
                <c:pt idx="13">
                  <c:v>ICT</c:v>
                </c:pt>
                <c:pt idx="14">
                  <c:v>OMA</c:v>
                </c:pt>
              </c:strCache>
            </c:strRef>
          </c:cat>
          <c:val>
            <c:numRef>
              <c:f>Sheet1!$I$90:$I$104</c:f>
              <c:numCache>
                <c:formatCode>General</c:formatCode>
                <c:ptCount val="15"/>
                <c:pt idx="0">
                  <c:v>1735</c:v>
                </c:pt>
                <c:pt idx="1">
                  <c:v>1020</c:v>
                </c:pt>
                <c:pt idx="2">
                  <c:v>922</c:v>
                </c:pt>
                <c:pt idx="3">
                  <c:v>659</c:v>
                </c:pt>
                <c:pt idx="4">
                  <c:v>417</c:v>
                </c:pt>
                <c:pt idx="5">
                  <c:v>276</c:v>
                </c:pt>
                <c:pt idx="6">
                  <c:v>175</c:v>
                </c:pt>
                <c:pt idx="7">
                  <c:v>152</c:v>
                </c:pt>
                <c:pt idx="8">
                  <c:v>151</c:v>
                </c:pt>
                <c:pt idx="9">
                  <c:v>150</c:v>
                </c:pt>
                <c:pt idx="10">
                  <c:v>142</c:v>
                </c:pt>
                <c:pt idx="11">
                  <c:v>142</c:v>
                </c:pt>
                <c:pt idx="12">
                  <c:v>139</c:v>
                </c:pt>
                <c:pt idx="13">
                  <c:v>139</c:v>
                </c:pt>
                <c:pt idx="14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E-48FA-A913-D4B2E8AAA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3558984"/>
        <c:axId val="671365264"/>
      </c:barChart>
      <c:catAx>
        <c:axId val="6635589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65264"/>
        <c:crosses val="autoZero"/>
        <c:auto val="1"/>
        <c:lblAlgn val="ctr"/>
        <c:lblOffset val="100"/>
        <c:noMultiLvlLbl val="0"/>
      </c:catAx>
      <c:valAx>
        <c:axId val="671365264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55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Sheet1!$A$25:$B$40</cx:f>
        <cx:lvl ptCount="16">
          <cx:pt idx="0">ERI</cx:pt>
          <cx:pt idx="1">RDM</cx:pt>
          <cx:pt idx="2">RDM</cx:pt>
          <cx:pt idx="3">EKO</cx:pt>
          <cx:pt idx="4">RDM</cx:pt>
          <cx:pt idx="5">ERI</cx:pt>
          <cx:pt idx="6">ERI</cx:pt>
          <cx:pt idx="7">RDM</cx:pt>
          <cx:pt idx="8">EKO</cx:pt>
          <cx:pt idx="9">RDM</cx:pt>
          <cx:pt idx="10">RDM</cx:pt>
          <cx:pt idx="11">RDM</cx:pt>
          <cx:pt idx="12">WDG</cx:pt>
          <cx:pt idx="13">WDG</cx:pt>
          <cx:pt idx="14">EKO</cx:pt>
          <cx:pt idx="15">EKO</cx:pt>
        </cx:lvl>
        <cx:lvl ptCount="16">
          <cx:pt idx="0">PIT</cx:pt>
          <cx:pt idx="1">PDX</cx:pt>
          <cx:pt idx="2">SEA</cx:pt>
          <cx:pt idx="3">SLC</cx:pt>
          <cx:pt idx="4">SFO</cx:pt>
          <cx:pt idx="5">DTW</cx:pt>
          <cx:pt idx="6">CLE</cx:pt>
          <cx:pt idx="7">LAX</cx:pt>
          <cx:pt idx="8">RNO</cx:pt>
          <cx:pt idx="9">SLC</cx:pt>
          <cx:pt idx="10">EUG</cx:pt>
          <cx:pt idx="11">LMT</cx:pt>
          <cx:pt idx="12">PNC</cx:pt>
          <cx:pt idx="13">DFW</cx:pt>
          <cx:pt idx="14">SEA</cx:pt>
          <cx:pt idx="15">PDX</cx:pt>
        </cx:lvl>
      </cx:strDim>
      <cx:numDim type="size">
        <cx:f>Sheet1!$G$25:$G$40</cx:f>
        <cx:lvl ptCount="16" formatCode="General">
          <cx:pt idx="0">871405</cx:pt>
          <cx:pt idx="1">813425</cx:pt>
          <cx:pt idx="2">254074</cx:pt>
          <cx:pt idx="3">180037</cx:pt>
          <cx:pt idx="4">104680</cx:pt>
          <cx:pt idx="5">87681</cx:pt>
          <cx:pt idx="6">66170</cx:pt>
          <cx:pt idx="7">51491</cx:pt>
          <cx:pt idx="8">48802</cx:pt>
          <cx:pt idx="9">42552</cx:pt>
          <cx:pt idx="10">42092</cx:pt>
          <cx:pt idx="11">40828</cx:pt>
          <cx:pt idx="12">21736</cx:pt>
          <cx:pt idx="13">18132</cx:pt>
          <cx:pt idx="14">16162</cx:pt>
          <cx:pt idx="15">14662</cx:pt>
        </cx:lvl>
      </cx:numDim>
    </cx:data>
  </cx:chartData>
  <cx:chart>
    <cx:title pos="t" align="ctr" overlay="0">
      <cx:tx>
        <cx:txData>
          <cx:v>free capacity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free capacity</a:t>
          </a:r>
        </a:p>
      </cx:txPr>
    </cx:title>
    <cx:plotArea>
      <cx:plotAreaRegion>
        <cx:series layoutId="sunburst" uniqueId="{F145D220-D534-4CDA-B143-19DDA98B075A}"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Sheet1!$A$42:$A$54</cx:f>
        <cx:lvl ptCount="13">
          <cx:pt idx="0">EKO</cx:pt>
          <cx:pt idx="1">RDM</cx:pt>
          <cx:pt idx="2">MHK</cx:pt>
          <cx:pt idx="3">AMW</cx:pt>
          <cx:pt idx="4">EUG</cx:pt>
          <cx:pt idx="5">MFR</cx:pt>
          <cx:pt idx="6">SEA</cx:pt>
          <cx:pt idx="7">PDX</cx:pt>
          <cx:pt idx="8">LMT</cx:pt>
          <cx:pt idx="9">SFO</cx:pt>
          <cx:pt idx="10">LAX</cx:pt>
          <cx:pt idx="11">EAT</cx:pt>
          <cx:pt idx="12">YKM</cx:pt>
        </cx:lvl>
      </cx:strDim>
      <cx:numDim type="size">
        <cx:f>Sheet1!$P$42:$P$54</cx:f>
        <cx:lvl ptCount="13" formatCode="General">
          <cx:pt idx="0">114</cx:pt>
          <cx:pt idx="1">18</cx:pt>
          <cx:pt idx="2">15</cx:pt>
          <cx:pt idx="3">19</cx:pt>
          <cx:pt idx="4">30</cx:pt>
          <cx:pt idx="5">50</cx:pt>
          <cx:pt idx="6">60</cx:pt>
          <cx:pt idx="7">40</cx:pt>
          <cx:pt idx="8">10</cx:pt>
          <cx:pt idx="9">4</cx:pt>
          <cx:pt idx="10">3</cx:pt>
          <cx:pt idx="11">17</cx:pt>
          <cx:pt idx="12">43</cx:pt>
        </cx:lvl>
      </cx:numDim>
    </cx:data>
  </cx:chartData>
  <cx:chart>
    <cx:title pos="t" align="ctr" overlay="0">
      <cx:tx>
        <cx:txData>
          <cx:v>HUB AIRPORTS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HUB AIRPORTS</a:t>
          </a:r>
        </a:p>
      </cx:txPr>
    </cx:title>
    <cx:plotArea>
      <cx:plotAreaRegion>
        <cx:series layoutId="treemap" uniqueId="{08949C3C-8B90-4630-B4D2-0C44ECFC9E43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16:33:58.397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5CBD678-CD30-4D67-84FA-38593F0A62D8}" type="datetimeFigureOut">
              <a:rPr lang="fa-IR" smtClean="0"/>
              <a:t>01/12/1440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C411753-758D-4D06-8B1D-15F9D4ECA6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555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50 درصد</a:t>
            </a:r>
            <a:r>
              <a:rPr lang="fa-IR" baseline="0" dirty="0"/>
              <a:t> در مقابل 28 درصد جامعه علمی و مهندسی</a:t>
            </a:r>
          </a:p>
          <a:p>
            <a:r>
              <a:rPr lang="fa-IR" baseline="0" dirty="0"/>
              <a:t>26 در صد در مقابل 10 درصد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91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Oakland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NDSS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Usenix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906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A609-C09D-46F6-A3F0-CAC439BA9D6D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13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9951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409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7570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59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15911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20304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26246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311509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0F9-9911-4A96-BD00-3D4D2AE1DF50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65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662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7319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7082-1A61-495F-881F-9218EB997F22}" type="datetime8">
              <a:rPr lang="fa-IR" smtClean="0"/>
              <a:t>02 اوت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12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1EB9-1653-4887-9D8B-FD1C452839DD}" type="datetime8">
              <a:rPr lang="fa-IR" smtClean="0"/>
              <a:t>02 اوت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49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3806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9EE9-3539-4A29-85BC-5A64454BB843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799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50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01640" y="93602"/>
            <a:ext cx="1188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بسمه تعالی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841" y="801488"/>
            <a:ext cx="6204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kern="1400" dirty="0">
                <a:cs typeface="B Titr" panose="00000700000000000000" pitchFamily="2" charset="-78"/>
              </a:rPr>
              <a:t>موضوع ارائه</a:t>
            </a:r>
            <a:r>
              <a:rPr lang="en-US" kern="1400" dirty="0">
                <a:cs typeface="B Titr" panose="00000700000000000000" pitchFamily="2" charset="-78"/>
              </a:rPr>
              <a:t> </a:t>
            </a:r>
            <a:r>
              <a:rPr lang="fa-IR" kern="1400" dirty="0">
                <a:cs typeface="B Titr" panose="00000700000000000000" pitchFamily="2" charset="-78"/>
              </a:rPr>
              <a:t> پروژه پایانی درس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3943" y="1276140"/>
            <a:ext cx="89611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Titr" panose="00000700000000000000" pitchFamily="2" charset="-78"/>
              </a:rPr>
              <a:t>آنالیز شبکه ای روی </a:t>
            </a:r>
            <a:r>
              <a:rPr lang="fa-IR" sz="2800" dirty="0" err="1">
                <a:cs typeface="B Titr" panose="00000700000000000000" pitchFamily="2" charset="-78"/>
              </a:rPr>
              <a:t>دادگان</a:t>
            </a:r>
            <a:r>
              <a:rPr lang="fa-IR" sz="2800" dirty="0">
                <a:cs typeface="B Titr" panose="00000700000000000000" pitchFamily="2" charset="-78"/>
              </a:rPr>
              <a:t> سفرهای هوایی ناوگان ایالات متحده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9149" y="6259267"/>
            <a:ext cx="22805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محمد چرم زاده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3851" y="6435325"/>
            <a:ext cx="17242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بهار 1398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58CC-9B41-4DC1-B41B-5357FD0C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" y="42582"/>
            <a:ext cx="2066752" cy="1226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A96851-4F28-4E2F-900C-A1B9119BA37E}"/>
              </a:ext>
            </a:extLst>
          </p:cNvPr>
          <p:cNvSpPr txBox="1"/>
          <p:nvPr/>
        </p:nvSpPr>
        <p:spPr>
          <a:xfrm>
            <a:off x="-297309" y="5888332"/>
            <a:ext cx="3205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درس : تحلیل شبکه اجتماعی</a:t>
            </a:r>
          </a:p>
          <a:p>
            <a:pPr algn="r" rtl="1"/>
            <a:endParaRPr lang="fa-IR" dirty="0">
              <a:cs typeface="B Titr" panose="00000700000000000000" pitchFamily="2" charset="-78"/>
            </a:endParaRP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استاد : دکتر هاشمی </a:t>
            </a:r>
            <a:r>
              <a:rPr lang="fa-IR" dirty="0" err="1">
                <a:cs typeface="B Titr" panose="00000700000000000000" pitchFamily="2" charset="-78"/>
              </a:rPr>
              <a:t>گلپایگانی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B57CC-1B8B-4E4F-8E3F-D256C8CFD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59" y="1911386"/>
            <a:ext cx="7475668" cy="38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10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2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node-s2.csv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edge-S2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مقدار ظرفیت پر نشده - کل ظرفیت</a:t>
            </a:r>
          </a:p>
        </p:txBody>
      </p:sp>
    </p:spTree>
    <p:extLst>
      <p:ext uri="{BB962C8B-B14F-4D97-AF65-F5344CB8AC3E}">
        <p14:creationId xmlns:p14="http://schemas.microsoft.com/office/powerpoint/2010/main" val="168498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11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این شبکه وزن یال ها که نشانگر مقدار ظرفیت پر نشده - کل ظرفیت است می تواند </a:t>
            </a:r>
            <a:r>
              <a:rPr lang="fa-IR" sz="2400" dirty="0" err="1">
                <a:cs typeface="B Titr" panose="00000700000000000000" pitchFamily="2" charset="-78"/>
              </a:rPr>
              <a:t>شاخصی</a:t>
            </a:r>
            <a:r>
              <a:rPr lang="fa-IR" sz="2400" dirty="0">
                <a:cs typeface="B Titr" panose="00000700000000000000" pitchFamily="2" charset="-78"/>
              </a:rPr>
              <a:t> برای یافتن مسیر های پروازی باشد که بیشترین ظرفیت خالی را داشته  </a:t>
            </a:r>
            <a:r>
              <a:rPr lang="fa-IR" sz="2400" dirty="0" err="1">
                <a:cs typeface="B Titr" panose="00000700000000000000" pitchFamily="2" charset="-78"/>
              </a:rPr>
              <a:t>اند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2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22AE31E-568C-4B74-8E32-2CFDD7C0E0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3062976"/>
                  </p:ext>
                </p:extLst>
              </p:nvPr>
            </p:nvGraphicFramePr>
            <p:xfrm>
              <a:off x="3489959" y="2415540"/>
              <a:ext cx="5212080" cy="44424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22AE31E-568C-4B74-8E32-2CFDD7C0E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959" y="2415540"/>
                <a:ext cx="5212080" cy="444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80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12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3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node-s3.csv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edge-S3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18875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13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پی بردن به جهان کوچک بودن این شبکه ، یکه شبکه </a:t>
            </a:r>
            <a:r>
              <a:rPr lang="fa-IR" sz="2400" dirty="0" err="1">
                <a:cs typeface="B Titr" panose="00000700000000000000" pitchFamily="2" charset="-78"/>
              </a:rPr>
              <a:t>متناظر</a:t>
            </a:r>
            <a:r>
              <a:rPr lang="fa-IR" sz="2400" dirty="0">
                <a:cs typeface="B Titr" panose="00000700000000000000" pitchFamily="2" charset="-78"/>
              </a:rPr>
              <a:t> و شبیه به پارامترهای این شبکه و به صورت تصادفی بر مبنای </a:t>
            </a:r>
            <a:r>
              <a:rPr lang="en-US" sz="2400" dirty="0" err="1">
                <a:cs typeface="B Titr" panose="00000700000000000000" pitchFamily="2" charset="-78"/>
              </a:rPr>
              <a:t>Erdos</a:t>
            </a:r>
            <a:r>
              <a:rPr lang="en-US" sz="2400" dirty="0">
                <a:cs typeface="B Titr" panose="00000700000000000000" pitchFamily="2" charset="-78"/>
              </a:rPr>
              <a:t>–</a:t>
            </a:r>
            <a:r>
              <a:rPr lang="en-US" sz="2400" dirty="0" err="1">
                <a:cs typeface="B Titr" panose="00000700000000000000" pitchFamily="2" charset="-78"/>
              </a:rPr>
              <a:t>Rényi</a:t>
            </a:r>
            <a:r>
              <a:rPr lang="en-US" sz="2400" dirty="0">
                <a:cs typeface="B Titr" panose="00000700000000000000" pitchFamily="2" charset="-78"/>
              </a:rPr>
              <a:t>   </a:t>
            </a:r>
            <a:r>
              <a:rPr lang="fa-IR" sz="2400" dirty="0">
                <a:cs typeface="B Titr" panose="00000700000000000000" pitchFamily="2" charset="-78"/>
              </a:rPr>
              <a:t>ایجاد شد و پارامتر </a:t>
            </a:r>
            <a:r>
              <a:rPr lang="en-US" sz="2400" dirty="0">
                <a:cs typeface="B Titr" panose="00000700000000000000" pitchFamily="2" charset="-78"/>
              </a:rPr>
              <a:t>clustering coefficient </a:t>
            </a:r>
            <a:r>
              <a:rPr lang="fa-IR" sz="2400" dirty="0">
                <a:cs typeface="B Titr" panose="00000700000000000000" pitchFamily="2" charset="-78"/>
              </a:rPr>
              <a:t>برای دو شبکه محاسبه و مقایسه شد.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3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01ED2-D17B-4A88-A351-6FFE3CCF06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67" y="2719060"/>
            <a:ext cx="4704361" cy="368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2BD3C-C249-4D3E-82FE-625CF84CA2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4" y="2719059"/>
            <a:ext cx="502793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14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4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node-s4.csv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edge-S4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29215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15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برای پی بردن به اینکه کدام فرودگاه ها نقش </a:t>
            </a:r>
            <a:r>
              <a:rPr lang="fa-IR" sz="2000" dirty="0" err="1">
                <a:cs typeface="B Titr" panose="00000700000000000000" pitchFamily="2" charset="-78"/>
              </a:rPr>
              <a:t>هاب</a:t>
            </a:r>
            <a:r>
              <a:rPr lang="fa-IR" sz="2000" dirty="0">
                <a:cs typeface="B Titr" panose="00000700000000000000" pitchFamily="2" charset="-78"/>
              </a:rPr>
              <a:t> و واسط را در شبکه ی فرودگاه ها ایفا می کنند کلیه ی شاخص های </a:t>
            </a:r>
            <a:r>
              <a:rPr lang="fa-IR" sz="2000" dirty="0" err="1">
                <a:cs typeface="B Titr" panose="00000700000000000000" pitchFamily="2" charset="-78"/>
              </a:rPr>
              <a:t>بینابینی</a:t>
            </a:r>
            <a:r>
              <a:rPr lang="fa-IR" sz="2000" dirty="0">
                <a:cs typeface="B Titr" panose="00000700000000000000" pitchFamily="2" charset="-78"/>
              </a:rPr>
              <a:t> قابل محاسبه در </a:t>
            </a:r>
            <a:r>
              <a:rPr lang="fa-IR" sz="2000" dirty="0" err="1">
                <a:cs typeface="B Titr" panose="00000700000000000000" pitchFamily="2" charset="-78"/>
              </a:rPr>
              <a:t>گفی</a:t>
            </a:r>
            <a:r>
              <a:rPr lang="fa-IR" sz="2000" dirty="0">
                <a:cs typeface="B Titr" panose="00000700000000000000" pitchFamily="2" charset="-78"/>
              </a:rPr>
              <a:t> را محاسبه کرده و سپس با میانگین گیری از همه آن ها فرودگاه های دارای بالاترین شاخص </a:t>
            </a:r>
            <a:r>
              <a:rPr lang="fa-IR" sz="2000" dirty="0" err="1">
                <a:cs typeface="B Titr" panose="00000700000000000000" pitchFamily="2" charset="-78"/>
              </a:rPr>
              <a:t>بینابینی</a:t>
            </a:r>
            <a:r>
              <a:rPr lang="fa-IR" sz="2000" dirty="0">
                <a:cs typeface="B Titr" panose="00000700000000000000" pitchFamily="2" charset="-78"/>
              </a:rPr>
              <a:t> را انتخاب کردیم.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4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CE7F127-28AF-436E-9385-30EAF19F11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1025308"/>
                  </p:ext>
                </p:extLst>
              </p:nvPr>
            </p:nvGraphicFramePr>
            <p:xfrm>
              <a:off x="2213263" y="2234653"/>
              <a:ext cx="8271163" cy="4623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CE7F127-28AF-436E-9385-30EAF19F11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3263" y="2234653"/>
                <a:ext cx="8271163" cy="46233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9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16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5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node-s5.csv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edge-S5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مجموع </a:t>
            </a:r>
            <a:r>
              <a:rPr lang="fa-IR" sz="2400" dirty="0" err="1">
                <a:cs typeface="B Titr" panose="00000700000000000000" pitchFamily="2" charset="-78"/>
              </a:rPr>
              <a:t>تاخیرها</a:t>
            </a:r>
            <a:r>
              <a:rPr lang="fa-IR" sz="2400" dirty="0">
                <a:cs typeface="B Titr" panose="00000700000000000000" pitchFamily="2" charset="-78"/>
              </a:rPr>
              <a:t> در پروازهای  آن مسیر </a:t>
            </a:r>
          </a:p>
        </p:txBody>
      </p:sp>
    </p:spTree>
    <p:extLst>
      <p:ext uri="{BB962C8B-B14F-4D97-AF65-F5344CB8AC3E}">
        <p14:creationId xmlns:p14="http://schemas.microsoft.com/office/powerpoint/2010/main" val="410374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17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در این شبکه وزن هر یال که شامل مجموع </a:t>
            </a:r>
            <a:r>
              <a:rPr lang="fa-IR" sz="2000" dirty="0" err="1">
                <a:cs typeface="B Titr" panose="00000700000000000000" pitchFamily="2" charset="-78"/>
              </a:rPr>
              <a:t>تاخیرها</a:t>
            </a:r>
            <a:r>
              <a:rPr lang="fa-IR" sz="2000" dirty="0">
                <a:cs typeface="B Titr" panose="00000700000000000000" pitchFamily="2" charset="-78"/>
              </a:rPr>
              <a:t> در پروازهای  آن مسیر است می تواند به عنوان </a:t>
            </a:r>
            <a:r>
              <a:rPr lang="fa-IR" sz="2000" dirty="0" err="1">
                <a:cs typeface="B Titr" panose="00000700000000000000" pitchFamily="2" charset="-78"/>
              </a:rPr>
              <a:t>شاخصی</a:t>
            </a:r>
            <a:r>
              <a:rPr lang="fa-IR" sz="2000" dirty="0">
                <a:cs typeface="B Titr" panose="00000700000000000000" pitchFamily="2" charset="-78"/>
              </a:rPr>
              <a:t> برای تعیین مسیر های با بیشترین تاخیر به حساب بیاید.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5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4636C7-E63A-432E-8B0E-9BDF7AA19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042609"/>
              </p:ext>
            </p:extLst>
          </p:nvPr>
        </p:nvGraphicFramePr>
        <p:xfrm>
          <a:off x="1922318" y="2021430"/>
          <a:ext cx="8333509" cy="435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4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18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6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node-s6.csv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edge-S6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337647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در این شبکه گره ای که بیشترین مجموع وزن ورودی و خروجی را داشته باشد ، می تواند به عنوان فرودگاه پر پرواز انتخاب شود پس شاخص </a:t>
            </a:r>
            <a:r>
              <a:rPr lang="en-US" sz="2000" dirty="0">
                <a:cs typeface="B Titr" panose="00000700000000000000" pitchFamily="2" charset="-78"/>
              </a:rPr>
              <a:t>Weighted Degree  </a:t>
            </a:r>
            <a:r>
              <a:rPr lang="fa-IR" sz="2000" dirty="0">
                <a:cs typeface="B Titr" panose="00000700000000000000" pitchFamily="2" charset="-78"/>
              </a:rPr>
              <a:t>توسط </a:t>
            </a:r>
            <a:r>
              <a:rPr lang="fa-IR" sz="2000" dirty="0" err="1">
                <a:cs typeface="B Titr" panose="00000700000000000000" pitchFamily="2" charset="-78"/>
              </a:rPr>
              <a:t>گفی</a:t>
            </a:r>
            <a:r>
              <a:rPr lang="fa-IR" sz="2000" dirty="0">
                <a:cs typeface="B Titr" panose="00000700000000000000" pitchFamily="2" charset="-78"/>
              </a:rPr>
              <a:t> برای شبکه حساب شده و نتایج حاصله استخراج گردید.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6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54605E1-6A76-4C4B-95B5-83EBBB1EB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35536"/>
              </p:ext>
            </p:extLst>
          </p:nvPr>
        </p:nvGraphicFramePr>
        <p:xfrm>
          <a:off x="2140527" y="2194413"/>
          <a:ext cx="8250381" cy="439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4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70864" y="509451"/>
            <a:ext cx="30567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>
                <a:cs typeface="B Titr" panose="00000700000000000000" pitchFamily="2" charset="-78"/>
              </a:rPr>
              <a:t>محورهای پروژه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0342" y="1404757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معرفی </a:t>
            </a: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4032" y="3370529"/>
            <a:ext cx="73366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solidFill>
                  <a:prstClr val="black"/>
                </a:solidFill>
                <a:cs typeface="B Titr"/>
              </a:rPr>
              <a:t>سناریوهای</a:t>
            </a:r>
            <a:r>
              <a:rPr lang="fa-IR" sz="2400" dirty="0">
                <a:solidFill>
                  <a:prstClr val="black"/>
                </a:solidFill>
                <a:cs typeface="B Titr"/>
              </a:rPr>
              <a:t> </a:t>
            </a:r>
            <a:r>
              <a:rPr lang="fa-IR" sz="2400" dirty="0" err="1">
                <a:solidFill>
                  <a:prstClr val="black"/>
                </a:solidFill>
                <a:cs typeface="B Titr"/>
              </a:rPr>
              <a:t>متناظر</a:t>
            </a:r>
            <a:endParaRPr lang="fa-IR" sz="2400" dirty="0">
              <a:solidFill>
                <a:prstClr val="black"/>
              </a:solidFill>
              <a:cs typeface="B Tit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650" y="4275779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prstClr val="black"/>
                </a:solidFill>
                <a:cs typeface="B Titr"/>
              </a:rPr>
              <a:t>روش آماده سازی </a:t>
            </a:r>
            <a:r>
              <a:rPr lang="fa-IR" sz="2400" dirty="0" err="1">
                <a:solidFill>
                  <a:prstClr val="black"/>
                </a:solidFill>
                <a:cs typeface="B Titr"/>
              </a:rPr>
              <a:t>دادگان</a:t>
            </a:r>
            <a:endParaRPr lang="fa-IR" sz="2400" dirty="0">
              <a:solidFill>
                <a:prstClr val="black"/>
              </a:solidFill>
              <a:cs typeface="B Tit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06433047-2821-4416-8D99-4DDCA0C6B8BB}" type="slidenum">
              <a:rPr lang="fa-IR" smtClean="0"/>
              <a:t>2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19CEB-7BF2-438A-A6C4-156674A5415A}"/>
              </a:ext>
            </a:extLst>
          </p:cNvPr>
          <p:cNvSpPr txBox="1"/>
          <p:nvPr/>
        </p:nvSpPr>
        <p:spPr>
          <a:xfrm>
            <a:off x="1110341" y="2329200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Titr" panose="00000700000000000000" pitchFamily="2" charset="-78"/>
              </a:rPr>
              <a:t>پرسش های طرح شده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372DE-60B7-4040-8A12-A4FA2451B5CE}"/>
              </a:ext>
            </a:extLst>
          </p:cNvPr>
          <p:cNvSpPr txBox="1"/>
          <p:nvPr/>
        </p:nvSpPr>
        <p:spPr>
          <a:xfrm>
            <a:off x="966649" y="5317108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solidFill>
                  <a:prstClr val="black"/>
                </a:solidFill>
                <a:cs typeface="B Titr"/>
              </a:rPr>
              <a:t>سناریو</a:t>
            </a:r>
            <a:r>
              <a:rPr lang="fa-IR" sz="2400" dirty="0">
                <a:solidFill>
                  <a:prstClr val="black"/>
                </a:solidFill>
                <a:cs typeface="B Titr"/>
              </a:rPr>
              <a:t> ها</a:t>
            </a:r>
          </a:p>
        </p:txBody>
      </p:sp>
    </p:spTree>
    <p:extLst>
      <p:ext uri="{BB962C8B-B14F-4D97-AF65-F5344CB8AC3E}">
        <p14:creationId xmlns:p14="http://schemas.microsoft.com/office/powerpoint/2010/main" val="26376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3A977-98CA-45F2-946F-5AC6A32D77A4}"/>
              </a:ext>
            </a:extLst>
          </p:cNvPr>
          <p:cNvSpPr txBox="1"/>
          <p:nvPr/>
        </p:nvSpPr>
        <p:spPr>
          <a:xfrm>
            <a:off x="627018" y="5551716"/>
            <a:ext cx="41492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lang="fa-IR" b="1" dirty="0">
                <a:cs typeface="B Nazanin" panose="00000400000000000000" pitchFamily="2" charset="-78"/>
              </a:rPr>
              <a:t>دانش روشنى بخش انديشه است{امام علی (ع)} </a:t>
            </a:r>
            <a:endParaRPr kumimoji="0" lang="fa-I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AF7FE-1EA8-4AD5-991B-D945B8C1AF7B}"/>
              </a:ext>
            </a:extLst>
          </p:cNvPr>
          <p:cNvSpPr txBox="1"/>
          <p:nvPr/>
        </p:nvSpPr>
        <p:spPr>
          <a:xfrm>
            <a:off x="2037806" y="2598883"/>
            <a:ext cx="60306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a-I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سپاس بابت حسن توجه</a:t>
            </a:r>
            <a:r>
              <a:rPr kumimoji="0" lang="fa-IR" sz="4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 شما</a:t>
            </a:r>
            <a:endParaRPr kumimoji="0" lang="fa-I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B Tit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30DC3-C595-452E-97F7-752BF0063B39}"/>
              </a:ext>
            </a:extLst>
          </p:cNvPr>
          <p:cNvSpPr txBox="1"/>
          <p:nvPr/>
        </p:nvSpPr>
        <p:spPr>
          <a:xfrm>
            <a:off x="5246915" y="792481"/>
            <a:ext cx="36529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پرسش و پاسخ :</a:t>
            </a:r>
          </a:p>
        </p:txBody>
      </p:sp>
    </p:spTree>
    <p:extLst>
      <p:ext uri="{BB962C8B-B14F-4D97-AF65-F5344CB8AC3E}">
        <p14:creationId xmlns:p14="http://schemas.microsoft.com/office/powerpoint/2010/main" val="31282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3337" y="548640"/>
            <a:ext cx="3579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معرفی </a:t>
            </a:r>
            <a:r>
              <a:rPr lang="fa-IR" sz="3200" dirty="0" err="1">
                <a:cs typeface="B Titr" panose="00000700000000000000" pitchFamily="2" charset="-78"/>
              </a:rPr>
              <a:t>دادگان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947" y="2436728"/>
            <a:ext cx="8514803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b="1" dirty="0"/>
              <a:t>airlines.csv</a:t>
            </a:r>
            <a:r>
              <a:rPr lang="fa-IR" b="1" dirty="0"/>
              <a:t> </a:t>
            </a:r>
            <a:r>
              <a:rPr lang="en-US" sz="2400" dirty="0">
                <a:cs typeface="B Titr" panose="00000700000000000000" pitchFamily="2" charset="-78"/>
              </a:rPr>
              <a:t>   : </a:t>
            </a:r>
            <a:r>
              <a:rPr lang="fa-IR" sz="2400" dirty="0">
                <a:cs typeface="B Titr" panose="00000700000000000000" pitchFamily="2" charset="-78"/>
              </a:rPr>
              <a:t>اطلاعات شرکت های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1" dirty="0"/>
              <a:t>  </a:t>
            </a:r>
            <a:r>
              <a:rPr lang="en-US" b="1" dirty="0"/>
              <a:t>airports.csv</a:t>
            </a:r>
            <a:r>
              <a:rPr lang="fa-IR" b="1" dirty="0"/>
              <a:t> : </a:t>
            </a:r>
            <a:r>
              <a:rPr lang="en-US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اطلاعات فرودگاه های ایالات متحده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000" b="1" dirty="0">
                <a:cs typeface="B Titr" panose="00000700000000000000" pitchFamily="2" charset="-78"/>
              </a:rPr>
              <a:t>flights.csv</a:t>
            </a:r>
            <a:r>
              <a:rPr lang="fa-IR" sz="2400" dirty="0">
                <a:cs typeface="B Titr" panose="00000700000000000000" pitchFamily="2" charset="-78"/>
              </a:rPr>
              <a:t> :</a:t>
            </a:r>
            <a:r>
              <a:rPr lang="en-US" sz="2400" dirty="0">
                <a:cs typeface="B Titr" panose="00000700000000000000" pitchFamily="2" charset="-78"/>
              </a:rPr>
              <a:t> </a:t>
            </a:r>
            <a:r>
              <a:rPr lang="fa-IR" sz="2400" dirty="0">
                <a:cs typeface="B Titr" panose="00000700000000000000" pitchFamily="2" charset="-78"/>
              </a:rPr>
              <a:t>پروازهای انجام شده در محدوده منتهی به سال 2015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cs typeface="B Titr" panose="00000700000000000000" pitchFamily="2" charset="-78"/>
              </a:rPr>
              <a:t>Airports2.csv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   : </a:t>
            </a:r>
            <a:r>
              <a:rPr lang="fa-IR" sz="2400" dirty="0">
                <a:cs typeface="B Titr" panose="00000700000000000000" pitchFamily="2" charset="-78"/>
              </a:rPr>
              <a:t>اطلاعات پروازهای انجام شده با تمرکز بر اطلاعات مسافرین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057E5C-32BF-439F-BFB6-27BC97F5BE82}" type="slidenum">
              <a:rPr lang="fa-IR" smtClean="0"/>
              <a:t>3</a:t>
            </a:fld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790297" y="1554239"/>
            <a:ext cx="83341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اطلاعات پروازهای انجام شده در ناوگان حمل و نقل هوایی ایالات متحده </a:t>
            </a:r>
          </a:p>
        </p:txBody>
      </p:sp>
    </p:spTree>
    <p:extLst>
      <p:ext uri="{BB962C8B-B14F-4D97-AF65-F5344CB8AC3E}">
        <p14:creationId xmlns:p14="http://schemas.microsoft.com/office/powerpoint/2010/main" val="30424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1F7FFA21-4BCF-4DD8-B498-98264F45F710}" type="slidenum">
              <a:rPr lang="fa-IR" smtClean="0"/>
              <a:t>4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57BEF-7889-4735-851E-1634066ABC7B}"/>
              </a:ext>
            </a:extLst>
          </p:cNvPr>
          <p:cNvSpPr txBox="1"/>
          <p:nvPr/>
        </p:nvSpPr>
        <p:spPr>
          <a:xfrm>
            <a:off x="2510097" y="228602"/>
            <a:ext cx="71718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ستون های کاربردی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399E20-9596-445B-9A74-405286FC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95" y="1131813"/>
            <a:ext cx="7882644" cy="56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275" y="501138"/>
            <a:ext cx="55647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پرسش های مورد نظر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A8B39D-6248-48AE-AFD6-D564A1DABF00}" type="slidenum">
              <a:rPr lang="fa-IR" smtClean="0"/>
              <a:t>5</a:t>
            </a:fld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85CB1-29D5-44B5-94EF-D55A185D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366664"/>
            <a:ext cx="11136253" cy="52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3725" y="398377"/>
            <a:ext cx="48754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err="1">
                <a:cs typeface="B Titr" panose="00000700000000000000" pitchFamily="2" charset="-78"/>
              </a:rPr>
              <a:t>سناریوهای</a:t>
            </a:r>
            <a:r>
              <a:rPr lang="fa-IR" sz="3200" dirty="0">
                <a:cs typeface="B Titr" panose="00000700000000000000" pitchFamily="2" charset="-78"/>
              </a:rPr>
              <a:t> </a:t>
            </a:r>
            <a:r>
              <a:rPr lang="fa-IR" sz="3200" dirty="0" err="1">
                <a:cs typeface="B Titr" panose="00000700000000000000" pitchFamily="2" charset="-78"/>
              </a:rPr>
              <a:t>متناظر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FB3EB6D7-77F4-4785-8FD4-A987B22C078E}" type="slidenum">
              <a:rPr lang="fa-IR" smtClean="0"/>
              <a:t>6</a:t>
            </a:fld>
            <a:endParaRPr lang="fa-I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3EBC92-0A0D-471A-B1C5-8940F017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747108"/>
            <a:ext cx="11156419" cy="33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1920" y="51238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آماده سازی </a:t>
            </a:r>
            <a:r>
              <a:rPr lang="fa-IR" sz="3200" b="1" dirty="0" err="1">
                <a:cs typeface="B Titr" panose="00000700000000000000" pitchFamily="2" charset="-78"/>
              </a:rPr>
              <a:t>دادگان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2491C20E-37C6-4389-A46C-88132374B342}" type="slidenum">
              <a:rPr lang="fa-IR" smtClean="0"/>
              <a:t>7</a:t>
            </a:fld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1196439" y="1625837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r>
              <a:rPr lang="fa-IR" sz="2400" dirty="0">
                <a:cs typeface="B Titr" panose="00000700000000000000" pitchFamily="2" charset="-78"/>
              </a:rPr>
              <a:t> اولیه دارای رکورد های بیش از 4 میلیون و حجمی بیش از 1</a:t>
            </a:r>
            <a:r>
              <a:rPr lang="en-US" sz="2400" dirty="0">
                <a:cs typeface="B Titr" panose="00000700000000000000" pitchFamily="2" charset="-78"/>
              </a:rPr>
              <a:t>GB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37C32-24BF-4AAB-BDA7-68B7946CDA77}"/>
              </a:ext>
            </a:extLst>
          </p:cNvPr>
          <p:cNvSpPr txBox="1"/>
          <p:nvPr/>
        </p:nvSpPr>
        <p:spPr>
          <a:xfrm>
            <a:off x="1196438" y="2881774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ناچار به کاهش هدفمند و سپس </a:t>
            </a:r>
            <a:r>
              <a:rPr lang="en-US" sz="2400" dirty="0">
                <a:cs typeface="B Titr" panose="00000700000000000000" pitchFamily="2" charset="-78"/>
              </a:rPr>
              <a:t>cleansing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16845-C96B-493D-88CE-31EAD939A6C4}"/>
              </a:ext>
            </a:extLst>
          </p:cNvPr>
          <p:cNvSpPr txBox="1"/>
          <p:nvPr/>
        </p:nvSpPr>
        <p:spPr>
          <a:xfrm>
            <a:off x="1196437" y="4001055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تفکیک </a:t>
            </a: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r>
              <a:rPr lang="fa-IR" sz="2400" dirty="0">
                <a:cs typeface="B Titr" panose="00000700000000000000" pitchFamily="2" charset="-78"/>
              </a:rPr>
              <a:t> به 12 ماه و سپس انتخاب </a:t>
            </a:r>
            <a:r>
              <a:rPr lang="fa-IR" sz="2400" dirty="0" err="1">
                <a:cs typeface="B Titr" panose="00000700000000000000" pitchFamily="2" charset="-78"/>
              </a:rPr>
              <a:t>رندوم</a:t>
            </a:r>
            <a:r>
              <a:rPr lang="fa-IR" sz="2400" dirty="0">
                <a:cs typeface="B Titr" panose="00000700000000000000" pitchFamily="2" charset="-78"/>
              </a:rPr>
              <a:t> 1000 رکورد از هر ماه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57557-3912-4039-9EE4-32591EA63B7B}"/>
              </a:ext>
            </a:extLst>
          </p:cNvPr>
          <p:cNvSpPr txBox="1"/>
          <p:nvPr/>
        </p:nvSpPr>
        <p:spPr>
          <a:xfrm>
            <a:off x="1285009" y="5256992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حذف ردیف های ناقص و جایگزینی با رکورد های سالم نزدیک</a:t>
            </a:r>
          </a:p>
        </p:txBody>
      </p:sp>
    </p:spTree>
    <p:extLst>
      <p:ext uri="{BB962C8B-B14F-4D97-AF65-F5344CB8AC3E}">
        <p14:creationId xmlns:p14="http://schemas.microsoft.com/office/powerpoint/2010/main" val="3299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8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1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همان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r>
              <a:rPr lang="fa-IR" sz="2400" dirty="0">
                <a:cs typeface="B Titr" panose="00000700000000000000" pitchFamily="2" charset="-78"/>
              </a:rPr>
              <a:t> ها می باشند که از فایل </a:t>
            </a:r>
            <a:r>
              <a:rPr lang="en-US" sz="2400" dirty="0">
                <a:cs typeface="B Titr" panose="00000700000000000000" pitchFamily="2" charset="-78"/>
              </a:rPr>
              <a:t>airlines.csv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node-s1.csv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edge-S1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، وزن آن نیز که عبارت است از </a:t>
            </a:r>
            <a:r>
              <a:rPr lang="fa-IR" sz="2400" dirty="0" err="1">
                <a:cs typeface="B Titr" panose="00000700000000000000" pitchFamily="2" charset="-78"/>
              </a:rPr>
              <a:t>تفاضل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قدرمطلقی</a:t>
            </a:r>
            <a:r>
              <a:rPr lang="fa-IR" sz="2400" dirty="0">
                <a:cs typeface="B Titr" panose="00000700000000000000" pitchFamily="2" charset="-78"/>
              </a:rPr>
              <a:t> تاخیر</a:t>
            </a:r>
          </a:p>
        </p:txBody>
      </p:sp>
    </p:spTree>
    <p:extLst>
      <p:ext uri="{BB962C8B-B14F-4D97-AF65-F5344CB8AC3E}">
        <p14:creationId xmlns:p14="http://schemas.microsoft.com/office/powerpoint/2010/main" val="148429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بیشترین </a:t>
            </a:r>
            <a:r>
              <a:rPr lang="fa-IR" sz="2400" dirty="0" err="1">
                <a:cs typeface="B Titr" panose="00000700000000000000" pitchFamily="2" charset="-78"/>
              </a:rPr>
              <a:t>نودی</a:t>
            </a:r>
            <a:r>
              <a:rPr lang="fa-IR" sz="2400" dirty="0">
                <a:cs typeface="B Titr" panose="00000700000000000000" pitchFamily="2" charset="-78"/>
              </a:rPr>
              <a:t> که دارای یال های با بیشترین وزن است دارای تاخیر بیشتری است و اینگونه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r>
              <a:rPr lang="fa-IR" sz="2400" dirty="0">
                <a:cs typeface="B Titr" panose="00000700000000000000" pitchFamily="2" charset="-78"/>
              </a:rPr>
              <a:t> های با بیشترین تاخیر پروازی شناسایی می شوند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1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0CECBBC-3E2B-40A1-8410-25CD8F378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156338"/>
              </p:ext>
            </p:extLst>
          </p:nvPr>
        </p:nvGraphicFramePr>
        <p:xfrm>
          <a:off x="2005445" y="2746112"/>
          <a:ext cx="8672405" cy="377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174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3758</TotalTime>
  <Words>846</Words>
  <Application>Microsoft Office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Trebuchet MS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chorom</dc:creator>
  <cp:lastModifiedBy>md</cp:lastModifiedBy>
  <cp:revision>134</cp:revision>
  <dcterms:created xsi:type="dcterms:W3CDTF">2017-12-03T04:11:54Z</dcterms:created>
  <dcterms:modified xsi:type="dcterms:W3CDTF">2019-08-02T15:23:56Z</dcterms:modified>
</cp:coreProperties>
</file>