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81" r:id="rId2"/>
    <p:sldId id="314" r:id="rId3"/>
    <p:sldId id="301" r:id="rId4"/>
    <p:sldId id="317" r:id="rId5"/>
    <p:sldId id="318" r:id="rId6"/>
    <p:sldId id="303" r:id="rId7"/>
    <p:sldId id="319" r:id="rId8"/>
    <p:sldId id="265" r:id="rId9"/>
    <p:sldId id="312" r:id="rId10"/>
    <p:sldId id="320" r:id="rId11"/>
    <p:sldId id="321" r:id="rId12"/>
    <p:sldId id="316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aebyeol Yu" initials="SY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4C8F3031-6097-4AF7-BD18-42EC2A8F2AB1}" styleName="Normal Style 2 - Accent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2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>
              <a:shade val="50000"/>
              <a:satMod val="230000"/>
            </a:schemeClr>
          </a:solidFill>
        </a:fill>
      </a:tcStyle>
    </a:firstRow>
  </a:tblStyle>
  <a:tblStyle styleId="{853DD967-0C4B-4B1B-81E8-427034623973}" styleName="Dark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>
                  <a:shade val="40000"/>
                </a:schemeClr>
              </a:solidFill>
            </a:ln>
          </a:left>
          <a:right>
            <a:ln w="12700" cmpd="sng">
              <a:solidFill>
                <a:schemeClr val="accent3">
                  <a:shade val="40000"/>
                </a:schemeClr>
              </a:solidFill>
            </a:ln>
          </a:right>
          <a:top>
            <a:ln w="12700" cmpd="sng">
              <a:solidFill>
                <a:schemeClr val="accent3">
                  <a:shade val="40000"/>
                </a:schemeClr>
              </a:solidFill>
            </a:ln>
          </a:top>
          <a:bottom>
            <a:ln w="12700" cmpd="sng">
              <a:solidFill>
                <a:schemeClr val="accent3">
                  <a:shade val="40000"/>
                </a:schemeClr>
              </a:solidFill>
            </a:ln>
          </a:bottom>
          <a:insideH>
            <a:ln w="12700" cmpd="sng">
              <a:solidFill>
                <a:schemeClr val="accent3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accent3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lumMod val="7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accent3">
                  <a:shade val="40000"/>
                </a:schemeClr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B76CA6B-5DA6-45C4-B833-132EAC621518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3"/>
              </a:solidFill>
              <a:prstDash val="dash"/>
            </a:ln>
          </a:left>
          <a:right>
            <a:ln w="32700" cmpd="sng">
              <a:solidFill>
                <a:schemeClr val="accent3"/>
              </a:solidFill>
              <a:prstDash val="dash"/>
            </a:ln>
          </a:right>
          <a:top>
            <a:ln w="32700" cmpd="sng">
              <a:solidFill>
                <a:schemeClr val="accent3"/>
              </a:solidFill>
              <a:prstDash val="dash"/>
            </a:ln>
          </a:top>
          <a:bottom>
            <a:ln w="32700" cmpd="sng">
              <a:solidFill>
                <a:schemeClr val="accent3"/>
              </a:solidFill>
              <a:prstDash val="dash"/>
            </a:ln>
          </a:bottom>
          <a:insideH>
            <a:ln w="22700" cmpd="sng">
              <a:solidFill>
                <a:schemeClr val="accent3"/>
              </a:solidFill>
              <a:prstDash val="sysDot"/>
            </a:ln>
          </a:insideH>
          <a:insideV>
            <a:ln w="22700" cmpd="sng">
              <a:solidFill>
                <a:schemeClr val="accent3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778" autoAdjust="0"/>
    <p:restoredTop sz="94103" autoAdjust="0"/>
  </p:normalViewPr>
  <p:slideViewPr>
    <p:cSldViewPr snapToGrid="0">
      <p:cViewPr varScale="1">
        <p:scale>
          <a:sx n="100" d="100"/>
          <a:sy n="100" d="100"/>
        </p:scale>
        <p:origin x="532" y="4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4.xlsx" 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5.xlsx" 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6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chart" Target="../charts/chart1.xml"  /><Relationship Id="rId5" Type="http://schemas.openxmlformats.org/officeDocument/2006/relationships/chart" Target="../charts/chart2.xml"  /><Relationship Id="rId6" Type="http://schemas.openxmlformats.org/officeDocument/2006/relationships/chart" Target="../charts/chart3.xml"  /><Relationship Id="rId7" Type="http://schemas.openxmlformats.org/officeDocument/2006/relationships/chart" Target="../charts/chart4.xml"  /><Relationship Id="rId8" Type="http://schemas.openxmlformats.org/officeDocument/2006/relationships/chart" Target="../charts/chart5.xml"  /><Relationship Id="rId9" Type="http://schemas.openxmlformats.org/officeDocument/2006/relationships/chart" Target="../charts/char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jpe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3.png"  /><Relationship Id="rId7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80535" y="4219427"/>
            <a:ext cx="3649980" cy="693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spc="-15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프로젝트 제안서</a:t>
            </a:r>
            <a:endParaRPr lang="ko-KR" altLang="en-US" sz="4000" b="1" spc="-15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59" y="266697"/>
            <a:ext cx="2198656" cy="5124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</a:rPr>
              <a:t>식당 예약 및 원격 줄서기 </a:t>
            </a:r>
            <a:endParaRPr lang="ko-KR" altLang="en-US" sz="140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</a:rPr>
              <a:t>시스템 웹 개발 프로젝트</a:t>
            </a:r>
            <a:endParaRPr lang="ko-KR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366" y="579898"/>
            <a:ext cx="2010149" cy="446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3-2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 개발 언어</a:t>
            </a:r>
            <a:endParaRPr lang="ko-KR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5" name="타원 39"/>
          <p:cNvSpPr/>
          <p:nvPr/>
        </p:nvSpPr>
        <p:spPr>
          <a:xfrm>
            <a:off x="7315200" y="1952625"/>
            <a:ext cx="3514725" cy="3514725"/>
          </a:xfrm>
          <a:prstGeom prst="ellipse">
            <a:avLst/>
          </a:prstGeom>
          <a:pattFill prst="dkDnDiag">
            <a:fgClr>
              <a:srgbClr val="fef0d7">
                <a:alpha val="10000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solidFill>
              <a:srgbClr val="f8b0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06" name="타원 40"/>
          <p:cNvSpPr/>
          <p:nvPr/>
        </p:nvSpPr>
        <p:spPr>
          <a:xfrm>
            <a:off x="1362074" y="1943097"/>
            <a:ext cx="3514725" cy="3514725"/>
          </a:xfrm>
          <a:prstGeom prst="ellipse">
            <a:avLst/>
          </a:prstGeom>
          <a:pattFill prst="ltUpDiag">
            <a:fgClr>
              <a:srgbClr val="fef0d7">
                <a:alpha val="10000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solidFill>
              <a:srgbClr val="f8b0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07" name="TextBox 42"/>
          <p:cNvSpPr txBox="1"/>
          <p:nvPr/>
        </p:nvSpPr>
        <p:spPr>
          <a:xfrm>
            <a:off x="1386220" y="3300559"/>
            <a:ext cx="2677145" cy="75518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684107"/>
                </a:solidFill>
                <a:latin typeface="Arial"/>
                <a:ea typeface="나눔바른고딕 UltraLight"/>
                <a:cs typeface="Arial"/>
              </a:rPr>
              <a:t>JavaScript / HTML5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684107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684107"/>
                </a:solidFill>
                <a:latin typeface="Arial"/>
                <a:ea typeface="나눔바른고딕 UltraLight"/>
                <a:cs typeface="Arial"/>
              </a:rPr>
              <a:t>	/ CSS3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684107"/>
              </a:solidFill>
              <a:latin typeface="Arial"/>
              <a:ea typeface="나눔바른고딕 UltraLight"/>
              <a:cs typeface="Arial"/>
            </a:endParaRPr>
          </a:p>
        </p:txBody>
      </p:sp>
      <p:grpSp>
        <p:nvGrpSpPr>
          <p:cNvPr id="108" name="그룹 45"/>
          <p:cNvGrpSpPr/>
          <p:nvPr/>
        </p:nvGrpSpPr>
        <p:grpSpPr>
          <a:xfrm rot="0">
            <a:off x="4120259" y="1730370"/>
            <a:ext cx="3940176" cy="3940176"/>
            <a:chOff x="4338637" y="1952624"/>
            <a:chExt cx="3514725" cy="3514725"/>
          </a:xfrm>
        </p:grpSpPr>
        <p:sp>
          <p:nvSpPr>
            <p:cNvPr id="109" name="타원 41"/>
            <p:cNvSpPr/>
            <p:nvPr/>
          </p:nvSpPr>
          <p:spPr>
            <a:xfrm>
              <a:off x="4338637" y="1952624"/>
              <a:ext cx="3514725" cy="3514725"/>
            </a:xfrm>
            <a:prstGeom prst="ellipse">
              <a:avLst/>
            </a:prstGeom>
            <a:solidFill>
              <a:srgbClr val="f4b54f">
                <a:alpha val="80000"/>
              </a:srgbClr>
            </a:solidFill>
            <a:ln w="12700" cap="flat" cmpd="sng" algn="ctr">
              <a:solidFill>
                <a:srgbClr val="f8b03a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나눔바른고딕 UltraLight"/>
                <a:cs typeface="Arial"/>
              </a:endParaRPr>
            </a:p>
          </p:txBody>
        </p:sp>
        <p:sp>
          <p:nvSpPr>
            <p:cNvPr id="110" name="TextBox 43"/>
            <p:cNvSpPr txBox="1"/>
            <p:nvPr/>
          </p:nvSpPr>
          <p:spPr>
            <a:xfrm>
              <a:off x="4804474" y="3512576"/>
              <a:ext cx="2550653" cy="4118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Arial"/>
                  <a:ea typeface="나눔바른고딕 UltraLight"/>
                  <a:cs typeface="Arial"/>
                </a:rPr>
                <a:t>Java(Servlet, JSP)</a:t>
              </a:r>
  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나눔바른고딕 UltraLight"/>
                <a:cs typeface="Arial"/>
              </a:endParaRPr>
            </a:p>
          </p:txBody>
        </p:sp>
      </p:grpSp>
      <p:sp>
        <p:nvSpPr>
          <p:cNvPr id="111" name="TextBox 43"/>
          <p:cNvSpPr txBox="1"/>
          <p:nvPr/>
        </p:nvSpPr>
        <p:spPr>
          <a:xfrm>
            <a:off x="4642484" y="3479151"/>
            <a:ext cx="2859405" cy="46166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나눔바른고딕 UltraLight"/>
                <a:cs typeface="Arial"/>
              </a:rPr>
              <a:t>Java(Servlet, JSP)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12" name="TextBox 44"/>
          <p:cNvSpPr txBox="1"/>
          <p:nvPr/>
        </p:nvSpPr>
        <p:spPr>
          <a:xfrm>
            <a:off x="8159743" y="3298174"/>
            <a:ext cx="2506828" cy="82424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684107"/>
                </a:solidFill>
                <a:latin typeface="Arial"/>
                <a:ea typeface="나눔바른고딕 UltraLight"/>
                <a:cs typeface="Arial"/>
              </a:rPr>
              <a:t>Oracle Database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684107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684107"/>
                </a:solidFill>
                <a:latin typeface="Arial"/>
                <a:ea typeface="나눔바른고딕 UltraLight"/>
                <a:cs typeface="Arial"/>
              </a:rPr>
              <a:t>	/ MySQL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684107"/>
              </a:solidFill>
              <a:latin typeface="Arial"/>
              <a:ea typeface="나눔바른고딕 Ultra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60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365" y="579898"/>
            <a:ext cx="1438650" cy="446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3-3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WBS</a:t>
            </a:r>
            <a:endParaRPr lang="en-US" altLang="ko-KR" sz="24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113" name="차트 19"/>
          <p:cNvGraphicFramePr/>
          <p:nvPr/>
        </p:nvGraphicFramePr>
        <p:xfrm>
          <a:off x="528966" y="780626"/>
          <a:ext cx="2460461" cy="3050279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16" name="TextBox 1"/>
          <p:cNvSpPr txBox="1"/>
          <p:nvPr/>
        </p:nvSpPr>
        <p:spPr>
          <a:xfrm>
            <a:off x="761195" y="2009732"/>
            <a:ext cx="1678877" cy="5743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454343"/>
                </a:solidFill>
                <a:latin typeface="Arial"/>
                <a:ea typeface="나눔바른고딕 UltraLight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54343"/>
                </a:solidFill>
                <a:latin typeface="Arial"/>
                <a:ea typeface="나눔바른고딕 UltraLight"/>
                <a:cs typeface="Arial"/>
              </a:rPr>
              <a:t>주차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54343"/>
              </a:solidFill>
              <a:latin typeface="Arial"/>
              <a:ea typeface="나눔바른고딕 UltraLight"/>
              <a:cs typeface="Arial"/>
            </a:endParaRPr>
          </a:p>
        </p:txBody>
      </p:sp>
      <p:cxnSp>
        <p:nvCxnSpPr>
          <p:cNvPr id="123" name="직선 연결선 27"/>
          <p:cNvCxnSpPr/>
          <p:nvPr/>
        </p:nvCxnSpPr>
        <p:spPr>
          <a:xfrm>
            <a:off x="583802" y="4212027"/>
            <a:ext cx="1739485" cy="0"/>
          </a:xfrm>
          <a:prstGeom prst="line">
            <a:avLst/>
          </a:prstGeom>
          <a:noFill/>
          <a:ln w="6350" cap="flat" cmpd="sng" algn="ctr">
            <a:solidFill>
              <a:srgbClr val="de8d08">
                <a:alpha val="100000"/>
              </a:srgbClr>
            </a:solidFill>
            <a:prstDash val="dash"/>
            <a:miter/>
          </a:ln>
        </p:spPr>
      </p:cxnSp>
      <p:graphicFrame>
        <p:nvGraphicFramePr>
          <p:cNvPr id="128" name="차트 19"/>
          <p:cNvGraphicFramePr/>
          <p:nvPr/>
        </p:nvGraphicFramePr>
        <p:xfrm>
          <a:off x="3440942" y="738429"/>
          <a:ext cx="2655058" cy="2999070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130" name="차트 19"/>
          <p:cNvGraphicFramePr/>
          <p:nvPr/>
        </p:nvGraphicFramePr>
        <p:xfrm>
          <a:off x="3287324" y="779397"/>
          <a:ext cx="2460461" cy="3050279"/>
        </p:xfrm>
        <a:graphic>
          <a:graphicData uri="http://schemas.openxmlformats.org/drawingml/2006/chart">
            <c:chart r:id="rId6"/>
          </a:graphicData>
        </a:graphic>
      </p:graphicFrame>
      <p:graphicFrame>
        <p:nvGraphicFramePr>
          <p:cNvPr id="131" name="차트 19"/>
          <p:cNvGraphicFramePr/>
          <p:nvPr/>
        </p:nvGraphicFramePr>
        <p:xfrm>
          <a:off x="6257925" y="748669"/>
          <a:ext cx="2460461" cy="3050279"/>
        </p:xfrm>
        <a:graphic>
          <a:graphicData uri="http://schemas.openxmlformats.org/drawingml/2006/chart">
            <c:chart r:id="rId7"/>
          </a:graphicData>
        </a:graphic>
      </p:graphicFrame>
      <p:graphicFrame>
        <p:nvGraphicFramePr>
          <p:cNvPr id="132" name="차트 19"/>
          <p:cNvGraphicFramePr/>
          <p:nvPr/>
        </p:nvGraphicFramePr>
        <p:xfrm>
          <a:off x="9159537" y="769156"/>
          <a:ext cx="2460461" cy="3050279"/>
        </p:xfrm>
        <a:graphic>
          <a:graphicData uri="http://schemas.openxmlformats.org/drawingml/2006/chart">
            <c:chart r:id="rId8"/>
          </a:graphicData>
        </a:graphic>
      </p:graphicFrame>
      <p:sp>
        <p:nvSpPr>
          <p:cNvPr id="133" name="TextBox 1"/>
          <p:cNvSpPr txBox="1"/>
          <p:nvPr/>
        </p:nvSpPr>
        <p:spPr>
          <a:xfrm>
            <a:off x="3681148" y="1995455"/>
            <a:ext cx="1678877" cy="5743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454343"/>
                </a:solidFill>
                <a:latin typeface="Arial"/>
                <a:ea typeface="나눔바른고딕 UltraLight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54343"/>
                </a:solidFill>
                <a:latin typeface="Arial"/>
                <a:ea typeface="나눔바른고딕 UltraLight"/>
                <a:cs typeface="Arial"/>
              </a:rPr>
              <a:t>주차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54343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34" name="TextBox 1"/>
          <p:cNvSpPr txBox="1"/>
          <p:nvPr/>
        </p:nvSpPr>
        <p:spPr>
          <a:xfrm>
            <a:off x="6709381" y="2003545"/>
            <a:ext cx="1678877" cy="5758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454343"/>
                </a:solidFill>
                <a:latin typeface="Arial"/>
                <a:ea typeface="나눔바른고딕 UltraLight"/>
                <a:cs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54343"/>
                </a:solidFill>
                <a:latin typeface="Arial"/>
                <a:ea typeface="나눔바른고딕 UltraLight"/>
                <a:cs typeface="Arial"/>
              </a:rPr>
              <a:t>주차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54343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35" name="TextBox 1"/>
          <p:cNvSpPr txBox="1"/>
          <p:nvPr/>
        </p:nvSpPr>
        <p:spPr>
          <a:xfrm>
            <a:off x="9601703" y="1974970"/>
            <a:ext cx="1678877" cy="5758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454343"/>
                </a:solidFill>
                <a:latin typeface="Arial"/>
                <a:ea typeface="나눔바른고딕 UltraLight"/>
                <a:cs typeface="Aria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54343"/>
                </a:solidFill>
                <a:latin typeface="Arial"/>
                <a:ea typeface="나눔바른고딕 UltraLight"/>
                <a:cs typeface="Arial"/>
              </a:rPr>
              <a:t>주차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54343"/>
              </a:solidFill>
              <a:latin typeface="Arial"/>
              <a:ea typeface="나눔바른고딕 UltraLight"/>
              <a:cs typeface="Arial"/>
            </a:endParaRPr>
          </a:p>
        </p:txBody>
      </p:sp>
      <p:cxnSp>
        <p:nvCxnSpPr>
          <p:cNvPr id="136" name="직선 연결선 27"/>
          <p:cNvCxnSpPr/>
          <p:nvPr/>
        </p:nvCxnSpPr>
        <p:spPr>
          <a:xfrm>
            <a:off x="3690789" y="4204991"/>
            <a:ext cx="1739485" cy="0"/>
          </a:xfrm>
          <a:prstGeom prst="line">
            <a:avLst/>
          </a:prstGeom>
          <a:noFill/>
          <a:ln w="6350" cap="flat" cmpd="sng" algn="ctr">
            <a:solidFill>
              <a:srgbClr val="de8d08">
                <a:alpha val="100000"/>
              </a:srgbClr>
            </a:solidFill>
            <a:prstDash val="dash"/>
            <a:miter/>
          </a:ln>
        </p:spPr>
      </p:cxnSp>
      <p:cxnSp>
        <p:nvCxnSpPr>
          <p:cNvPr id="137" name="직선 연결선 27"/>
          <p:cNvCxnSpPr/>
          <p:nvPr/>
        </p:nvCxnSpPr>
        <p:spPr>
          <a:xfrm>
            <a:off x="6656461" y="4199316"/>
            <a:ext cx="1739485" cy="0"/>
          </a:xfrm>
          <a:prstGeom prst="line">
            <a:avLst/>
          </a:prstGeom>
          <a:noFill/>
          <a:ln w="6350" cap="flat" cmpd="sng" algn="ctr">
            <a:solidFill>
              <a:srgbClr val="de8d08">
                <a:alpha val="100000"/>
              </a:srgbClr>
            </a:solidFill>
            <a:prstDash val="dash"/>
            <a:miter/>
          </a:ln>
        </p:spPr>
      </p:cxnSp>
      <p:cxnSp>
        <p:nvCxnSpPr>
          <p:cNvPr id="138" name="직선 연결선 27"/>
          <p:cNvCxnSpPr/>
          <p:nvPr/>
        </p:nvCxnSpPr>
        <p:spPr>
          <a:xfrm>
            <a:off x="9583691" y="4197618"/>
            <a:ext cx="1739485" cy="0"/>
          </a:xfrm>
          <a:prstGeom prst="line">
            <a:avLst/>
          </a:prstGeom>
          <a:noFill/>
          <a:ln w="6350" cap="flat" cmpd="sng" algn="ctr">
            <a:solidFill>
              <a:srgbClr val="de8d08">
                <a:alpha val="100000"/>
              </a:srgbClr>
            </a:solidFill>
            <a:prstDash val="dash"/>
            <a:miter/>
          </a:ln>
        </p:spPr>
      </p:cxnSp>
      <p:sp>
        <p:nvSpPr>
          <p:cNvPr id="139" name="TextBox 18"/>
          <p:cNvSpPr txBox="1"/>
          <p:nvPr/>
        </p:nvSpPr>
        <p:spPr>
          <a:xfrm>
            <a:off x="801394" y="3604020"/>
            <a:ext cx="1486145" cy="4517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주제 선정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40" name="TextBox 18"/>
          <p:cNvSpPr txBox="1"/>
          <p:nvPr/>
        </p:nvSpPr>
        <p:spPr>
          <a:xfrm>
            <a:off x="3836346" y="3604412"/>
            <a:ext cx="1484319" cy="45133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상세 설계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41" name="TextBox 18"/>
          <p:cNvSpPr txBox="1"/>
          <p:nvPr/>
        </p:nvSpPr>
        <p:spPr>
          <a:xfrm>
            <a:off x="6775005" y="3636510"/>
            <a:ext cx="1479360" cy="4478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설계 구현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42" name="TextBox 18"/>
          <p:cNvSpPr txBox="1"/>
          <p:nvPr/>
        </p:nvSpPr>
        <p:spPr>
          <a:xfrm>
            <a:off x="9586576" y="3637945"/>
            <a:ext cx="1868189" cy="4468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구현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테스트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  <p:graphicFrame>
        <p:nvGraphicFramePr>
          <p:cNvPr id="143" name="차트 19"/>
          <p:cNvGraphicFramePr/>
          <p:nvPr/>
        </p:nvGraphicFramePr>
        <p:xfrm>
          <a:off x="334966" y="742079"/>
          <a:ext cx="2460461" cy="3050279"/>
        </p:xfrm>
        <a:graphic>
          <a:graphicData uri="http://schemas.openxmlformats.org/drawingml/2006/chart">
            <c:chart r:id="rId9"/>
          </a:graphicData>
        </a:graphic>
      </p:graphicFrame>
      <p:sp>
        <p:nvSpPr>
          <p:cNvPr id="144" name="TextBox 18"/>
          <p:cNvSpPr txBox="1"/>
          <p:nvPr/>
        </p:nvSpPr>
        <p:spPr>
          <a:xfrm>
            <a:off x="162045" y="4503152"/>
            <a:ext cx="2784285" cy="117849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제안서 작성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스토리 보드 작성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설계 및 계획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45" name="TextBox 18"/>
          <p:cNvSpPr txBox="1"/>
          <p:nvPr/>
        </p:nvSpPr>
        <p:spPr>
          <a:xfrm>
            <a:off x="3245822" y="4459834"/>
            <a:ext cx="3170999" cy="19180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메인페이지 제작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로그인 기능구현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게시판 기능 구현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예약 기능 구현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메뉴 추가 기능 구현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46" name="TextBox 18"/>
          <p:cNvSpPr txBox="1"/>
          <p:nvPr/>
        </p:nvSpPr>
        <p:spPr>
          <a:xfrm>
            <a:off x="6563915" y="4546993"/>
            <a:ext cx="1788179" cy="8171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페이지 별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기능 시연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147" name="TextBox 18"/>
          <p:cNvSpPr txBox="1"/>
          <p:nvPr/>
        </p:nvSpPr>
        <p:spPr>
          <a:xfrm>
            <a:off x="9492655" y="4568914"/>
            <a:ext cx="2049139" cy="820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ppt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발표 준비     및 시연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53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167711" y="2720317"/>
            <a:ext cx="18578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9421" y="179070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Coming Soon!</a:t>
            </a:r>
            <a:endParaRPr lang="ko-KR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85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75274" y="4479852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"/>
          <p:cNvGrpSpPr/>
          <p:nvPr/>
        </p:nvGrpSpPr>
        <p:grpSpPr>
          <a:xfrm rot="0">
            <a:off x="3188567" y="323991"/>
            <a:ext cx="7755574" cy="5635525"/>
            <a:chOff x="3179042" y="323991"/>
            <a:chExt cx="7755574" cy="5635525"/>
          </a:xfrm>
        </p:grpSpPr>
        <p:sp>
          <p:nvSpPr>
            <p:cNvPr id="26" name="TextBox 17"/>
            <p:cNvSpPr txBox="1"/>
            <p:nvPr/>
          </p:nvSpPr>
          <p:spPr>
            <a:xfrm>
              <a:off x="3181747" y="323991"/>
              <a:ext cx="1116141" cy="134874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p>
              <a:pPr marL="0" indent="0" algn="r" defTabSz="914400" rtl="0" eaLnBrk="1" latinLnBrk="1" hangingPunct="1">
                <a:lnSpc>
                  <a:spcPct val="3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300" b="1" i="0" u="none" strike="noStrike" kern="1200" cap="none" spc="300" normalizeH="0" baseline="0" mc:Ignorable="hp" hp:hslEmbossed="0">
                  <a:solidFill>
                    <a:srgbClr val="ffffff"/>
                  </a:solidFill>
                  <a:latin typeface="Arial"/>
                  <a:ea typeface="나눔바른고딕 UltraLight"/>
                  <a:cs typeface="Arial"/>
                </a:rPr>
                <a:t>01</a:t>
              </a:r>
  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나눔바른고딕 UltraLight"/>
                <a:cs typeface="Arial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4224448" y="1008396"/>
              <a:ext cx="3035548" cy="437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3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나눔바른고딕"/>
                  <a:ea typeface="나눔바른고딕"/>
                </a:rPr>
                <a:t>개발과제의 개요</a:t>
              </a:r>
              <a:endParaRPr xmlns:mc="http://schemas.openxmlformats.org/markup-compatibility/2006" xmlns:hp="http://schemas.haansoft.com/office/presentation/8.0" kumimoji="0" lang="ko-KR" altLang="en-US" sz="23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28" name="TextBox 22"/>
            <p:cNvSpPr txBox="1"/>
            <p:nvPr/>
          </p:nvSpPr>
          <p:spPr>
            <a:xfrm>
              <a:off x="4169533" y="2795771"/>
              <a:ext cx="3189832" cy="440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3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나눔바른고딕"/>
                  <a:ea typeface="나눔바른고딕"/>
                </a:rPr>
                <a:t>개발 목표 및 내용</a:t>
              </a:r>
              <a:endParaRPr xmlns:mc="http://schemas.openxmlformats.org/markup-compatibility/2006" xmlns:hp="http://schemas.haansoft.com/office/presentation/8.0" kumimoji="0" lang="ko-KR" altLang="en-US" sz="23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4233777" y="4445484"/>
              <a:ext cx="1938423" cy="437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3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나눔바른고딕"/>
                  <a:ea typeface="나눔바른고딕"/>
                </a:rPr>
                <a:t>개발 추진</a:t>
              </a:r>
              <a:endParaRPr xmlns:mc="http://schemas.openxmlformats.org/markup-compatibility/2006" xmlns:hp="http://schemas.haansoft.com/office/presentation/8.0" kumimoji="0" lang="ko-KR" altLang="en-US" sz="23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30" name="TextBox 26"/>
            <p:cNvSpPr txBox="1"/>
            <p:nvPr/>
          </p:nvSpPr>
          <p:spPr>
            <a:xfrm>
              <a:off x="4560996" y="1416879"/>
              <a:ext cx="6373619" cy="10958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180975" indent="-180975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프로젝트 주제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프로젝트 정의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개발 후 예상되는 파급효과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31" name="TextBox 27"/>
            <p:cNvSpPr txBox="1"/>
            <p:nvPr/>
          </p:nvSpPr>
          <p:spPr>
            <a:xfrm>
              <a:off x="4477767" y="3231105"/>
              <a:ext cx="6373619" cy="1100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180975" indent="-180975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기술개발 목표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개발 범위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0" indent="0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32" name="TextBox 28"/>
            <p:cNvSpPr txBox="1"/>
            <p:nvPr/>
          </p:nvSpPr>
          <p:spPr>
            <a:xfrm>
              <a:off x="4538707" y="4862895"/>
              <a:ext cx="6373616" cy="1096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180975" indent="-180975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프로젝트 구성원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WBS</a:t>
              </a:r>
              <a:endPara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 algn="l" defTabSz="914400" rtl="0" eaLnBrk="1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Noto Sans CJK KR Thin"/>
                  <a:ea typeface="Noto Sans CJK KR Thin"/>
                  <a:cs typeface="Arial"/>
                </a:rPr>
                <a:t>개발 언어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33" name="TextBox 17"/>
            <p:cNvSpPr txBox="1"/>
            <p:nvPr/>
          </p:nvSpPr>
          <p:spPr>
            <a:xfrm>
              <a:off x="3179042" y="2114691"/>
              <a:ext cx="1116141" cy="134874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p>
              <a:pPr marL="0" indent="0" algn="r" defTabSz="914400" rtl="0" eaLnBrk="1" latinLnBrk="1" hangingPunct="1">
                <a:lnSpc>
                  <a:spcPct val="3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300" b="1" i="0" u="none" strike="noStrike" kern="1200" cap="none" spc="300" normalizeH="0" baseline="0" mc:Ignorable="hp" hp:hslEmbossed="0">
                  <a:solidFill>
                    <a:srgbClr val="ffffff"/>
                  </a:solidFill>
                  <a:latin typeface="Arial"/>
                  <a:ea typeface="나눔바른고딕 UltraLight"/>
                  <a:cs typeface="Arial"/>
                </a:rPr>
                <a:t>02</a:t>
              </a:r>
              <a:endParaRPr xmlns:mc="http://schemas.openxmlformats.org/markup-compatibility/2006" xmlns:hp="http://schemas.haansoft.com/office/presentation/8.0" kumimoji="0" lang="en-US" altLang="ko-KR" sz="2300" b="1" i="0" u="none" strike="noStrike" kern="1200" cap="none" spc="300" normalizeH="0" baseline="0" mc:Ignorable="hp" hp:hslEmbossed="0">
                <a:solidFill>
                  <a:srgbClr val="ffffff"/>
                </a:solidFill>
                <a:latin typeface="Arial"/>
                <a:ea typeface="나눔바른고딕 UltraLight"/>
                <a:cs typeface="Arial"/>
              </a:endParaRPr>
            </a:p>
          </p:txBody>
        </p:sp>
        <p:sp>
          <p:nvSpPr>
            <p:cNvPr id="34" name="TextBox 17"/>
            <p:cNvSpPr txBox="1"/>
            <p:nvPr/>
          </p:nvSpPr>
          <p:spPr>
            <a:xfrm>
              <a:off x="3210087" y="3723187"/>
              <a:ext cx="1116141" cy="134874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p>
              <a:pPr marL="0" indent="0" algn="r" defTabSz="914400" rtl="0" eaLnBrk="1" latinLnBrk="1" hangingPunct="1">
                <a:lnSpc>
                  <a:spcPct val="3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300" b="1" i="0" u="none" strike="noStrike" kern="1200" cap="none" spc="300" normalizeH="0" baseline="0" mc:Ignorable="hp" hp:hslEmbossed="0">
                  <a:solidFill>
                    <a:srgbClr val="ffffff"/>
                  </a:solidFill>
                  <a:latin typeface="Arial"/>
                  <a:ea typeface="나눔바른고딕 UltraLight"/>
                  <a:cs typeface="Arial"/>
                </a:rPr>
                <a:t>03</a:t>
              </a:r>
              <a:endParaRPr xmlns:mc="http://schemas.openxmlformats.org/markup-compatibility/2006" xmlns:hp="http://schemas.haansoft.com/office/presentation/8.0" kumimoji="0" lang="en-US" altLang="ko-KR" sz="2300" b="1" i="0" u="none" strike="noStrike" kern="1200" cap="none" spc="300" normalizeH="0" baseline="0" mc:Ignorable="hp" hp:hslEmbossed="0">
                <a:solidFill>
                  <a:srgbClr val="ffffff"/>
                </a:solidFill>
                <a:latin typeface="Arial"/>
                <a:ea typeface="나눔바른고딕 UltraLight"/>
                <a:cs typeface="Arial"/>
              </a:endParaRPr>
            </a:p>
          </p:txBody>
        </p:sp>
      </p:grpSp>
      <p:sp>
        <p:nvSpPr>
          <p:cNvPr id="35" name="TextBox 38"/>
          <p:cNvSpPr txBox="1"/>
          <p:nvPr/>
        </p:nvSpPr>
        <p:spPr>
          <a:xfrm>
            <a:off x="770808" y="945609"/>
            <a:ext cx="1892968" cy="44666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8b03a"/>
                </a:solidFill>
                <a:latin typeface="Arial"/>
                <a:ea typeface="나눔바른고딕 UltraLight"/>
                <a:cs typeface="Arial"/>
              </a:rPr>
              <a:t>CONTENTS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8b03a"/>
              </a:solidFill>
              <a:latin typeface="Arial"/>
              <a:ea typeface="나눔바른고딕 UltraLight"/>
              <a:cs typeface="Arial"/>
            </a:endParaRPr>
          </a:p>
        </p:txBody>
      </p:sp>
      <p:grpSp>
        <p:nvGrpSpPr>
          <p:cNvPr id="36" name="그룹 30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rgbClr val="2a1a03">
                <a:alpha val="40000"/>
              </a:srgbClr>
            </a:outerShdw>
          </a:effectLst>
        </p:grpSpPr>
        <p:grpSp>
          <p:nvGrpSpPr>
            <p:cNvPr id="37" name="그룹 31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rgbClr val="f8b03a">
                <a:alpha val="100000"/>
              </a:srgbClr>
            </a:solidFill>
          </p:grpSpPr>
          <p:sp>
            <p:nvSpPr>
              <p:cNvPr id="38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solidFill>
                <a:srgbClr val="f8b03a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Arial"/>
                  <a:ea typeface="나눔바른고딕 UltraLight"/>
                  <a:cs typeface="Arial"/>
                </a:endParaRPr>
              </a:p>
            </p:txBody>
          </p:sp>
          <p:cxnSp>
            <p:nvCxnSpPr>
              <p:cNvPr id="39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solidFill>
                <a:srgbClr val="f8b03a">
                  <a:alpha val="100000"/>
                </a:srgbClr>
              </a:solidFill>
              <a:ln w="6350" cap="flat" cmpd="sng" algn="ctr">
                <a:solidFill>
                  <a:srgbClr val="ffffff">
                    <a:alpha val="100000"/>
                  </a:srgbClr>
                </a:solidFill>
                <a:prstDash val="dash"/>
                <a:miter/>
              </a:ln>
            </p:spPr>
          </p:cxnSp>
          <p:cxnSp>
            <p:nvCxnSpPr>
              <p:cNvPr id="40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solidFill>
                <a:srgbClr val="f8b03a">
                  <a:alpha val="100000"/>
                </a:srgbClr>
              </a:solidFill>
              <a:ln w="6350" cap="flat" cmpd="sng" algn="ctr">
                <a:solidFill>
                  <a:srgbClr val="ffffff">
                    <a:alpha val="100000"/>
                  </a:srgbClr>
                </a:solidFill>
                <a:prstDash val="dash"/>
                <a:miter/>
              </a:ln>
            </p:spPr>
          </p:cxnSp>
        </p:grpSp>
        <p:grpSp>
          <p:nvGrpSpPr>
            <p:cNvPr id="41" name="그룹 32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2" name="그림 33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그림 34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00985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2596727"/>
            <a:ext cx="2192381" cy="1058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개발과제의</a:t>
            </a:r>
            <a:endParaRPr lang="ko-KR" altLang="en-US" sz="3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개요</a:t>
            </a:r>
            <a:endParaRPr lang="ko-KR" altLang="en-US" sz="320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 rot="0">
            <a:off x="1194709" y="96532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l="16150" t="7720" r="14160" b="19440"/>
            <a:stretch>
              <a:fillRect/>
            </a:stretch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/>
            <a:srcRect l="-3190" t="85300" r="14160" b="-2880"/>
            <a:stretch>
              <a:fillRect/>
            </a:stretch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3843032" y="182642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9400" y="358698"/>
            <a:ext cx="3073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</a:rPr>
              <a:t>TimIsMoney ?</a:t>
            </a:r>
            <a:endParaRPr lang="en-US" altLang="ko-KR" sz="360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4983" y="1419819"/>
            <a:ext cx="6517868" cy="2009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고객과 사업자는 웹 사이트에 방문하여 회원가입을 통하여 로그인 후 권한에 따라 </a:t>
            </a:r>
            <a:r>
              <a:rPr xmlns:mc="http://schemas.openxmlformats.org/markup-compatibility/2006" xmlns:hp="http://schemas.haansoft.com/office/presentation/8.0" sz="1500" b="1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고객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식당검색</a:t>
            </a:r>
            <a:r>
              <a:rPr xmlns:mc="http://schemas.openxmlformats.org/markup-compatibility/2006" xmlns:hp="http://schemas.haansoft.com/office/presentation/8.0" lang="EN-US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식당 정보 확인</a:t>
            </a:r>
            <a:r>
              <a:rPr xmlns:mc="http://schemas.openxmlformats.org/markup-compatibility/2006" xmlns:hp="http://schemas.haansoft.com/office/presentation/8.0" lang="EN-US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 및 후기</a:t>
            </a:r>
            <a:r>
              <a:rPr xmlns:mc="http://schemas.openxmlformats.org/markup-compatibility/2006" xmlns:hp="http://schemas.haansoft.com/office/presentation/8.0" lang="EN-US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(review) 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보기 기능을 할 수 있으며 </a:t>
            </a:r>
            <a:r>
              <a:rPr xmlns:mc="http://schemas.openxmlformats.org/markup-compatibility/2006" xmlns:hp="http://schemas.haansoft.com/office/presentation/8.0" sz="1500" b="1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사업자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식당 정보 관리</a:t>
            </a:r>
            <a:r>
              <a:rPr xmlns:mc="http://schemas.openxmlformats.org/markup-compatibility/2006" xmlns:hp="http://schemas.haansoft.com/office/presentation/8.0" lang="EN-US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메뉴 등록</a:t>
            </a:r>
            <a:r>
              <a:rPr xmlns:mc="http://schemas.openxmlformats.org/markup-compatibility/2006" xmlns:hp="http://schemas.haansoft.com/office/presentation/8.0" lang="EN-US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 현황 확인 등 다양한 기능을 가진 </a:t>
            </a:r>
            <a:r>
              <a:rPr xmlns:mc="http://schemas.openxmlformats.org/markup-compatibility/2006" xmlns:hp="http://schemas.haansoft.com/office/presentation/8.0" sz="1700" b="1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식당 예약 및 원격 줄서기 시스템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이다</a:t>
            </a:r>
            <a:endParaRPr lang="ko-KR" altLang="en-US" sz="1500"/>
          </a:p>
        </p:txBody>
      </p:sp>
      <p:sp>
        <p:nvSpPr>
          <p:cNvPr id="20" name="타원 19"/>
          <p:cNvSpPr/>
          <p:nvPr/>
        </p:nvSpPr>
        <p:spPr>
          <a:xfrm>
            <a:off x="397762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7422" y="5166088"/>
            <a:ext cx="2210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spc="-15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Reservation</a:t>
            </a:r>
            <a:endParaRPr lang="en-US" altLang="ko-KR" sz="2000" spc="-15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3" name="TextBox 18"/>
          <p:cNvSpPr txBox="1"/>
          <p:nvPr/>
        </p:nvSpPr>
        <p:spPr>
          <a:xfrm>
            <a:off x="4053840" y="1019717"/>
            <a:ext cx="2265891" cy="4468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3d3d3d"/>
                </a:solidFill>
                <a:latin typeface="나눔바른고딕"/>
                <a:ea typeface="나눔바른고딕"/>
              </a:rPr>
              <a:t>1-1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3d3d3d"/>
                </a:solidFill>
                <a:latin typeface="나눔바른고딕"/>
                <a:ea typeface="나눔바른고딕"/>
              </a:rPr>
              <a:t> 프로젝트 주제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<a:solidFill>
                <a:srgbClr val="3d3d3d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TextBox 30"/>
          <p:cNvSpPr txBox="1"/>
          <p:nvPr/>
        </p:nvSpPr>
        <p:spPr>
          <a:xfrm>
            <a:off x="4304983" y="4211442"/>
            <a:ext cx="6517869" cy="200647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요즘 인기 있는 식당 앞에서 사람들이 줄을 서서 기다리는 모습을 쉽게 볼 수 있다</a:t>
            </a:r>
            <a:r>
              <a:rPr xmlns:mc="http://schemas.openxmlformats.org/markup-compatibility/2006" xmlns:hp="http://schemas.haansoft.com/office/presentation/8.0" lang="EN-US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식당 앞에서 기다리는 대신에 원격 줄서기 웹을 통해 미리 순서를 등록한 다음 차례에 맞춰 방문하면 </a:t>
            </a:r>
            <a:r>
              <a:rPr xmlns:mc="http://schemas.openxmlformats.org/markup-compatibility/2006" xmlns:hp="http://schemas.haansoft.com/office/presentation/8.0" sz="1500" b="1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실제 대기시간을 줄일 수 있다</a:t>
            </a:r>
            <a:r>
              <a:rPr xmlns:mc="http://schemas.openxmlformats.org/markup-compatibility/2006" xmlns:hp="http://schemas.haansoft.com/office/presentation/8.0" lang="EN-US" sz="1500" b="1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xmlns:mc="http://schemas.openxmlformats.org/markup-compatibility/2006" xmlns:hp="http://schemas.haansoft.com/office/presentation/8.0" sz="1700" b="1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원격 줄서기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뿐만 아니라 </a:t>
            </a:r>
            <a:r>
              <a:rPr xmlns:mc="http://schemas.openxmlformats.org/markup-compatibility/2006" xmlns:hp="http://schemas.haansoft.com/office/presentation/8.0" sz="1700" b="1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일반적인 예약 시스템</a:t>
            </a:r>
            <a:r>
              <a:rPr xmlns:mc="http://schemas.openxmlformats.org/markup-compatibility/2006" xmlns:hp="http://schemas.haansoft.com/office/presentation/8.0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 있다</a:t>
            </a:r>
            <a:r>
              <a:rPr xmlns:mc="http://schemas.openxmlformats.org/markup-compatibility/2006" xmlns:hp="http://schemas.haansoft.com/office/presentation/8.0" lang="EN-US" sz="15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a3838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053836" y="3811341"/>
            <a:ext cx="2942170" cy="45303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150" normalizeH="0" baseline="0" mc:Ignorable="hp" hp:hslEmbossed="0">
                <a:solidFill>
                  <a:srgbClr val="3d3d3d"/>
                </a:solidFill>
                <a:latin typeface="나눔바른고딕"/>
                <a:ea typeface="나눔바른고딕"/>
              </a:rPr>
              <a:t>1-2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3d3d3d"/>
                </a:solidFill>
                <a:latin typeface="나눔바른고딕"/>
                <a:ea typeface="나눔바른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3d3d3d"/>
                </a:solidFill>
                <a:latin typeface="나눔바른고딕"/>
                <a:ea typeface="나눔바른고딕"/>
              </a:rPr>
              <a:t>프로젝트 개발 배경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<a:solidFill>
                <a:srgbClr val="3d3d3d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58365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9400" y="358698"/>
            <a:ext cx="3579523" cy="63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</a:rPr>
              <a:t>차후 발전 계획</a:t>
            </a:r>
            <a:endParaRPr lang="ko-KR" altLang="en-US" sz="360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93491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b="76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 rot="0"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73692" y="353707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63225" y="1970919"/>
            <a:ext cx="895140" cy="5703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002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9986" y="2470891"/>
            <a:ext cx="1906631" cy="15542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개발 목표</a:t>
            </a:r>
            <a:endParaRPr lang="ko-KR" altLang="en-US" sz="3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     및</a:t>
            </a:r>
            <a:endParaRPr lang="ko-KR" altLang="en-US" sz="3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   내용</a:t>
            </a:r>
            <a:endParaRPr lang="ko-KR" altLang="en-US" sz="320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 rot="0">
            <a:off x="1241746" y="926385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l="16150" t="7720" r="14160" b="19440"/>
            <a:stretch>
              <a:fillRect/>
            </a:stretch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/>
            <a:srcRect l="-3190" t="85300" r="14160" b="-2880"/>
            <a:stretch>
              <a:fillRect/>
            </a:stretch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180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574" y="228294"/>
            <a:ext cx="2599431" cy="4494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2-1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 기술개발 목표</a:t>
            </a:r>
            <a:endParaRPr lang="ko-KR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3" name="TextBox 23"/>
          <p:cNvSpPr txBox="1"/>
          <p:nvPr/>
        </p:nvSpPr>
        <p:spPr>
          <a:xfrm>
            <a:off x="562966" y="626911"/>
            <a:ext cx="10788613" cy="9171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고객은 식당 정보 확인</a:t>
            </a:r>
            <a:r>
              <a:rPr xmlns:mc="http://schemas.openxmlformats.org/markup-compatibility/2006" xmlns:hp="http://schemas.haansoft.com/office/presentation/8.0" lang="EN-US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 및 변경</a:t>
            </a:r>
            <a:r>
              <a:rPr xmlns:mc="http://schemas.openxmlformats.org/markup-compatibility/2006" xmlns:hp="http://schemas.haansoft.com/office/presentation/8.0" lang="EN-US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정보 변경 등을 할 수 있고</a:t>
            </a:r>
            <a:r>
              <a:rPr xmlns:mc="http://schemas.openxmlformats.org/markup-compatibility/2006" xmlns:hp="http://schemas.haansoft.com/office/presentation/8.0" lang="EN-US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사업자는 가게 등록 및 수정</a:t>
            </a:r>
            <a:r>
              <a:rPr xmlns:mc="http://schemas.openxmlformats.org/markup-compatibility/2006" xmlns:hp="http://schemas.haansoft.com/office/presentation/8.0" lang="EN-US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 현황 확인 등을 할 수 있다</a:t>
            </a:r>
            <a:r>
              <a:rPr xmlns:mc="http://schemas.openxmlformats.org/markup-compatibility/2006" xmlns:hp="http://schemas.haansoft.com/office/presentation/8.0" lang="EN-US" sz="1700" b="0" i="0" u="none" strike="noStrike" spc="10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3a3838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36" name="TextBox 6"/>
          <p:cNvSpPr txBox="1"/>
          <p:nvPr/>
        </p:nvSpPr>
        <p:spPr>
          <a:xfrm>
            <a:off x="373435" y="1490119"/>
            <a:ext cx="2004005" cy="45266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2-2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Arial"/>
                <a:ea typeface="나눔바른고딕 UltraLight"/>
                <a:cs typeface="Arial"/>
              </a:rPr>
              <a:t> 개발 범위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d3d3d"/>
              </a:solidFill>
              <a:latin typeface="Arial"/>
              <a:ea typeface="나눔바른고딕 UltraLight"/>
              <a:cs typeface="Arial"/>
            </a:endParaRPr>
          </a:p>
        </p:txBody>
      </p:sp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704983" y="2022541"/>
          <a:ext cx="11300895" cy="4583430"/>
        </p:xfrm>
        <a:graphic>
          <a:graphicData uri="http://schemas.openxmlformats.org/drawingml/2006/table">
            <a:tbl>
              <a:tblPr firstRow="1">
                <a:tableStyleId>{1F423C0B-24CF-4C3C-8A59-7768EA0501B5}</a:tableStyleId>
              </a:tblPr>
              <a:tblGrid>
                <a:gridCol w="2604414"/>
                <a:gridCol w="8696480"/>
              </a:tblGrid>
              <a:tr h="496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구분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업무 범위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078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 가입 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고객과 관리자는 회원가입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로그인을 할 수 있고 권한에 맞는 서비스 이용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관리자는 회원가입과 동시에 식당 등록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496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식당 예약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고객은 식당 정보를 확인하고 예약할 수 있음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496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식당 예약 조회 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변경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고객은 예약한 정보를 확인하고 변경할 수 있음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496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예약 현황 확인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사업자는 예약 현황을 확인할 수 있음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078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정보 수정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고객은 닉네임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전화번호룰 수정할 수 있고 사업자는 가게 이름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전화번호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주소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메뉴를 수정할 수 </a:t>
                      </a:r>
                      <a:r>
                        <a:rPr xmlns:mc="http://schemas.openxmlformats.org/markup-compatibility/2006" xmlns:hp="http://schemas.haansoft.com/office/presentation/8.0" lang="ko-KR" alt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있음</a:t>
                      </a:r>
          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509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후기 보기 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작성 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삭제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고객은 후기 보기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작성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삭제를 할 수 있고 사업자는 후기 보기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삭제를 할 수 있음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8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0">
            <a:off x="1066216" y="-1"/>
            <a:ext cx="2336201" cy="6028661"/>
            <a:chOff x="1066216" y="-1"/>
            <a:chExt cx="2336201" cy="6028661"/>
          </a:xfrm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1" name="그룹 10"/>
            <p:cNvGrpSpPr/>
            <p:nvPr/>
          </p:nvGrpSpPr>
          <p:grpSpPr>
            <a:xfrm rot="0">
              <a:off x="1066216" y="-1"/>
              <a:ext cx="2336201" cy="6028661"/>
              <a:chOff x="662180" y="-1"/>
              <a:chExt cx="1884872" cy="5162554"/>
            </a:xfrm>
            <a:solidFill>
              <a:schemeClr val="accent2"/>
            </a:solidFill>
          </p:grpSpPr>
          <p:sp>
            <p:nvSpPr>
              <p:cNvPr id="20" name="오각형 19"/>
              <p:cNvSpPr/>
              <p:nvPr/>
            </p:nvSpPr>
            <p:spPr>
              <a:xfrm rot="5400000">
                <a:off x="-976661" y="1638840"/>
                <a:ext cx="5162554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783180" y="3190875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83180" y="78991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216189" y="2448004"/>
              <a:ext cx="917239" cy="569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</a:rPr>
                <a:t>003</a:t>
              </a:r>
              <a:endParaRPr lang="en-US" altLang="ko-KR" sz="320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709" y="3034877"/>
              <a:ext cx="1906631" cy="573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>
                  <a:solidFill>
                    <a:schemeClr val="bg1"/>
                  </a:solidFill>
                </a:rPr>
                <a:t>개발 추진</a:t>
              </a:r>
              <a:endParaRPr lang="ko-KR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 rot="0">
              <a:off x="1194709" y="1403470"/>
              <a:ext cx="879456" cy="1172125"/>
              <a:chOff x="4954772" y="1818167"/>
              <a:chExt cx="2349796" cy="313177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3"/>
              <a:srcRect l="16150" t="7720" r="14160" b="19440"/>
              <a:stretch>
                <a:fillRect/>
              </a:stretch>
            </p:blipFill>
            <p:spPr>
              <a:xfrm>
                <a:off x="4954772" y="1818167"/>
                <a:ext cx="2349796" cy="2775098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/>
              <a:srcRect l="-3190" t="85300" r="14160" b="-2880"/>
              <a:stretch>
                <a:fillRect/>
              </a:stretch>
            </p:blipFill>
            <p:spPr>
              <a:xfrm>
                <a:off x="5296786" y="4593265"/>
                <a:ext cx="1598428" cy="3566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086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367" y="579898"/>
            <a:ext cx="2888829" cy="446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3-1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프로젝트 구성원</a:t>
            </a:r>
            <a:endParaRPr lang="ko-KR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15343" y="1927843"/>
            <a:ext cx="4561972" cy="1704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65" name="직사각형 64"/>
          <p:cNvSpPr/>
          <p:nvPr/>
        </p:nvSpPr>
        <p:spPr>
          <a:xfrm>
            <a:off x="6198332" y="1927843"/>
            <a:ext cx="4578325" cy="1704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63" name="직사각형 62"/>
          <p:cNvSpPr/>
          <p:nvPr/>
        </p:nvSpPr>
        <p:spPr>
          <a:xfrm>
            <a:off x="1415341" y="3751878"/>
            <a:ext cx="4561974" cy="1704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44" name="직사각형 43"/>
          <p:cNvSpPr/>
          <p:nvPr/>
        </p:nvSpPr>
        <p:spPr>
          <a:xfrm>
            <a:off x="6198331" y="3751877"/>
            <a:ext cx="4561974" cy="1704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1611884" y="4034489"/>
            <a:ext cx="2384806" cy="1059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 sz="1600">
                <a:solidFill>
                  <a:schemeClr val="accent4">
                    <a:lumMod val="25000"/>
                  </a:schemeClr>
                </a:solidFill>
                <a:ea typeface="+mj-ea"/>
              </a:rPr>
              <a:t>Use_case</a:t>
            </a:r>
            <a:r>
              <a:rPr lang="ko-KR" altLang="en-US" sz="1600">
                <a:solidFill>
                  <a:schemeClr val="accent4">
                    <a:lumMod val="25000"/>
                  </a:schemeClr>
                </a:solidFill>
                <a:ea typeface="+mj-ea"/>
              </a:rPr>
              <a:t> 작성</a:t>
            </a:r>
            <a:endParaRPr lang="ko-KR" altLang="en-US" sz="16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chemeClr val="accent4">
                    <a:lumMod val="25000"/>
                  </a:schemeClr>
                </a:solidFill>
                <a:ea typeface="+mj-ea"/>
              </a:rPr>
              <a:t>모든 사용자 로그인</a:t>
            </a:r>
            <a:r>
              <a:rPr lang="en-US" altLang="ko-KR" sz="1600">
                <a:solidFill>
                  <a:schemeClr val="accent4">
                    <a:lumMod val="25000"/>
                  </a:schemeClr>
                </a:solidFill>
                <a:ea typeface="+mj-ea"/>
              </a:rPr>
              <a:t>,</a:t>
            </a:r>
            <a:endParaRPr lang="en-US" altLang="ko-KR" sz="16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1600">
                <a:solidFill>
                  <a:schemeClr val="accent4">
                    <a:lumMod val="25000"/>
                  </a:schemeClr>
                </a:solidFill>
                <a:ea typeface="+mj-ea"/>
              </a:rPr>
              <a:t>     </a:t>
            </a:r>
            <a:r>
              <a:rPr lang="ko-KR" altLang="en-US" sz="1600">
                <a:solidFill>
                  <a:schemeClr val="accent4">
                    <a:lumMod val="25000"/>
                  </a:schemeClr>
                </a:solidFill>
                <a:ea typeface="+mj-ea"/>
              </a:rPr>
              <a:t>회원가입 페이지 제작</a:t>
            </a:r>
            <a:endParaRPr lang="ko-KR" altLang="en-US" sz="16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1600">
                <a:solidFill>
                  <a:schemeClr val="accent4">
                    <a:lumMod val="25000"/>
                  </a:schemeClr>
                </a:solidFill>
                <a:ea typeface="+mj-ea"/>
              </a:rPr>
              <a:t>     및 기능 구현</a:t>
            </a:r>
            <a:endParaRPr lang="ko-KR" altLang="en-US" sz="16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5700" y="2071244"/>
            <a:ext cx="1049347" cy="1062172"/>
          </a:xfrm>
          <a:prstGeom prst="flowChartConnector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62503" y="3891225"/>
            <a:ext cx="1066322" cy="1042985"/>
          </a:xfrm>
          <a:prstGeom prst="flowChartConnector">
            <a:avLst/>
          </a:prstGeom>
          <a:solidFill>
            <a:srgbClr val="f8b03a">
              <a:alpha val="100000"/>
            </a:srgbClr>
          </a:solidFill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02403" y="2091204"/>
            <a:ext cx="1066322" cy="1053227"/>
          </a:xfrm>
          <a:prstGeom prst="flowChartConnector">
            <a:avLst/>
          </a:prstGeom>
          <a:solidFill>
            <a:srgbClr val="f8b03a">
              <a:alpha val="100000"/>
            </a:srgbClr>
          </a:solidFill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37497" y="3871579"/>
            <a:ext cx="1049347" cy="1062172"/>
          </a:xfrm>
          <a:prstGeom prst="flowChartConnector">
            <a:avLst/>
          </a:prstGeom>
        </p:spPr>
      </p:pic>
      <p:sp>
        <p:nvSpPr>
          <p:cNvPr id="75" name="TextBox 14"/>
          <p:cNvSpPr txBox="1"/>
          <p:nvPr/>
        </p:nvSpPr>
        <p:spPr>
          <a:xfrm>
            <a:off x="4835341" y="3258502"/>
            <a:ext cx="792480" cy="340995"/>
          </a:xfrm>
          <a:prstGeom prst="rect">
            <a:avLst/>
          </a:prstGeom>
          <a:solidFill>
            <a:srgbClr val="cdf2e4">
              <a:alpha val="100000"/>
            </a:srgbClr>
          </a:solidFill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3a3838"/>
                </a:solidFill>
                <a:latin typeface="나눔바른고딕"/>
                <a:ea typeface="나눔바른고딕"/>
              </a:rPr>
              <a:t>양주희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<a:solidFill>
                <a:srgbClr val="3a3838"/>
              </a:solidFill>
              <a:latin typeface="나눔바른고딕"/>
              <a:ea typeface="나눔바른고딕"/>
            </a:endParaRPr>
          </a:p>
        </p:txBody>
      </p:sp>
      <p:sp>
        <p:nvSpPr>
          <p:cNvPr id="76" name="TextBox 14"/>
          <p:cNvSpPr txBox="1"/>
          <p:nvPr/>
        </p:nvSpPr>
        <p:spPr>
          <a:xfrm>
            <a:off x="4847221" y="5047943"/>
            <a:ext cx="792480" cy="341302"/>
          </a:xfrm>
          <a:prstGeom prst="rect">
            <a:avLst/>
          </a:prstGeom>
          <a:solidFill>
            <a:srgbClr val="cdf2e4">
              <a:alpha val="100000"/>
            </a:srgbClr>
          </a:solidFill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3a3838"/>
                </a:solidFill>
                <a:latin typeface="나눔바른고딕"/>
                <a:ea typeface="나눔바른고딕"/>
              </a:rPr>
              <a:t>김용훈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<a:solidFill>
                <a:srgbClr val="3a3838"/>
              </a:solidFill>
              <a:latin typeface="나눔바른고딕"/>
              <a:ea typeface="나눔바른고딕"/>
            </a:endParaRPr>
          </a:p>
        </p:txBody>
      </p:sp>
      <p:sp>
        <p:nvSpPr>
          <p:cNvPr id="77" name="TextBox 14"/>
          <p:cNvSpPr txBox="1"/>
          <p:nvPr/>
        </p:nvSpPr>
        <p:spPr>
          <a:xfrm>
            <a:off x="6554244" y="3258502"/>
            <a:ext cx="792480" cy="340995"/>
          </a:xfrm>
          <a:prstGeom prst="rect">
            <a:avLst/>
          </a:prstGeom>
          <a:solidFill>
            <a:srgbClr val="cdf2e4">
              <a:alpha val="100000"/>
            </a:srgbClr>
          </a:solidFill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3a3838"/>
                </a:solidFill>
                <a:latin typeface="나눔바른고딕"/>
                <a:ea typeface="나눔바른고딕"/>
              </a:rPr>
              <a:t>김유성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<a:solidFill>
                <a:srgbClr val="3a3838"/>
              </a:solidFill>
              <a:latin typeface="나눔바른고딕"/>
              <a:ea typeface="나눔바른고딕"/>
            </a:endParaRPr>
          </a:p>
        </p:txBody>
      </p:sp>
      <p:sp>
        <p:nvSpPr>
          <p:cNvPr id="78" name="TextBox 14"/>
          <p:cNvSpPr txBox="1"/>
          <p:nvPr/>
        </p:nvSpPr>
        <p:spPr>
          <a:xfrm>
            <a:off x="6590911" y="5037702"/>
            <a:ext cx="792480" cy="342018"/>
          </a:xfrm>
          <a:prstGeom prst="rect">
            <a:avLst/>
          </a:prstGeom>
          <a:solidFill>
            <a:srgbClr val="cdf2e4">
              <a:alpha val="100000"/>
            </a:srgbClr>
          </a:solidFill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  <a:solidFill>
                  <a:srgbClr val="3a3838"/>
                </a:solidFill>
                <a:latin typeface="나눔바른고딕"/>
                <a:ea typeface="나눔바른고딕"/>
              </a:rPr>
              <a:t>옥수민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150" normalizeH="0" baseline="0" mc:Ignorable="hp" hp:hslEmbossed="0">
              <a:solidFill>
                <a:srgbClr val="3a3838"/>
              </a:solidFill>
              <a:latin typeface="나눔바른고딕"/>
              <a:ea typeface="나눔바른고딕"/>
            </a:endParaRPr>
          </a:p>
        </p:txBody>
      </p:sp>
      <p:sp>
        <p:nvSpPr>
          <p:cNvPr id="80" name="포인트가 5개인 별 17"/>
          <p:cNvSpPr/>
          <p:nvPr/>
        </p:nvSpPr>
        <p:spPr>
          <a:xfrm>
            <a:off x="1547933" y="2017555"/>
            <a:ext cx="230238" cy="2302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바른고딕 UltraLight"/>
              <a:cs typeface="Arial"/>
            </a:endParaRPr>
          </a:p>
        </p:txBody>
      </p:sp>
      <p:sp>
        <p:nvSpPr>
          <p:cNvPr id="85" name="TextBox 14"/>
          <p:cNvSpPr txBox="1"/>
          <p:nvPr/>
        </p:nvSpPr>
        <p:spPr>
          <a:xfrm>
            <a:off x="1822209" y="1977738"/>
            <a:ext cx="544830" cy="31730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<a:solidFill>
                  <a:srgbClr val="3a3838"/>
                </a:solidFill>
                <a:latin typeface="나눔바른고딕"/>
                <a:ea typeface="나눔바른고딕"/>
              </a:rPr>
              <a:t>팀장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<a:solidFill>
                <a:srgbClr val="3a3838"/>
              </a:solidFill>
              <a:latin typeface="나눔바른고딕"/>
              <a:ea typeface="나눔바른고딕"/>
            </a:endParaRPr>
          </a:p>
        </p:txBody>
      </p:sp>
      <p:sp>
        <p:nvSpPr>
          <p:cNvPr id="102" name="TextBox 41"/>
          <p:cNvSpPr txBox="1"/>
          <p:nvPr/>
        </p:nvSpPr>
        <p:spPr>
          <a:xfrm>
            <a:off x="1632904" y="2561924"/>
            <a:ext cx="2449510" cy="81945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전체 코드 병합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예약 관련 페이지 제작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     및 기능 구현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</p:txBody>
      </p:sp>
      <p:sp>
        <p:nvSpPr>
          <p:cNvPr id="103" name="TextBox 41"/>
          <p:cNvSpPr txBox="1"/>
          <p:nvPr/>
        </p:nvSpPr>
        <p:spPr>
          <a:xfrm>
            <a:off x="8059895" y="2476200"/>
            <a:ext cx="2442370" cy="8175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메인페이지 제작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메뉴 관련 페이지 제작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     및 기능 구현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</p:txBody>
      </p:sp>
      <p:sp>
        <p:nvSpPr>
          <p:cNvPr id="104" name="TextBox 41"/>
          <p:cNvSpPr txBox="1"/>
          <p:nvPr/>
        </p:nvSpPr>
        <p:spPr>
          <a:xfrm>
            <a:off x="8095612" y="4140691"/>
            <a:ext cx="2187578" cy="81992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 테이블 구축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게시판 페이지 제작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684107"/>
                </a:solidFill>
                <a:ea typeface="나눔바른고딕"/>
              </a:rPr>
              <a:t>     및 기능 구현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84107"/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284</ep:Words>
  <ep:PresentationFormat>와이드스크린</ep:PresentationFormat>
  <ep:Paragraphs>83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2015-04-14T11:49:33.000</dcterms:created>
  <dc:creator>Saebyeol Yu</dc:creator>
  <cp:lastModifiedBy>A</cp:lastModifiedBy>
  <dcterms:modified xsi:type="dcterms:W3CDTF">2022-01-06T17:21:16.875</dcterms:modified>
  <cp:revision>138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