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1"/>
  </p:notesMasterIdLst>
  <p:sldIdLst>
    <p:sldId id="2158" r:id="rId2"/>
    <p:sldId id="2170" r:id="rId3"/>
    <p:sldId id="2157" r:id="rId4"/>
    <p:sldId id="2172" r:id="rId5"/>
    <p:sldId id="2151" r:id="rId6"/>
    <p:sldId id="2093" r:id="rId7"/>
    <p:sldId id="2155" r:id="rId8"/>
    <p:sldId id="2181" r:id="rId9"/>
    <p:sldId id="259" r:id="rId10"/>
    <p:sldId id="267" r:id="rId11"/>
    <p:sldId id="2171" r:id="rId12"/>
    <p:sldId id="261" r:id="rId13"/>
    <p:sldId id="272" r:id="rId14"/>
    <p:sldId id="2184" r:id="rId15"/>
    <p:sldId id="2185" r:id="rId16"/>
    <p:sldId id="2186" r:id="rId17"/>
    <p:sldId id="2182" r:id="rId18"/>
    <p:sldId id="279" r:id="rId19"/>
    <p:sldId id="2179" r:id="rId20"/>
    <p:sldId id="276" r:id="rId21"/>
    <p:sldId id="277" r:id="rId22"/>
    <p:sldId id="278" r:id="rId23"/>
    <p:sldId id="280" r:id="rId24"/>
    <p:sldId id="2183" r:id="rId25"/>
    <p:sldId id="2187" r:id="rId26"/>
    <p:sldId id="2188" r:id="rId27"/>
    <p:sldId id="2189" r:id="rId28"/>
    <p:sldId id="2175" r:id="rId29"/>
    <p:sldId id="21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4660"/>
  </p:normalViewPr>
  <p:slideViewPr>
    <p:cSldViewPr snapToGrid="0">
      <p:cViewPr>
        <p:scale>
          <a:sx n="75" d="100"/>
          <a:sy n="75" d="100"/>
        </p:scale>
        <p:origin x="36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EC24F-C184-464C-BB06-065F1F5A22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D972F4-5C87-41CC-97D2-BA310C6B6FC2}">
      <dgm:prSet/>
      <dgm:spPr/>
      <dgm:t>
        <a:bodyPr/>
        <a:lstStyle/>
        <a:p>
          <a:r>
            <a:rPr lang="en-US" b="1"/>
            <a:t>ML-Based PHI Field Detection and Privacy Mitigation</a:t>
          </a:r>
          <a:endParaRPr lang="en-US"/>
        </a:p>
      </dgm:t>
    </dgm:pt>
    <dgm:pt modelId="{83F4F14E-60EF-4F99-94E5-059A15B11B7D}" type="parTrans" cxnId="{3B5C81A7-393B-4325-8A35-CCAA9498D5EC}">
      <dgm:prSet/>
      <dgm:spPr/>
      <dgm:t>
        <a:bodyPr/>
        <a:lstStyle/>
        <a:p>
          <a:endParaRPr lang="en-US"/>
        </a:p>
      </dgm:t>
    </dgm:pt>
    <dgm:pt modelId="{6D56096C-2D1E-4F9E-850B-84FA75FA08B4}" type="sibTrans" cxnId="{3B5C81A7-393B-4325-8A35-CCAA9498D5EC}">
      <dgm:prSet/>
      <dgm:spPr/>
      <dgm:t>
        <a:bodyPr/>
        <a:lstStyle/>
        <a:p>
          <a:endParaRPr lang="en-US"/>
        </a:p>
      </dgm:t>
    </dgm:pt>
    <dgm:pt modelId="{C17278AC-FDFD-4E6D-8518-1C663468F812}">
      <dgm:prSet/>
      <dgm:spPr/>
      <dgm:t>
        <a:bodyPr/>
        <a:lstStyle/>
        <a:p>
          <a:r>
            <a:rPr lang="en-US" b="1"/>
            <a:t>Advanced Mapping Tool to Convert Source Data to Target Data Model with Mitigated Privacy Risks</a:t>
          </a:r>
          <a:endParaRPr lang="en-US"/>
        </a:p>
      </dgm:t>
    </dgm:pt>
    <dgm:pt modelId="{A8954CFF-3DCB-4035-A2CA-EE5ED3B1884C}" type="parTrans" cxnId="{12FA2860-E9FA-4174-AA60-D4EB79F3328D}">
      <dgm:prSet/>
      <dgm:spPr/>
      <dgm:t>
        <a:bodyPr/>
        <a:lstStyle/>
        <a:p>
          <a:endParaRPr lang="en-US"/>
        </a:p>
      </dgm:t>
    </dgm:pt>
    <dgm:pt modelId="{CE9FB6C2-E8ED-45FF-83BC-5913944CFA90}" type="sibTrans" cxnId="{12FA2860-E9FA-4174-AA60-D4EB79F3328D}">
      <dgm:prSet/>
      <dgm:spPr/>
      <dgm:t>
        <a:bodyPr/>
        <a:lstStyle/>
        <a:p>
          <a:endParaRPr lang="en-US"/>
        </a:p>
      </dgm:t>
    </dgm:pt>
    <dgm:pt modelId="{008E312B-59AC-4F79-84F8-A013133CAFA0}" type="pres">
      <dgm:prSet presAssocID="{29CEC24F-C184-464C-BB06-065F1F5A22A1}" presName="root" presStyleCnt="0">
        <dgm:presLayoutVars>
          <dgm:dir/>
          <dgm:resizeHandles val="exact"/>
        </dgm:presLayoutVars>
      </dgm:prSet>
      <dgm:spPr/>
    </dgm:pt>
    <dgm:pt modelId="{8D4D3460-80D0-4F10-AE77-793A92B4884A}" type="pres">
      <dgm:prSet presAssocID="{97D972F4-5C87-41CC-97D2-BA310C6B6FC2}" presName="compNode" presStyleCnt="0"/>
      <dgm:spPr/>
    </dgm:pt>
    <dgm:pt modelId="{0B2E5AAC-2D59-45A1-B71A-59D92EDB225F}" type="pres">
      <dgm:prSet presAssocID="{97D972F4-5C87-41CC-97D2-BA310C6B6FC2}" presName="bgRect" presStyleLbl="bgShp" presStyleIdx="0" presStyleCnt="2"/>
      <dgm:spPr/>
    </dgm:pt>
    <dgm:pt modelId="{8E3CF37D-D14C-4EAE-B621-C4F2AD4DAA43}" type="pres">
      <dgm:prSet presAssocID="{97D972F4-5C87-41CC-97D2-BA310C6B6F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2059152C-6805-47FD-A36B-3C5B7F83D226}" type="pres">
      <dgm:prSet presAssocID="{97D972F4-5C87-41CC-97D2-BA310C6B6FC2}" presName="spaceRect" presStyleCnt="0"/>
      <dgm:spPr/>
    </dgm:pt>
    <dgm:pt modelId="{4C6C5E02-A872-4730-9817-7082B66FD140}" type="pres">
      <dgm:prSet presAssocID="{97D972F4-5C87-41CC-97D2-BA310C6B6FC2}" presName="parTx" presStyleLbl="revTx" presStyleIdx="0" presStyleCnt="2">
        <dgm:presLayoutVars>
          <dgm:chMax val="0"/>
          <dgm:chPref val="0"/>
        </dgm:presLayoutVars>
      </dgm:prSet>
      <dgm:spPr/>
    </dgm:pt>
    <dgm:pt modelId="{298385B8-6F7F-497C-90D0-E3D0F77F1655}" type="pres">
      <dgm:prSet presAssocID="{6D56096C-2D1E-4F9E-850B-84FA75FA08B4}" presName="sibTrans" presStyleCnt="0"/>
      <dgm:spPr/>
    </dgm:pt>
    <dgm:pt modelId="{34E93A08-3C53-4CE6-A268-D23C357725EB}" type="pres">
      <dgm:prSet presAssocID="{C17278AC-FDFD-4E6D-8518-1C663468F812}" presName="compNode" presStyleCnt="0"/>
      <dgm:spPr/>
    </dgm:pt>
    <dgm:pt modelId="{D656BBF0-4296-4B86-8D6E-CA2387A448FC}" type="pres">
      <dgm:prSet presAssocID="{C17278AC-FDFD-4E6D-8518-1C663468F812}" presName="bgRect" presStyleLbl="bgShp" presStyleIdx="1" presStyleCnt="2"/>
      <dgm:spPr/>
    </dgm:pt>
    <dgm:pt modelId="{B9B280EF-8A91-459A-AC89-8F77F8435695}" type="pres">
      <dgm:prSet presAssocID="{C17278AC-FDFD-4E6D-8518-1C663468F8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D9BB24F-DDDA-4CCA-B724-A73B0ECA5646}" type="pres">
      <dgm:prSet presAssocID="{C17278AC-FDFD-4E6D-8518-1C663468F812}" presName="spaceRect" presStyleCnt="0"/>
      <dgm:spPr/>
    </dgm:pt>
    <dgm:pt modelId="{8D4D3829-DD46-46A1-9637-D586E2FF9E4A}" type="pres">
      <dgm:prSet presAssocID="{C17278AC-FDFD-4E6D-8518-1C663468F812}" presName="parTx" presStyleLbl="revTx" presStyleIdx="1" presStyleCnt="2">
        <dgm:presLayoutVars>
          <dgm:chMax val="0"/>
          <dgm:chPref val="0"/>
        </dgm:presLayoutVars>
      </dgm:prSet>
      <dgm:spPr/>
    </dgm:pt>
  </dgm:ptLst>
  <dgm:cxnLst>
    <dgm:cxn modelId="{529D793C-96CF-4CF9-9D40-2E6C60C46B3E}" type="presOf" srcId="{C17278AC-FDFD-4E6D-8518-1C663468F812}" destId="{8D4D3829-DD46-46A1-9637-D586E2FF9E4A}" srcOrd="0" destOrd="0" presId="urn:microsoft.com/office/officeart/2018/2/layout/IconVerticalSolidList"/>
    <dgm:cxn modelId="{12FA2860-E9FA-4174-AA60-D4EB79F3328D}" srcId="{29CEC24F-C184-464C-BB06-065F1F5A22A1}" destId="{C17278AC-FDFD-4E6D-8518-1C663468F812}" srcOrd="1" destOrd="0" parTransId="{A8954CFF-3DCB-4035-A2CA-EE5ED3B1884C}" sibTransId="{CE9FB6C2-E8ED-45FF-83BC-5913944CFA90}"/>
    <dgm:cxn modelId="{3B5C81A7-393B-4325-8A35-CCAA9498D5EC}" srcId="{29CEC24F-C184-464C-BB06-065F1F5A22A1}" destId="{97D972F4-5C87-41CC-97D2-BA310C6B6FC2}" srcOrd="0" destOrd="0" parTransId="{83F4F14E-60EF-4F99-94E5-059A15B11B7D}" sibTransId="{6D56096C-2D1E-4F9E-850B-84FA75FA08B4}"/>
    <dgm:cxn modelId="{FDBB0EC4-62C0-4657-A148-532812AFF42F}" type="presOf" srcId="{29CEC24F-C184-464C-BB06-065F1F5A22A1}" destId="{008E312B-59AC-4F79-84F8-A013133CAFA0}" srcOrd="0" destOrd="0" presId="urn:microsoft.com/office/officeart/2018/2/layout/IconVerticalSolidList"/>
    <dgm:cxn modelId="{C9CDD2DB-3D08-4CB3-AC5E-A46A3EB6D555}" type="presOf" srcId="{97D972F4-5C87-41CC-97D2-BA310C6B6FC2}" destId="{4C6C5E02-A872-4730-9817-7082B66FD140}" srcOrd="0" destOrd="0" presId="urn:microsoft.com/office/officeart/2018/2/layout/IconVerticalSolidList"/>
    <dgm:cxn modelId="{73B397E1-4E7C-4E33-A64B-D56A4578A726}" type="presParOf" srcId="{008E312B-59AC-4F79-84F8-A013133CAFA0}" destId="{8D4D3460-80D0-4F10-AE77-793A92B4884A}" srcOrd="0" destOrd="0" presId="urn:microsoft.com/office/officeart/2018/2/layout/IconVerticalSolidList"/>
    <dgm:cxn modelId="{A0A8BB2D-4B0F-43ED-83D3-11C84C079BB2}" type="presParOf" srcId="{8D4D3460-80D0-4F10-AE77-793A92B4884A}" destId="{0B2E5AAC-2D59-45A1-B71A-59D92EDB225F}" srcOrd="0" destOrd="0" presId="urn:microsoft.com/office/officeart/2018/2/layout/IconVerticalSolidList"/>
    <dgm:cxn modelId="{99726D23-A800-436B-AA43-104D3A8C1731}" type="presParOf" srcId="{8D4D3460-80D0-4F10-AE77-793A92B4884A}" destId="{8E3CF37D-D14C-4EAE-B621-C4F2AD4DAA43}" srcOrd="1" destOrd="0" presId="urn:microsoft.com/office/officeart/2018/2/layout/IconVerticalSolidList"/>
    <dgm:cxn modelId="{488295CD-AFD3-4F0E-81E0-88F8892B5701}" type="presParOf" srcId="{8D4D3460-80D0-4F10-AE77-793A92B4884A}" destId="{2059152C-6805-47FD-A36B-3C5B7F83D226}" srcOrd="2" destOrd="0" presId="urn:microsoft.com/office/officeart/2018/2/layout/IconVerticalSolidList"/>
    <dgm:cxn modelId="{4BD71299-389B-43AC-910E-071BE6955679}" type="presParOf" srcId="{8D4D3460-80D0-4F10-AE77-793A92B4884A}" destId="{4C6C5E02-A872-4730-9817-7082B66FD140}" srcOrd="3" destOrd="0" presId="urn:microsoft.com/office/officeart/2018/2/layout/IconVerticalSolidList"/>
    <dgm:cxn modelId="{DB66F49A-43C2-4A48-A911-C7950E241E12}" type="presParOf" srcId="{008E312B-59AC-4F79-84F8-A013133CAFA0}" destId="{298385B8-6F7F-497C-90D0-E3D0F77F1655}" srcOrd="1" destOrd="0" presId="urn:microsoft.com/office/officeart/2018/2/layout/IconVerticalSolidList"/>
    <dgm:cxn modelId="{CDD7DF72-65BE-4C8C-AA04-A192F535B702}" type="presParOf" srcId="{008E312B-59AC-4F79-84F8-A013133CAFA0}" destId="{34E93A08-3C53-4CE6-A268-D23C357725EB}" srcOrd="2" destOrd="0" presId="urn:microsoft.com/office/officeart/2018/2/layout/IconVerticalSolidList"/>
    <dgm:cxn modelId="{F05E449A-769F-4517-B839-828C03B274C2}" type="presParOf" srcId="{34E93A08-3C53-4CE6-A268-D23C357725EB}" destId="{D656BBF0-4296-4B86-8D6E-CA2387A448FC}" srcOrd="0" destOrd="0" presId="urn:microsoft.com/office/officeart/2018/2/layout/IconVerticalSolidList"/>
    <dgm:cxn modelId="{141CFB32-1441-42A5-A358-A65F72370838}" type="presParOf" srcId="{34E93A08-3C53-4CE6-A268-D23C357725EB}" destId="{B9B280EF-8A91-459A-AC89-8F77F8435695}" srcOrd="1" destOrd="0" presId="urn:microsoft.com/office/officeart/2018/2/layout/IconVerticalSolidList"/>
    <dgm:cxn modelId="{44535087-787F-46AD-BA7A-582819D4160E}" type="presParOf" srcId="{34E93A08-3C53-4CE6-A268-D23C357725EB}" destId="{6D9BB24F-DDDA-4CCA-B724-A73B0ECA5646}" srcOrd="2" destOrd="0" presId="urn:microsoft.com/office/officeart/2018/2/layout/IconVerticalSolidList"/>
    <dgm:cxn modelId="{3853E41D-2BAE-4043-848C-B0D8F2990F26}" type="presParOf" srcId="{34E93A08-3C53-4CE6-A268-D23C357725EB}" destId="{8D4D3829-DD46-46A1-9637-D586E2FF9E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CD9EE-6113-4E19-95B8-42B56B42770F}" type="doc">
      <dgm:prSet loTypeId="urn:microsoft.com/office/officeart/2005/8/layout/process2" loCatId="process" qsTypeId="urn:microsoft.com/office/officeart/2005/8/quickstyle/simple1" qsCatId="simple" csTypeId="urn:microsoft.com/office/officeart/2005/8/colors/colorful1" csCatId="colorful" phldr="1"/>
      <dgm:spPr/>
    </dgm:pt>
    <dgm:pt modelId="{68BFC706-55B3-479A-92FB-A969312C47F4}">
      <dgm:prSet phldrT="[Text]"/>
      <dgm:spPr/>
      <dgm:t>
        <a:bodyPr/>
        <a:lstStyle/>
        <a:p>
          <a:r>
            <a:rPr lang="en-US"/>
            <a:t>Read</a:t>
          </a:r>
        </a:p>
      </dgm:t>
    </dgm:pt>
    <dgm:pt modelId="{AFDBC415-151C-4D34-91E0-FECA676DE753}" type="parTrans" cxnId="{F9A97CE7-917F-45B7-B020-185BE7DDAEFC}">
      <dgm:prSet/>
      <dgm:spPr/>
      <dgm:t>
        <a:bodyPr/>
        <a:lstStyle/>
        <a:p>
          <a:endParaRPr lang="en-US"/>
        </a:p>
      </dgm:t>
    </dgm:pt>
    <dgm:pt modelId="{DADB769E-A78B-4F0A-8C1B-27DA8A7DCDC5}" type="sibTrans" cxnId="{F9A97CE7-917F-45B7-B020-185BE7DDAEFC}">
      <dgm:prSet/>
      <dgm:spPr/>
      <dgm:t>
        <a:bodyPr/>
        <a:lstStyle/>
        <a:p>
          <a:endParaRPr lang="en-US"/>
        </a:p>
      </dgm:t>
    </dgm:pt>
    <dgm:pt modelId="{9CEFDFA4-77D5-4319-9D9B-818BB2105A44}">
      <dgm:prSet phldrT="[Text]"/>
      <dgm:spPr/>
      <dgm:t>
        <a:bodyPr/>
        <a:lstStyle/>
        <a:p>
          <a:r>
            <a:rPr lang="en-US"/>
            <a:t>Profile</a:t>
          </a:r>
        </a:p>
      </dgm:t>
    </dgm:pt>
    <dgm:pt modelId="{47B31A7F-DBCE-4CEE-BEC5-96CBBB0378C5}" type="parTrans" cxnId="{A93826B3-FFDE-4C8C-9B8A-A7DF25C1DAD0}">
      <dgm:prSet/>
      <dgm:spPr/>
      <dgm:t>
        <a:bodyPr/>
        <a:lstStyle/>
        <a:p>
          <a:endParaRPr lang="en-US"/>
        </a:p>
      </dgm:t>
    </dgm:pt>
    <dgm:pt modelId="{6492AE57-EA4B-40DA-9B28-ACA46E60B5CE}" type="sibTrans" cxnId="{A93826B3-FFDE-4C8C-9B8A-A7DF25C1DAD0}">
      <dgm:prSet/>
      <dgm:spPr/>
      <dgm:t>
        <a:bodyPr/>
        <a:lstStyle/>
        <a:p>
          <a:endParaRPr lang="en-US"/>
        </a:p>
      </dgm:t>
    </dgm:pt>
    <dgm:pt modelId="{41F1B110-9B9C-4F13-A4ED-BA7607E27F5E}">
      <dgm:prSet phldrT="[Text]"/>
      <dgm:spPr/>
      <dgm:t>
        <a:bodyPr/>
        <a:lstStyle/>
        <a:p>
          <a:r>
            <a:rPr lang="en-US"/>
            <a:t>Scan</a:t>
          </a:r>
        </a:p>
      </dgm:t>
    </dgm:pt>
    <dgm:pt modelId="{4F9452CA-D888-4FA9-A19B-BE829B0867AF}" type="parTrans" cxnId="{35E8EE26-1BA3-40F9-AFF7-1337E8A93842}">
      <dgm:prSet/>
      <dgm:spPr/>
      <dgm:t>
        <a:bodyPr/>
        <a:lstStyle/>
        <a:p>
          <a:endParaRPr lang="en-US"/>
        </a:p>
      </dgm:t>
    </dgm:pt>
    <dgm:pt modelId="{4984213A-5493-4405-8AE8-A8BBA6A70F29}" type="sibTrans" cxnId="{35E8EE26-1BA3-40F9-AFF7-1337E8A93842}">
      <dgm:prSet/>
      <dgm:spPr/>
      <dgm:t>
        <a:bodyPr/>
        <a:lstStyle/>
        <a:p>
          <a:endParaRPr lang="en-US"/>
        </a:p>
      </dgm:t>
    </dgm:pt>
    <dgm:pt modelId="{38297D27-95A1-4EDF-A144-6A5EF003004E}">
      <dgm:prSet phldrT="[Text]"/>
      <dgm:spPr/>
      <dgm:t>
        <a:bodyPr/>
        <a:lstStyle/>
        <a:p>
          <a:r>
            <a:rPr lang="en-US"/>
            <a:t>Report</a:t>
          </a:r>
        </a:p>
      </dgm:t>
    </dgm:pt>
    <dgm:pt modelId="{902B2921-D63F-41AF-8D94-CEC2AF3ED54E}" type="parTrans" cxnId="{EA4113F0-EF36-4B63-8A8B-2579DCFA2E49}">
      <dgm:prSet/>
      <dgm:spPr/>
      <dgm:t>
        <a:bodyPr/>
        <a:lstStyle/>
        <a:p>
          <a:endParaRPr lang="en-US"/>
        </a:p>
      </dgm:t>
    </dgm:pt>
    <dgm:pt modelId="{290B95FE-587F-4699-9FBD-54E1ADA34A9C}" type="sibTrans" cxnId="{EA4113F0-EF36-4B63-8A8B-2579DCFA2E49}">
      <dgm:prSet/>
      <dgm:spPr/>
      <dgm:t>
        <a:bodyPr/>
        <a:lstStyle/>
        <a:p>
          <a:endParaRPr lang="en-US"/>
        </a:p>
      </dgm:t>
    </dgm:pt>
    <dgm:pt modelId="{E2D17929-9622-C949-B013-95F3A8B42921}" type="pres">
      <dgm:prSet presAssocID="{8C9CD9EE-6113-4E19-95B8-42B56B42770F}" presName="linearFlow" presStyleCnt="0">
        <dgm:presLayoutVars>
          <dgm:resizeHandles val="exact"/>
        </dgm:presLayoutVars>
      </dgm:prSet>
      <dgm:spPr/>
    </dgm:pt>
    <dgm:pt modelId="{A5E4436D-B7DF-1E43-AD45-41F2A816DB48}" type="pres">
      <dgm:prSet presAssocID="{68BFC706-55B3-479A-92FB-A969312C47F4}" presName="node" presStyleLbl="node1" presStyleIdx="0" presStyleCnt="4">
        <dgm:presLayoutVars>
          <dgm:bulletEnabled val="1"/>
        </dgm:presLayoutVars>
      </dgm:prSet>
      <dgm:spPr/>
    </dgm:pt>
    <dgm:pt modelId="{022EFDF3-53D9-5A46-B6BE-687E81257B30}" type="pres">
      <dgm:prSet presAssocID="{DADB769E-A78B-4F0A-8C1B-27DA8A7DCDC5}" presName="sibTrans" presStyleLbl="sibTrans2D1" presStyleIdx="0" presStyleCnt="3"/>
      <dgm:spPr/>
    </dgm:pt>
    <dgm:pt modelId="{12347FA9-6430-4644-BB0F-95EA833A57A1}" type="pres">
      <dgm:prSet presAssocID="{DADB769E-A78B-4F0A-8C1B-27DA8A7DCDC5}" presName="connectorText" presStyleLbl="sibTrans2D1" presStyleIdx="0" presStyleCnt="3"/>
      <dgm:spPr/>
    </dgm:pt>
    <dgm:pt modelId="{B0242EED-BDC6-1642-ABF3-A5F33864E819}" type="pres">
      <dgm:prSet presAssocID="{9CEFDFA4-77D5-4319-9D9B-818BB2105A44}" presName="node" presStyleLbl="node1" presStyleIdx="1" presStyleCnt="4">
        <dgm:presLayoutVars>
          <dgm:bulletEnabled val="1"/>
        </dgm:presLayoutVars>
      </dgm:prSet>
      <dgm:spPr/>
    </dgm:pt>
    <dgm:pt modelId="{252CCB41-904C-284F-B035-25007F84A8F5}" type="pres">
      <dgm:prSet presAssocID="{6492AE57-EA4B-40DA-9B28-ACA46E60B5CE}" presName="sibTrans" presStyleLbl="sibTrans2D1" presStyleIdx="1" presStyleCnt="3"/>
      <dgm:spPr/>
    </dgm:pt>
    <dgm:pt modelId="{59A97FD9-DBBD-3B4C-82EB-514366C9DDA2}" type="pres">
      <dgm:prSet presAssocID="{6492AE57-EA4B-40DA-9B28-ACA46E60B5CE}" presName="connectorText" presStyleLbl="sibTrans2D1" presStyleIdx="1" presStyleCnt="3"/>
      <dgm:spPr/>
    </dgm:pt>
    <dgm:pt modelId="{A43F98E5-2CFF-6E43-8A5A-38589EDF2955}" type="pres">
      <dgm:prSet presAssocID="{41F1B110-9B9C-4F13-A4ED-BA7607E27F5E}" presName="node" presStyleLbl="node1" presStyleIdx="2" presStyleCnt="4">
        <dgm:presLayoutVars>
          <dgm:bulletEnabled val="1"/>
        </dgm:presLayoutVars>
      </dgm:prSet>
      <dgm:spPr/>
    </dgm:pt>
    <dgm:pt modelId="{75B306ED-9C6D-8842-A9F2-3DC9FC6F1550}" type="pres">
      <dgm:prSet presAssocID="{4984213A-5493-4405-8AE8-A8BBA6A70F29}" presName="sibTrans" presStyleLbl="sibTrans2D1" presStyleIdx="2" presStyleCnt="3"/>
      <dgm:spPr/>
    </dgm:pt>
    <dgm:pt modelId="{DAF8FC72-3AB0-2B40-9A0C-7124E4CAF5DF}" type="pres">
      <dgm:prSet presAssocID="{4984213A-5493-4405-8AE8-A8BBA6A70F29}" presName="connectorText" presStyleLbl="sibTrans2D1" presStyleIdx="2" presStyleCnt="3"/>
      <dgm:spPr/>
    </dgm:pt>
    <dgm:pt modelId="{C96298F1-A352-CD41-ABA1-20384317E3F6}" type="pres">
      <dgm:prSet presAssocID="{38297D27-95A1-4EDF-A144-6A5EF003004E}" presName="node" presStyleLbl="node1" presStyleIdx="3" presStyleCnt="4">
        <dgm:presLayoutVars>
          <dgm:bulletEnabled val="1"/>
        </dgm:presLayoutVars>
      </dgm:prSet>
      <dgm:spPr/>
    </dgm:pt>
  </dgm:ptLst>
  <dgm:cxnLst>
    <dgm:cxn modelId="{A93B4208-AC29-E94D-8995-D51EA461CF0E}" type="presOf" srcId="{6492AE57-EA4B-40DA-9B28-ACA46E60B5CE}" destId="{252CCB41-904C-284F-B035-25007F84A8F5}" srcOrd="0" destOrd="0" presId="urn:microsoft.com/office/officeart/2005/8/layout/process2"/>
    <dgm:cxn modelId="{35E8EE26-1BA3-40F9-AFF7-1337E8A93842}" srcId="{8C9CD9EE-6113-4E19-95B8-42B56B42770F}" destId="{41F1B110-9B9C-4F13-A4ED-BA7607E27F5E}" srcOrd="2" destOrd="0" parTransId="{4F9452CA-D888-4FA9-A19B-BE829B0867AF}" sibTransId="{4984213A-5493-4405-8AE8-A8BBA6A70F29}"/>
    <dgm:cxn modelId="{FF709035-0742-1341-9F37-9F50FD6DADF1}" type="presOf" srcId="{38297D27-95A1-4EDF-A144-6A5EF003004E}" destId="{C96298F1-A352-CD41-ABA1-20384317E3F6}" srcOrd="0" destOrd="0" presId="urn:microsoft.com/office/officeart/2005/8/layout/process2"/>
    <dgm:cxn modelId="{0F466064-084C-6445-983A-6F193E07644A}" type="presOf" srcId="{41F1B110-9B9C-4F13-A4ED-BA7607E27F5E}" destId="{A43F98E5-2CFF-6E43-8A5A-38589EDF2955}" srcOrd="0" destOrd="0" presId="urn:microsoft.com/office/officeart/2005/8/layout/process2"/>
    <dgm:cxn modelId="{3417804E-E727-2141-BEF1-1026DDF59FB5}" type="presOf" srcId="{4984213A-5493-4405-8AE8-A8BBA6A70F29}" destId="{75B306ED-9C6D-8842-A9F2-3DC9FC6F1550}" srcOrd="0" destOrd="0" presId="urn:microsoft.com/office/officeart/2005/8/layout/process2"/>
    <dgm:cxn modelId="{AA057E55-34BC-424E-A7D2-C8FB2EE8E940}" type="presOf" srcId="{DADB769E-A78B-4F0A-8C1B-27DA8A7DCDC5}" destId="{12347FA9-6430-4644-BB0F-95EA833A57A1}" srcOrd="1" destOrd="0" presId="urn:microsoft.com/office/officeart/2005/8/layout/process2"/>
    <dgm:cxn modelId="{8E3A9C7D-8ADA-854F-93CD-B0A7B7768C22}" type="presOf" srcId="{8C9CD9EE-6113-4E19-95B8-42B56B42770F}" destId="{E2D17929-9622-C949-B013-95F3A8B42921}" srcOrd="0" destOrd="0" presId="urn:microsoft.com/office/officeart/2005/8/layout/process2"/>
    <dgm:cxn modelId="{3644C884-9E32-8A46-BBB1-22F380BCDF72}" type="presOf" srcId="{DADB769E-A78B-4F0A-8C1B-27DA8A7DCDC5}" destId="{022EFDF3-53D9-5A46-B6BE-687E81257B30}" srcOrd="0" destOrd="0" presId="urn:microsoft.com/office/officeart/2005/8/layout/process2"/>
    <dgm:cxn modelId="{5D03B299-1FF3-3944-B9E4-C54F7DE724B5}" type="presOf" srcId="{68BFC706-55B3-479A-92FB-A969312C47F4}" destId="{A5E4436D-B7DF-1E43-AD45-41F2A816DB48}" srcOrd="0" destOrd="0" presId="urn:microsoft.com/office/officeart/2005/8/layout/process2"/>
    <dgm:cxn modelId="{A93826B3-FFDE-4C8C-9B8A-A7DF25C1DAD0}" srcId="{8C9CD9EE-6113-4E19-95B8-42B56B42770F}" destId="{9CEFDFA4-77D5-4319-9D9B-818BB2105A44}" srcOrd="1" destOrd="0" parTransId="{47B31A7F-DBCE-4CEE-BEC5-96CBBB0378C5}" sibTransId="{6492AE57-EA4B-40DA-9B28-ACA46E60B5CE}"/>
    <dgm:cxn modelId="{6D1A38C6-99BB-E345-93A5-5EADCC9966DF}" type="presOf" srcId="{4984213A-5493-4405-8AE8-A8BBA6A70F29}" destId="{DAF8FC72-3AB0-2B40-9A0C-7124E4CAF5DF}" srcOrd="1" destOrd="0" presId="urn:microsoft.com/office/officeart/2005/8/layout/process2"/>
    <dgm:cxn modelId="{F89C02DE-113C-1944-87EA-BEB5ABCAF817}" type="presOf" srcId="{9CEFDFA4-77D5-4319-9D9B-818BB2105A44}" destId="{B0242EED-BDC6-1642-ABF3-A5F33864E819}" srcOrd="0" destOrd="0" presId="urn:microsoft.com/office/officeart/2005/8/layout/process2"/>
    <dgm:cxn modelId="{F9A97CE7-917F-45B7-B020-185BE7DDAEFC}" srcId="{8C9CD9EE-6113-4E19-95B8-42B56B42770F}" destId="{68BFC706-55B3-479A-92FB-A969312C47F4}" srcOrd="0" destOrd="0" parTransId="{AFDBC415-151C-4D34-91E0-FECA676DE753}" sibTransId="{DADB769E-A78B-4F0A-8C1B-27DA8A7DCDC5}"/>
    <dgm:cxn modelId="{EA4113F0-EF36-4B63-8A8B-2579DCFA2E49}" srcId="{8C9CD9EE-6113-4E19-95B8-42B56B42770F}" destId="{38297D27-95A1-4EDF-A144-6A5EF003004E}" srcOrd="3" destOrd="0" parTransId="{902B2921-D63F-41AF-8D94-CEC2AF3ED54E}" sibTransId="{290B95FE-587F-4699-9FBD-54E1ADA34A9C}"/>
    <dgm:cxn modelId="{53FEAFF2-8B33-B04B-B0BC-B7030CD4CF3B}" type="presOf" srcId="{6492AE57-EA4B-40DA-9B28-ACA46E60B5CE}" destId="{59A97FD9-DBBD-3B4C-82EB-514366C9DDA2}" srcOrd="1" destOrd="0" presId="urn:microsoft.com/office/officeart/2005/8/layout/process2"/>
    <dgm:cxn modelId="{EDD6CD3B-31AC-1242-BCB2-1E728B36459C}" type="presParOf" srcId="{E2D17929-9622-C949-B013-95F3A8B42921}" destId="{A5E4436D-B7DF-1E43-AD45-41F2A816DB48}" srcOrd="0" destOrd="0" presId="urn:microsoft.com/office/officeart/2005/8/layout/process2"/>
    <dgm:cxn modelId="{C89CF4FD-CE91-7140-B480-CC02DDA71BFB}" type="presParOf" srcId="{E2D17929-9622-C949-B013-95F3A8B42921}" destId="{022EFDF3-53D9-5A46-B6BE-687E81257B30}" srcOrd="1" destOrd="0" presId="urn:microsoft.com/office/officeart/2005/8/layout/process2"/>
    <dgm:cxn modelId="{2CA599DF-474C-B44F-9A80-DC95D2E3726C}" type="presParOf" srcId="{022EFDF3-53D9-5A46-B6BE-687E81257B30}" destId="{12347FA9-6430-4644-BB0F-95EA833A57A1}" srcOrd="0" destOrd="0" presId="urn:microsoft.com/office/officeart/2005/8/layout/process2"/>
    <dgm:cxn modelId="{E93BAFFE-028E-9740-8CD5-19FF6517C9C3}" type="presParOf" srcId="{E2D17929-9622-C949-B013-95F3A8B42921}" destId="{B0242EED-BDC6-1642-ABF3-A5F33864E819}" srcOrd="2" destOrd="0" presId="urn:microsoft.com/office/officeart/2005/8/layout/process2"/>
    <dgm:cxn modelId="{24028E44-C9FD-5845-BDCE-E7A80B2DE496}" type="presParOf" srcId="{E2D17929-9622-C949-B013-95F3A8B42921}" destId="{252CCB41-904C-284F-B035-25007F84A8F5}" srcOrd="3" destOrd="0" presId="urn:microsoft.com/office/officeart/2005/8/layout/process2"/>
    <dgm:cxn modelId="{9461150D-2D92-F84A-BDE1-E5E7FC59117A}" type="presParOf" srcId="{252CCB41-904C-284F-B035-25007F84A8F5}" destId="{59A97FD9-DBBD-3B4C-82EB-514366C9DDA2}" srcOrd="0" destOrd="0" presId="urn:microsoft.com/office/officeart/2005/8/layout/process2"/>
    <dgm:cxn modelId="{E6FE28B0-B89B-6B49-B77F-E1684152D475}" type="presParOf" srcId="{E2D17929-9622-C949-B013-95F3A8B42921}" destId="{A43F98E5-2CFF-6E43-8A5A-38589EDF2955}" srcOrd="4" destOrd="0" presId="urn:microsoft.com/office/officeart/2005/8/layout/process2"/>
    <dgm:cxn modelId="{FC4A5E16-17C8-794A-88EE-821873A35DE5}" type="presParOf" srcId="{E2D17929-9622-C949-B013-95F3A8B42921}" destId="{75B306ED-9C6D-8842-A9F2-3DC9FC6F1550}" srcOrd="5" destOrd="0" presId="urn:microsoft.com/office/officeart/2005/8/layout/process2"/>
    <dgm:cxn modelId="{5EA7CB45-92B2-A94D-8D5E-E4E29A29C6C1}" type="presParOf" srcId="{75B306ED-9C6D-8842-A9F2-3DC9FC6F1550}" destId="{DAF8FC72-3AB0-2B40-9A0C-7124E4CAF5DF}" srcOrd="0" destOrd="0" presId="urn:microsoft.com/office/officeart/2005/8/layout/process2"/>
    <dgm:cxn modelId="{4FB31C14-C050-6248-A055-1FF6B073E9EC}" type="presParOf" srcId="{E2D17929-9622-C949-B013-95F3A8B42921}" destId="{C96298F1-A352-CD41-ABA1-20384317E3F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E5AAC-2D59-45A1-B71A-59D92EDB225F}">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CF37D-D14C-4EAE-B621-C4F2AD4DAA43}">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6C5E02-A872-4730-9817-7082B66FD140}">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66800">
            <a:lnSpc>
              <a:spcPct val="90000"/>
            </a:lnSpc>
            <a:spcBef>
              <a:spcPct val="0"/>
            </a:spcBef>
            <a:spcAft>
              <a:spcPct val="35000"/>
            </a:spcAft>
            <a:buNone/>
          </a:pPr>
          <a:r>
            <a:rPr lang="en-US" sz="2400" b="1" kern="1200"/>
            <a:t>ML-Based PHI Field Detection and Privacy Mitigation</a:t>
          </a:r>
          <a:endParaRPr lang="en-US" sz="2400" kern="1200"/>
        </a:p>
      </dsp:txBody>
      <dsp:txXfrm>
        <a:off x="1957694" y="918110"/>
        <a:ext cx="4839980" cy="1694973"/>
      </dsp:txXfrm>
    </dsp:sp>
    <dsp:sp modelId="{D656BBF0-4296-4B86-8D6E-CA2387A448FC}">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280EF-8A91-459A-AC89-8F77F8435695}">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4D3829-DD46-46A1-9637-D586E2FF9E4A}">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66800">
            <a:lnSpc>
              <a:spcPct val="90000"/>
            </a:lnSpc>
            <a:spcBef>
              <a:spcPct val="0"/>
            </a:spcBef>
            <a:spcAft>
              <a:spcPct val="35000"/>
            </a:spcAft>
            <a:buNone/>
          </a:pPr>
          <a:r>
            <a:rPr lang="en-US" sz="2400" b="1" kern="1200"/>
            <a:t>Advanced Mapping Tool to Convert Source Data to Target Data Model with Mitigated Privacy Risks</a:t>
          </a:r>
          <a:endParaRPr lang="en-US" sz="2400" kern="1200"/>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4436D-B7DF-1E43-AD45-41F2A816DB48}">
      <dsp:nvSpPr>
        <dsp:cNvPr id="0" name=""/>
        <dsp:cNvSpPr/>
      </dsp:nvSpPr>
      <dsp:spPr>
        <a:xfrm>
          <a:off x="1556269" y="2458"/>
          <a:ext cx="1645998" cy="91444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Read</a:t>
          </a:r>
        </a:p>
      </dsp:txBody>
      <dsp:txXfrm>
        <a:off x="1583052" y="29241"/>
        <a:ext cx="1592432" cy="860877"/>
      </dsp:txXfrm>
    </dsp:sp>
    <dsp:sp modelId="{022EFDF3-53D9-5A46-B6BE-687E81257B30}">
      <dsp:nvSpPr>
        <dsp:cNvPr id="0" name=""/>
        <dsp:cNvSpPr/>
      </dsp:nvSpPr>
      <dsp:spPr>
        <a:xfrm rot="5400000">
          <a:off x="2207810" y="939762"/>
          <a:ext cx="342916" cy="41149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255819" y="974054"/>
        <a:ext cx="246899" cy="240041"/>
      </dsp:txXfrm>
    </dsp:sp>
    <dsp:sp modelId="{B0242EED-BDC6-1642-ABF3-A5F33864E819}">
      <dsp:nvSpPr>
        <dsp:cNvPr id="0" name=""/>
        <dsp:cNvSpPr/>
      </dsp:nvSpPr>
      <dsp:spPr>
        <a:xfrm>
          <a:off x="1556269" y="1374123"/>
          <a:ext cx="1645998" cy="91444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Profile</a:t>
          </a:r>
        </a:p>
      </dsp:txBody>
      <dsp:txXfrm>
        <a:off x="1583052" y="1400906"/>
        <a:ext cx="1592432" cy="860877"/>
      </dsp:txXfrm>
    </dsp:sp>
    <dsp:sp modelId="{252CCB41-904C-284F-B035-25007F84A8F5}">
      <dsp:nvSpPr>
        <dsp:cNvPr id="0" name=""/>
        <dsp:cNvSpPr/>
      </dsp:nvSpPr>
      <dsp:spPr>
        <a:xfrm rot="5400000">
          <a:off x="2207810" y="2311427"/>
          <a:ext cx="342916" cy="41149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255819" y="2345719"/>
        <a:ext cx="246899" cy="240041"/>
      </dsp:txXfrm>
    </dsp:sp>
    <dsp:sp modelId="{A43F98E5-2CFF-6E43-8A5A-38589EDF2955}">
      <dsp:nvSpPr>
        <dsp:cNvPr id="0" name=""/>
        <dsp:cNvSpPr/>
      </dsp:nvSpPr>
      <dsp:spPr>
        <a:xfrm>
          <a:off x="1556269" y="2745788"/>
          <a:ext cx="1645998" cy="91444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Scan</a:t>
          </a:r>
        </a:p>
      </dsp:txBody>
      <dsp:txXfrm>
        <a:off x="1583052" y="2772571"/>
        <a:ext cx="1592432" cy="860877"/>
      </dsp:txXfrm>
    </dsp:sp>
    <dsp:sp modelId="{75B306ED-9C6D-8842-A9F2-3DC9FC6F1550}">
      <dsp:nvSpPr>
        <dsp:cNvPr id="0" name=""/>
        <dsp:cNvSpPr/>
      </dsp:nvSpPr>
      <dsp:spPr>
        <a:xfrm rot="5400000">
          <a:off x="2207810" y="3683092"/>
          <a:ext cx="342916" cy="41149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2255819" y="3717384"/>
        <a:ext cx="246899" cy="240041"/>
      </dsp:txXfrm>
    </dsp:sp>
    <dsp:sp modelId="{C96298F1-A352-CD41-ABA1-20384317E3F6}">
      <dsp:nvSpPr>
        <dsp:cNvPr id="0" name=""/>
        <dsp:cNvSpPr/>
      </dsp:nvSpPr>
      <dsp:spPr>
        <a:xfrm>
          <a:off x="1556269" y="4117453"/>
          <a:ext cx="1645998" cy="91444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Report</a:t>
          </a:r>
        </a:p>
      </dsp:txBody>
      <dsp:txXfrm>
        <a:off x="1583052" y="4144236"/>
        <a:ext cx="1592432" cy="8608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7B251-3349-4913-B8F4-DE582B7267FE}"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F9359-4485-4C55-85E1-3CE380EB1ADF}" type="slidenum">
              <a:rPr lang="en-US" smtClean="0"/>
              <a:t>‹#›</a:t>
            </a:fld>
            <a:endParaRPr lang="en-US"/>
          </a:p>
        </p:txBody>
      </p:sp>
    </p:spTree>
    <p:extLst>
      <p:ext uri="{BB962C8B-B14F-4D97-AF65-F5344CB8AC3E}">
        <p14:creationId xmlns:p14="http://schemas.microsoft.com/office/powerpoint/2010/main" val="393776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4</a:t>
            </a:fld>
            <a:endParaRPr lang="en-US"/>
          </a:p>
        </p:txBody>
      </p:sp>
    </p:spTree>
    <p:extLst>
      <p:ext uri="{BB962C8B-B14F-4D97-AF65-F5344CB8AC3E}">
        <p14:creationId xmlns:p14="http://schemas.microsoft.com/office/powerpoint/2010/main" val="367791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5</a:t>
            </a:fld>
            <a:endParaRPr lang="en-US"/>
          </a:p>
        </p:txBody>
      </p:sp>
    </p:spTree>
    <p:extLst>
      <p:ext uri="{BB962C8B-B14F-4D97-AF65-F5344CB8AC3E}">
        <p14:creationId xmlns:p14="http://schemas.microsoft.com/office/powerpoint/2010/main" val="213922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6</a:t>
            </a:fld>
            <a:endParaRPr lang="en-US"/>
          </a:p>
        </p:txBody>
      </p:sp>
    </p:spTree>
    <p:extLst>
      <p:ext uri="{BB962C8B-B14F-4D97-AF65-F5344CB8AC3E}">
        <p14:creationId xmlns:p14="http://schemas.microsoft.com/office/powerpoint/2010/main" val="32304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11</a:t>
            </a:fld>
            <a:endParaRPr lang="en-US"/>
          </a:p>
        </p:txBody>
      </p:sp>
    </p:spTree>
    <p:extLst>
      <p:ext uri="{BB962C8B-B14F-4D97-AF65-F5344CB8AC3E}">
        <p14:creationId xmlns:p14="http://schemas.microsoft.com/office/powerpoint/2010/main" val="375428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17</a:t>
            </a:fld>
            <a:endParaRPr lang="en-US"/>
          </a:p>
        </p:txBody>
      </p:sp>
    </p:spTree>
    <p:extLst>
      <p:ext uri="{BB962C8B-B14F-4D97-AF65-F5344CB8AC3E}">
        <p14:creationId xmlns:p14="http://schemas.microsoft.com/office/powerpoint/2010/main" val="216353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E3ED14-1C06-B149-8A7D-CC5362078B58}" type="slidenum">
              <a:rPr lang="en-US" smtClean="0"/>
              <a:t>24</a:t>
            </a:fld>
            <a:endParaRPr lang="en-US"/>
          </a:p>
        </p:txBody>
      </p:sp>
    </p:spTree>
    <p:extLst>
      <p:ext uri="{BB962C8B-B14F-4D97-AF65-F5344CB8AC3E}">
        <p14:creationId xmlns:p14="http://schemas.microsoft.com/office/powerpoint/2010/main" val="28097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85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6997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491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5930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102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CB55-5347-437C-9029-74D87C2312E4}"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12137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CB55-5347-437C-9029-74D87C2312E4}"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7072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CACB55-5347-437C-9029-74D87C2312E4}" type="datetimeFigureOut">
              <a:rPr lang="en-US" smtClean="0"/>
              <a:t>5/2/2023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26773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9955-2ACF-4EE4-BE0F-FCF32A85D49C}" type="slidenum">
              <a:rPr lang="en-US" smtClean="0"/>
              <a:t>‹#›</a:t>
            </a:fld>
            <a:endParaRPr lang="en-US"/>
          </a:p>
        </p:txBody>
      </p:sp>
    </p:spTree>
    <p:extLst>
      <p:ext uri="{BB962C8B-B14F-4D97-AF65-F5344CB8AC3E}">
        <p14:creationId xmlns:p14="http://schemas.microsoft.com/office/powerpoint/2010/main" val="246285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8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CACB55-5347-437C-9029-74D87C2312E4}" type="datetimeFigureOut">
              <a:rPr lang="en-US" smtClean="0"/>
              <a:t>5/2/2023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9955-2ACF-4EE4-BE0F-FCF32A85D49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348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horus-ai/ChoRUS_Privacy_Sc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horus-ai/ChoRUS_Privacy_Scan/blob/main/User_Instruction.md" TargetMode="External"/><Relationship Id="rId3" Type="http://schemas.openxmlformats.org/officeDocument/2006/relationships/image" Target="../media/image17.jpeg"/><Relationship Id="rId7" Type="http://schemas.openxmlformats.org/officeDocument/2006/relationships/image" Target="../media/image21.sv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dxrad.org/data-core-resour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E3CC1-9759-4C1A-8CE0-243A6B4A9D7B}"/>
              </a:ext>
            </a:extLst>
          </p:cNvPr>
          <p:cNvSpPr>
            <a:spLocks noGrp="1"/>
          </p:cNvSpPr>
          <p:nvPr>
            <p:ph type="ctrTitle"/>
          </p:nvPr>
        </p:nvSpPr>
        <p:spPr>
          <a:xfrm>
            <a:off x="1066783" y="1067065"/>
            <a:ext cx="10058400" cy="2928465"/>
          </a:xfrm>
        </p:spPr>
        <p:txBody>
          <a:bodyPr>
            <a:normAutofit/>
          </a:bodyPr>
          <a:lstStyle/>
          <a:p>
            <a:r>
              <a:rPr lang="en-US" sz="5600" dirty="0"/>
              <a:t>De‑identification of Structured EHR </a:t>
            </a:r>
            <a:br>
              <a:rPr lang="en-US" sz="5600" dirty="0"/>
            </a:br>
            <a:r>
              <a:rPr lang="en-US" sz="5600" dirty="0"/>
              <a:t>Using </a:t>
            </a:r>
            <a:r>
              <a:rPr lang="en-US" altLang="zh-CN" sz="5600" dirty="0"/>
              <a:t>Machine Learning </a:t>
            </a:r>
            <a:r>
              <a:rPr lang="en-US" sz="5600" dirty="0"/>
              <a:t>Techniques for </a:t>
            </a:r>
            <a:r>
              <a:rPr lang="en-US" sz="5600" dirty="0" err="1"/>
              <a:t>RADx</a:t>
            </a:r>
            <a:r>
              <a:rPr lang="en-US" sz="5600" dirty="0"/>
              <a:t>-rad</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C2E7529-CC2B-43C4-A9DD-A60F196DA6F7}"/>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Xiaoqian jiang</a:t>
            </a:r>
          </a:p>
          <a:p>
            <a:r>
              <a:rPr lang="en-US">
                <a:solidFill>
                  <a:srgbClr val="FFFFFF"/>
                </a:solidFill>
              </a:rPr>
              <a:t>University of Texas health science center at houston</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20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8AE-890E-4BDD-8FA2-ADB861CF3247}"/>
              </a:ext>
            </a:extLst>
          </p:cNvPr>
          <p:cNvSpPr>
            <a:spLocks noGrp="1"/>
          </p:cNvSpPr>
          <p:nvPr>
            <p:ph type="title"/>
          </p:nvPr>
        </p:nvSpPr>
        <p:spPr/>
        <p:txBody>
          <a:bodyPr/>
          <a:lstStyle/>
          <a:p>
            <a:r>
              <a:rPr lang="en-US" sz="4400" b="1" dirty="0">
                <a:solidFill>
                  <a:srgbClr val="499FBC"/>
                </a:solidFill>
                <a:latin typeface="Calibri"/>
                <a:cs typeface="Calibri"/>
              </a:rPr>
              <a:t>Existing</a:t>
            </a:r>
            <a:r>
              <a:rPr lang="en-US" dirty="0"/>
              <a:t> </a:t>
            </a:r>
            <a:r>
              <a:rPr lang="en-US" sz="4400" b="1" dirty="0">
                <a:solidFill>
                  <a:srgbClr val="499FBC"/>
                </a:solidFill>
                <a:latin typeface="Calibri"/>
                <a:cs typeface="Calibri"/>
              </a:rPr>
              <a:t>Method</a:t>
            </a:r>
            <a:r>
              <a:rPr lang="en-US" dirty="0"/>
              <a:t> </a:t>
            </a:r>
            <a:r>
              <a:rPr lang="en-US" sz="4400" b="1" dirty="0">
                <a:solidFill>
                  <a:srgbClr val="499FBC"/>
                </a:solidFill>
                <a:latin typeface="Calibri"/>
                <a:cs typeface="Calibri"/>
              </a:rPr>
              <a:t>Could</a:t>
            </a:r>
            <a:r>
              <a:rPr lang="en-US" dirty="0"/>
              <a:t> </a:t>
            </a:r>
            <a:r>
              <a:rPr lang="en-US" sz="4400" b="1" dirty="0">
                <a:solidFill>
                  <a:srgbClr val="499FBC"/>
                </a:solidFill>
                <a:latin typeface="Calibri"/>
                <a:cs typeface="Calibri"/>
              </a:rPr>
              <a:t>Fail</a:t>
            </a:r>
          </a:p>
        </p:txBody>
      </p:sp>
      <p:sp>
        <p:nvSpPr>
          <p:cNvPr id="3" name="Content Placeholder 2">
            <a:extLst>
              <a:ext uri="{FF2B5EF4-FFF2-40B4-BE49-F238E27FC236}">
                <a16:creationId xmlns:a16="http://schemas.microsoft.com/office/drawing/2014/main" id="{89C35D1A-F978-48F4-90A7-D95CE35C1D57}"/>
              </a:ext>
            </a:extLst>
          </p:cNvPr>
          <p:cNvSpPr>
            <a:spLocks noGrp="1"/>
          </p:cNvSpPr>
          <p:nvPr>
            <p:ph idx="1"/>
          </p:nvPr>
        </p:nvSpPr>
        <p:spPr>
          <a:xfrm>
            <a:off x="1097280" y="1845734"/>
            <a:ext cx="9969038" cy="4023360"/>
          </a:xfrm>
        </p:spPr>
        <p:txBody>
          <a:bodyPr>
            <a:normAutofit/>
          </a:bodyPr>
          <a:lstStyle/>
          <a:p>
            <a:pPr>
              <a:buFont typeface="Wingdings" panose="05000000000000000000" pitchFamily="2" charset="2"/>
              <a:buChar char="§"/>
            </a:pPr>
            <a:r>
              <a:rPr lang="en-US" dirty="0"/>
              <a:t> </a:t>
            </a:r>
            <a:r>
              <a:rPr lang="en-US" u="sng" dirty="0"/>
              <a:t>Expert determination</a:t>
            </a:r>
            <a:r>
              <a:rPr lang="en-US" dirty="0"/>
              <a:t>: human can make mistakes; non-sustainable (human’s energy is limited)</a:t>
            </a:r>
          </a:p>
          <a:p>
            <a:pPr>
              <a:buFont typeface="Wingdings" panose="05000000000000000000" pitchFamily="2" charset="2"/>
              <a:buChar char="§"/>
            </a:pPr>
            <a:r>
              <a:rPr lang="en-US" dirty="0"/>
              <a:t> </a:t>
            </a:r>
            <a:r>
              <a:rPr lang="en-US" u="sng" dirty="0"/>
              <a:t>Regular expression</a:t>
            </a:r>
            <a:r>
              <a:rPr lang="en-US" dirty="0"/>
              <a:t>: can’t exhaust all possibilities, e.g.: </a:t>
            </a:r>
          </a:p>
          <a:p>
            <a:pPr lvl="1">
              <a:buFont typeface="Wingdings" panose="05000000000000000000" pitchFamily="2" charset="2"/>
              <a:buChar char="Ø"/>
            </a:pPr>
            <a:r>
              <a:rPr lang="en-US" dirty="0"/>
              <a:t>SSN: </a:t>
            </a:r>
            <a:r>
              <a:rPr lang="en-US" dirty="0">
                <a:solidFill>
                  <a:srgbClr val="0070C0"/>
                </a:solidFill>
              </a:rPr>
              <a:t>XXXXXXXXXX, XXX-XX-XXXX, XXX-XXX-XXXX, </a:t>
            </a:r>
            <a:r>
              <a:rPr lang="en-US" dirty="0">
                <a:solidFill>
                  <a:schemeClr val="tx1"/>
                </a:solidFill>
              </a:rPr>
              <a:t>what else? </a:t>
            </a:r>
          </a:p>
          <a:p>
            <a:pPr lvl="1">
              <a:buFont typeface="Wingdings" panose="05000000000000000000" pitchFamily="2" charset="2"/>
              <a:buChar char="Ø"/>
            </a:pPr>
            <a:r>
              <a:rPr lang="en-US" dirty="0"/>
              <a:t>Phone: </a:t>
            </a:r>
            <a:r>
              <a:rPr lang="en-US" dirty="0">
                <a:solidFill>
                  <a:srgbClr val="0070C0"/>
                </a:solidFill>
              </a:rPr>
              <a:t>(XXX)XXXXXXX, (XXX)XXX-XXXX, XXX-XXX-XXXX, </a:t>
            </a:r>
            <a:r>
              <a:rPr lang="en-US" dirty="0">
                <a:solidFill>
                  <a:schemeClr val="tx1"/>
                </a:solidFill>
              </a:rPr>
              <a:t>what else? </a:t>
            </a:r>
          </a:p>
          <a:p>
            <a:pPr lvl="1">
              <a:buFont typeface="Wingdings" panose="05000000000000000000" pitchFamily="2" charset="2"/>
              <a:buChar char="Ø"/>
            </a:pPr>
            <a:r>
              <a:rPr lang="en-US" dirty="0"/>
              <a:t>Postal code </a:t>
            </a:r>
            <a:r>
              <a:rPr lang="en-US" dirty="0">
                <a:solidFill>
                  <a:srgbClr val="0070C0"/>
                </a:solidFill>
              </a:rPr>
              <a:t>XXXXX, XXXXX-XXXX</a:t>
            </a:r>
          </a:p>
          <a:p>
            <a:pPr lvl="1">
              <a:buFont typeface="Wingdings" panose="05000000000000000000" pitchFamily="2" charset="2"/>
              <a:buChar char="Ø"/>
            </a:pPr>
            <a:r>
              <a:rPr lang="en-US" dirty="0"/>
              <a:t>DOB: </a:t>
            </a:r>
            <a:r>
              <a:rPr lang="en-US" dirty="0">
                <a:solidFill>
                  <a:srgbClr val="0070C0"/>
                </a:solidFill>
              </a:rPr>
              <a:t>YYYY/MM , MM/YYYY, MM/YY, MM/DD/YY , MM/DD/YYYY, YY/MM/DD </a:t>
            </a:r>
            <a:r>
              <a:rPr lang="en-US" dirty="0"/>
              <a:t>what else? </a:t>
            </a:r>
          </a:p>
          <a:p>
            <a:pPr lvl="1">
              <a:buFont typeface="Wingdings" panose="05000000000000000000" pitchFamily="2" charset="2"/>
              <a:buChar char="Ø"/>
            </a:pPr>
            <a:r>
              <a:rPr lang="en-US" dirty="0"/>
              <a:t>Salutation: </a:t>
            </a:r>
            <a:r>
              <a:rPr lang="en-US" dirty="0">
                <a:solidFill>
                  <a:srgbClr val="0070C0"/>
                </a:solidFill>
              </a:rPr>
              <a:t>Dr\.|</a:t>
            </a:r>
            <a:r>
              <a:rPr lang="en-US" dirty="0" err="1">
                <a:solidFill>
                  <a:srgbClr val="0070C0"/>
                </a:solidFill>
              </a:rPr>
              <a:t>Mr</a:t>
            </a:r>
            <a:r>
              <a:rPr lang="en-US" dirty="0">
                <a:solidFill>
                  <a:srgbClr val="0070C0"/>
                </a:solidFill>
              </a:rPr>
              <a:t>\.|</a:t>
            </a:r>
            <a:r>
              <a:rPr lang="en-US" dirty="0" err="1">
                <a:solidFill>
                  <a:srgbClr val="0070C0"/>
                </a:solidFill>
              </a:rPr>
              <a:t>Mrs</a:t>
            </a:r>
            <a:r>
              <a:rPr lang="en-US" dirty="0">
                <a:solidFill>
                  <a:srgbClr val="0070C0"/>
                </a:solidFill>
              </a:rPr>
              <a:t>\.|</a:t>
            </a:r>
            <a:r>
              <a:rPr lang="en-US" dirty="0" err="1">
                <a:solidFill>
                  <a:srgbClr val="0070C0"/>
                </a:solidFill>
              </a:rPr>
              <a:t>Ms</a:t>
            </a:r>
            <a:r>
              <a:rPr lang="en-US" dirty="0">
                <a:solidFill>
                  <a:srgbClr val="0070C0"/>
                </a:solidFill>
              </a:rPr>
              <a:t>\.|Miss</a:t>
            </a:r>
            <a:r>
              <a:rPr lang="en-US" dirty="0"/>
              <a:t>, what else? </a:t>
            </a:r>
          </a:p>
          <a:p>
            <a:pPr lvl="1">
              <a:buFont typeface="Wingdings" panose="05000000000000000000" pitchFamily="2" charset="2"/>
              <a:buChar char="Ø"/>
            </a:pPr>
            <a:r>
              <a:rPr lang="en-US" dirty="0"/>
              <a:t>Address: </a:t>
            </a:r>
            <a:r>
              <a:rPr lang="en-US" dirty="0">
                <a:solidFill>
                  <a:srgbClr val="0070C0"/>
                </a:solidFill>
              </a:rPr>
              <a:t>'street', 'avenue', 'road', 'boulevard', 'drive', 'trail', 'way', 'lane', '</a:t>
            </a:r>
            <a:r>
              <a:rPr lang="en-US" dirty="0" err="1">
                <a:solidFill>
                  <a:srgbClr val="0070C0"/>
                </a:solidFill>
              </a:rPr>
              <a:t>ave</a:t>
            </a:r>
            <a:r>
              <a:rPr lang="en-US" dirty="0">
                <a:solidFill>
                  <a:srgbClr val="0070C0"/>
                </a:solidFill>
              </a:rPr>
              <a:t>', '</a:t>
            </a:r>
            <a:r>
              <a:rPr lang="en-US" dirty="0" err="1">
                <a:solidFill>
                  <a:srgbClr val="0070C0"/>
                </a:solidFill>
              </a:rPr>
              <a:t>blvd</a:t>
            </a:r>
            <a:r>
              <a:rPr lang="en-US" dirty="0">
                <a:solidFill>
                  <a:srgbClr val="0070C0"/>
                </a:solidFill>
              </a:rPr>
              <a:t>', '</a:t>
            </a:r>
            <a:r>
              <a:rPr lang="en-US" dirty="0" err="1">
                <a:solidFill>
                  <a:srgbClr val="0070C0"/>
                </a:solidFill>
              </a:rPr>
              <a:t>st</a:t>
            </a:r>
            <a:r>
              <a:rPr lang="en-US" dirty="0">
                <a:solidFill>
                  <a:srgbClr val="0070C0"/>
                </a:solidFill>
              </a:rPr>
              <a:t>', '</a:t>
            </a:r>
            <a:r>
              <a:rPr lang="en-US" dirty="0" err="1">
                <a:solidFill>
                  <a:srgbClr val="0070C0"/>
                </a:solidFill>
              </a:rPr>
              <a:t>rd</a:t>
            </a:r>
            <a:r>
              <a:rPr lang="en-US" dirty="0">
                <a:solidFill>
                  <a:srgbClr val="0070C0"/>
                </a:solidFill>
              </a:rPr>
              <a:t>', '</a:t>
            </a:r>
            <a:r>
              <a:rPr lang="en-US" dirty="0" err="1">
                <a:solidFill>
                  <a:srgbClr val="0070C0"/>
                </a:solidFill>
              </a:rPr>
              <a:t>trl</a:t>
            </a:r>
            <a:r>
              <a:rPr lang="en-US" dirty="0">
                <a:solidFill>
                  <a:srgbClr val="0070C0"/>
                </a:solidFill>
              </a:rPr>
              <a:t>', '</a:t>
            </a:r>
            <a:r>
              <a:rPr lang="en-US" dirty="0" err="1">
                <a:solidFill>
                  <a:srgbClr val="0070C0"/>
                </a:solidFill>
              </a:rPr>
              <a:t>wy</a:t>
            </a:r>
            <a:r>
              <a:rPr lang="en-US" dirty="0">
                <a:solidFill>
                  <a:srgbClr val="0070C0"/>
                </a:solidFill>
              </a:rPr>
              <a:t>', 'ln', 'court', '</a:t>
            </a:r>
            <a:r>
              <a:rPr lang="en-US" dirty="0" err="1">
                <a:solidFill>
                  <a:srgbClr val="0070C0"/>
                </a:solidFill>
              </a:rPr>
              <a:t>ct</a:t>
            </a:r>
            <a:r>
              <a:rPr lang="en-US" dirty="0">
                <a:solidFill>
                  <a:srgbClr val="0070C0"/>
                </a:solidFill>
              </a:rPr>
              <a:t>', 'place', 'plc', 'terrace', '</a:t>
            </a:r>
            <a:r>
              <a:rPr lang="en-US" dirty="0" err="1">
                <a:solidFill>
                  <a:srgbClr val="0070C0"/>
                </a:solidFill>
              </a:rPr>
              <a:t>ter</a:t>
            </a:r>
            <a:r>
              <a:rPr lang="en-US" dirty="0">
                <a:solidFill>
                  <a:srgbClr val="0070C0"/>
                </a:solidFill>
              </a:rPr>
              <a:t>’ </a:t>
            </a:r>
            <a:r>
              <a:rPr lang="en-US" dirty="0">
                <a:solidFill>
                  <a:schemeClr val="tx1"/>
                </a:solidFill>
              </a:rPr>
              <a:t>what else:</a:t>
            </a:r>
          </a:p>
        </p:txBody>
      </p:sp>
      <p:sp>
        <p:nvSpPr>
          <p:cNvPr id="5" name="TextBox 4">
            <a:extLst>
              <a:ext uri="{FF2B5EF4-FFF2-40B4-BE49-F238E27FC236}">
                <a16:creationId xmlns:a16="http://schemas.microsoft.com/office/drawing/2014/main" id="{40E44645-08C4-4553-9B2D-A4D0111BA1A8}"/>
              </a:ext>
            </a:extLst>
          </p:cNvPr>
          <p:cNvSpPr txBox="1"/>
          <p:nvPr/>
        </p:nvSpPr>
        <p:spPr>
          <a:xfrm>
            <a:off x="6545992" y="2600940"/>
            <a:ext cx="6098058" cy="369332"/>
          </a:xfrm>
          <a:prstGeom prst="rect">
            <a:avLst/>
          </a:prstGeom>
          <a:noFill/>
        </p:spPr>
        <p:txBody>
          <a:bodyPr wrap="square">
            <a:spAutoFit/>
          </a:bodyPr>
          <a:lstStyle/>
          <a:p>
            <a:pPr lvl="1">
              <a:buFont typeface="Wingdings" panose="05000000000000000000" pitchFamily="2" charset="2"/>
              <a:buChar char="Ø"/>
            </a:pPr>
            <a:r>
              <a:rPr lang="en-US" dirty="0">
                <a:solidFill>
                  <a:srgbClr val="FF0000"/>
                </a:solidFill>
              </a:rPr>
              <a:t>XXX-XXXXXXX </a:t>
            </a:r>
          </a:p>
        </p:txBody>
      </p:sp>
      <p:sp>
        <p:nvSpPr>
          <p:cNvPr id="7" name="TextBox 6">
            <a:extLst>
              <a:ext uri="{FF2B5EF4-FFF2-40B4-BE49-F238E27FC236}">
                <a16:creationId xmlns:a16="http://schemas.microsoft.com/office/drawing/2014/main" id="{96BC29A4-5ED6-4174-8162-46D14F7D3F80}"/>
              </a:ext>
            </a:extLst>
          </p:cNvPr>
          <p:cNvSpPr txBox="1"/>
          <p:nvPr/>
        </p:nvSpPr>
        <p:spPr>
          <a:xfrm>
            <a:off x="7120582" y="2920689"/>
            <a:ext cx="6184556" cy="369332"/>
          </a:xfrm>
          <a:prstGeom prst="rect">
            <a:avLst/>
          </a:prstGeom>
          <a:noFill/>
        </p:spPr>
        <p:txBody>
          <a:bodyPr wrap="square">
            <a:spAutoFit/>
          </a:bodyPr>
          <a:lstStyle/>
          <a:p>
            <a:pPr lvl="1">
              <a:buFont typeface="Wingdings" panose="05000000000000000000" pitchFamily="2" charset="2"/>
              <a:buChar char="Ø"/>
            </a:pPr>
            <a:r>
              <a:rPr lang="en-US" dirty="0">
                <a:solidFill>
                  <a:srgbClr val="FF0000"/>
                </a:solidFill>
              </a:rPr>
              <a:t>XXX-XXXXXXX</a:t>
            </a:r>
          </a:p>
        </p:txBody>
      </p:sp>
      <p:sp>
        <p:nvSpPr>
          <p:cNvPr id="9" name="TextBox 8">
            <a:extLst>
              <a:ext uri="{FF2B5EF4-FFF2-40B4-BE49-F238E27FC236}">
                <a16:creationId xmlns:a16="http://schemas.microsoft.com/office/drawing/2014/main" id="{6E176585-D02E-4AF0-96BD-0854EBC7CB88}"/>
              </a:ext>
            </a:extLst>
          </p:cNvPr>
          <p:cNvSpPr txBox="1"/>
          <p:nvPr/>
        </p:nvSpPr>
        <p:spPr>
          <a:xfrm>
            <a:off x="9134733" y="3560187"/>
            <a:ext cx="6654112" cy="369332"/>
          </a:xfrm>
          <a:prstGeom prst="rect">
            <a:avLst/>
          </a:prstGeom>
          <a:noFill/>
        </p:spPr>
        <p:txBody>
          <a:bodyPr wrap="square">
            <a:spAutoFit/>
          </a:bodyPr>
          <a:lstStyle/>
          <a:p>
            <a:pPr lvl="1">
              <a:buFont typeface="Wingdings" panose="05000000000000000000" pitchFamily="2" charset="2"/>
              <a:buChar char="Ø"/>
            </a:pPr>
            <a:r>
              <a:rPr lang="en-US" dirty="0">
                <a:solidFill>
                  <a:srgbClr val="FF0000"/>
                </a:solidFill>
              </a:rPr>
              <a:t>M/DD/YYYY</a:t>
            </a:r>
          </a:p>
        </p:txBody>
      </p:sp>
      <p:sp>
        <p:nvSpPr>
          <p:cNvPr id="11" name="TextBox 10">
            <a:extLst>
              <a:ext uri="{FF2B5EF4-FFF2-40B4-BE49-F238E27FC236}">
                <a16:creationId xmlns:a16="http://schemas.microsoft.com/office/drawing/2014/main" id="{3FDB6808-BB3F-4FA2-B36B-86E45A6FB87C}"/>
              </a:ext>
            </a:extLst>
          </p:cNvPr>
          <p:cNvSpPr txBox="1"/>
          <p:nvPr/>
        </p:nvSpPr>
        <p:spPr>
          <a:xfrm>
            <a:off x="5647038" y="3890637"/>
            <a:ext cx="7895966" cy="369332"/>
          </a:xfrm>
          <a:prstGeom prst="rect">
            <a:avLst/>
          </a:prstGeom>
          <a:noFill/>
        </p:spPr>
        <p:txBody>
          <a:bodyPr wrap="square">
            <a:spAutoFit/>
          </a:bodyPr>
          <a:lstStyle/>
          <a:p>
            <a:pPr lvl="1">
              <a:buFont typeface="Wingdings" panose="05000000000000000000" pitchFamily="2" charset="2"/>
              <a:buChar char="Ø"/>
            </a:pPr>
            <a:r>
              <a:rPr lang="en-US" dirty="0">
                <a:solidFill>
                  <a:srgbClr val="FF0000"/>
                </a:solidFill>
              </a:rPr>
              <a:t>Sir/Madam</a:t>
            </a:r>
          </a:p>
        </p:txBody>
      </p:sp>
      <p:sp>
        <p:nvSpPr>
          <p:cNvPr id="13" name="TextBox 12">
            <a:extLst>
              <a:ext uri="{FF2B5EF4-FFF2-40B4-BE49-F238E27FC236}">
                <a16:creationId xmlns:a16="http://schemas.microsoft.com/office/drawing/2014/main" id="{570E743D-E16E-49B3-ADE0-D34389F9E3A6}"/>
              </a:ext>
            </a:extLst>
          </p:cNvPr>
          <p:cNvSpPr txBox="1"/>
          <p:nvPr/>
        </p:nvSpPr>
        <p:spPr>
          <a:xfrm>
            <a:off x="1097280" y="4800301"/>
            <a:ext cx="10308006" cy="1477328"/>
          </a:xfrm>
          <a:prstGeom prst="rect">
            <a:avLst/>
          </a:prstGeom>
          <a:noFill/>
        </p:spPr>
        <p:txBody>
          <a:bodyPr wrap="square">
            <a:spAutoFit/>
          </a:bodyPr>
          <a:lstStyle/>
          <a:p>
            <a:pPr marL="201168" lvl="1" indent="0">
              <a:buNone/>
            </a:pPr>
            <a:r>
              <a:rPr lang="en-US" dirty="0">
                <a:solidFill>
                  <a:srgbClr val="FF0000"/>
                </a:solidFill>
              </a:rPr>
              <a:t>'highway', 'freeway', 'autoroute', 'autobahn', 'expressway',  '</a:t>
            </a:r>
            <a:r>
              <a:rPr lang="en-US" dirty="0" err="1">
                <a:solidFill>
                  <a:srgbClr val="FF0000"/>
                </a:solidFill>
              </a:rPr>
              <a:t>autostrasse</a:t>
            </a:r>
            <a:r>
              <a:rPr lang="en-US" dirty="0">
                <a:solidFill>
                  <a:srgbClr val="FF0000"/>
                </a:solidFill>
              </a:rPr>
              <a:t>', 'autostrada', 'byway', 'auto-</a:t>
            </a:r>
            <a:r>
              <a:rPr lang="en-US" dirty="0" err="1">
                <a:solidFill>
                  <a:srgbClr val="FF0000"/>
                </a:solidFill>
              </a:rPr>
              <a:t>estrada</a:t>
            </a:r>
            <a:r>
              <a:rPr lang="en-US" dirty="0">
                <a:solidFill>
                  <a:srgbClr val="FF0000"/>
                </a:solidFill>
              </a:rPr>
              <a:t>', 'motorway', 'boulevard', 'alley', 'bay’, 'gardens', 'gate', 'grove', 'heights', 'highlands', 'mews’, 'pathway', 'terrace', 'trail', 'vale', 'view', 'walk', 'close’, 'court', 'place', 'cove', 'circle', 'crescent', 'square', 'loop', '</a:t>
            </a:r>
            <a:r>
              <a:rPr lang="en-US" dirty="0" err="1">
                <a:solidFill>
                  <a:srgbClr val="FF0000"/>
                </a:solidFill>
              </a:rPr>
              <a:t>hill','causeway</a:t>
            </a:r>
            <a:r>
              <a:rPr lang="en-US" dirty="0">
                <a:solidFill>
                  <a:srgbClr val="FF0000"/>
                </a:solidFill>
              </a:rPr>
              <a:t>', 'canyon', 'parkway', 'esplanade', 'approach', 'parade', '</a:t>
            </a:r>
            <a:r>
              <a:rPr lang="en-US" dirty="0" err="1">
                <a:solidFill>
                  <a:srgbClr val="FF0000"/>
                </a:solidFill>
              </a:rPr>
              <a:t>park','plaza</a:t>
            </a:r>
            <a:r>
              <a:rPr lang="en-US" dirty="0">
                <a:solidFill>
                  <a:srgbClr val="FF0000"/>
                </a:solidFill>
              </a:rPr>
              <a:t>', 'promenade', 'quay', '</a:t>
            </a:r>
            <a:r>
              <a:rPr lang="en-US" dirty="0" err="1">
                <a:solidFill>
                  <a:srgbClr val="FF0000"/>
                </a:solidFill>
              </a:rPr>
              <a:t>bypass’,'pkwy</a:t>
            </a:r>
            <a:r>
              <a:rPr lang="en-US" dirty="0">
                <a:solidFill>
                  <a:srgbClr val="FF0000"/>
                </a:solidFill>
              </a:rPr>
              <a:t>.'</a:t>
            </a:r>
          </a:p>
        </p:txBody>
      </p:sp>
    </p:spTree>
    <p:extLst>
      <p:ext uri="{BB962C8B-B14F-4D97-AF65-F5344CB8AC3E}">
        <p14:creationId xmlns:p14="http://schemas.microsoft.com/office/powerpoint/2010/main" val="24826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097" y="1920161"/>
            <a:ext cx="8848436" cy="1508839"/>
          </a:xfrm>
        </p:spPr>
        <p:txBody>
          <a:bodyPr>
            <a:normAutofit/>
          </a:bodyPr>
          <a:lstStyle/>
          <a:p>
            <a:pPr algn="r"/>
            <a:r>
              <a:rPr lang="en-US" altLang="zh-CN" b="1" dirty="0">
                <a:solidFill>
                  <a:srgbClr val="499FBC"/>
                </a:solidFill>
                <a:latin typeface="Calibri" panose="020F0502020204030204" pitchFamily="34" charset="0"/>
              </a:rPr>
              <a:t>Machine learning model to detect PHI from structured data</a:t>
            </a:r>
            <a:endParaRPr lang="en-US" altLang="en-US" b="1" dirty="0">
              <a:solidFill>
                <a:srgbClr val="499FBC"/>
              </a:solidFill>
              <a:latin typeface="Calibri" panose="020F0502020204030204" pitchFamily="34" charset="0"/>
            </a:endParaRPr>
          </a:p>
        </p:txBody>
      </p:sp>
    </p:spTree>
    <p:extLst>
      <p:ext uri="{BB962C8B-B14F-4D97-AF65-F5344CB8AC3E}">
        <p14:creationId xmlns:p14="http://schemas.microsoft.com/office/powerpoint/2010/main" val="315724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5181601" y="634946"/>
            <a:ext cx="6368142" cy="1450757"/>
          </a:xfrm>
        </p:spPr>
        <p:txBody>
          <a:bodyPr>
            <a:normAutofit fontScale="90000"/>
          </a:bodyPr>
          <a:lstStyle/>
          <a:p>
            <a:r>
              <a:rPr lang="en-US" sz="4900" b="1" dirty="0">
                <a:solidFill>
                  <a:srgbClr val="499FBC"/>
                </a:solidFill>
                <a:latin typeface="Calibri"/>
                <a:cs typeface="Calibri"/>
              </a:rPr>
              <a:t>Detecting</a:t>
            </a:r>
            <a:r>
              <a:rPr lang="en-US" sz="3700" b="1" dirty="0">
                <a:latin typeface="Calibri" panose="020F0502020204030204" pitchFamily="34" charset="0"/>
              </a:rPr>
              <a:t> </a:t>
            </a:r>
            <a:r>
              <a:rPr lang="en-US" sz="4900" b="1" dirty="0">
                <a:solidFill>
                  <a:srgbClr val="499FBC"/>
                </a:solidFill>
                <a:latin typeface="Calibri"/>
                <a:cs typeface="Calibri"/>
              </a:rPr>
              <a:t>Sensitive</a:t>
            </a:r>
            <a:r>
              <a:rPr lang="en-US" sz="3700" b="1" dirty="0">
                <a:latin typeface="Calibri" panose="020F0502020204030204" pitchFamily="34" charset="0"/>
              </a:rPr>
              <a:t> </a:t>
            </a:r>
            <a:r>
              <a:rPr lang="en-US" sz="4900" b="1" dirty="0">
                <a:solidFill>
                  <a:srgbClr val="499FBC"/>
                </a:solidFill>
                <a:latin typeface="Calibri"/>
                <a:cs typeface="Calibri"/>
              </a:rPr>
              <a:t>Information</a:t>
            </a:r>
            <a:r>
              <a:rPr lang="en-US" sz="3700" b="1" dirty="0">
                <a:latin typeface="Calibri" panose="020F0502020204030204" pitchFamily="34" charset="0"/>
              </a:rPr>
              <a:t> </a:t>
            </a:r>
            <a:r>
              <a:rPr lang="en-US" sz="4900" b="1" dirty="0">
                <a:solidFill>
                  <a:srgbClr val="499FBC"/>
                </a:solidFill>
                <a:latin typeface="Calibri"/>
                <a:cs typeface="Calibri"/>
              </a:rPr>
              <a:t>with</a:t>
            </a:r>
            <a:r>
              <a:rPr lang="en-US" sz="3700" b="1" dirty="0">
                <a:latin typeface="Calibri" panose="020F0502020204030204" pitchFamily="34" charset="0"/>
              </a:rPr>
              <a:t> </a:t>
            </a:r>
            <a:r>
              <a:rPr lang="en-US" sz="4900" b="1" dirty="0">
                <a:solidFill>
                  <a:srgbClr val="499FBC"/>
                </a:solidFill>
                <a:latin typeface="Calibri"/>
                <a:cs typeface="Calibri"/>
              </a:rPr>
              <a:t>Feature</a:t>
            </a:r>
            <a:r>
              <a:rPr lang="en-US" sz="3700" b="1" dirty="0">
                <a:latin typeface="Calibri" panose="020F0502020204030204" pitchFamily="34" charset="0"/>
              </a:rPr>
              <a:t> </a:t>
            </a:r>
            <a:r>
              <a:rPr lang="en-US" sz="4900" b="1" dirty="0">
                <a:solidFill>
                  <a:srgbClr val="499FBC"/>
                </a:solidFill>
                <a:latin typeface="Calibri"/>
                <a:cs typeface="Calibri"/>
              </a:rPr>
              <a:t>Engineering</a:t>
            </a:r>
          </a:p>
        </p:txBody>
      </p:sp>
      <p:pic>
        <p:nvPicPr>
          <p:cNvPr id="15" name="Picture 4" descr="Many question marks on black background">
            <a:extLst>
              <a:ext uri="{FF2B5EF4-FFF2-40B4-BE49-F238E27FC236}">
                <a16:creationId xmlns:a16="http://schemas.microsoft.com/office/drawing/2014/main" id="{28616953-D56D-4372-B9C7-43C88A87A023}"/>
              </a:ext>
            </a:extLst>
          </p:cNvPr>
          <p:cNvPicPr>
            <a:picLocks noChangeAspect="1"/>
          </p:cNvPicPr>
          <p:nvPr/>
        </p:nvPicPr>
        <p:blipFill rotWithShape="1">
          <a:blip r:embed="rId2"/>
          <a:srcRect l="58675" r="-1" b="-1"/>
          <a:stretch/>
        </p:blipFill>
        <p:spPr>
          <a:xfrm>
            <a:off x="20" y="-12128"/>
            <a:ext cx="4654276" cy="6870127"/>
          </a:xfrm>
          <a:prstGeom prst="rect">
            <a:avLst/>
          </a:prstGeom>
        </p:spPr>
      </p:pic>
      <p:cxnSp>
        <p:nvCxnSpPr>
          <p:cNvPr id="26" name="Straight Connector 2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5181601" y="2198914"/>
            <a:ext cx="6368142" cy="3670180"/>
          </a:xfrm>
        </p:spPr>
        <p:txBody>
          <a:bodyPr>
            <a:normAutofit/>
          </a:bodyPr>
          <a:lstStyle/>
          <a:p>
            <a:pPr>
              <a:buFont typeface="Wingdings" panose="05000000000000000000" pitchFamily="2" charset="2"/>
              <a:buChar char="§"/>
            </a:pPr>
            <a:r>
              <a:rPr lang="en-US"/>
              <a:t>Using engineered features, ML can be trained to learn if a column is PHI or not.</a:t>
            </a:r>
          </a:p>
          <a:p>
            <a:pPr>
              <a:buFont typeface="Wingdings" panose="05000000000000000000" pitchFamily="2" charset="2"/>
              <a:buChar char="§"/>
            </a:pPr>
            <a:r>
              <a:rPr lang="en-US"/>
              <a:t>The features we used are: </a:t>
            </a:r>
          </a:p>
          <a:p>
            <a:pPr lvl="1">
              <a:buFont typeface="Wingdings" panose="05000000000000000000" pitchFamily="2" charset="2"/>
              <a:buChar char="Ø"/>
            </a:pPr>
            <a:r>
              <a:rPr lang="en-US"/>
              <a:t> 1. Data type (categorical, datetime, integer, float, </a:t>
            </a:r>
            <a:r>
              <a:rPr lang="en-US" altLang="zh-CN"/>
              <a:t>string</a:t>
            </a:r>
            <a:r>
              <a:rPr lang="en-US"/>
              <a:t>)</a:t>
            </a:r>
          </a:p>
          <a:p>
            <a:pPr lvl="2">
              <a:buFont typeface="Wingdings" panose="05000000000000000000" pitchFamily="2" charset="2"/>
              <a:buChar char="v"/>
            </a:pPr>
            <a:r>
              <a:rPr lang="en-US" altLang="zh-CN"/>
              <a:t> Categorical data type fields are likely to be PHI: e.g. gender (M/F or 0/1), race (White/Black/Asian/etc. or 0/1/2/3)</a:t>
            </a:r>
          </a:p>
          <a:p>
            <a:pPr lvl="2">
              <a:buFont typeface="Wingdings" panose="05000000000000000000" pitchFamily="2" charset="2"/>
              <a:buChar char="v"/>
            </a:pPr>
            <a:r>
              <a:rPr lang="en-US"/>
              <a:t> Datetime data types are very likely to be PHI: e.g. birthdate, check-in/out date, death date, …</a:t>
            </a:r>
          </a:p>
          <a:p>
            <a:pPr lvl="2">
              <a:buFont typeface="Wingdings" panose="05000000000000000000" pitchFamily="2" charset="2"/>
              <a:buChar char="v"/>
            </a:pPr>
            <a:r>
              <a:rPr lang="en-US"/>
              <a:t> String data types can sometimes be PHI: e.g. gender, race, address,…</a:t>
            </a:r>
          </a:p>
          <a:p>
            <a:pPr lvl="2">
              <a:buFont typeface="Wingdings" panose="05000000000000000000" pitchFamily="2" charset="2"/>
              <a:buChar char="v"/>
            </a:pPr>
            <a:r>
              <a:rPr lang="en-US"/>
              <a:t> Numerical data types is unlikely to be PHI: e.g. vital sign test, lab test results, etc.</a:t>
            </a:r>
          </a:p>
        </p:txBody>
      </p:sp>
    </p:spTree>
    <p:extLst>
      <p:ext uri="{BB962C8B-B14F-4D97-AF65-F5344CB8AC3E}">
        <p14:creationId xmlns:p14="http://schemas.microsoft.com/office/powerpoint/2010/main" val="106968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5181601" y="634946"/>
            <a:ext cx="6368142" cy="1450757"/>
          </a:xfrm>
        </p:spPr>
        <p:txBody>
          <a:bodyPr>
            <a:normAutofit fontScale="90000"/>
          </a:bodyPr>
          <a:lstStyle/>
          <a:p>
            <a:r>
              <a:rPr lang="en-US" sz="4400" b="1" dirty="0">
                <a:solidFill>
                  <a:srgbClr val="499FBC"/>
                </a:solidFill>
                <a:latin typeface="Calibri"/>
                <a:cs typeface="Calibri"/>
              </a:rPr>
              <a:t>Detecting</a:t>
            </a:r>
            <a:r>
              <a:rPr lang="en-US" sz="3700" b="1" dirty="0">
                <a:latin typeface="Calibri" panose="020F0502020204030204" pitchFamily="34" charset="0"/>
              </a:rPr>
              <a:t> </a:t>
            </a:r>
            <a:r>
              <a:rPr lang="en-US" sz="4900" b="1" dirty="0">
                <a:solidFill>
                  <a:srgbClr val="499FBC"/>
                </a:solidFill>
                <a:latin typeface="Calibri"/>
                <a:cs typeface="Calibri"/>
              </a:rPr>
              <a:t>Sensitive</a:t>
            </a:r>
            <a:r>
              <a:rPr lang="en-US" sz="3700" b="1" dirty="0">
                <a:latin typeface="Calibri" panose="020F0502020204030204" pitchFamily="34" charset="0"/>
              </a:rPr>
              <a:t> </a:t>
            </a:r>
            <a:r>
              <a:rPr lang="en-US" sz="4900" b="1" dirty="0">
                <a:solidFill>
                  <a:srgbClr val="499FBC"/>
                </a:solidFill>
                <a:latin typeface="Calibri"/>
                <a:cs typeface="Calibri"/>
              </a:rPr>
              <a:t>Information</a:t>
            </a:r>
            <a:r>
              <a:rPr lang="en-US" sz="3700" b="1" dirty="0">
                <a:latin typeface="Calibri" panose="020F0502020204030204" pitchFamily="34" charset="0"/>
              </a:rPr>
              <a:t> </a:t>
            </a:r>
            <a:r>
              <a:rPr lang="en-US" sz="4900" b="1" dirty="0">
                <a:solidFill>
                  <a:srgbClr val="499FBC"/>
                </a:solidFill>
                <a:latin typeface="Calibri"/>
                <a:cs typeface="Calibri"/>
              </a:rPr>
              <a:t>with</a:t>
            </a:r>
            <a:r>
              <a:rPr lang="en-US" sz="3700" b="1" dirty="0">
                <a:latin typeface="Calibri" panose="020F0502020204030204" pitchFamily="34" charset="0"/>
              </a:rPr>
              <a:t> </a:t>
            </a:r>
            <a:r>
              <a:rPr lang="en-US" sz="4900" b="1" dirty="0">
                <a:solidFill>
                  <a:srgbClr val="499FBC"/>
                </a:solidFill>
                <a:latin typeface="Calibri"/>
                <a:cs typeface="Calibri"/>
              </a:rPr>
              <a:t>Feature</a:t>
            </a:r>
            <a:r>
              <a:rPr lang="en-US" sz="3700" b="1" dirty="0">
                <a:latin typeface="Calibri" panose="020F0502020204030204" pitchFamily="34" charset="0"/>
              </a:rPr>
              <a:t> </a:t>
            </a:r>
            <a:r>
              <a:rPr lang="en-US" sz="4900" b="1" dirty="0">
                <a:solidFill>
                  <a:srgbClr val="499FBC"/>
                </a:solidFill>
                <a:latin typeface="Calibri"/>
                <a:cs typeface="Calibri"/>
              </a:rPr>
              <a:t>Engineering</a:t>
            </a:r>
          </a:p>
        </p:txBody>
      </p:sp>
      <p:pic>
        <p:nvPicPr>
          <p:cNvPr id="5" name="Picture 4" descr="Graph">
            <a:extLst>
              <a:ext uri="{FF2B5EF4-FFF2-40B4-BE49-F238E27FC236}">
                <a16:creationId xmlns:a16="http://schemas.microsoft.com/office/drawing/2014/main" id="{7DD3136A-2177-1792-9CDF-B90DAFF8CB1D}"/>
              </a:ext>
            </a:extLst>
          </p:cNvPr>
          <p:cNvPicPr>
            <a:picLocks noChangeAspect="1"/>
          </p:cNvPicPr>
          <p:nvPr/>
        </p:nvPicPr>
        <p:blipFill rotWithShape="1">
          <a:blip r:embed="rId2"/>
          <a:srcRect l="22528" r="35131" b="2"/>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5181601" y="2198914"/>
            <a:ext cx="6368142" cy="3670180"/>
          </a:xfrm>
        </p:spPr>
        <p:txBody>
          <a:bodyPr>
            <a:normAutofit/>
          </a:bodyPr>
          <a:lstStyle/>
          <a:p>
            <a:pPr lvl="1">
              <a:buFont typeface="Wingdings" panose="05000000000000000000" pitchFamily="2" charset="2"/>
              <a:buChar char="Ø"/>
            </a:pPr>
            <a:r>
              <a:rPr lang="en-US"/>
              <a:t> 2. Uniqueness count, unique ratio (%): how many unique value</a:t>
            </a:r>
          </a:p>
          <a:p>
            <a:pPr lvl="2">
              <a:buFont typeface="Wingdings" panose="05000000000000000000" pitchFamily="2" charset="2"/>
              <a:buChar char="v"/>
            </a:pPr>
            <a:r>
              <a:rPr lang="en-US" altLang="zh-CN"/>
              <a:t>If the items in of field is unique among all patients, it is very likely to be PHI, e.g. SSN number, MRN number, Encounter number, …</a:t>
            </a:r>
          </a:p>
          <a:p>
            <a:pPr lvl="1">
              <a:buFont typeface="Wingdings" panose="05000000000000000000" pitchFamily="2" charset="2"/>
              <a:buChar char="Ø"/>
            </a:pPr>
            <a:endParaRPr lang="en-US" altLang="zh-CN"/>
          </a:p>
          <a:p>
            <a:pPr lvl="1">
              <a:buFont typeface="Wingdings" panose="05000000000000000000" pitchFamily="2" charset="2"/>
              <a:buChar char="Ø"/>
            </a:pPr>
            <a:r>
              <a:rPr lang="en-US"/>
              <a:t>3. Statistics: min, max, mode, median, sum, variance, std, skewness, kurtosis, quantiles, median_abs_deviation</a:t>
            </a:r>
          </a:p>
          <a:p>
            <a:pPr lvl="2">
              <a:buFont typeface="Wingdings" panose="05000000000000000000" pitchFamily="2" charset="2"/>
              <a:buChar char="v"/>
            </a:pPr>
            <a:r>
              <a:rPr lang="en-US"/>
              <a:t> If a column is numerical data type, their statistics also tells information about whether they are PHI</a:t>
            </a:r>
          </a:p>
          <a:p>
            <a:pPr lvl="2">
              <a:buFont typeface="Wingdings" panose="05000000000000000000" pitchFamily="2" charset="2"/>
              <a:buChar char="v"/>
            </a:pPr>
            <a:r>
              <a:rPr lang="en-US"/>
              <a:t> For example, if their min values is a very large number, say 1242642567, then it is very likely to be a PHI, e.g. SSN/MRN </a:t>
            </a:r>
          </a:p>
          <a:p>
            <a:pPr lvl="2">
              <a:buFont typeface="Wingdings" panose="05000000000000000000" pitchFamily="2" charset="2"/>
              <a:buChar char="v"/>
            </a:pPr>
            <a:r>
              <a:rPr lang="en-US"/>
              <a:t> On the other hand, non-PHI lab tests/vital signs usually do not have such numbers of such scale</a:t>
            </a:r>
          </a:p>
          <a:p>
            <a:pPr lvl="1">
              <a:buFont typeface="Wingdings" panose="05000000000000000000" pitchFamily="2" charset="2"/>
              <a:buChar char="Ø"/>
            </a:pPr>
            <a:endParaRPr lang="en-US"/>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89836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a:extLst>
              <a:ext uri="{FF2B5EF4-FFF2-40B4-BE49-F238E27FC236}">
                <a16:creationId xmlns:a16="http://schemas.microsoft.com/office/drawing/2014/main" id="{3DC048F0-5F47-4ADC-96C9-A6625812FD0A}"/>
              </a:ext>
            </a:extLst>
          </p:cNvPr>
          <p:cNvPicPr/>
          <p:nvPr/>
        </p:nvPicPr>
        <p:blipFill>
          <a:blip r:embed="rId2"/>
          <a:srcRect/>
          <a:stretch>
            <a:fillRect/>
          </a:stretch>
        </p:blipFill>
        <p:spPr>
          <a:xfrm>
            <a:off x="281107" y="217286"/>
            <a:ext cx="11467780" cy="5945309"/>
          </a:xfrm>
          <a:prstGeom prst="rect">
            <a:avLst/>
          </a:prstGeom>
          <a:ln/>
        </p:spPr>
      </p:pic>
    </p:spTree>
    <p:extLst>
      <p:ext uri="{BB962C8B-B14F-4D97-AF65-F5344CB8AC3E}">
        <p14:creationId xmlns:p14="http://schemas.microsoft.com/office/powerpoint/2010/main" val="7346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F735-E414-44A5-8390-79836B0304A0}"/>
              </a:ext>
            </a:extLst>
          </p:cNvPr>
          <p:cNvSpPr>
            <a:spLocks noGrp="1"/>
          </p:cNvSpPr>
          <p:nvPr>
            <p:ph type="title"/>
          </p:nvPr>
        </p:nvSpPr>
        <p:spPr/>
        <p:txBody>
          <a:bodyPr/>
          <a:lstStyle/>
          <a:p>
            <a:r>
              <a:rPr lang="en-US" sz="4400" b="1" dirty="0">
                <a:solidFill>
                  <a:srgbClr val="499FBC"/>
                </a:solidFill>
                <a:latin typeface="Calibri"/>
                <a:cs typeface="Calibri"/>
              </a:rPr>
              <a:t>Algorithm I. PHI Detection using ML</a:t>
            </a:r>
          </a:p>
        </p:txBody>
      </p:sp>
      <p:pic>
        <p:nvPicPr>
          <p:cNvPr id="5" name="Content Placeholder 4">
            <a:extLst>
              <a:ext uri="{FF2B5EF4-FFF2-40B4-BE49-F238E27FC236}">
                <a16:creationId xmlns:a16="http://schemas.microsoft.com/office/drawing/2014/main" id="{BD4B8A22-9ABF-42B1-BD43-C02B208E8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105" y="2142832"/>
            <a:ext cx="8809473" cy="3689350"/>
          </a:xfrm>
        </p:spPr>
      </p:pic>
    </p:spTree>
    <p:extLst>
      <p:ext uri="{BB962C8B-B14F-4D97-AF65-F5344CB8AC3E}">
        <p14:creationId xmlns:p14="http://schemas.microsoft.com/office/powerpoint/2010/main" val="20641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5EC3-BD9E-4125-BB98-C044E87ED33F}"/>
              </a:ext>
            </a:extLst>
          </p:cNvPr>
          <p:cNvSpPr>
            <a:spLocks noGrp="1"/>
          </p:cNvSpPr>
          <p:nvPr>
            <p:ph type="title"/>
          </p:nvPr>
        </p:nvSpPr>
        <p:spPr/>
        <p:txBody>
          <a:bodyPr/>
          <a:lstStyle/>
          <a:p>
            <a:r>
              <a:rPr lang="en-US" sz="4400" b="1" dirty="0">
                <a:solidFill>
                  <a:srgbClr val="499FBC"/>
                </a:solidFill>
                <a:latin typeface="Calibri"/>
                <a:cs typeface="Calibri"/>
              </a:rPr>
              <a:t>Algorithm II. Ensemble Algorithm</a:t>
            </a:r>
          </a:p>
        </p:txBody>
      </p:sp>
      <p:pic>
        <p:nvPicPr>
          <p:cNvPr id="7" name="Picture 6">
            <a:extLst>
              <a:ext uri="{FF2B5EF4-FFF2-40B4-BE49-F238E27FC236}">
                <a16:creationId xmlns:a16="http://schemas.microsoft.com/office/drawing/2014/main" id="{E418E6F3-714A-4342-B8B6-55CC8830D09A}"/>
              </a:ext>
            </a:extLst>
          </p:cNvPr>
          <p:cNvPicPr>
            <a:picLocks noChangeAspect="1"/>
          </p:cNvPicPr>
          <p:nvPr/>
        </p:nvPicPr>
        <p:blipFill>
          <a:blip r:embed="rId2"/>
          <a:stretch>
            <a:fillRect/>
          </a:stretch>
        </p:blipFill>
        <p:spPr>
          <a:xfrm>
            <a:off x="1036320" y="2137772"/>
            <a:ext cx="9194261" cy="3439284"/>
          </a:xfrm>
          <a:prstGeom prst="rect">
            <a:avLst/>
          </a:prstGeom>
        </p:spPr>
      </p:pic>
    </p:spTree>
    <p:extLst>
      <p:ext uri="{BB962C8B-B14F-4D97-AF65-F5344CB8AC3E}">
        <p14:creationId xmlns:p14="http://schemas.microsoft.com/office/powerpoint/2010/main" val="166840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763" y="1758150"/>
            <a:ext cx="8848436" cy="1300089"/>
          </a:xfrm>
        </p:spPr>
        <p:txBody>
          <a:bodyPr>
            <a:normAutofit/>
          </a:bodyPr>
          <a:lstStyle/>
          <a:p>
            <a:pPr algn="r"/>
            <a:r>
              <a:rPr lang="en-US" altLang="zh-CN" b="1" dirty="0">
                <a:solidFill>
                  <a:srgbClr val="499FBC"/>
                </a:solidFill>
                <a:latin typeface="Calibri" panose="020F0502020204030204" pitchFamily="34" charset="0"/>
              </a:rPr>
              <a:t>PHI Detection Toolkit</a:t>
            </a:r>
            <a:endParaRPr lang="en-US" altLang="en-US" b="1" dirty="0">
              <a:solidFill>
                <a:srgbClr val="499FBC"/>
              </a:solidFill>
              <a:latin typeface="Calibri" panose="020F0502020204030204" pitchFamily="34" charset="0"/>
            </a:endParaRPr>
          </a:p>
        </p:txBody>
      </p:sp>
    </p:spTree>
    <p:extLst>
      <p:ext uri="{BB962C8B-B14F-4D97-AF65-F5344CB8AC3E}">
        <p14:creationId xmlns:p14="http://schemas.microsoft.com/office/powerpoint/2010/main" val="61243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04BE25-569B-9587-99E0-5CBD9C2889F9}"/>
              </a:ext>
            </a:extLst>
          </p:cNvPr>
          <p:cNvSpPr>
            <a:spLocks noGrp="1"/>
          </p:cNvSpPr>
          <p:nvPr>
            <p:ph type="title"/>
          </p:nvPr>
        </p:nvSpPr>
        <p:spPr>
          <a:xfrm>
            <a:off x="492370" y="516835"/>
            <a:ext cx="3084844" cy="2103875"/>
          </a:xfrm>
        </p:spPr>
        <p:txBody>
          <a:bodyPr>
            <a:normAutofit/>
          </a:bodyPr>
          <a:lstStyle/>
          <a:p>
            <a:r>
              <a:rPr lang="en-US" sz="3600" b="1">
                <a:solidFill>
                  <a:srgbClr val="FFFFFF"/>
                </a:solidFill>
                <a:latin typeface="Calibri" panose="020F0502020204030204" pitchFamily="34" charset="0"/>
              </a:rPr>
              <a:t>The PHI Data Scan Tool</a:t>
            </a:r>
            <a:endParaRPr lang="en-US" sz="3600" dirty="0">
              <a:solidFill>
                <a:srgbClr val="FFFFFF"/>
              </a:solidFill>
            </a:endParaRPr>
          </a:p>
        </p:txBody>
      </p:sp>
      <p:sp>
        <p:nvSpPr>
          <p:cNvPr id="3" name="Content Placeholder 2">
            <a:extLst>
              <a:ext uri="{FF2B5EF4-FFF2-40B4-BE49-F238E27FC236}">
                <a16:creationId xmlns:a16="http://schemas.microsoft.com/office/drawing/2014/main" id="{DD4970B5-E0AD-C211-21E0-BE60505C375C}"/>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Workflow explanation</a:t>
            </a: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649F5C35-D060-D98D-853B-84638F39ADF5}"/>
              </a:ext>
            </a:extLst>
          </p:cNvPr>
          <p:cNvGrpSpPr/>
          <p:nvPr/>
        </p:nvGrpSpPr>
        <p:grpSpPr>
          <a:xfrm>
            <a:off x="5398877" y="640080"/>
            <a:ext cx="5484361" cy="5577840"/>
            <a:chOff x="1823286" y="1768592"/>
            <a:chExt cx="4362704" cy="4437065"/>
          </a:xfrm>
        </p:grpSpPr>
        <p:graphicFrame>
          <p:nvGraphicFramePr>
            <p:cNvPr id="5" name="Diagram 4">
              <a:extLst>
                <a:ext uri="{FF2B5EF4-FFF2-40B4-BE49-F238E27FC236}">
                  <a16:creationId xmlns:a16="http://schemas.microsoft.com/office/drawing/2014/main" id="{14030ACB-00F3-57C7-0A74-B592FE7F4CBA}"/>
                </a:ext>
              </a:extLst>
            </p:cNvPr>
            <p:cNvGraphicFramePr/>
            <p:nvPr/>
          </p:nvGraphicFramePr>
          <p:xfrm>
            <a:off x="2400664" y="2200924"/>
            <a:ext cx="3785326"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Magnetic Disk 5">
              <a:extLst>
                <a:ext uri="{FF2B5EF4-FFF2-40B4-BE49-F238E27FC236}">
                  <a16:creationId xmlns:a16="http://schemas.microsoft.com/office/drawing/2014/main" id="{C5C2D2A7-79BB-C974-D443-4122B67D966C}"/>
                </a:ext>
              </a:extLst>
            </p:cNvPr>
            <p:cNvSpPr/>
            <p:nvPr/>
          </p:nvSpPr>
          <p:spPr>
            <a:xfrm>
              <a:off x="1823286" y="1768592"/>
              <a:ext cx="1154757" cy="6705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kern="1200">
                  <a:solidFill>
                    <a:schemeClr val="lt1"/>
                  </a:solidFill>
                  <a:latin typeface="+mn-lt"/>
                  <a:ea typeface="+mn-ea"/>
                  <a:cs typeface="+mn-cs"/>
                </a:rPr>
                <a:t>Database</a:t>
              </a:r>
              <a:endParaRPr lang="en-US" sz="2400"/>
            </a:p>
          </p:txBody>
        </p:sp>
        <p:sp>
          <p:nvSpPr>
            <p:cNvPr id="7" name="Flowchart: Multidocument 6">
              <a:extLst>
                <a:ext uri="{FF2B5EF4-FFF2-40B4-BE49-F238E27FC236}">
                  <a16:creationId xmlns:a16="http://schemas.microsoft.com/office/drawing/2014/main" id="{49663958-E2F3-B938-9D22-7411D56CEB60}"/>
                </a:ext>
              </a:extLst>
            </p:cNvPr>
            <p:cNvSpPr/>
            <p:nvPr/>
          </p:nvSpPr>
          <p:spPr>
            <a:xfrm>
              <a:off x="1823286" y="2589350"/>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kern="1200">
                  <a:solidFill>
                    <a:schemeClr val="lt1"/>
                  </a:solidFill>
                  <a:latin typeface="+mn-lt"/>
                  <a:ea typeface="+mn-ea"/>
                  <a:cs typeface="+mn-cs"/>
                </a:rPr>
                <a:t>Text Files</a:t>
              </a:r>
              <a:endParaRPr lang="en-US" sz="2400"/>
            </a:p>
          </p:txBody>
        </p:sp>
        <p:cxnSp>
          <p:nvCxnSpPr>
            <p:cNvPr id="8" name="Straight Arrow Connector 7">
              <a:extLst>
                <a:ext uri="{FF2B5EF4-FFF2-40B4-BE49-F238E27FC236}">
                  <a16:creationId xmlns:a16="http://schemas.microsoft.com/office/drawing/2014/main" id="{9D799385-4D0F-9B84-B9B8-730735E068D2}"/>
                </a:ext>
              </a:extLst>
            </p:cNvPr>
            <p:cNvCxnSpPr>
              <a:stCxn id="6" idx="4"/>
            </p:cNvCxnSpPr>
            <p:nvPr/>
          </p:nvCxnSpPr>
          <p:spPr>
            <a:xfrm>
              <a:off x="2978043" y="2103872"/>
              <a:ext cx="692946" cy="48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6BF9C8-23BE-D200-F465-BE998718889C}"/>
                </a:ext>
              </a:extLst>
            </p:cNvPr>
            <p:cNvCxnSpPr>
              <a:stCxn id="7" idx="3"/>
            </p:cNvCxnSpPr>
            <p:nvPr/>
          </p:nvCxnSpPr>
          <p:spPr>
            <a:xfrm flipV="1">
              <a:off x="2883990" y="2589350"/>
              <a:ext cx="786999" cy="37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87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Calibri" panose="020F0502020204030204" pitchFamily="34" charset="0"/>
              </a:rPr>
              <a:t>Prerequisites</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96DEB09F-4C16-41EE-942F-C36B06FD6C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b="0" i="0" dirty="0">
                <a:effectLst/>
                <a:latin typeface="Helvetica" panose="020B0604020202020204" pitchFamily="34" charset="0"/>
              </a:rPr>
              <a:t> Windows 10 or Mac OS </a:t>
            </a:r>
          </a:p>
          <a:p>
            <a:pPr lvl="1">
              <a:buFont typeface="Wingdings" panose="05000000000000000000" pitchFamily="2" charset="2"/>
              <a:buChar char="§"/>
            </a:pPr>
            <a:r>
              <a:rPr lang="en-US" b="0" i="0" dirty="0">
                <a:effectLst/>
                <a:latin typeface="Helvetica" panose="020B0604020202020204" pitchFamily="34" charset="0"/>
              </a:rPr>
              <a:t>with Python3.8 or Python3.9</a:t>
            </a:r>
          </a:p>
          <a:p>
            <a:pPr lvl="1">
              <a:buFont typeface="Wingdings" panose="05000000000000000000" pitchFamily="2" charset="2"/>
              <a:buChar char="§"/>
            </a:pPr>
            <a:r>
              <a:rPr lang="en-US" dirty="0">
                <a:latin typeface="Helvetica" panose="020B0604020202020204" pitchFamily="34" charset="0"/>
              </a:rPr>
              <a:t>with GitHub tools installed </a:t>
            </a:r>
          </a:p>
          <a:p>
            <a:pPr>
              <a:buFont typeface="Wingdings" panose="05000000000000000000" pitchFamily="2" charset="2"/>
              <a:buChar char="§"/>
            </a:pPr>
            <a:r>
              <a:rPr lang="en-US" b="0" i="0" dirty="0">
                <a:effectLst/>
                <a:latin typeface="Helvetica" panose="020B0604020202020204" pitchFamily="34" charset="0"/>
              </a:rPr>
              <a:t> Key python decencies </a:t>
            </a:r>
          </a:p>
          <a:p>
            <a:pPr lvl="1">
              <a:buFont typeface="Wingdings" panose="05000000000000000000" pitchFamily="2" charset="2"/>
              <a:buChar char="§"/>
            </a:pPr>
            <a:r>
              <a:rPr lang="en-US" b="0" i="0" dirty="0">
                <a:effectLst/>
                <a:latin typeface="Helvetica" panose="020B0604020202020204" pitchFamily="34" charset="0"/>
              </a:rPr>
              <a:t>PYQT6  - Python GUI packages</a:t>
            </a:r>
          </a:p>
          <a:p>
            <a:pPr lvl="1">
              <a:buFont typeface="Wingdings" panose="05000000000000000000" pitchFamily="2" charset="2"/>
              <a:buChar char="§"/>
            </a:pPr>
            <a:r>
              <a:rPr lang="en-US" dirty="0" err="1">
                <a:latin typeface="Helvetica" panose="020B0604020202020204" pitchFamily="34" charset="0"/>
              </a:rPr>
              <a:t>DataProfiler</a:t>
            </a:r>
            <a:r>
              <a:rPr lang="en-US" dirty="0">
                <a:latin typeface="Helvetica" panose="020B0604020202020204" pitchFamily="34" charset="0"/>
              </a:rPr>
              <a:t> – Data statistics collection</a:t>
            </a:r>
            <a:endParaRPr lang="en-US" b="0" i="0" dirty="0">
              <a:effectLst/>
              <a:latin typeface="Helvetica" panose="020B0604020202020204" pitchFamily="34" charset="0"/>
            </a:endParaRPr>
          </a:p>
          <a:p>
            <a:pPr lvl="1">
              <a:buFont typeface="Wingdings" panose="05000000000000000000" pitchFamily="2" charset="2"/>
              <a:buChar char="§"/>
            </a:pPr>
            <a:r>
              <a:rPr lang="en-US" b="0" i="0" dirty="0" err="1">
                <a:effectLst/>
                <a:latin typeface="Helvetica" panose="020B0604020202020204" pitchFamily="34" charset="0"/>
              </a:rPr>
              <a:t>xgboost</a:t>
            </a:r>
            <a:r>
              <a:rPr lang="en-US" b="0" i="0" dirty="0">
                <a:effectLst/>
                <a:latin typeface="Helvetica" panose="020B0604020202020204" pitchFamily="34" charset="0"/>
              </a:rPr>
              <a:t> – Machine learning Library</a:t>
            </a:r>
          </a:p>
          <a:p>
            <a:pPr lvl="1">
              <a:buFont typeface="Wingdings" panose="05000000000000000000" pitchFamily="2" charset="2"/>
              <a:buChar char="§"/>
            </a:pPr>
            <a:r>
              <a:rPr lang="en-US" dirty="0" err="1">
                <a:latin typeface="Helvetica" panose="020B0604020202020204" pitchFamily="34" charset="0"/>
              </a:rPr>
              <a:t>SqlAlchemy</a:t>
            </a:r>
            <a:r>
              <a:rPr lang="en-US" dirty="0">
                <a:latin typeface="Helvetica" panose="020B0604020202020204" pitchFamily="34" charset="0"/>
              </a:rPr>
              <a:t> – Python SQL toolkit and Object Relational Mapper for Database connection </a:t>
            </a:r>
          </a:p>
          <a:p>
            <a:pPr marL="201168" lvl="1" indent="0">
              <a:buNone/>
            </a:pPr>
            <a:endParaRPr lang="en-US" b="0" i="0" dirty="0">
              <a:effectLst/>
              <a:latin typeface="Helvetica" panose="020B0604020202020204" pitchFamily="34" charset="0"/>
            </a:endParaRPr>
          </a:p>
        </p:txBody>
      </p:sp>
      <p:sp>
        <p:nvSpPr>
          <p:cNvPr id="5" name="Rectangle 4">
            <a:extLst>
              <a:ext uri="{FF2B5EF4-FFF2-40B4-BE49-F238E27FC236}">
                <a16:creationId xmlns:a16="http://schemas.microsoft.com/office/drawing/2014/main" id="{51FDDB09-0299-1AD7-0AD0-472EE8A141A6}"/>
              </a:ext>
            </a:extLst>
          </p:cNvPr>
          <p:cNvSpPr/>
          <p:nvPr/>
        </p:nvSpPr>
        <p:spPr>
          <a:xfrm>
            <a:off x="4569269" y="6047221"/>
            <a:ext cx="6096000" cy="338554"/>
          </a:xfrm>
          <a:prstGeom prst="rect">
            <a:avLst/>
          </a:prstGeom>
        </p:spPr>
        <p:txBody>
          <a:bodyPr>
            <a:spAutoFit/>
          </a:bodyPr>
          <a:lstStyle/>
          <a:p>
            <a:pPr marL="201168" lvl="1" indent="0">
              <a:buNone/>
            </a:pPr>
            <a:r>
              <a:rPr lang="en-US" sz="1600" dirty="0"/>
              <a:t>Please refer to </a:t>
            </a:r>
            <a:r>
              <a:rPr lang="en-US" sz="1600" dirty="0">
                <a:hlinkClick r:id="rId2"/>
              </a:rPr>
              <a:t>https://github.com/chorus-ai/ChoRUS_Privacy_Scan</a:t>
            </a:r>
            <a:r>
              <a:rPr lang="en-US" sz="1600" dirty="0"/>
              <a:t> </a:t>
            </a:r>
          </a:p>
        </p:txBody>
      </p:sp>
    </p:spTree>
    <p:extLst>
      <p:ext uri="{BB962C8B-B14F-4D97-AF65-F5344CB8AC3E}">
        <p14:creationId xmlns:p14="http://schemas.microsoft.com/office/powerpoint/2010/main" val="152743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26CF45-6023-9266-B27E-F7B6CF1348B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Motivation </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74E630F-CF38-83F7-F883-11D3ADFFD567}"/>
              </a:ext>
            </a:extLst>
          </p:cNvPr>
          <p:cNvSpPr>
            <a:spLocks noGrp="1"/>
          </p:cNvSpPr>
          <p:nvPr>
            <p:ph idx="1"/>
          </p:nvPr>
        </p:nvSpPr>
        <p:spPr>
          <a:xfrm>
            <a:off x="4742016" y="605896"/>
            <a:ext cx="6413663" cy="5646208"/>
          </a:xfrm>
        </p:spPr>
        <p:txBody>
          <a:bodyPr anchor="ctr">
            <a:normAutofit/>
          </a:bodyPr>
          <a:lstStyle/>
          <a:p>
            <a:r>
              <a:rPr lang="en-US" b="0" i="0" u="none" strike="noStrike" dirty="0">
                <a:effectLst/>
                <a:latin typeface="Arial" panose="020B0604020202020204" pitchFamily="34" charset="0"/>
              </a:rPr>
              <a:t>Before local data generation sites submit to the </a:t>
            </a:r>
            <a:r>
              <a:rPr lang="en-US" b="0" i="0" u="none" strike="noStrike" dirty="0" err="1">
                <a:effectLst/>
                <a:latin typeface="Arial" panose="020B0604020202020204" pitchFamily="34" charset="0"/>
              </a:rPr>
              <a:t>RADx</a:t>
            </a:r>
            <a:r>
              <a:rPr lang="en-US" b="0" i="0" u="none" strike="noStrike" dirty="0">
                <a:effectLst/>
                <a:latin typeface="Arial" panose="020B0604020202020204" pitchFamily="34" charset="0"/>
              </a:rPr>
              <a:t>-rad data coordination center, one common task is de-identification. </a:t>
            </a:r>
          </a:p>
          <a:p>
            <a:endParaRPr lang="en-US" dirty="0">
              <a:latin typeface="Arial" panose="020B0604020202020204" pitchFamily="34" charset="0"/>
            </a:endParaRPr>
          </a:p>
          <a:p>
            <a:r>
              <a:rPr lang="en-US" b="0" i="0" u="none" strike="noStrike" dirty="0">
                <a:effectLst/>
                <a:latin typeface="Arial" panose="020B0604020202020204" pitchFamily="34" charset="0"/>
              </a:rPr>
              <a:t>Data de-identification can be very tedious and error-prone when done manually. This is because it requires a lot of attention to detail and can be easy to make mistakes. </a:t>
            </a:r>
          </a:p>
          <a:p>
            <a:endParaRPr lang="en-US" dirty="0">
              <a:latin typeface="Arial" panose="020B0604020202020204" pitchFamily="34" charset="0"/>
            </a:endParaRPr>
          </a:p>
          <a:p>
            <a:r>
              <a:rPr lang="en-US" dirty="0">
                <a:latin typeface="Arial" panose="020B0604020202020204" pitchFamily="34" charset="0"/>
              </a:rPr>
              <a:t>The </a:t>
            </a:r>
            <a:r>
              <a:rPr lang="en-US" dirty="0" err="1">
                <a:latin typeface="Arial" panose="020B0604020202020204" pitchFamily="34" charset="0"/>
              </a:rPr>
              <a:t>RADx</a:t>
            </a:r>
            <a:r>
              <a:rPr lang="en-US" dirty="0">
                <a:latin typeface="Arial" panose="020B0604020202020204" pitchFamily="34" charset="0"/>
              </a:rPr>
              <a:t>-rad team </a:t>
            </a:r>
            <a:r>
              <a:rPr lang="en-US" b="0" i="0" u="none" strike="noStrike" dirty="0">
                <a:effectLst/>
                <a:latin typeface="Arial" panose="020B0604020202020204" pitchFamily="34" charset="0"/>
              </a:rPr>
              <a:t>will help to automate and optimize the de-identification and transformation process, improving the efficiency of data preparation.</a:t>
            </a:r>
            <a:endParaRPr lang="en-US" dirty="0"/>
          </a:p>
        </p:txBody>
      </p:sp>
    </p:spTree>
    <p:extLst>
      <p:ext uri="{BB962C8B-B14F-4D97-AF65-F5344CB8AC3E}">
        <p14:creationId xmlns:p14="http://schemas.microsoft.com/office/powerpoint/2010/main" val="79243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1097280" y="87086"/>
            <a:ext cx="10058400" cy="1450757"/>
          </a:xfrm>
        </p:spPr>
        <p:txBody>
          <a:bodyPr>
            <a:normAutofit/>
          </a:bodyPr>
          <a:lstStyle/>
          <a:p>
            <a:r>
              <a:rPr lang="en-US" b="1" dirty="0">
                <a:solidFill>
                  <a:srgbClr val="499FBC"/>
                </a:solidFill>
                <a:latin typeface="Calibri" panose="020F0502020204030204" pitchFamily="34" charset="0"/>
              </a:rPr>
              <a:t>Step 1: Select Database/Table </a:t>
            </a:r>
          </a:p>
        </p:txBody>
      </p:sp>
      <p:pic>
        <p:nvPicPr>
          <p:cNvPr id="2050" name="Picture 2" descr="select_source_db.JPG (46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7" y="2067505"/>
            <a:ext cx="4054797" cy="1759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sv_files.JPG (485×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704" y="3942841"/>
            <a:ext cx="4619625"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698173"/>
            <a:ext cx="1893147" cy="369332"/>
          </a:xfrm>
          <a:prstGeom prst="rect">
            <a:avLst/>
          </a:prstGeom>
          <a:noFill/>
        </p:spPr>
        <p:txBody>
          <a:bodyPr wrap="none" rtlCol="0">
            <a:spAutoFit/>
          </a:bodyPr>
          <a:lstStyle/>
          <a:p>
            <a:r>
              <a:rPr lang="en-US" dirty="0"/>
              <a:t>Select source data</a:t>
            </a:r>
          </a:p>
        </p:txBody>
      </p:sp>
      <p:sp>
        <p:nvSpPr>
          <p:cNvPr id="6" name="TextBox 5"/>
          <p:cNvSpPr txBox="1"/>
          <p:nvPr/>
        </p:nvSpPr>
        <p:spPr>
          <a:xfrm>
            <a:off x="4140704" y="3564800"/>
            <a:ext cx="1981633" cy="369332"/>
          </a:xfrm>
          <a:prstGeom prst="rect">
            <a:avLst/>
          </a:prstGeom>
          <a:noFill/>
        </p:spPr>
        <p:txBody>
          <a:bodyPr wrap="none" rtlCol="0">
            <a:spAutoFit/>
          </a:bodyPr>
          <a:lstStyle/>
          <a:p>
            <a:r>
              <a:rPr lang="en-US" dirty="0"/>
              <a:t>Folder for CSV Files</a:t>
            </a:r>
          </a:p>
        </p:txBody>
      </p:sp>
      <p:pic>
        <p:nvPicPr>
          <p:cNvPr id="7" name="Picture 6"/>
          <p:cNvPicPr>
            <a:picLocks noChangeAspect="1"/>
          </p:cNvPicPr>
          <p:nvPr/>
        </p:nvPicPr>
        <p:blipFill>
          <a:blip r:embed="rId4"/>
          <a:stretch>
            <a:fillRect/>
          </a:stretch>
        </p:blipFill>
        <p:spPr>
          <a:xfrm>
            <a:off x="4226611" y="2292240"/>
            <a:ext cx="6333989" cy="656110"/>
          </a:xfrm>
          <a:prstGeom prst="rect">
            <a:avLst/>
          </a:prstGeom>
        </p:spPr>
      </p:pic>
      <p:sp>
        <p:nvSpPr>
          <p:cNvPr id="10" name="TextBox 9"/>
          <p:cNvSpPr txBox="1"/>
          <p:nvPr/>
        </p:nvSpPr>
        <p:spPr>
          <a:xfrm>
            <a:off x="4140704" y="1665458"/>
            <a:ext cx="5927585" cy="646331"/>
          </a:xfrm>
          <a:prstGeom prst="rect">
            <a:avLst/>
          </a:prstGeom>
          <a:noFill/>
        </p:spPr>
        <p:txBody>
          <a:bodyPr wrap="none" rtlCol="0">
            <a:spAutoFit/>
          </a:bodyPr>
          <a:lstStyle/>
          <a:p>
            <a:r>
              <a:rPr lang="en-US" dirty="0"/>
              <a:t>PostgreSQL database  - will support more database type soon</a:t>
            </a:r>
          </a:p>
          <a:p>
            <a:r>
              <a:rPr lang="en-US" dirty="0"/>
              <a:t>Setup in config.py</a:t>
            </a:r>
          </a:p>
        </p:txBody>
      </p:sp>
      <p:cxnSp>
        <p:nvCxnSpPr>
          <p:cNvPr id="9" name="Straight Arrow Connector 8"/>
          <p:cNvCxnSpPr/>
          <p:nvPr/>
        </p:nvCxnSpPr>
        <p:spPr>
          <a:xfrm flipV="1">
            <a:off x="3823064" y="2198133"/>
            <a:ext cx="1097280"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49190" y="3356373"/>
            <a:ext cx="1278981" cy="11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select_table.JPG (246×3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930" y="3074814"/>
            <a:ext cx="2696070" cy="37920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9403976" y="2753905"/>
            <a:ext cx="1386533" cy="369332"/>
          </a:xfrm>
          <a:prstGeom prst="rect">
            <a:avLst/>
          </a:prstGeom>
          <a:noFill/>
        </p:spPr>
        <p:txBody>
          <a:bodyPr wrap="none" rtlCol="0">
            <a:spAutoFit/>
          </a:bodyPr>
          <a:lstStyle/>
          <a:p>
            <a:r>
              <a:rPr lang="en-US" dirty="0"/>
              <a:t>Select Tables</a:t>
            </a:r>
          </a:p>
        </p:txBody>
      </p:sp>
      <p:sp>
        <p:nvSpPr>
          <p:cNvPr id="15" name="Right Arrow 14"/>
          <p:cNvSpPr/>
          <p:nvPr/>
        </p:nvSpPr>
        <p:spPr>
          <a:xfrm>
            <a:off x="8292353" y="3523129"/>
            <a:ext cx="1111623" cy="161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Badge 1 with solid fill">
            <a:extLst>
              <a:ext uri="{FF2B5EF4-FFF2-40B4-BE49-F238E27FC236}">
                <a16:creationId xmlns:a16="http://schemas.microsoft.com/office/drawing/2014/main" id="{1BE0B565-069F-C8EB-7243-9F5DCBD2028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787" y="1991097"/>
            <a:ext cx="646331" cy="646331"/>
          </a:xfrm>
          <a:prstGeom prst="rect">
            <a:avLst/>
          </a:prstGeom>
        </p:spPr>
      </p:pic>
      <p:sp>
        <p:nvSpPr>
          <p:cNvPr id="3" name="Rectangle 2"/>
          <p:cNvSpPr/>
          <p:nvPr/>
        </p:nvSpPr>
        <p:spPr>
          <a:xfrm>
            <a:off x="37481" y="5828217"/>
            <a:ext cx="8206446" cy="461665"/>
          </a:xfrm>
          <a:prstGeom prst="rect">
            <a:avLst/>
          </a:prstGeom>
        </p:spPr>
        <p:txBody>
          <a:bodyPr wrap="square">
            <a:spAutoFit/>
          </a:bodyPr>
          <a:lstStyle/>
          <a:p>
            <a:r>
              <a:rPr lang="en-US" sz="1200" dirty="0"/>
              <a:t>Detail user instructions can be found at </a:t>
            </a:r>
            <a:r>
              <a:rPr lang="en-US" sz="1200" dirty="0">
                <a:hlinkClick r:id="rId8"/>
              </a:rPr>
              <a:t>https://github.com/chorus-ai/ChoRUS_Privacy_Scan/blob/main/User_Instruction.md</a:t>
            </a:r>
            <a:endParaRPr lang="en-US" sz="1200" dirty="0"/>
          </a:p>
          <a:p>
            <a:endParaRPr lang="en-US" sz="1200" dirty="0"/>
          </a:p>
        </p:txBody>
      </p:sp>
    </p:spTree>
    <p:extLst>
      <p:ext uri="{BB962C8B-B14F-4D97-AF65-F5344CB8AC3E}">
        <p14:creationId xmlns:p14="http://schemas.microsoft.com/office/powerpoint/2010/main" val="314696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654237" y="105252"/>
            <a:ext cx="10058400" cy="1450757"/>
          </a:xfrm>
        </p:spPr>
        <p:txBody>
          <a:bodyPr>
            <a:normAutofit/>
          </a:bodyPr>
          <a:lstStyle/>
          <a:p>
            <a:r>
              <a:rPr lang="en-US" b="1" dirty="0">
                <a:solidFill>
                  <a:srgbClr val="499FBC"/>
                </a:solidFill>
                <a:latin typeface="Calibri" panose="020F0502020204030204" pitchFamily="34" charset="0"/>
              </a:rPr>
              <a:t>Step 2: Profiling </a:t>
            </a:r>
          </a:p>
        </p:txBody>
      </p:sp>
      <p:pic>
        <p:nvPicPr>
          <p:cNvPr id="3074" name="Picture 2" descr="Profiling.JPG (611×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29" y="4258879"/>
            <a:ext cx="58197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filing_result.JPG (426×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235" y="1815929"/>
            <a:ext cx="3761222" cy="4396921"/>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054337" y="4462608"/>
            <a:ext cx="182880" cy="33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cxnSpLocks/>
          </p:cNvCxnSpPr>
          <p:nvPr/>
        </p:nvCxnSpPr>
        <p:spPr>
          <a:xfrm flipV="1">
            <a:off x="2917371" y="4719762"/>
            <a:ext cx="4532007" cy="14832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Graphic 5" descr="Badge outline">
            <a:extLst>
              <a:ext uri="{FF2B5EF4-FFF2-40B4-BE49-F238E27FC236}">
                <a16:creationId xmlns:a16="http://schemas.microsoft.com/office/drawing/2014/main" id="{419AAB38-9717-3ED0-10FC-A9655D5ACF8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4011" y="3819078"/>
            <a:ext cx="583531" cy="583531"/>
          </a:xfrm>
          <a:prstGeom prst="rect">
            <a:avLst/>
          </a:prstGeom>
        </p:spPr>
      </p:pic>
      <p:sp>
        <p:nvSpPr>
          <p:cNvPr id="7" name="TextBox 6">
            <a:extLst>
              <a:ext uri="{FF2B5EF4-FFF2-40B4-BE49-F238E27FC236}">
                <a16:creationId xmlns:a16="http://schemas.microsoft.com/office/drawing/2014/main" id="{F75659CB-0F0F-45AD-0B9F-B24940A60B68}"/>
              </a:ext>
            </a:extLst>
          </p:cNvPr>
          <p:cNvSpPr txBox="1"/>
          <p:nvPr/>
        </p:nvSpPr>
        <p:spPr>
          <a:xfrm>
            <a:off x="482261" y="1801024"/>
            <a:ext cx="6138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Select “Generate DB profile” and let the algorithm calculate statistics for each column </a:t>
            </a:r>
          </a:p>
          <a:p>
            <a:pPr marL="285750" indent="-285750">
              <a:buFont typeface="Arial" panose="020B0604020202020204" pitchFamily="34" charset="0"/>
              <a:buChar char="•"/>
            </a:pPr>
            <a:r>
              <a:rPr lang="en-US" dirty="0"/>
              <a:t>The statistics will be used to train the PHI detection algorithm</a:t>
            </a:r>
          </a:p>
          <a:p>
            <a:pPr marL="285750" indent="-285750">
              <a:buFont typeface="Arial" panose="020B0604020202020204" pitchFamily="34" charset="0"/>
              <a:buChar char="•"/>
            </a:pPr>
            <a:r>
              <a:rPr lang="en-US" dirty="0"/>
              <a:t>We will sample 1,000  records for statistics analysis.  The setup can be changed in config.py. </a:t>
            </a:r>
          </a:p>
          <a:p>
            <a:pPr marL="285750" indent="-285750">
              <a:buFont typeface="Arial" panose="020B0604020202020204" pitchFamily="34" charset="0"/>
              <a:buChar char="•"/>
            </a:pPr>
            <a:r>
              <a:rPr lang="en-US" dirty="0"/>
              <a:t>Reports can be read on the pop out window</a:t>
            </a:r>
          </a:p>
        </p:txBody>
      </p:sp>
    </p:spTree>
    <p:extLst>
      <p:ext uri="{BB962C8B-B14F-4D97-AF65-F5344CB8AC3E}">
        <p14:creationId xmlns:p14="http://schemas.microsoft.com/office/powerpoint/2010/main" val="2377642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589503" y="190919"/>
            <a:ext cx="10058400" cy="1450757"/>
          </a:xfrm>
        </p:spPr>
        <p:txBody>
          <a:bodyPr>
            <a:normAutofit/>
          </a:bodyPr>
          <a:lstStyle/>
          <a:p>
            <a:r>
              <a:rPr lang="en-US" b="1" dirty="0">
                <a:solidFill>
                  <a:srgbClr val="499FBC"/>
                </a:solidFill>
                <a:latin typeface="Calibri" panose="020F0502020204030204" pitchFamily="34" charset="0"/>
              </a:rPr>
              <a:t>Step 3: Scanning and Reporting</a:t>
            </a:r>
          </a:p>
        </p:txBody>
      </p:sp>
      <p:pic>
        <p:nvPicPr>
          <p:cNvPr id="4098" name="Picture 2" descr="Scanning.JPG (619×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24" y="1771068"/>
            <a:ext cx="5206700" cy="16150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n_result.JPG (817×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85" y="3406168"/>
            <a:ext cx="5739996" cy="2871870"/>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3547068" y="1607512"/>
            <a:ext cx="180870" cy="361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cxnSpLocks/>
          </p:cNvCxnSpPr>
          <p:nvPr/>
        </p:nvCxnSpPr>
        <p:spPr>
          <a:xfrm>
            <a:off x="4504173" y="2286628"/>
            <a:ext cx="0" cy="131821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6082426" y="4996962"/>
            <a:ext cx="1095375" cy="1409700"/>
          </a:xfrm>
          <a:prstGeom prst="rect">
            <a:avLst/>
          </a:prstGeom>
        </p:spPr>
      </p:pic>
      <p:cxnSp>
        <p:nvCxnSpPr>
          <p:cNvPr id="12" name="Straight Arrow Connector 11"/>
          <p:cNvCxnSpPr>
            <a:cxnSpLocks/>
          </p:cNvCxnSpPr>
          <p:nvPr/>
        </p:nvCxnSpPr>
        <p:spPr>
          <a:xfrm>
            <a:off x="2079381" y="6115050"/>
            <a:ext cx="400304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7" name="Graphic 6" descr="Badge 3 outline">
            <a:extLst>
              <a:ext uri="{FF2B5EF4-FFF2-40B4-BE49-F238E27FC236}">
                <a16:creationId xmlns:a16="http://schemas.microsoft.com/office/drawing/2014/main" id="{D771C62D-830F-B968-354C-5BAC2B0B6D1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4257" y="1431917"/>
            <a:ext cx="557658" cy="557658"/>
          </a:xfrm>
          <a:prstGeom prst="rect">
            <a:avLst/>
          </a:prstGeom>
        </p:spPr>
      </p:pic>
      <p:sp>
        <p:nvSpPr>
          <p:cNvPr id="13" name="TextBox 12">
            <a:extLst>
              <a:ext uri="{FF2B5EF4-FFF2-40B4-BE49-F238E27FC236}">
                <a16:creationId xmlns:a16="http://schemas.microsoft.com/office/drawing/2014/main" id="{BD0A0CBB-A91C-799F-1386-6D2FFE368E70}"/>
              </a:ext>
            </a:extLst>
          </p:cNvPr>
          <p:cNvSpPr txBox="1"/>
          <p:nvPr/>
        </p:nvSpPr>
        <p:spPr>
          <a:xfrm>
            <a:off x="6954715" y="1969477"/>
            <a:ext cx="50511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Select “Scan PHI” to run the PHI detection algorithm</a:t>
            </a:r>
          </a:p>
          <a:p>
            <a:pPr marL="285750" indent="-285750">
              <a:buFont typeface="Arial" panose="020B0604020202020204" pitchFamily="34" charset="0"/>
              <a:buChar char="•"/>
            </a:pPr>
            <a:r>
              <a:rPr lang="en-US" dirty="0"/>
              <a:t>Results will show in a tabular format</a:t>
            </a:r>
          </a:p>
          <a:p>
            <a:pPr marL="285750" indent="-285750">
              <a:buFont typeface="Arial" panose="020B0604020202020204" pitchFamily="34" charset="0"/>
              <a:buChar char="•"/>
            </a:pPr>
            <a:r>
              <a:rPr lang="en-US" dirty="0"/>
              <a:t>Can be saved in excel sheet </a:t>
            </a:r>
          </a:p>
        </p:txBody>
      </p:sp>
    </p:spTree>
    <p:extLst>
      <p:ext uri="{BB962C8B-B14F-4D97-AF65-F5344CB8AC3E}">
        <p14:creationId xmlns:p14="http://schemas.microsoft.com/office/powerpoint/2010/main" val="136004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22B90A-BC7B-949C-6445-5B665371599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Step 4: Fill in </a:t>
            </a:r>
            <a:r>
              <a:rPr lang="en-US" altLang="zh-CN" sz="3600">
                <a:solidFill>
                  <a:srgbClr val="FFFFFF"/>
                </a:solidFill>
              </a:rPr>
              <a:t>HIPPA Safe Harbor Checklist</a:t>
            </a:r>
            <a:endParaRPr lang="en-US" sz="3600">
              <a:solidFill>
                <a:srgbClr val="FFFFFF"/>
              </a:solidFill>
            </a:endParaRPr>
          </a:p>
        </p:txBody>
      </p:sp>
      <p:sp>
        <p:nvSpPr>
          <p:cNvPr id="6" name="TextBox 5">
            <a:extLst>
              <a:ext uri="{FF2B5EF4-FFF2-40B4-BE49-F238E27FC236}">
                <a16:creationId xmlns:a16="http://schemas.microsoft.com/office/drawing/2014/main" id="{8681CE05-55E2-D04F-3D12-13FB3935B17D}"/>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Remove the identified PHI columns or cover the privacy information</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Fill in the Checklist form</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Share data</a:t>
            </a:r>
          </a:p>
        </p:txBody>
      </p:sp>
      <p:sp>
        <p:nvSpPr>
          <p:cNvPr id="21"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4D7B76C-1251-1AFE-2FB1-5E869F1E95B4}"/>
              </a:ext>
            </a:extLst>
          </p:cNvPr>
          <p:cNvPicPr>
            <a:picLocks noGrp="1" noChangeAspect="1"/>
          </p:cNvPicPr>
          <p:nvPr>
            <p:ph idx="1"/>
          </p:nvPr>
        </p:nvPicPr>
        <p:blipFill rotWithShape="1">
          <a:blip r:embed="rId2"/>
          <a:srcRect b="22638"/>
          <a:stretch/>
        </p:blipFill>
        <p:spPr>
          <a:xfrm>
            <a:off x="4842459" y="640080"/>
            <a:ext cx="6597197" cy="5577840"/>
          </a:xfrm>
          <a:prstGeom prst="rect">
            <a:avLst/>
          </a:prstGeom>
        </p:spPr>
      </p:pic>
    </p:spTree>
    <p:extLst>
      <p:ext uri="{BB962C8B-B14F-4D97-AF65-F5344CB8AC3E}">
        <p14:creationId xmlns:p14="http://schemas.microsoft.com/office/powerpoint/2010/main" val="156427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7964" y="1732750"/>
            <a:ext cx="4206503" cy="1300089"/>
          </a:xfrm>
        </p:spPr>
        <p:txBody>
          <a:bodyPr>
            <a:normAutofit/>
          </a:bodyPr>
          <a:lstStyle/>
          <a:p>
            <a:pPr algn="r"/>
            <a:r>
              <a:rPr lang="en-US" altLang="zh-CN" b="1" dirty="0">
                <a:solidFill>
                  <a:srgbClr val="499FBC"/>
                </a:solidFill>
                <a:latin typeface="Calibri" panose="020F0502020204030204" pitchFamily="34" charset="0"/>
              </a:rPr>
              <a:t>Experiments</a:t>
            </a:r>
            <a:endParaRPr lang="en-US" altLang="en-US" b="1" dirty="0">
              <a:solidFill>
                <a:srgbClr val="499FBC"/>
              </a:solidFill>
              <a:latin typeface="Calibri" panose="020F0502020204030204" pitchFamily="34" charset="0"/>
            </a:endParaRPr>
          </a:p>
        </p:txBody>
      </p:sp>
    </p:spTree>
    <p:extLst>
      <p:ext uri="{BB962C8B-B14F-4D97-AF65-F5344CB8AC3E}">
        <p14:creationId xmlns:p14="http://schemas.microsoft.com/office/powerpoint/2010/main" val="133972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8972-11F1-4D5F-BC51-41A407B27A6B}"/>
              </a:ext>
            </a:extLst>
          </p:cNvPr>
          <p:cNvSpPr>
            <a:spLocks noGrp="1"/>
          </p:cNvSpPr>
          <p:nvPr>
            <p:ph type="title"/>
          </p:nvPr>
        </p:nvSpPr>
        <p:spPr/>
        <p:txBody>
          <a:bodyPr/>
          <a:lstStyle/>
          <a:p>
            <a:r>
              <a:rPr lang="en-US" sz="4400" b="1" dirty="0">
                <a:solidFill>
                  <a:srgbClr val="499FBC"/>
                </a:solidFill>
                <a:latin typeface="Calibri"/>
                <a:cs typeface="Calibri"/>
              </a:rPr>
              <a:t>Experiment</a:t>
            </a:r>
          </a:p>
        </p:txBody>
      </p:sp>
      <p:sp>
        <p:nvSpPr>
          <p:cNvPr id="3" name="Content Placeholder 2">
            <a:extLst>
              <a:ext uri="{FF2B5EF4-FFF2-40B4-BE49-F238E27FC236}">
                <a16:creationId xmlns:a16="http://schemas.microsoft.com/office/drawing/2014/main" id="{DA38C77A-F83B-4A18-98B3-B057FB7912E2}"/>
              </a:ext>
            </a:extLst>
          </p:cNvPr>
          <p:cNvSpPr>
            <a:spLocks noGrp="1"/>
          </p:cNvSpPr>
          <p:nvPr>
            <p:ph idx="1"/>
          </p:nvPr>
        </p:nvSpPr>
        <p:spPr>
          <a:xfrm>
            <a:off x="1097280" y="1845734"/>
            <a:ext cx="10282774" cy="4023360"/>
          </a:xfrm>
        </p:spPr>
        <p:txBody>
          <a:bodyPr/>
          <a:lstStyle/>
          <a:p>
            <a:r>
              <a:rPr lang="en-US" sz="1800" dirty="0">
                <a:solidFill>
                  <a:schemeClr val="tx1"/>
                </a:solidFill>
              </a:rPr>
              <a:t>ML model is trained on local structured EHR data: </a:t>
            </a:r>
          </a:p>
          <a:p>
            <a:pPr lvl="1"/>
            <a:r>
              <a:rPr lang="en-US" dirty="0">
                <a:solidFill>
                  <a:schemeClr val="tx1"/>
                </a:solidFill>
              </a:rPr>
              <a:t>The data contains 5,000 patients (rows)</a:t>
            </a:r>
          </a:p>
          <a:p>
            <a:pPr lvl="1"/>
            <a:r>
              <a:rPr lang="en-US" dirty="0">
                <a:solidFill>
                  <a:schemeClr val="tx1"/>
                </a:solidFill>
              </a:rPr>
              <a:t>Near 1,000 columns with 67 columns being PHI</a:t>
            </a:r>
          </a:p>
          <a:p>
            <a:pPr lvl="1"/>
            <a:r>
              <a:rPr lang="en-US" dirty="0">
                <a:solidFill>
                  <a:schemeClr val="tx1"/>
                </a:solidFill>
              </a:rPr>
              <a:t>The </a:t>
            </a:r>
            <a:r>
              <a:rPr lang="en-US" altLang="zh-CN" dirty="0">
                <a:solidFill>
                  <a:schemeClr val="tx1"/>
                </a:solidFill>
              </a:rPr>
              <a:t>model</a:t>
            </a:r>
            <a:r>
              <a:rPr lang="en-US" dirty="0">
                <a:solidFill>
                  <a:schemeClr val="tx1"/>
                </a:solidFill>
              </a:rPr>
              <a:t> engineered 37 statistical values from each column to be the features to train the algorithm</a:t>
            </a:r>
          </a:p>
          <a:p>
            <a:endParaRPr lang="en-US" dirty="0">
              <a:solidFill>
                <a:schemeClr val="tx1"/>
              </a:solidFill>
            </a:endParaRPr>
          </a:p>
        </p:txBody>
      </p:sp>
      <p:pic>
        <p:nvPicPr>
          <p:cNvPr id="4" name="image4.png">
            <a:extLst>
              <a:ext uri="{FF2B5EF4-FFF2-40B4-BE49-F238E27FC236}">
                <a16:creationId xmlns:a16="http://schemas.microsoft.com/office/drawing/2014/main" id="{F4C934D9-7BA9-4C9B-8F7A-546BAD58B4BD}"/>
              </a:ext>
            </a:extLst>
          </p:cNvPr>
          <p:cNvPicPr/>
          <p:nvPr/>
        </p:nvPicPr>
        <p:blipFill>
          <a:blip r:embed="rId2"/>
          <a:srcRect/>
          <a:stretch>
            <a:fillRect/>
          </a:stretch>
        </p:blipFill>
        <p:spPr>
          <a:xfrm>
            <a:off x="62085" y="3737033"/>
            <a:ext cx="2834640" cy="2286000"/>
          </a:xfrm>
          <a:prstGeom prst="rect">
            <a:avLst/>
          </a:prstGeom>
          <a:ln/>
        </p:spPr>
      </p:pic>
      <p:pic>
        <p:nvPicPr>
          <p:cNvPr id="5" name="image2.png">
            <a:extLst>
              <a:ext uri="{FF2B5EF4-FFF2-40B4-BE49-F238E27FC236}">
                <a16:creationId xmlns:a16="http://schemas.microsoft.com/office/drawing/2014/main" id="{576273A1-CB4E-48A7-B193-8CD2FF23BB0C}"/>
              </a:ext>
            </a:extLst>
          </p:cNvPr>
          <p:cNvPicPr/>
          <p:nvPr/>
        </p:nvPicPr>
        <p:blipFill>
          <a:blip r:embed="rId3"/>
          <a:srcRect/>
          <a:stretch>
            <a:fillRect/>
          </a:stretch>
        </p:blipFill>
        <p:spPr>
          <a:xfrm>
            <a:off x="3012140" y="3737033"/>
            <a:ext cx="2834640" cy="2326794"/>
          </a:xfrm>
          <a:prstGeom prst="rect">
            <a:avLst/>
          </a:prstGeom>
          <a:ln/>
        </p:spPr>
      </p:pic>
      <p:pic>
        <p:nvPicPr>
          <p:cNvPr id="6" name="image1.png">
            <a:extLst>
              <a:ext uri="{FF2B5EF4-FFF2-40B4-BE49-F238E27FC236}">
                <a16:creationId xmlns:a16="http://schemas.microsoft.com/office/drawing/2014/main" id="{0DBD3481-FE5D-467F-842D-DA3946DB987D}"/>
              </a:ext>
            </a:extLst>
          </p:cNvPr>
          <p:cNvPicPr/>
          <p:nvPr/>
        </p:nvPicPr>
        <p:blipFill>
          <a:blip r:embed="rId4"/>
          <a:srcRect/>
          <a:stretch>
            <a:fillRect/>
          </a:stretch>
        </p:blipFill>
        <p:spPr>
          <a:xfrm>
            <a:off x="6126480" y="3737033"/>
            <a:ext cx="2834640" cy="2326794"/>
          </a:xfrm>
          <a:prstGeom prst="rect">
            <a:avLst/>
          </a:prstGeom>
          <a:ln/>
        </p:spPr>
      </p:pic>
      <p:pic>
        <p:nvPicPr>
          <p:cNvPr id="7" name="image7.png">
            <a:extLst>
              <a:ext uri="{FF2B5EF4-FFF2-40B4-BE49-F238E27FC236}">
                <a16:creationId xmlns:a16="http://schemas.microsoft.com/office/drawing/2014/main" id="{5AA0DC0B-BBE9-44FA-B981-1CD8F001944F}"/>
              </a:ext>
            </a:extLst>
          </p:cNvPr>
          <p:cNvPicPr/>
          <p:nvPr/>
        </p:nvPicPr>
        <p:blipFill>
          <a:blip r:embed="rId5"/>
          <a:srcRect/>
          <a:stretch>
            <a:fillRect/>
          </a:stretch>
        </p:blipFill>
        <p:spPr>
          <a:xfrm>
            <a:off x="9179860" y="3737033"/>
            <a:ext cx="2834640" cy="2326794"/>
          </a:xfrm>
          <a:prstGeom prst="rect">
            <a:avLst/>
          </a:prstGeom>
          <a:ln/>
        </p:spPr>
      </p:pic>
      <p:sp>
        <p:nvSpPr>
          <p:cNvPr id="9" name="TextBox 8">
            <a:extLst>
              <a:ext uri="{FF2B5EF4-FFF2-40B4-BE49-F238E27FC236}">
                <a16:creationId xmlns:a16="http://schemas.microsoft.com/office/drawing/2014/main" id="{7C7399C4-47A6-44A5-8D8C-D2CCABBC9689}"/>
              </a:ext>
            </a:extLst>
          </p:cNvPr>
          <p:cNvSpPr txBox="1"/>
          <p:nvPr/>
        </p:nvSpPr>
        <p:spPr>
          <a:xfrm>
            <a:off x="2150533" y="3313514"/>
            <a:ext cx="2074333" cy="369332"/>
          </a:xfrm>
          <a:prstGeom prst="rect">
            <a:avLst/>
          </a:prstGeom>
          <a:noFill/>
        </p:spPr>
        <p:txBody>
          <a:bodyPr wrap="square">
            <a:spAutoFit/>
          </a:bodyPr>
          <a:lstStyle/>
          <a:p>
            <a:r>
              <a:rPr lang="en-US" dirty="0">
                <a:solidFill>
                  <a:schemeClr val="tx1"/>
                </a:solidFill>
              </a:rPr>
              <a:t>Regular </a:t>
            </a:r>
            <a:r>
              <a:rPr lang="en-US" altLang="zh-CN" dirty="0">
                <a:solidFill>
                  <a:schemeClr val="tx1"/>
                </a:solidFill>
              </a:rPr>
              <a:t>Expression</a:t>
            </a:r>
            <a:endParaRPr lang="en-US" dirty="0">
              <a:solidFill>
                <a:schemeClr val="tx1"/>
              </a:solidFill>
            </a:endParaRPr>
          </a:p>
        </p:txBody>
      </p:sp>
      <p:sp>
        <p:nvSpPr>
          <p:cNvPr id="10" name="TextBox 9">
            <a:extLst>
              <a:ext uri="{FF2B5EF4-FFF2-40B4-BE49-F238E27FC236}">
                <a16:creationId xmlns:a16="http://schemas.microsoft.com/office/drawing/2014/main" id="{D8F1032B-1A65-49F2-AFA3-FB884EA3A8D3}"/>
              </a:ext>
            </a:extLst>
          </p:cNvPr>
          <p:cNvSpPr txBox="1"/>
          <p:nvPr/>
        </p:nvSpPr>
        <p:spPr>
          <a:xfrm>
            <a:off x="8288867" y="3313514"/>
            <a:ext cx="2074333" cy="369332"/>
          </a:xfrm>
          <a:prstGeom prst="rect">
            <a:avLst/>
          </a:prstGeom>
          <a:noFill/>
        </p:spPr>
        <p:txBody>
          <a:bodyPr wrap="square">
            <a:spAutoFit/>
          </a:bodyPr>
          <a:lstStyle/>
          <a:p>
            <a:r>
              <a:rPr lang="en-US" altLang="zh-CN" dirty="0">
                <a:solidFill>
                  <a:schemeClr val="tx1"/>
                </a:solidFill>
              </a:rPr>
              <a:t>Machine Learning</a:t>
            </a:r>
            <a:endParaRPr lang="en-US" dirty="0">
              <a:solidFill>
                <a:schemeClr val="tx1"/>
              </a:solidFill>
            </a:endParaRPr>
          </a:p>
        </p:txBody>
      </p:sp>
    </p:spTree>
    <p:extLst>
      <p:ext uri="{BB962C8B-B14F-4D97-AF65-F5344CB8AC3E}">
        <p14:creationId xmlns:p14="http://schemas.microsoft.com/office/powerpoint/2010/main" val="83181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795E-5B91-4782-AF2A-EFDCB8115500}"/>
              </a:ext>
            </a:extLst>
          </p:cNvPr>
          <p:cNvSpPr>
            <a:spLocks noGrp="1"/>
          </p:cNvSpPr>
          <p:nvPr>
            <p:ph type="title"/>
          </p:nvPr>
        </p:nvSpPr>
        <p:spPr/>
        <p:txBody>
          <a:bodyPr>
            <a:normAutofit/>
          </a:bodyPr>
          <a:lstStyle/>
          <a:p>
            <a:r>
              <a:rPr lang="en-US" sz="4400" b="1" dirty="0">
                <a:solidFill>
                  <a:srgbClr val="499FBC"/>
                </a:solidFill>
                <a:latin typeface="Calibri"/>
                <a:cs typeface="Calibri"/>
              </a:rPr>
              <a:t>Result</a:t>
            </a:r>
          </a:p>
        </p:txBody>
      </p:sp>
      <p:graphicFrame>
        <p:nvGraphicFramePr>
          <p:cNvPr id="6" name="Content Placeholder 5">
            <a:extLst>
              <a:ext uri="{FF2B5EF4-FFF2-40B4-BE49-F238E27FC236}">
                <a16:creationId xmlns:a16="http://schemas.microsoft.com/office/drawing/2014/main" id="{8B46C6DD-EF54-4837-A0C3-ADC43A6CA095}"/>
              </a:ext>
            </a:extLst>
          </p:cNvPr>
          <p:cNvGraphicFramePr>
            <a:graphicFrameLocks noGrp="1"/>
          </p:cNvGraphicFramePr>
          <p:nvPr>
            <p:ph idx="1"/>
            <p:extLst>
              <p:ext uri="{D42A27DB-BD31-4B8C-83A1-F6EECF244321}">
                <p14:modId xmlns:p14="http://schemas.microsoft.com/office/powerpoint/2010/main" val="2893485252"/>
              </p:ext>
            </p:extLst>
          </p:nvPr>
        </p:nvGraphicFramePr>
        <p:xfrm>
          <a:off x="1280847" y="2403602"/>
          <a:ext cx="9630306" cy="1557276"/>
        </p:xfrm>
        <a:graphic>
          <a:graphicData uri="http://schemas.openxmlformats.org/drawingml/2006/table">
            <a:tbl>
              <a:tblPr>
                <a:tableStyleId>{5C22544A-7EE6-4342-B048-85BDC9FD1C3A}</a:tableStyleId>
              </a:tblPr>
              <a:tblGrid>
                <a:gridCol w="1070034">
                  <a:extLst>
                    <a:ext uri="{9D8B030D-6E8A-4147-A177-3AD203B41FA5}">
                      <a16:colId xmlns:a16="http://schemas.microsoft.com/office/drawing/2014/main" val="3097600847"/>
                    </a:ext>
                  </a:extLst>
                </a:gridCol>
                <a:gridCol w="1070034">
                  <a:extLst>
                    <a:ext uri="{9D8B030D-6E8A-4147-A177-3AD203B41FA5}">
                      <a16:colId xmlns:a16="http://schemas.microsoft.com/office/drawing/2014/main" val="1723715321"/>
                    </a:ext>
                  </a:extLst>
                </a:gridCol>
                <a:gridCol w="1070034">
                  <a:extLst>
                    <a:ext uri="{9D8B030D-6E8A-4147-A177-3AD203B41FA5}">
                      <a16:colId xmlns:a16="http://schemas.microsoft.com/office/drawing/2014/main" val="3969212168"/>
                    </a:ext>
                  </a:extLst>
                </a:gridCol>
                <a:gridCol w="1070034">
                  <a:extLst>
                    <a:ext uri="{9D8B030D-6E8A-4147-A177-3AD203B41FA5}">
                      <a16:colId xmlns:a16="http://schemas.microsoft.com/office/drawing/2014/main" val="1658098034"/>
                    </a:ext>
                  </a:extLst>
                </a:gridCol>
                <a:gridCol w="1070034">
                  <a:extLst>
                    <a:ext uri="{9D8B030D-6E8A-4147-A177-3AD203B41FA5}">
                      <a16:colId xmlns:a16="http://schemas.microsoft.com/office/drawing/2014/main" val="3623865390"/>
                    </a:ext>
                  </a:extLst>
                </a:gridCol>
                <a:gridCol w="1070034">
                  <a:extLst>
                    <a:ext uri="{9D8B030D-6E8A-4147-A177-3AD203B41FA5}">
                      <a16:colId xmlns:a16="http://schemas.microsoft.com/office/drawing/2014/main" val="269923925"/>
                    </a:ext>
                  </a:extLst>
                </a:gridCol>
                <a:gridCol w="1070034">
                  <a:extLst>
                    <a:ext uri="{9D8B030D-6E8A-4147-A177-3AD203B41FA5}">
                      <a16:colId xmlns:a16="http://schemas.microsoft.com/office/drawing/2014/main" val="4227278152"/>
                    </a:ext>
                  </a:extLst>
                </a:gridCol>
                <a:gridCol w="1070034">
                  <a:extLst>
                    <a:ext uri="{9D8B030D-6E8A-4147-A177-3AD203B41FA5}">
                      <a16:colId xmlns:a16="http://schemas.microsoft.com/office/drawing/2014/main" val="4236591564"/>
                    </a:ext>
                  </a:extLst>
                </a:gridCol>
                <a:gridCol w="1070034">
                  <a:extLst>
                    <a:ext uri="{9D8B030D-6E8A-4147-A177-3AD203B41FA5}">
                      <a16:colId xmlns:a16="http://schemas.microsoft.com/office/drawing/2014/main" val="858172663"/>
                    </a:ext>
                  </a:extLst>
                </a:gridCol>
              </a:tblGrid>
              <a:tr h="0">
                <a:tc>
                  <a:txBody>
                    <a:bodyPr/>
                    <a:lstStyle/>
                    <a:p>
                      <a:pPr marL="0" marR="0" algn="ctr">
                        <a:lnSpc>
                          <a:spcPct val="115000"/>
                        </a:lnSpc>
                        <a:spcBef>
                          <a:spcPts val="0"/>
                        </a:spcBef>
                        <a:spcAft>
                          <a:spcPts val="0"/>
                        </a:spcAft>
                      </a:pPr>
                      <a:r>
                        <a:rPr lang="en-US" sz="1400">
                          <a:effectLst/>
                        </a:rPr>
                        <a:t> </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AUROC</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AUPRC</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sensitivity</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specificity</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precision</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NPV</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accuracy</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F1</a:t>
                      </a:r>
                      <a:endParaRPr lang="en-US" sz="2800">
                        <a:effectLst/>
                        <a:latin typeface="Arial" panose="020B0604020202020204" pitchFamily="34" charset="0"/>
                        <a:ea typeface="SimSun" panose="02010600030101010101" pitchFamily="2" charset="-122"/>
                      </a:endParaRPr>
                    </a:p>
                  </a:txBody>
                  <a:tcPr marL="63500" marR="63500" marT="63500" marB="63500"/>
                </a:tc>
                <a:extLst>
                  <a:ext uri="{0D108BD9-81ED-4DB2-BD59-A6C34878D82A}">
                    <a16:rowId xmlns:a16="http://schemas.microsoft.com/office/drawing/2014/main" val="3990222572"/>
                  </a:ext>
                </a:extLst>
              </a:tr>
              <a:tr h="0">
                <a:tc>
                  <a:txBody>
                    <a:bodyPr/>
                    <a:lstStyle/>
                    <a:p>
                      <a:pPr marL="0" marR="0" algn="ctr">
                        <a:lnSpc>
                          <a:spcPct val="115000"/>
                        </a:lnSpc>
                        <a:spcBef>
                          <a:spcPts val="0"/>
                        </a:spcBef>
                        <a:spcAft>
                          <a:spcPts val="0"/>
                        </a:spcAft>
                      </a:pPr>
                      <a:r>
                        <a:rPr lang="en-US" sz="1600">
                          <a:effectLst/>
                        </a:rPr>
                        <a:t>Regex</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.540(.052)</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.127(.039)</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.479(.064)</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.841(.013)</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.187(.051)</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.956(.008)</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.816(.015)</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.268(.062)</a:t>
                      </a:r>
                      <a:endParaRPr lang="en-US" sz="2800">
                        <a:effectLst/>
                        <a:latin typeface="Arial" panose="020B0604020202020204" pitchFamily="34" charset="0"/>
                        <a:ea typeface="SimSun" panose="02010600030101010101" pitchFamily="2" charset="-122"/>
                      </a:endParaRPr>
                    </a:p>
                  </a:txBody>
                  <a:tcPr marL="63500" marR="63500" marT="63500" marB="63500"/>
                </a:tc>
                <a:extLst>
                  <a:ext uri="{0D108BD9-81ED-4DB2-BD59-A6C34878D82A}">
                    <a16:rowId xmlns:a16="http://schemas.microsoft.com/office/drawing/2014/main" val="3015360839"/>
                  </a:ext>
                </a:extLst>
              </a:tr>
              <a:tr h="0">
                <a:tc>
                  <a:txBody>
                    <a:bodyPr/>
                    <a:lstStyle/>
                    <a:p>
                      <a:pPr marL="0" marR="0" algn="ctr">
                        <a:lnSpc>
                          <a:spcPct val="115000"/>
                        </a:lnSpc>
                        <a:spcBef>
                          <a:spcPts val="0"/>
                        </a:spcBef>
                        <a:spcAft>
                          <a:spcPts val="0"/>
                        </a:spcAft>
                      </a:pPr>
                      <a:r>
                        <a:rPr lang="en-US" sz="1600">
                          <a:effectLst/>
                        </a:rPr>
                        <a:t>ML</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dirty="0">
                          <a:effectLst/>
                        </a:rPr>
                        <a:t>1.0(0.0)</a:t>
                      </a:r>
                      <a:endParaRPr lang="en-US" sz="2800" dirty="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dirty="0">
                          <a:effectLst/>
                        </a:rPr>
                        <a:t>1.0(0.0)</a:t>
                      </a:r>
                      <a:endParaRPr lang="en-US" sz="2800" dirty="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extLst>
                  <a:ext uri="{0D108BD9-81ED-4DB2-BD59-A6C34878D82A}">
                    <a16:rowId xmlns:a16="http://schemas.microsoft.com/office/drawing/2014/main" val="3295350366"/>
                  </a:ext>
                </a:extLst>
              </a:tr>
              <a:tr h="0">
                <a:tc>
                  <a:txBody>
                    <a:bodyPr/>
                    <a:lstStyle/>
                    <a:p>
                      <a:pPr marL="0" marR="0" algn="ctr">
                        <a:lnSpc>
                          <a:spcPct val="115000"/>
                        </a:lnSpc>
                        <a:spcBef>
                          <a:spcPts val="0"/>
                        </a:spcBef>
                        <a:spcAft>
                          <a:spcPts val="0"/>
                        </a:spcAft>
                      </a:pPr>
                      <a:r>
                        <a:rPr lang="en-US" sz="1600">
                          <a:effectLst/>
                        </a:rPr>
                        <a:t>Ensemble</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a:effectLst/>
                        </a:rPr>
                        <a:t>1.0(0.0)</a:t>
                      </a:r>
                      <a:endParaRPr lang="en-US" sz="2800">
                        <a:effectLst/>
                        <a:latin typeface="Arial" panose="020B0604020202020204" pitchFamily="34" charset="0"/>
                        <a:ea typeface="SimSun" panose="02010600030101010101" pitchFamily="2" charset="-122"/>
                      </a:endParaRPr>
                    </a:p>
                  </a:txBody>
                  <a:tcPr marL="63500" marR="63500" marT="63500" marB="63500"/>
                </a:tc>
                <a:tc>
                  <a:txBody>
                    <a:bodyPr/>
                    <a:lstStyle/>
                    <a:p>
                      <a:pPr marL="0" marR="0" algn="ctr">
                        <a:lnSpc>
                          <a:spcPct val="115000"/>
                        </a:lnSpc>
                        <a:spcBef>
                          <a:spcPts val="0"/>
                        </a:spcBef>
                        <a:spcAft>
                          <a:spcPts val="0"/>
                        </a:spcAft>
                      </a:pPr>
                      <a:r>
                        <a:rPr lang="en-US" sz="1600" dirty="0">
                          <a:effectLst/>
                        </a:rPr>
                        <a:t>1.0(0.0)</a:t>
                      </a:r>
                      <a:endParaRPr lang="en-US" sz="2800" dirty="0">
                        <a:effectLst/>
                        <a:latin typeface="Arial" panose="020B0604020202020204" pitchFamily="34" charset="0"/>
                        <a:ea typeface="SimSun" panose="02010600030101010101" pitchFamily="2" charset="-122"/>
                      </a:endParaRPr>
                    </a:p>
                  </a:txBody>
                  <a:tcPr marL="63500" marR="63500" marT="63500" marB="63500"/>
                </a:tc>
                <a:extLst>
                  <a:ext uri="{0D108BD9-81ED-4DB2-BD59-A6C34878D82A}">
                    <a16:rowId xmlns:a16="http://schemas.microsoft.com/office/drawing/2014/main" val="1671564288"/>
                  </a:ext>
                </a:extLst>
              </a:tr>
            </a:tbl>
          </a:graphicData>
        </a:graphic>
      </p:graphicFrame>
      <p:sp>
        <p:nvSpPr>
          <p:cNvPr id="8" name="TextBox 7">
            <a:extLst>
              <a:ext uri="{FF2B5EF4-FFF2-40B4-BE49-F238E27FC236}">
                <a16:creationId xmlns:a16="http://schemas.microsoft.com/office/drawing/2014/main" id="{9579487A-BEB5-4B19-A95F-CFF9069E1817}"/>
              </a:ext>
            </a:extLst>
          </p:cNvPr>
          <p:cNvSpPr txBox="1"/>
          <p:nvPr/>
        </p:nvSpPr>
        <p:spPr>
          <a:xfrm>
            <a:off x="1097280" y="1945901"/>
            <a:ext cx="10710333" cy="369332"/>
          </a:xfrm>
          <a:prstGeom prst="rect">
            <a:avLst/>
          </a:prstGeom>
          <a:noFill/>
        </p:spPr>
        <p:txBody>
          <a:bodyPr wrap="square">
            <a:spAutoFit/>
          </a:bodyPr>
          <a:lstStyle/>
          <a:p>
            <a:pPr marL="0" marR="0">
              <a:spcBef>
                <a:spcPts val="0"/>
              </a:spcBef>
              <a:spcAft>
                <a:spcPts val="200"/>
              </a:spcAft>
            </a:pPr>
            <a:r>
              <a:rPr lang="en-US" sz="1800" b="1" i="1" dirty="0">
                <a:solidFill>
                  <a:srgbClr val="1F497D"/>
                </a:solidFill>
                <a:effectLst/>
                <a:latin typeface="Times New Roman" panose="02020603050405020304" pitchFamily="18" charset="0"/>
                <a:ea typeface="SimSun" panose="02010600030101010101" pitchFamily="2" charset="-122"/>
              </a:rPr>
              <a:t>Table 1</a:t>
            </a:r>
            <a:r>
              <a:rPr lang="en-US" sz="1800" i="1" dirty="0">
                <a:solidFill>
                  <a:srgbClr val="1F497D"/>
                </a:solidFill>
                <a:effectLst/>
                <a:latin typeface="Times New Roman" panose="02020603050405020304" pitchFamily="18" charset="0"/>
                <a:ea typeface="SimSun" panose="02010600030101010101" pitchFamily="2" charset="-122"/>
              </a:rPr>
              <a:t>. Five-fold cross validation performances of the models on sensitive attribute dentification: mean(std).</a:t>
            </a:r>
            <a:endParaRPr lang="en-US" sz="1800" i="1" dirty="0">
              <a:solidFill>
                <a:srgbClr val="1F497D"/>
              </a:solidFill>
              <a:effectLst/>
              <a:latin typeface="Arial" panose="020B0604020202020204" pitchFamily="34" charset="0"/>
              <a:ea typeface="SimSun" panose="02010600030101010101" pitchFamily="2" charset="-122"/>
            </a:endParaRPr>
          </a:p>
        </p:txBody>
      </p:sp>
      <p:pic>
        <p:nvPicPr>
          <p:cNvPr id="9" name="Picture 8">
            <a:extLst>
              <a:ext uri="{FF2B5EF4-FFF2-40B4-BE49-F238E27FC236}">
                <a16:creationId xmlns:a16="http://schemas.microsoft.com/office/drawing/2014/main" id="{7B3FCA52-982E-41F6-BCFD-A724CF06F4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0847" y="4049247"/>
            <a:ext cx="4561153" cy="2283820"/>
          </a:xfrm>
          <a:prstGeom prst="rect">
            <a:avLst/>
          </a:prstGeom>
          <a:noFill/>
          <a:ln>
            <a:noFill/>
          </a:ln>
        </p:spPr>
      </p:pic>
      <p:sp>
        <p:nvSpPr>
          <p:cNvPr id="11" name="TextBox 10">
            <a:extLst>
              <a:ext uri="{FF2B5EF4-FFF2-40B4-BE49-F238E27FC236}">
                <a16:creationId xmlns:a16="http://schemas.microsoft.com/office/drawing/2014/main" id="{BC4C28FB-D353-439D-B596-17A3E8496A02}"/>
              </a:ext>
            </a:extLst>
          </p:cNvPr>
          <p:cNvSpPr txBox="1"/>
          <p:nvPr/>
        </p:nvSpPr>
        <p:spPr>
          <a:xfrm>
            <a:off x="6096000" y="4203927"/>
            <a:ext cx="4707466" cy="1754326"/>
          </a:xfrm>
          <a:prstGeom prst="rect">
            <a:avLst/>
          </a:prstGeom>
          <a:noFill/>
        </p:spPr>
        <p:txBody>
          <a:bodyPr wrap="square">
            <a:spAutoFit/>
          </a:bodyPr>
          <a:lstStyle/>
          <a:p>
            <a:pPr marL="0" marR="0">
              <a:spcBef>
                <a:spcPts val="0"/>
              </a:spcBef>
              <a:spcAft>
                <a:spcPts val="1000"/>
              </a:spcAft>
            </a:pPr>
            <a:r>
              <a:rPr lang="en-US" sz="1800" b="1" i="1" dirty="0">
                <a:solidFill>
                  <a:srgbClr val="1F497D"/>
                </a:solidFill>
                <a:effectLst/>
                <a:latin typeface="Times New Roman" panose="02020603050405020304" pitchFamily="18" charset="0"/>
                <a:ea typeface="SimSun" panose="02010600030101010101" pitchFamily="2" charset="-122"/>
              </a:rPr>
              <a:t>Figure 1.</a:t>
            </a:r>
            <a:r>
              <a:rPr lang="en-US" sz="1800" i="1" dirty="0">
                <a:solidFill>
                  <a:srgbClr val="1F497D"/>
                </a:solidFill>
                <a:effectLst/>
                <a:latin typeface="Times New Roman" panose="02020603050405020304" pitchFamily="18" charset="0"/>
                <a:ea typeface="SimSun" panose="02010600030101010101" pitchFamily="2" charset="-122"/>
              </a:rPr>
              <a:t> The running time of the Regex model and the ML model. The running time of regex model is for completely screening all patterns of all 899 columns in the dataset. The running time for ML model is for completely calculating all engineered features of all</a:t>
            </a:r>
            <a:endParaRPr lang="en-US" sz="1800" i="1" dirty="0">
              <a:solidFill>
                <a:srgbClr val="1F497D"/>
              </a:solidFill>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4172253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5E0-367E-4ACE-977F-CEC70BB3F551}"/>
              </a:ext>
            </a:extLst>
          </p:cNvPr>
          <p:cNvSpPr>
            <a:spLocks noGrp="1"/>
          </p:cNvSpPr>
          <p:nvPr>
            <p:ph type="title"/>
          </p:nvPr>
        </p:nvSpPr>
        <p:spPr/>
        <p:txBody>
          <a:bodyPr>
            <a:normAutofit/>
          </a:bodyPr>
          <a:lstStyle/>
          <a:p>
            <a:r>
              <a:rPr lang="en-US" sz="4400" b="1" dirty="0" err="1">
                <a:solidFill>
                  <a:srgbClr val="499FBC"/>
                </a:solidFill>
                <a:latin typeface="Calibri"/>
                <a:cs typeface="Calibri"/>
              </a:rPr>
              <a:t>Explainability</a:t>
            </a:r>
            <a:endParaRPr lang="en-US" sz="4400" b="1" dirty="0">
              <a:solidFill>
                <a:srgbClr val="499FBC"/>
              </a:solidFill>
              <a:latin typeface="Calibri"/>
              <a:cs typeface="Calibri"/>
            </a:endParaRPr>
          </a:p>
        </p:txBody>
      </p:sp>
      <p:sp>
        <p:nvSpPr>
          <p:cNvPr id="3" name="Content Placeholder 2">
            <a:extLst>
              <a:ext uri="{FF2B5EF4-FFF2-40B4-BE49-F238E27FC236}">
                <a16:creationId xmlns:a16="http://schemas.microsoft.com/office/drawing/2014/main" id="{C036D28A-AB8C-4409-8ABA-D9E87CE89D29}"/>
              </a:ext>
            </a:extLst>
          </p:cNvPr>
          <p:cNvSpPr>
            <a:spLocks noGrp="1"/>
          </p:cNvSpPr>
          <p:nvPr>
            <p:ph idx="1"/>
          </p:nvPr>
        </p:nvSpPr>
        <p:spPr>
          <a:xfrm>
            <a:off x="6965315" y="4741333"/>
            <a:ext cx="4507018" cy="1502615"/>
          </a:xfrm>
        </p:spPr>
        <p:txBody>
          <a:bodyPr/>
          <a:lstStyle/>
          <a:p>
            <a:r>
              <a:rPr lang="en-US" sz="1800" b="1" i="1" dirty="0">
                <a:solidFill>
                  <a:srgbClr val="1F497D"/>
                </a:solidFill>
                <a:effectLst/>
                <a:latin typeface="Times New Roman" panose="02020603050405020304" pitchFamily="18" charset="0"/>
                <a:ea typeface="SimSun" panose="02010600030101010101" pitchFamily="2" charset="-122"/>
              </a:rPr>
              <a:t>Figure 2</a:t>
            </a:r>
            <a:r>
              <a:rPr lang="en-US" sz="1800" i="1" dirty="0">
                <a:solidFill>
                  <a:srgbClr val="1F497D"/>
                </a:solidFill>
                <a:effectLst/>
                <a:latin typeface="Times New Roman" panose="02020603050405020304" pitchFamily="18" charset="0"/>
                <a:ea typeface="SimSun" panose="02010600030101010101" pitchFamily="2" charset="-122"/>
              </a:rPr>
              <a:t>. Feature importance of the engineered features. Importance is normalized to the range of [0,1]. The error bar means standard deviation calculated from five-fold cross validation.</a:t>
            </a:r>
            <a:endParaRPr lang="en-US" sz="1800" i="1" dirty="0">
              <a:solidFill>
                <a:srgbClr val="1F497D"/>
              </a:solidFill>
              <a:effectLst/>
              <a:latin typeface="Arial" panose="020B0604020202020204" pitchFamily="34" charset="0"/>
              <a:ea typeface="SimSun" panose="02010600030101010101" pitchFamily="2" charset="-122"/>
            </a:endParaRPr>
          </a:p>
          <a:p>
            <a:endParaRPr lang="en-US" dirty="0"/>
          </a:p>
        </p:txBody>
      </p:sp>
      <p:pic>
        <p:nvPicPr>
          <p:cNvPr id="4" name="image5.png">
            <a:extLst>
              <a:ext uri="{FF2B5EF4-FFF2-40B4-BE49-F238E27FC236}">
                <a16:creationId xmlns:a16="http://schemas.microsoft.com/office/drawing/2014/main" id="{778A6668-9AEC-4360-997D-8ED2BB0C27B8}"/>
              </a:ext>
            </a:extLst>
          </p:cNvPr>
          <p:cNvPicPr/>
          <p:nvPr/>
        </p:nvPicPr>
        <p:blipFill>
          <a:blip r:embed="rId2"/>
          <a:srcRect/>
          <a:stretch>
            <a:fillRect/>
          </a:stretch>
        </p:blipFill>
        <p:spPr>
          <a:xfrm>
            <a:off x="6228503" y="87855"/>
            <a:ext cx="5303097" cy="4653478"/>
          </a:xfrm>
          <a:prstGeom prst="rect">
            <a:avLst/>
          </a:prstGeom>
          <a:ln/>
        </p:spPr>
      </p:pic>
      <p:sp>
        <p:nvSpPr>
          <p:cNvPr id="6" name="Content Placeholder 2">
            <a:extLst>
              <a:ext uri="{FF2B5EF4-FFF2-40B4-BE49-F238E27FC236}">
                <a16:creationId xmlns:a16="http://schemas.microsoft.com/office/drawing/2014/main" id="{9961A9B2-8FAE-4502-BD3C-544B14A48B48}"/>
              </a:ext>
            </a:extLst>
          </p:cNvPr>
          <p:cNvSpPr txBox="1">
            <a:spLocks/>
          </p:cNvSpPr>
          <p:nvPr/>
        </p:nvSpPr>
        <p:spPr>
          <a:xfrm>
            <a:off x="1097280" y="1845734"/>
            <a:ext cx="4866218" cy="43982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effectLst/>
                <a:latin typeface="Times New Roman" panose="02020603050405020304" pitchFamily="18" charset="0"/>
                <a:ea typeface="Times New Roman" panose="02020603050405020304" pitchFamily="18" charset="0"/>
              </a:rPr>
              <a:t>Top-20 important features ranking by their importance</a:t>
            </a:r>
          </a:p>
          <a:p>
            <a:r>
              <a:rPr lang="en-US" sz="1800" dirty="0">
                <a:solidFill>
                  <a:schemeClr val="tx1"/>
                </a:solidFill>
                <a:latin typeface="Times New Roman" panose="02020603050405020304" pitchFamily="18" charset="0"/>
              </a:rPr>
              <a:t>Examples:</a:t>
            </a:r>
          </a:p>
          <a:p>
            <a:pPr lvl="1">
              <a:buFont typeface="Wingdings" panose="05000000000000000000" pitchFamily="2" charset="2"/>
              <a:buChar char="§"/>
            </a:pPr>
            <a:r>
              <a:rPr lang="en-US" sz="1600" i="1" dirty="0">
                <a:effectLst/>
                <a:latin typeface="Times New Roman" panose="02020603050405020304" pitchFamily="18" charset="0"/>
                <a:ea typeface="Times New Roman" panose="02020603050405020304" pitchFamily="18" charset="0"/>
              </a:rPr>
              <a:t>Gini impurity </a:t>
            </a:r>
            <a:r>
              <a:rPr lang="en-US" sz="1600" dirty="0">
                <a:effectLst/>
                <a:latin typeface="Times New Roman" panose="02020603050405020304" pitchFamily="18" charset="0"/>
                <a:ea typeface="Times New Roman" panose="02020603050405020304" pitchFamily="18" charset="0"/>
              </a:rPr>
              <a:t>is the most important feature since it represents the impurity or heterogeneity of a set of labels (so that medical IDs has the largest </a:t>
            </a:r>
            <a:r>
              <a:rPr lang="en-US" sz="1600" dirty="0" err="1">
                <a:effectLst/>
                <a:latin typeface="Times New Roman" panose="02020603050405020304" pitchFamily="18" charset="0"/>
                <a:ea typeface="Times New Roman" panose="02020603050405020304" pitchFamily="18" charset="0"/>
              </a:rPr>
              <a:t>gini</a:t>
            </a:r>
            <a:r>
              <a:rPr lang="en-US" sz="1600" dirty="0">
                <a:effectLst/>
                <a:latin typeface="Times New Roman" panose="02020603050405020304" pitchFamily="18" charset="0"/>
                <a:ea typeface="Times New Roman" panose="02020603050405020304" pitchFamily="18" charset="0"/>
              </a:rPr>
              <a:t> impurity). </a:t>
            </a:r>
          </a:p>
          <a:p>
            <a:pPr lvl="1">
              <a:buFont typeface="Wingdings" panose="05000000000000000000" pitchFamily="2" charset="2"/>
              <a:buChar char="§"/>
            </a:pPr>
            <a:r>
              <a:rPr lang="en-US" sz="1600" i="1" dirty="0">
                <a:latin typeface="Times New Roman" panose="02020603050405020304" pitchFamily="18" charset="0"/>
                <a:ea typeface="Times New Roman" panose="02020603050405020304" pitchFamily="18" charset="0"/>
              </a:rPr>
              <a:t>B</a:t>
            </a:r>
            <a:r>
              <a:rPr lang="en-US" sz="1600" i="1" dirty="0">
                <a:effectLst/>
                <a:latin typeface="Times New Roman" panose="02020603050405020304" pitchFamily="18" charset="0"/>
                <a:ea typeface="Times New Roman" panose="02020603050405020304" pitchFamily="18" charset="0"/>
              </a:rPr>
              <a:t>in counts/bin edge </a:t>
            </a:r>
            <a:r>
              <a:rPr lang="en-US" sz="1600" dirty="0">
                <a:effectLst/>
                <a:latin typeface="Times New Roman" panose="02020603050405020304" pitchFamily="18" charset="0"/>
                <a:ea typeface="Times New Roman" panose="02020603050405020304" pitchFamily="18" charset="0"/>
              </a:rPr>
              <a:t>values of histogram is largely dependent on the feature being categorical or continuous </a:t>
            </a:r>
          </a:p>
          <a:p>
            <a:pPr lvl="1">
              <a:buFont typeface="Wingdings" panose="05000000000000000000" pitchFamily="2" charset="2"/>
              <a:buChar char="§"/>
            </a:pPr>
            <a:r>
              <a:rPr lang="en-US" sz="1600" i="1" dirty="0">
                <a:effectLst/>
                <a:latin typeface="Times New Roman" panose="02020603050405020304" pitchFamily="18" charset="0"/>
                <a:ea typeface="Times New Roman" panose="02020603050405020304" pitchFamily="18" charset="0"/>
              </a:rPr>
              <a:t>Skewness</a:t>
            </a:r>
            <a:r>
              <a:rPr lang="en-US" sz="1600" dirty="0">
                <a:effectLst/>
                <a:latin typeface="Times New Roman" panose="02020603050405020304" pitchFamily="18" charset="0"/>
                <a:ea typeface="Times New Roman" panose="02020603050405020304" pitchFamily="18" charset="0"/>
              </a:rPr>
              <a:t> measures the symmetry of the sample distribution and data type such as string, datetime, float, int, etc. also tells whether an attribute likely contains sensitive information. </a:t>
            </a:r>
            <a:endParaRPr lang="en-US" dirty="0">
              <a:solidFill>
                <a:schemeClr val="tx1"/>
              </a:solidFill>
            </a:endParaRPr>
          </a:p>
        </p:txBody>
      </p:sp>
    </p:spTree>
    <p:extLst>
      <p:ext uri="{BB962C8B-B14F-4D97-AF65-F5344CB8AC3E}">
        <p14:creationId xmlns:p14="http://schemas.microsoft.com/office/powerpoint/2010/main" val="416988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p:txBody>
          <a:bodyPr/>
          <a:lstStyle/>
          <a:p>
            <a:r>
              <a:rPr lang="en-US" b="1" dirty="0">
                <a:solidFill>
                  <a:srgbClr val="499FBC"/>
                </a:solidFill>
                <a:latin typeface="Calibri" panose="020F0502020204030204" pitchFamily="34" charset="0"/>
              </a:rPr>
              <a:t>Acknowledgement </a:t>
            </a:r>
          </a:p>
        </p:txBody>
      </p: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1097280" y="2177334"/>
            <a:ext cx="10058400" cy="4023360"/>
          </a:xfrm>
        </p:spPr>
        <p:txBody>
          <a:bodyPr/>
          <a:lstStyle/>
          <a:p>
            <a:pPr>
              <a:lnSpc>
                <a:spcPct val="150000"/>
              </a:lnSpc>
              <a:buFont typeface="Wingdings" panose="05000000000000000000" pitchFamily="2" charset="2"/>
              <a:buChar char="§"/>
            </a:pPr>
            <a:r>
              <a:rPr lang="en-US" dirty="0"/>
              <a:t> Thanks to the leadership of Dr. Lucila Ohno-Machado and Dr. Hua Xu</a:t>
            </a:r>
          </a:p>
          <a:p>
            <a:pPr>
              <a:lnSpc>
                <a:spcPct val="150000"/>
              </a:lnSpc>
              <a:buFont typeface="Wingdings" panose="05000000000000000000" pitchFamily="2" charset="2"/>
              <a:buChar char="§"/>
            </a:pPr>
            <a:r>
              <a:rPr lang="en-US" dirty="0"/>
              <a:t> Thanks to Dr. Kai Zhang and </a:t>
            </a:r>
            <a:r>
              <a:rPr lang="en-US" dirty="0" err="1"/>
              <a:t>Luyao</a:t>
            </a:r>
            <a:r>
              <a:rPr lang="en-US" dirty="0"/>
              <a:t> Chen for the implementation</a:t>
            </a:r>
          </a:p>
          <a:p>
            <a:pPr>
              <a:lnSpc>
                <a:spcPct val="150000"/>
              </a:lnSpc>
              <a:buFont typeface="Wingdings" panose="05000000000000000000" pitchFamily="2" charset="2"/>
              <a:buChar char="§"/>
            </a:pPr>
            <a:r>
              <a:rPr lang="en-US" dirty="0"/>
              <a:t> Thank </a:t>
            </a:r>
            <a:r>
              <a:rPr lang="en-US" dirty="0" err="1"/>
              <a:t>Pritham</a:t>
            </a:r>
            <a:r>
              <a:rPr lang="en-US" dirty="0"/>
              <a:t> Ram for the team organization</a:t>
            </a:r>
          </a:p>
          <a:p>
            <a:pPr>
              <a:lnSpc>
                <a:spcPct val="150000"/>
              </a:lnSpc>
              <a:buFont typeface="Wingdings" panose="05000000000000000000" pitchFamily="2" charset="2"/>
              <a:buChar char="§"/>
            </a:pPr>
            <a:r>
              <a:rPr lang="en-US" dirty="0"/>
              <a:t> Thank NLM for the funding support U24LM013755</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66808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b="1">
                <a:solidFill>
                  <a:schemeClr val="tx1">
                    <a:lumMod val="85000"/>
                    <a:lumOff val="15000"/>
                  </a:schemeClr>
                </a:solidFill>
              </a:rPr>
              <a:t>Questions</a:t>
            </a:r>
          </a:p>
        </p:txBody>
      </p:sp>
      <p:pic>
        <p:nvPicPr>
          <p:cNvPr id="9" name="Graphic 8" descr="Help">
            <a:extLst>
              <a:ext uri="{FF2B5EF4-FFF2-40B4-BE49-F238E27FC236}">
                <a16:creationId xmlns:a16="http://schemas.microsoft.com/office/drawing/2014/main" id="{43E183E3-4116-5441-DAFD-35A5BA59AF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2" name="Rectangle 21">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564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a:extLst>
              <a:ext uri="{FF2B5EF4-FFF2-40B4-BE49-F238E27FC236}">
                <a16:creationId xmlns:a16="http://schemas.microsoft.com/office/drawing/2014/main" id="{1DEB6224-F768-8370-6ECA-F68A4BCD7BDE}"/>
              </a:ext>
            </a:extLst>
          </p:cNvPr>
          <p:cNvGraphicFramePr/>
          <p:nvPr>
            <p:extLst>
              <p:ext uri="{D42A27DB-BD31-4B8C-83A1-F6EECF244321}">
                <p14:modId xmlns:p14="http://schemas.microsoft.com/office/powerpoint/2010/main" val="171590069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1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097" y="1938865"/>
            <a:ext cx="8848436" cy="1100667"/>
          </a:xfrm>
        </p:spPr>
        <p:txBody>
          <a:bodyPr>
            <a:normAutofit/>
          </a:bodyPr>
          <a:lstStyle/>
          <a:p>
            <a:pPr algn="r"/>
            <a:r>
              <a:rPr lang="en-US" altLang="zh-CN" b="1" dirty="0">
                <a:solidFill>
                  <a:srgbClr val="499FBC"/>
                </a:solidFill>
                <a:latin typeface="Calibri" panose="020F0502020204030204" pitchFamily="34" charset="0"/>
              </a:rPr>
              <a:t>Our previous work on this topic</a:t>
            </a:r>
            <a:endParaRPr lang="en-US" altLang="en-US" b="1" dirty="0">
              <a:solidFill>
                <a:srgbClr val="499FBC"/>
              </a:solidFill>
              <a:latin typeface="Calibri" panose="020F0502020204030204" pitchFamily="34" charset="0"/>
            </a:endParaRPr>
          </a:p>
        </p:txBody>
      </p:sp>
    </p:spTree>
    <p:extLst>
      <p:ext uri="{BB962C8B-B14F-4D97-AF65-F5344CB8AC3E}">
        <p14:creationId xmlns:p14="http://schemas.microsoft.com/office/powerpoint/2010/main" val="273321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5">
            <a:extLst>
              <a:ext uri="{FF2B5EF4-FFF2-40B4-BE49-F238E27FC236}">
                <a16:creationId xmlns:a16="http://schemas.microsoft.com/office/drawing/2014/main" id="{BB8500E2-9DDB-4D49-8115-B57F7B2B8FAA}"/>
              </a:ext>
            </a:extLst>
          </p:cNvPr>
          <p:cNvSpPr txBox="1">
            <a:spLocks/>
          </p:cNvSpPr>
          <p:nvPr/>
        </p:nvSpPr>
        <p:spPr>
          <a:xfrm>
            <a:off x="1194137" y="2097248"/>
            <a:ext cx="8887984" cy="38587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1"/>
                </a:solidFill>
                <a:latin typeface="Calibri" panose="020F0502020204030204" pitchFamily="34" charset="0"/>
                <a:cs typeface="Calibri" panose="020F0502020204030204" pitchFamily="34" charset="0"/>
              </a:rPr>
              <a:t>Use of Common Data Elements (CDEs)</a:t>
            </a:r>
          </a:p>
          <a:p>
            <a:pPr lvl="1"/>
            <a:r>
              <a:rPr lang="en-US" sz="2000" dirty="0">
                <a:solidFill>
                  <a:schemeClr val="tx1"/>
                </a:solidFill>
                <a:latin typeface="Calibri" panose="020F0502020204030204" pitchFamily="34" charset="0"/>
                <a:cs typeface="Calibri" panose="020F0502020204030204" pitchFamily="34" charset="0"/>
              </a:rPr>
              <a:t>NIH minimum CDEs for prospective human subject studies </a:t>
            </a:r>
          </a:p>
          <a:p>
            <a:pPr lvl="1"/>
            <a:r>
              <a:rPr lang="en-US" sz="2000" dirty="0">
                <a:solidFill>
                  <a:schemeClr val="tx1"/>
                </a:solidFill>
                <a:latin typeface="Calibri" panose="020F0502020204030204" pitchFamily="34" charset="0"/>
                <a:cs typeface="Calibri" panose="020F0502020204030204" pitchFamily="34" charset="0"/>
              </a:rPr>
              <a:t>Recommend CDEs for each FOA research area</a:t>
            </a:r>
          </a:p>
          <a:p>
            <a:pPr lvl="1"/>
            <a:r>
              <a:rPr lang="en-US" sz="2000" dirty="0">
                <a:solidFill>
                  <a:schemeClr val="tx1"/>
                </a:solidFill>
                <a:latin typeface="Calibri" panose="020F0502020204030204" pitchFamily="34" charset="0"/>
                <a:cs typeface="Calibri" panose="020F0502020204030204" pitchFamily="34" charset="0"/>
              </a:rPr>
              <a:t>IMI – CDE mapping tool</a:t>
            </a:r>
          </a:p>
          <a:p>
            <a:r>
              <a:rPr lang="en-US" sz="2400" dirty="0">
                <a:solidFill>
                  <a:schemeClr val="tx1"/>
                </a:solidFill>
                <a:latin typeface="Calibri" panose="020F0502020204030204" pitchFamily="34" charset="0"/>
                <a:cs typeface="Calibri" panose="020F0502020204030204" pitchFamily="34" charset="0"/>
              </a:rPr>
              <a:t>Data collection </a:t>
            </a:r>
          </a:p>
          <a:p>
            <a:pPr lvl="1"/>
            <a:r>
              <a:rPr lang="en-US" sz="2000" dirty="0">
                <a:solidFill>
                  <a:schemeClr val="tx1"/>
                </a:solidFill>
                <a:latin typeface="Calibri" panose="020F0502020204030204" pitchFamily="34" charset="0"/>
                <a:cs typeface="Calibri" panose="020F0502020204030204" pitchFamily="34" charset="0"/>
              </a:rPr>
              <a:t>Secure FTP for data submission </a:t>
            </a:r>
          </a:p>
          <a:p>
            <a:pPr lvl="1"/>
            <a:r>
              <a:rPr lang="en-US" sz="2000" dirty="0">
                <a:solidFill>
                  <a:schemeClr val="tx1"/>
                </a:solidFill>
                <a:latin typeface="Calibri" panose="020F0502020204030204" pitchFamily="34" charset="0"/>
                <a:cs typeface="Calibri" panose="020F0502020204030204" pitchFamily="34" charset="0"/>
              </a:rPr>
              <a:t>Quality assurance of submitted datasets </a:t>
            </a:r>
          </a:p>
          <a:p>
            <a:r>
              <a:rPr lang="en-US" sz="2400" b="1" dirty="0">
                <a:solidFill>
                  <a:schemeClr val="tx1"/>
                </a:solidFill>
                <a:latin typeface="Calibri" panose="020F0502020204030204" pitchFamily="34" charset="0"/>
                <a:cs typeface="Calibri" panose="020F0502020204030204" pitchFamily="34" charset="0"/>
              </a:rPr>
              <a:t>Data sharing (</a:t>
            </a:r>
            <a:r>
              <a:rPr lang="en-US" sz="2400" b="1" dirty="0">
                <a:solidFill>
                  <a:schemeClr val="tx1"/>
                </a:solidFill>
                <a:latin typeface="Calibri" panose="020F0502020204030204" pitchFamily="34" charset="0"/>
                <a:cs typeface="Calibri" panose="020F0502020204030204" pitchFamily="34" charset="0"/>
                <a:hlinkClick r:id="rId3"/>
              </a:rPr>
              <a:t>https://www.radxrad.org/data-core-resources/</a:t>
            </a:r>
            <a:r>
              <a:rPr lang="en-US" sz="2400" b="1" dirty="0">
                <a:solidFill>
                  <a:schemeClr val="tx1"/>
                </a:solidFill>
                <a:latin typeface="Calibri" panose="020F0502020204030204" pitchFamily="34" charset="0"/>
                <a:cs typeface="Calibri" panose="020F0502020204030204" pitchFamily="34" charset="0"/>
              </a:rPr>
              <a:t>)</a:t>
            </a:r>
          </a:p>
          <a:p>
            <a:pPr lvl="1"/>
            <a:r>
              <a:rPr lang="en-US" sz="2000" b="1" dirty="0">
                <a:solidFill>
                  <a:schemeClr val="tx1"/>
                </a:solidFill>
                <a:latin typeface="Calibri" panose="020F0502020204030204" pitchFamily="34" charset="0"/>
                <a:cs typeface="Calibri" panose="020F0502020204030204" pitchFamily="34" charset="0"/>
              </a:rPr>
              <a:t>Privacy protection tools</a:t>
            </a:r>
          </a:p>
          <a:p>
            <a:pPr lvl="2"/>
            <a:r>
              <a:rPr lang="en-US" sz="2000" b="1" dirty="0">
                <a:solidFill>
                  <a:schemeClr val="tx1"/>
                </a:solidFill>
                <a:latin typeface="Calibri" panose="020F0502020204030204" pitchFamily="34" charset="0"/>
                <a:cs typeface="Calibri" panose="020F0502020204030204" pitchFamily="34" charset="0"/>
              </a:rPr>
              <a:t>Subject ID generation tool</a:t>
            </a:r>
          </a:p>
          <a:p>
            <a:pPr lvl="2"/>
            <a:r>
              <a:rPr lang="en-US" sz="2000" b="1" dirty="0">
                <a:solidFill>
                  <a:schemeClr val="tx1"/>
                </a:solidFill>
                <a:latin typeface="Calibri" panose="020F0502020204030204" pitchFamily="34" charset="0"/>
                <a:cs typeface="Calibri" panose="020F0502020204030204" pitchFamily="34" charset="0"/>
              </a:rPr>
              <a:t>Zip Code truncation tool  </a:t>
            </a:r>
          </a:p>
          <a:p>
            <a:pPr lvl="2"/>
            <a:r>
              <a:rPr lang="en-US" sz="2000" b="1" dirty="0">
                <a:solidFill>
                  <a:schemeClr val="tx1"/>
                </a:solidFill>
                <a:latin typeface="Calibri" panose="020F0502020204030204" pitchFamily="34" charset="0"/>
                <a:cs typeface="Calibri" panose="020F0502020204030204" pitchFamily="34" charset="0"/>
              </a:rPr>
              <a:t>Date-shifting tool</a:t>
            </a:r>
            <a:endParaRPr lang="en-US" sz="2200" b="1" dirty="0">
              <a:solidFill>
                <a:schemeClr val="tx1"/>
              </a:solidFill>
              <a:latin typeface="Calibri" panose="020F0502020204030204" pitchFamily="34" charset="0"/>
              <a:cs typeface="Calibri" panose="020F0502020204030204" pitchFamily="34" charset="0"/>
            </a:endParaRPr>
          </a:p>
          <a:p>
            <a:pPr lvl="1"/>
            <a:endParaRPr lang="en-US" sz="22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363AFE0D-2322-CC3D-7394-8B11ACEF5493}"/>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400" b="1" dirty="0" err="1">
                <a:solidFill>
                  <a:srgbClr val="499FBC"/>
                </a:solidFill>
                <a:latin typeface="Calibri"/>
                <a:cs typeface="Calibri"/>
              </a:rPr>
              <a:t>RADx</a:t>
            </a:r>
            <a:r>
              <a:rPr lang="en-US" altLang="en-US" sz="4400" b="1" dirty="0">
                <a:solidFill>
                  <a:srgbClr val="499FBC"/>
                </a:solidFill>
                <a:latin typeface="Calibri"/>
                <a:cs typeface="Calibri"/>
              </a:rPr>
              <a:t>-rad DCC: Data Core – Key Activities</a:t>
            </a:r>
            <a:endParaRPr lang="en-US" sz="4400" dirty="0"/>
          </a:p>
        </p:txBody>
      </p:sp>
    </p:spTree>
    <p:extLst>
      <p:ext uri="{BB962C8B-B14F-4D97-AF65-F5344CB8AC3E}">
        <p14:creationId xmlns:p14="http://schemas.microsoft.com/office/powerpoint/2010/main" val="14152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B19505D3-0462-5E42-A2CE-CA6D0175DFE2}"/>
              </a:ext>
            </a:extLst>
          </p:cNvPr>
          <p:cNvSpPr txBox="1">
            <a:spLocks/>
          </p:cNvSpPr>
          <p:nvPr/>
        </p:nvSpPr>
        <p:spPr>
          <a:xfrm>
            <a:off x="1644216" y="866218"/>
            <a:ext cx="9023785" cy="46696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400">
              <a:solidFill>
                <a:schemeClr val="tx1"/>
              </a:solidFill>
              <a:latin typeface="Calibri" panose="020F0502020204030204" pitchFamily="34" charset="0"/>
              <a:cs typeface="Calibri" panose="020F0502020204030204" pitchFamily="34" charset="0"/>
            </a:endParaRPr>
          </a:p>
          <a:p>
            <a:pPr lvl="1"/>
            <a:endParaRPr lang="en-US" sz="2200">
              <a:solidFill>
                <a:schemeClr val="tx1"/>
              </a:solidFill>
              <a:latin typeface="Calibri" panose="020F0502020204030204" pitchFamily="34" charset="0"/>
              <a:cs typeface="Calibri" panose="020F0502020204030204" pitchFamily="34" charset="0"/>
            </a:endParaRPr>
          </a:p>
          <a:p>
            <a:pPr lvl="1"/>
            <a:endParaRPr lang="en-US" sz="2200">
              <a:solidFill>
                <a:schemeClr val="tx1"/>
              </a:solidFill>
              <a:latin typeface="Calibri" panose="020F0502020204030204" pitchFamily="34" charset="0"/>
              <a:cs typeface="Calibri" panose="020F0502020204030204" pitchFamily="34" charset="0"/>
            </a:endParaRPr>
          </a:p>
          <a:p>
            <a:pPr lvl="1"/>
            <a:endParaRPr lang="en-US" sz="2000">
              <a:solidFill>
                <a:schemeClr val="tx1"/>
              </a:solidFill>
              <a:latin typeface="Calibri" panose="020F0502020204030204" pitchFamily="34" charset="0"/>
              <a:cs typeface="Calibri" panose="020F0502020204030204" pitchFamily="34" charset="0"/>
            </a:endParaRPr>
          </a:p>
        </p:txBody>
      </p:sp>
      <p:sp>
        <p:nvSpPr>
          <p:cNvPr id="8" name="Content Placeholder 5">
            <a:extLst>
              <a:ext uri="{FF2B5EF4-FFF2-40B4-BE49-F238E27FC236}">
                <a16:creationId xmlns:a16="http://schemas.microsoft.com/office/drawing/2014/main" id="{B19505D3-0462-5E42-A2CE-CA6D0175DFE2}"/>
              </a:ext>
            </a:extLst>
          </p:cNvPr>
          <p:cNvSpPr txBox="1">
            <a:spLocks/>
          </p:cNvSpPr>
          <p:nvPr/>
        </p:nvSpPr>
        <p:spPr>
          <a:xfrm>
            <a:off x="1473467" y="1784969"/>
            <a:ext cx="8871385" cy="15107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chemeClr val="tx1"/>
                </a:solidFill>
                <a:latin typeface="Calibri" panose="020F0502020204030204" pitchFamily="34" charset="0"/>
                <a:cs typeface="Calibri" panose="020F0502020204030204" pitchFamily="34" charset="0"/>
              </a:rPr>
              <a:t>Data sharing – privacy protection tools</a:t>
            </a:r>
          </a:p>
          <a:p>
            <a:pPr lvl="1"/>
            <a:r>
              <a:rPr lang="en-US" sz="1800" dirty="0">
                <a:solidFill>
                  <a:schemeClr val="tx1"/>
                </a:solidFill>
                <a:latin typeface="Calibri" panose="020F0502020204030204" pitchFamily="34" charset="0"/>
                <a:cs typeface="Calibri" panose="020F0502020204030204" pitchFamily="34" charset="0"/>
              </a:rPr>
              <a:t>Subject ID generation tool</a:t>
            </a:r>
            <a:endParaRPr lang="en-US" sz="1800" i="1" dirty="0">
              <a:solidFill>
                <a:schemeClr val="tx1"/>
              </a:solidFill>
              <a:latin typeface="Calibri" panose="020F0502020204030204" pitchFamily="34" charset="0"/>
              <a:cs typeface="Calibri" panose="020F0502020204030204" pitchFamily="34" charset="0"/>
            </a:endParaRPr>
          </a:p>
          <a:p>
            <a:pPr lvl="1"/>
            <a:r>
              <a:rPr lang="en-US" sz="1800" dirty="0">
                <a:solidFill>
                  <a:schemeClr val="tx1"/>
                </a:solidFill>
                <a:latin typeface="Calibri" panose="020F0502020204030204" pitchFamily="34" charset="0"/>
                <a:cs typeface="Calibri" panose="020F0502020204030204" pitchFamily="34" charset="0"/>
              </a:rPr>
              <a:t>Zip Code truncation tool</a:t>
            </a:r>
            <a:endParaRPr lang="en-US" sz="1800" i="1" dirty="0">
              <a:solidFill>
                <a:schemeClr val="tx1"/>
              </a:solidFill>
              <a:latin typeface="Calibri" panose="020F0502020204030204" pitchFamily="34" charset="0"/>
              <a:cs typeface="Calibri" panose="020F0502020204030204" pitchFamily="34" charset="0"/>
            </a:endParaRPr>
          </a:p>
          <a:p>
            <a:pPr lvl="1"/>
            <a:r>
              <a:rPr lang="en-US" sz="1800" dirty="0">
                <a:solidFill>
                  <a:schemeClr val="tx1"/>
                </a:solidFill>
                <a:latin typeface="Calibri" panose="020F0502020204030204" pitchFamily="34" charset="0"/>
                <a:cs typeface="Calibri" panose="020F0502020204030204" pitchFamily="34" charset="0"/>
              </a:rPr>
              <a:t>Date-shifting tool</a:t>
            </a:r>
            <a:endParaRPr lang="en-US" sz="1800" i="1"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7FD7E36-9058-FA49-B322-2C9B913400C4}"/>
              </a:ext>
            </a:extLst>
          </p:cNvPr>
          <p:cNvPicPr>
            <a:picLocks noChangeAspect="1"/>
          </p:cNvPicPr>
          <p:nvPr/>
        </p:nvPicPr>
        <p:blipFill>
          <a:blip r:embed="rId3"/>
          <a:stretch>
            <a:fillRect/>
          </a:stretch>
        </p:blipFill>
        <p:spPr>
          <a:xfrm>
            <a:off x="1473466" y="3343335"/>
            <a:ext cx="4343503" cy="2870652"/>
          </a:xfrm>
          <a:prstGeom prst="rect">
            <a:avLst/>
          </a:prstGeom>
        </p:spPr>
      </p:pic>
      <p:pic>
        <p:nvPicPr>
          <p:cNvPr id="3" name="Picture 2">
            <a:extLst>
              <a:ext uri="{FF2B5EF4-FFF2-40B4-BE49-F238E27FC236}">
                <a16:creationId xmlns:a16="http://schemas.microsoft.com/office/drawing/2014/main" id="{5E738B78-E33C-DC47-AAF1-A02486C62287}"/>
              </a:ext>
            </a:extLst>
          </p:cNvPr>
          <p:cNvPicPr>
            <a:picLocks noChangeAspect="1"/>
          </p:cNvPicPr>
          <p:nvPr/>
        </p:nvPicPr>
        <p:blipFill>
          <a:blip r:embed="rId4"/>
          <a:stretch>
            <a:fillRect/>
          </a:stretch>
        </p:blipFill>
        <p:spPr>
          <a:xfrm>
            <a:off x="6126480" y="3309037"/>
            <a:ext cx="4934406" cy="1616924"/>
          </a:xfrm>
          <a:prstGeom prst="rect">
            <a:avLst/>
          </a:prstGeom>
        </p:spPr>
      </p:pic>
      <p:pic>
        <p:nvPicPr>
          <p:cNvPr id="4" name="Picture 3">
            <a:extLst>
              <a:ext uri="{FF2B5EF4-FFF2-40B4-BE49-F238E27FC236}">
                <a16:creationId xmlns:a16="http://schemas.microsoft.com/office/drawing/2014/main" id="{D6EC13A9-9AD9-E449-A995-AFC0DE231F5F}"/>
              </a:ext>
            </a:extLst>
          </p:cNvPr>
          <p:cNvPicPr>
            <a:picLocks noChangeAspect="1"/>
          </p:cNvPicPr>
          <p:nvPr/>
        </p:nvPicPr>
        <p:blipFill>
          <a:blip r:embed="rId5"/>
          <a:stretch>
            <a:fillRect/>
          </a:stretch>
        </p:blipFill>
        <p:spPr>
          <a:xfrm>
            <a:off x="6154007" y="5055726"/>
            <a:ext cx="4982009" cy="1254537"/>
          </a:xfrm>
          <a:prstGeom prst="rect">
            <a:avLst/>
          </a:prstGeom>
        </p:spPr>
      </p:pic>
      <p:sp>
        <p:nvSpPr>
          <p:cNvPr id="5" name="Title 1">
            <a:extLst>
              <a:ext uri="{FF2B5EF4-FFF2-40B4-BE49-F238E27FC236}">
                <a16:creationId xmlns:a16="http://schemas.microsoft.com/office/drawing/2014/main" id="{055A2EBF-C553-546D-B099-33FD0CB8880B}"/>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000" b="1">
                <a:solidFill>
                  <a:srgbClr val="499FBC"/>
                </a:solidFill>
                <a:latin typeface="Calibri" panose="020F0502020204030204" pitchFamily="34" charset="0"/>
              </a:rPr>
              <a:t>RADx-rad DCC: Data Core – Accomplishments</a:t>
            </a:r>
            <a:endParaRPr lang="en-US" sz="4000" dirty="0"/>
          </a:p>
        </p:txBody>
      </p:sp>
    </p:spTree>
    <p:extLst>
      <p:ext uri="{BB962C8B-B14F-4D97-AF65-F5344CB8AC3E}">
        <p14:creationId xmlns:p14="http://schemas.microsoft.com/office/powerpoint/2010/main" val="264706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8BE3-DC07-E057-1477-EA14B6F80CAE}"/>
              </a:ext>
            </a:extLst>
          </p:cNvPr>
          <p:cNvSpPr>
            <a:spLocks noGrp="1"/>
          </p:cNvSpPr>
          <p:nvPr>
            <p:ph type="title"/>
          </p:nvPr>
        </p:nvSpPr>
        <p:spPr/>
        <p:txBody>
          <a:bodyPr/>
          <a:lstStyle/>
          <a:p>
            <a:r>
              <a:rPr lang="en-US" sz="4000" b="1">
                <a:solidFill>
                  <a:srgbClr val="499FBC"/>
                </a:solidFill>
                <a:latin typeface="Calibri" panose="020F0502020204030204" pitchFamily="34" charset="0"/>
                <a:sym typeface="Calibri"/>
              </a:rPr>
              <a:t>Data Core Privacy Tools Accomplishments</a:t>
            </a:r>
            <a:endParaRPr lang="en-US" sz="4000" b="1" dirty="0">
              <a:solidFill>
                <a:srgbClr val="499FBC"/>
              </a:solidFill>
              <a:latin typeface="Calibri" panose="020F0502020204030204" pitchFamily="34" charset="0"/>
            </a:endParaRPr>
          </a:p>
        </p:txBody>
      </p:sp>
      <p:sp>
        <p:nvSpPr>
          <p:cNvPr id="4" name="TextBox 3">
            <a:extLst>
              <a:ext uri="{FF2B5EF4-FFF2-40B4-BE49-F238E27FC236}">
                <a16:creationId xmlns:a16="http://schemas.microsoft.com/office/drawing/2014/main" id="{4CCD5894-C277-ACD0-FE8C-BF57522EA029}"/>
              </a:ext>
            </a:extLst>
          </p:cNvPr>
          <p:cNvSpPr txBox="1"/>
          <p:nvPr/>
        </p:nvSpPr>
        <p:spPr>
          <a:xfrm>
            <a:off x="959629" y="2426481"/>
            <a:ext cx="4790660" cy="2862322"/>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Tool to provide hashed Subject_IDs</a:t>
            </a:r>
            <a:br>
              <a:rPr lang="en-US" sz="2000">
                <a:latin typeface="Calibri" panose="020F0502020204030204" pitchFamily="34" charset="0"/>
                <a:cs typeface="Calibri" panose="020F0502020204030204" pitchFamily="34" charset="0"/>
              </a:rPr>
            </a:br>
            <a:endParaRPr lang="en-US" sz="200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a:latin typeface="Calibri" panose="020F0502020204030204" pitchFamily="34" charset="0"/>
                <a:cs typeface="Calibri" panose="020F0502020204030204" pitchFamily="34" charset="0"/>
              </a:rPr>
              <a:t>Provide and track random days to shift for human subject dates (-5 to +5 days)</a:t>
            </a:r>
            <a:br>
              <a:rPr lang="en-US" sz="2000">
                <a:latin typeface="Calibri" panose="020F0502020204030204" pitchFamily="34" charset="0"/>
                <a:cs typeface="Calibri" panose="020F0502020204030204" pitchFamily="34" charset="0"/>
              </a:rPr>
            </a:br>
            <a:endParaRPr lang="en-US" sz="200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Provide and track years to shift age of human subjects (-2 to + 2 years)</a:t>
            </a:r>
            <a:br>
              <a:rPr lang="en-US" sz="2000">
                <a:latin typeface="Calibri" panose="020F0502020204030204" pitchFamily="34" charset="0"/>
                <a:cs typeface="Calibri" panose="020F0502020204030204" pitchFamily="34" charset="0"/>
              </a:rPr>
            </a:br>
            <a:endParaRPr lang="en-US" sz="200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a:latin typeface="Calibri" panose="020F0502020204030204" pitchFamily="34" charset="0"/>
                <a:cs typeface="Calibri" panose="020F0502020204030204" pitchFamily="34" charset="0"/>
              </a:rPr>
              <a:t>Zip Code truncation by awardees</a:t>
            </a:r>
            <a:endParaRPr lang="en-US" sz="2000" dirty="0">
              <a:latin typeface="Calibri" panose="020F0502020204030204" pitchFamily="34" charset="0"/>
              <a:cs typeface="Calibri" panose="020F0502020204030204" pitchFamily="34" charset="0"/>
            </a:endParaRPr>
          </a:p>
        </p:txBody>
      </p:sp>
      <p:pic>
        <p:nvPicPr>
          <p:cNvPr id="6" name="Picture 5" descr="Graphical user interface, application&#10;&#10;Description automatically generated">
            <a:extLst>
              <a:ext uri="{FF2B5EF4-FFF2-40B4-BE49-F238E27FC236}">
                <a16:creationId xmlns:a16="http://schemas.microsoft.com/office/drawing/2014/main" id="{2ADDDD08-88D3-63BC-537D-CDA33E210038}"/>
              </a:ext>
            </a:extLst>
          </p:cNvPr>
          <p:cNvPicPr>
            <a:picLocks noChangeAspect="1"/>
          </p:cNvPicPr>
          <p:nvPr/>
        </p:nvPicPr>
        <p:blipFill>
          <a:blip r:embed="rId2"/>
          <a:stretch>
            <a:fillRect/>
          </a:stretch>
        </p:blipFill>
        <p:spPr>
          <a:xfrm>
            <a:off x="5598585" y="1924053"/>
            <a:ext cx="6255643" cy="4330830"/>
          </a:xfrm>
          <a:prstGeom prst="rect">
            <a:avLst/>
          </a:prstGeom>
        </p:spPr>
      </p:pic>
    </p:spTree>
    <p:extLst>
      <p:ext uri="{BB962C8B-B14F-4D97-AF65-F5344CB8AC3E}">
        <p14:creationId xmlns:p14="http://schemas.microsoft.com/office/powerpoint/2010/main" val="290267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0C32-9D3D-4627-A2A1-41D5C6928571}"/>
              </a:ext>
            </a:extLst>
          </p:cNvPr>
          <p:cNvSpPr>
            <a:spLocks noGrp="1"/>
          </p:cNvSpPr>
          <p:nvPr>
            <p:ph type="title"/>
          </p:nvPr>
        </p:nvSpPr>
        <p:spPr/>
        <p:txBody>
          <a:bodyPr/>
          <a:lstStyle/>
          <a:p>
            <a:r>
              <a:rPr lang="en-US" sz="4400" b="1" dirty="0">
                <a:solidFill>
                  <a:srgbClr val="499FBC"/>
                </a:solidFill>
                <a:latin typeface="Calibri"/>
                <a:cs typeface="Calibri"/>
              </a:rPr>
              <a:t>The</a:t>
            </a:r>
            <a:r>
              <a:rPr lang="en-US" sz="4800" b="1" dirty="0">
                <a:solidFill>
                  <a:schemeClr val="tx1"/>
                </a:solidFill>
                <a:latin typeface="Calibri" panose="020F0502020204030204" pitchFamily="34" charset="0"/>
              </a:rPr>
              <a:t> </a:t>
            </a:r>
            <a:r>
              <a:rPr lang="en-US" sz="4400" b="1" dirty="0">
                <a:solidFill>
                  <a:srgbClr val="499FBC"/>
                </a:solidFill>
                <a:latin typeface="Calibri"/>
                <a:cs typeface="Calibri"/>
              </a:rPr>
              <a:t>De-identification</a:t>
            </a:r>
            <a:r>
              <a:rPr lang="en-US" sz="4800" b="1" dirty="0">
                <a:solidFill>
                  <a:schemeClr val="tx1"/>
                </a:solidFill>
                <a:latin typeface="Calibri" panose="020F0502020204030204" pitchFamily="34" charset="0"/>
              </a:rPr>
              <a:t> </a:t>
            </a:r>
            <a:r>
              <a:rPr lang="en-US" sz="4400" b="1" dirty="0">
                <a:solidFill>
                  <a:srgbClr val="499FBC"/>
                </a:solidFill>
                <a:latin typeface="Calibri"/>
                <a:cs typeface="Calibri"/>
              </a:rPr>
              <a:t>Standard</a:t>
            </a:r>
          </a:p>
        </p:txBody>
      </p:sp>
      <p:graphicFrame>
        <p:nvGraphicFramePr>
          <p:cNvPr id="4" name="Table 3">
            <a:extLst>
              <a:ext uri="{FF2B5EF4-FFF2-40B4-BE49-F238E27FC236}">
                <a16:creationId xmlns:a16="http://schemas.microsoft.com/office/drawing/2014/main" id="{A3B112F5-4374-45C1-BADA-EA86940A1FDC}"/>
              </a:ext>
            </a:extLst>
          </p:cNvPr>
          <p:cNvGraphicFramePr>
            <a:graphicFrameLocks noGrp="1"/>
          </p:cNvGraphicFramePr>
          <p:nvPr>
            <p:extLst>
              <p:ext uri="{D42A27DB-BD31-4B8C-83A1-F6EECF244321}">
                <p14:modId xmlns:p14="http://schemas.microsoft.com/office/powerpoint/2010/main" val="506638488"/>
              </p:ext>
            </p:extLst>
          </p:nvPr>
        </p:nvGraphicFramePr>
        <p:xfrm>
          <a:off x="5259670" y="1806516"/>
          <a:ext cx="6674762" cy="4648030"/>
        </p:xfrm>
        <a:graphic>
          <a:graphicData uri="http://schemas.openxmlformats.org/drawingml/2006/table">
            <a:tbl>
              <a:tblPr>
                <a:tableStyleId>{22838BEF-8BB2-4498-84A7-C5851F593DF1}</a:tableStyleId>
              </a:tblPr>
              <a:tblGrid>
                <a:gridCol w="1277903">
                  <a:extLst>
                    <a:ext uri="{9D8B030D-6E8A-4147-A177-3AD203B41FA5}">
                      <a16:colId xmlns:a16="http://schemas.microsoft.com/office/drawing/2014/main" val="895318138"/>
                    </a:ext>
                  </a:extLst>
                </a:gridCol>
                <a:gridCol w="2117954">
                  <a:extLst>
                    <a:ext uri="{9D8B030D-6E8A-4147-A177-3AD203B41FA5}">
                      <a16:colId xmlns:a16="http://schemas.microsoft.com/office/drawing/2014/main" val="2981577319"/>
                    </a:ext>
                  </a:extLst>
                </a:gridCol>
                <a:gridCol w="1364190">
                  <a:extLst>
                    <a:ext uri="{9D8B030D-6E8A-4147-A177-3AD203B41FA5}">
                      <a16:colId xmlns:a16="http://schemas.microsoft.com/office/drawing/2014/main" val="2645978513"/>
                    </a:ext>
                  </a:extLst>
                </a:gridCol>
                <a:gridCol w="1914715">
                  <a:extLst>
                    <a:ext uri="{9D8B030D-6E8A-4147-A177-3AD203B41FA5}">
                      <a16:colId xmlns:a16="http://schemas.microsoft.com/office/drawing/2014/main" val="214811359"/>
                    </a:ext>
                  </a:extLst>
                </a:gridCol>
              </a:tblGrid>
              <a:tr h="244131">
                <a:tc>
                  <a:txBody>
                    <a:bodyPr/>
                    <a:lstStyle/>
                    <a:p>
                      <a:pPr marL="0" marR="0" algn="ctr">
                        <a:lnSpc>
                          <a:spcPct val="115000"/>
                        </a:lnSpc>
                        <a:spcBef>
                          <a:spcPts val="0"/>
                        </a:spcBef>
                        <a:spcAft>
                          <a:spcPts val="0"/>
                        </a:spcAft>
                      </a:pPr>
                      <a:r>
                        <a:rPr lang="en-US" sz="1000" b="1" dirty="0">
                          <a:effectLst/>
                        </a:rPr>
                        <a:t>Category</a:t>
                      </a:r>
                      <a:endParaRPr lang="en-US" sz="1100" b="1" dirty="0">
                        <a:effectLst/>
                        <a:latin typeface="Arial" panose="020B0604020202020204" pitchFamily="34" charset="0"/>
                        <a:ea typeface="SimSun" panose="02010600030101010101" pitchFamily="2" charset="-122"/>
                      </a:endParaRPr>
                    </a:p>
                  </a:txBody>
                  <a:tcPr marL="45267" marR="45267" marT="45267" marB="45267" anchor="b"/>
                </a:tc>
                <a:tc>
                  <a:txBody>
                    <a:bodyPr/>
                    <a:lstStyle/>
                    <a:p>
                      <a:pPr marL="0" marR="0" algn="ctr">
                        <a:lnSpc>
                          <a:spcPct val="115000"/>
                        </a:lnSpc>
                        <a:spcBef>
                          <a:spcPts val="0"/>
                        </a:spcBef>
                        <a:spcAft>
                          <a:spcPts val="0"/>
                        </a:spcAft>
                      </a:pPr>
                      <a:r>
                        <a:rPr lang="en-US" sz="1000" b="1" dirty="0">
                          <a:effectLst/>
                        </a:rPr>
                        <a:t>Data Elements</a:t>
                      </a:r>
                      <a:endParaRPr lang="en-US" sz="1100" b="1" dirty="0">
                        <a:effectLst/>
                        <a:latin typeface="Arial" panose="020B0604020202020204" pitchFamily="34" charset="0"/>
                        <a:ea typeface="SimSun" panose="02010600030101010101" pitchFamily="2" charset="-122"/>
                      </a:endParaRPr>
                    </a:p>
                  </a:txBody>
                  <a:tcPr marL="45267" marR="45267" marT="45267" marB="45267" anchor="b"/>
                </a:tc>
                <a:tc>
                  <a:txBody>
                    <a:bodyPr/>
                    <a:lstStyle/>
                    <a:p>
                      <a:pPr marL="0" marR="0" algn="ctr">
                        <a:lnSpc>
                          <a:spcPct val="115000"/>
                        </a:lnSpc>
                        <a:spcBef>
                          <a:spcPts val="0"/>
                        </a:spcBef>
                        <a:spcAft>
                          <a:spcPts val="0"/>
                        </a:spcAft>
                      </a:pPr>
                      <a:r>
                        <a:rPr lang="en-US" sz="1000" b="1" dirty="0">
                          <a:effectLst/>
                        </a:rPr>
                        <a:t>Category</a:t>
                      </a:r>
                      <a:endParaRPr lang="en-US" sz="1100" b="1" dirty="0">
                        <a:effectLst/>
                        <a:latin typeface="Arial" panose="020B0604020202020204" pitchFamily="34" charset="0"/>
                        <a:ea typeface="SimSun" panose="02010600030101010101" pitchFamily="2" charset="-122"/>
                      </a:endParaRPr>
                    </a:p>
                  </a:txBody>
                  <a:tcPr marL="45267" marR="45267" marT="45267" marB="45267" anchor="b"/>
                </a:tc>
                <a:tc>
                  <a:txBody>
                    <a:bodyPr/>
                    <a:lstStyle/>
                    <a:p>
                      <a:pPr marL="0" marR="0" algn="ctr">
                        <a:lnSpc>
                          <a:spcPct val="115000"/>
                        </a:lnSpc>
                        <a:spcBef>
                          <a:spcPts val="0"/>
                        </a:spcBef>
                        <a:spcAft>
                          <a:spcPts val="0"/>
                        </a:spcAft>
                      </a:pPr>
                      <a:r>
                        <a:rPr lang="en-US" sz="1000" b="1" dirty="0">
                          <a:effectLst/>
                        </a:rPr>
                        <a:t>Data Elements</a:t>
                      </a:r>
                      <a:endParaRPr lang="en-US" sz="1100" b="1" dirty="0">
                        <a:effectLst/>
                        <a:latin typeface="Arial" panose="020B0604020202020204" pitchFamily="34" charset="0"/>
                        <a:ea typeface="SimSun" panose="02010600030101010101" pitchFamily="2" charset="-122"/>
                      </a:endParaRPr>
                    </a:p>
                  </a:txBody>
                  <a:tcPr marL="45267" marR="45267" marT="45267" marB="45267" anchor="b"/>
                </a:tc>
                <a:extLst>
                  <a:ext uri="{0D108BD9-81ED-4DB2-BD59-A6C34878D82A}">
                    <a16:rowId xmlns:a16="http://schemas.microsoft.com/office/drawing/2014/main" val="832434267"/>
                  </a:ext>
                </a:extLst>
              </a:tr>
              <a:tr h="412257">
                <a:tc>
                  <a:txBody>
                    <a:bodyPr/>
                    <a:lstStyle/>
                    <a:p>
                      <a:pPr marL="0" marR="0">
                        <a:lnSpc>
                          <a:spcPct val="115000"/>
                        </a:lnSpc>
                        <a:spcBef>
                          <a:spcPts val="0"/>
                        </a:spcBef>
                        <a:spcAft>
                          <a:spcPts val="0"/>
                        </a:spcAft>
                      </a:pPr>
                      <a:r>
                        <a:rPr lang="en-US" sz="1000" b="1" dirty="0">
                          <a:effectLst/>
                        </a:rPr>
                        <a:t>(A) Names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First and last name, middle initial, suffix</a:t>
                      </a:r>
                      <a:endParaRPr lang="en-US" sz="110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(J) Account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Account number</a:t>
                      </a:r>
                      <a:endParaRPr lang="en-US" sz="110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3873181547"/>
                  </a:ext>
                </a:extLst>
              </a:tr>
              <a:tr h="412257">
                <a:tc>
                  <a:txBody>
                    <a:bodyPr/>
                    <a:lstStyle/>
                    <a:p>
                      <a:pPr marL="0" marR="0">
                        <a:lnSpc>
                          <a:spcPct val="115000"/>
                        </a:lnSpc>
                        <a:spcBef>
                          <a:spcPts val="0"/>
                        </a:spcBef>
                        <a:spcAft>
                          <a:spcPts val="0"/>
                        </a:spcAft>
                      </a:pPr>
                      <a:r>
                        <a:rPr lang="en-US" sz="1000" b="1" dirty="0">
                          <a:effectLst/>
                        </a:rPr>
                        <a:t>(B) Geographic subdivisions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Street address, city, county, precinct, ZIP code</a:t>
                      </a:r>
                      <a:endParaRPr lang="en-US" sz="1100"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(K) Certificate/license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Certificate/license number</a:t>
                      </a:r>
                      <a:endParaRPr lang="en-US" sz="1100" dirty="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3656666610"/>
                  </a:ext>
                </a:extLst>
              </a:tr>
              <a:tr h="748508">
                <a:tc>
                  <a:txBody>
                    <a:bodyPr/>
                    <a:lstStyle/>
                    <a:p>
                      <a:pPr marL="0" marR="0">
                        <a:lnSpc>
                          <a:spcPct val="115000"/>
                        </a:lnSpc>
                        <a:spcBef>
                          <a:spcPts val="0"/>
                        </a:spcBef>
                        <a:spcAft>
                          <a:spcPts val="0"/>
                        </a:spcAft>
                      </a:pPr>
                      <a:r>
                        <a:rPr lang="en-US" sz="1000" b="1" dirty="0">
                          <a:effectLst/>
                        </a:rPr>
                        <a:t>(C) Dates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birth date, admission date, discharge date, death date, all ages &gt; 89 and all elements of dates (including year) indicative of such age</a:t>
                      </a:r>
                      <a:endParaRPr lang="en-US" sz="1100"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(L) Vehicle identifiers and serial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Vehicle identifier number, license plate number</a:t>
                      </a:r>
                      <a:endParaRPr lang="en-US" sz="110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700852833"/>
                  </a:ext>
                </a:extLst>
              </a:tr>
              <a:tr h="412257">
                <a:tc>
                  <a:txBody>
                    <a:bodyPr/>
                    <a:lstStyle/>
                    <a:p>
                      <a:pPr marL="0" marR="0">
                        <a:lnSpc>
                          <a:spcPct val="115000"/>
                        </a:lnSpc>
                        <a:spcBef>
                          <a:spcPts val="0"/>
                        </a:spcBef>
                        <a:spcAft>
                          <a:spcPts val="0"/>
                        </a:spcAft>
                      </a:pPr>
                      <a:r>
                        <a:rPr lang="en-US" sz="1000" b="1" dirty="0">
                          <a:effectLst/>
                        </a:rPr>
                        <a:t>(D) Telephone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Area code, phone number</a:t>
                      </a:r>
                      <a:endParaRPr lang="en-US" sz="1100"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(M) Device identifiers and serial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Device identifier number, serial number</a:t>
                      </a:r>
                      <a:endParaRPr lang="en-US" sz="110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1863749463"/>
                  </a:ext>
                </a:extLst>
              </a:tr>
              <a:tr h="244131">
                <a:tc>
                  <a:txBody>
                    <a:bodyPr/>
                    <a:lstStyle/>
                    <a:p>
                      <a:pPr marL="0" marR="0">
                        <a:lnSpc>
                          <a:spcPct val="115000"/>
                        </a:lnSpc>
                        <a:spcBef>
                          <a:spcPts val="0"/>
                        </a:spcBef>
                        <a:spcAft>
                          <a:spcPts val="0"/>
                        </a:spcAft>
                      </a:pPr>
                      <a:r>
                        <a:rPr lang="en-US" sz="1000" b="1" dirty="0">
                          <a:effectLst/>
                        </a:rPr>
                        <a:t>(E) Fax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Area code, fax number</a:t>
                      </a:r>
                      <a:endParaRPr lang="en-US" sz="1100"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(N) Web URLs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URL</a:t>
                      </a:r>
                      <a:endParaRPr lang="en-US" sz="110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882943543"/>
                  </a:ext>
                </a:extLst>
              </a:tr>
              <a:tr h="412257">
                <a:tc>
                  <a:txBody>
                    <a:bodyPr/>
                    <a:lstStyle/>
                    <a:p>
                      <a:pPr marL="0" marR="0">
                        <a:lnSpc>
                          <a:spcPct val="115000"/>
                        </a:lnSpc>
                        <a:spcBef>
                          <a:spcPts val="0"/>
                        </a:spcBef>
                        <a:spcAft>
                          <a:spcPts val="0"/>
                        </a:spcAft>
                      </a:pPr>
                      <a:r>
                        <a:rPr lang="en-US" sz="1000" b="1" dirty="0">
                          <a:effectLst/>
                        </a:rPr>
                        <a:t>(F) Email addresses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Email address</a:t>
                      </a:r>
                      <a:endParaRPr lang="en-US" sz="1100"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(O) Internet Protocol (IP) addresses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IP address</a:t>
                      </a:r>
                      <a:endParaRPr lang="en-US" sz="1100" dirty="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865115561"/>
                  </a:ext>
                </a:extLst>
              </a:tr>
              <a:tr h="412257">
                <a:tc>
                  <a:txBody>
                    <a:bodyPr/>
                    <a:lstStyle/>
                    <a:p>
                      <a:pPr marL="0" marR="0">
                        <a:lnSpc>
                          <a:spcPct val="115000"/>
                        </a:lnSpc>
                        <a:spcBef>
                          <a:spcPts val="0"/>
                        </a:spcBef>
                        <a:spcAft>
                          <a:spcPts val="0"/>
                        </a:spcAft>
                      </a:pPr>
                      <a:r>
                        <a:rPr lang="en-US" sz="1000" b="1" dirty="0">
                          <a:effectLst/>
                        </a:rPr>
                        <a:t>(G) Social security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Social security number</a:t>
                      </a:r>
                      <a:endParaRPr lang="en-US" sz="110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(P) Biometric identifiers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Fingerprints, voiceprints</a:t>
                      </a:r>
                      <a:endParaRPr lang="en-US" sz="1100" dirty="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3166246351"/>
                  </a:ext>
                </a:extLst>
              </a:tr>
              <a:tr h="412257">
                <a:tc>
                  <a:txBody>
                    <a:bodyPr/>
                    <a:lstStyle/>
                    <a:p>
                      <a:pPr marL="0" marR="0">
                        <a:lnSpc>
                          <a:spcPct val="115000"/>
                        </a:lnSpc>
                        <a:spcBef>
                          <a:spcPts val="0"/>
                        </a:spcBef>
                        <a:spcAft>
                          <a:spcPts val="0"/>
                        </a:spcAft>
                      </a:pPr>
                      <a:r>
                        <a:rPr lang="en-US" sz="1000" b="1" dirty="0">
                          <a:effectLst/>
                        </a:rPr>
                        <a:t>(H) Medical record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Medical record number</a:t>
                      </a:r>
                      <a:endParaRPr lang="en-US" sz="110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(Q) Full-face photographs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Photographs</a:t>
                      </a:r>
                      <a:endParaRPr lang="en-US" sz="1100" dirty="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792924398"/>
                  </a:ext>
                </a:extLst>
              </a:tr>
              <a:tr h="748508">
                <a:tc>
                  <a:txBody>
                    <a:bodyPr/>
                    <a:lstStyle/>
                    <a:p>
                      <a:pPr marL="0" marR="0">
                        <a:lnSpc>
                          <a:spcPct val="115000"/>
                        </a:lnSpc>
                        <a:spcBef>
                          <a:spcPts val="0"/>
                        </a:spcBef>
                        <a:spcAft>
                          <a:spcPts val="0"/>
                        </a:spcAft>
                      </a:pPr>
                      <a:r>
                        <a:rPr lang="en-US" sz="1000" b="1" dirty="0">
                          <a:effectLst/>
                        </a:rPr>
                        <a:t>(I) Health plan beneficiary numbers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a:effectLst/>
                        </a:rPr>
                        <a:t>Health plan beneficiary number</a:t>
                      </a:r>
                      <a:endParaRPr lang="en-US" sz="110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b="1" dirty="0">
                          <a:effectLst/>
                        </a:rPr>
                        <a:t>(R) Other unique identifiers</a:t>
                      </a:r>
                      <a:endParaRPr lang="en-US" sz="1100" b="1" dirty="0">
                        <a:effectLst/>
                        <a:latin typeface="Arial" panose="020B0604020202020204" pitchFamily="34" charset="0"/>
                        <a:ea typeface="SimSun" panose="02010600030101010101" pitchFamily="2" charset="-122"/>
                      </a:endParaRPr>
                    </a:p>
                  </a:txBody>
                  <a:tcPr marL="45267" marR="45267" marT="45267" marB="45267" anchor="ctr"/>
                </a:tc>
                <a:tc>
                  <a:txBody>
                    <a:bodyPr/>
                    <a:lstStyle/>
                    <a:p>
                      <a:pPr marL="0" marR="0">
                        <a:lnSpc>
                          <a:spcPct val="115000"/>
                        </a:lnSpc>
                        <a:spcBef>
                          <a:spcPts val="0"/>
                        </a:spcBef>
                        <a:spcAft>
                          <a:spcPts val="0"/>
                        </a:spcAft>
                      </a:pPr>
                      <a:r>
                        <a:rPr lang="en-US" sz="1000" dirty="0">
                          <a:effectLst/>
                        </a:rPr>
                        <a:t>Any other unique identifying number, characteristic, or code, except as permitted by paragraph (c) of this section</a:t>
                      </a:r>
                      <a:endParaRPr lang="en-US" sz="1100" dirty="0">
                        <a:effectLst/>
                        <a:latin typeface="Arial" panose="020B0604020202020204" pitchFamily="34" charset="0"/>
                        <a:ea typeface="SimSun" panose="02010600030101010101" pitchFamily="2" charset="-122"/>
                      </a:endParaRPr>
                    </a:p>
                  </a:txBody>
                  <a:tcPr marL="45267" marR="45267" marT="45267" marB="45267" anchor="ctr"/>
                </a:tc>
                <a:extLst>
                  <a:ext uri="{0D108BD9-81ED-4DB2-BD59-A6C34878D82A}">
                    <a16:rowId xmlns:a16="http://schemas.microsoft.com/office/drawing/2014/main" val="3178227605"/>
                  </a:ext>
                </a:extLst>
              </a:tr>
            </a:tbl>
          </a:graphicData>
        </a:graphic>
      </p:graphicFrame>
      <p:pic>
        <p:nvPicPr>
          <p:cNvPr id="5" name="Picture 2" descr="Image describes two methods under the HIPAA Privacy Rule to achieve de-identification: 1) Expert Determination method; 2) Safe Harbor.&quot;">
            <a:extLst>
              <a:ext uri="{FF2B5EF4-FFF2-40B4-BE49-F238E27FC236}">
                <a16:creationId xmlns:a16="http://schemas.microsoft.com/office/drawing/2014/main" id="{751B23C1-D12E-41BB-AFE2-2457D5FA6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68" y="1896285"/>
            <a:ext cx="4489739" cy="36378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542AC-41D1-4C77-9F2B-E7BE8780DD3D}"/>
              </a:ext>
            </a:extLst>
          </p:cNvPr>
          <p:cNvSpPr txBox="1"/>
          <p:nvPr/>
        </p:nvSpPr>
        <p:spPr>
          <a:xfrm>
            <a:off x="111571" y="5648675"/>
            <a:ext cx="5121256" cy="523220"/>
          </a:xfrm>
          <a:prstGeom prst="rect">
            <a:avLst/>
          </a:prstGeom>
          <a:noFill/>
        </p:spPr>
        <p:txBody>
          <a:bodyPr wrap="square">
            <a:spAutoFit/>
          </a:bodyPr>
          <a:lstStyle/>
          <a:p>
            <a:r>
              <a:rPr lang="en-US" sz="1400" b="1" i="0" dirty="0">
                <a:solidFill>
                  <a:srgbClr val="000000"/>
                </a:solidFill>
                <a:effectLst/>
                <a:latin typeface="Helvetica" panose="020B0604020202020204" pitchFamily="34" charset="0"/>
              </a:rPr>
              <a:t>Figure 1. Two methods to achieve de-identification in accordance with the HIPAA Privacy Rule.</a:t>
            </a:r>
            <a:endParaRPr lang="en-US" sz="1400" dirty="0"/>
          </a:p>
        </p:txBody>
      </p:sp>
      <p:sp>
        <p:nvSpPr>
          <p:cNvPr id="7" name="Rectangle 6">
            <a:extLst>
              <a:ext uri="{FF2B5EF4-FFF2-40B4-BE49-F238E27FC236}">
                <a16:creationId xmlns:a16="http://schemas.microsoft.com/office/drawing/2014/main" id="{D6961879-25F8-4EA1-89E0-0B4D1AE348A6}"/>
              </a:ext>
            </a:extLst>
          </p:cNvPr>
          <p:cNvSpPr/>
          <p:nvPr/>
        </p:nvSpPr>
        <p:spPr>
          <a:xfrm>
            <a:off x="2519714" y="2878382"/>
            <a:ext cx="2375452" cy="274460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spTree>
    <p:extLst>
      <p:ext uri="{BB962C8B-B14F-4D97-AF65-F5344CB8AC3E}">
        <p14:creationId xmlns:p14="http://schemas.microsoft.com/office/powerpoint/2010/main" val="65924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409D-3053-4BD2-BCAB-6FF4557BF14C}"/>
              </a:ext>
            </a:extLst>
          </p:cNvPr>
          <p:cNvSpPr>
            <a:spLocks noGrp="1"/>
          </p:cNvSpPr>
          <p:nvPr>
            <p:ph type="title"/>
          </p:nvPr>
        </p:nvSpPr>
        <p:spPr>
          <a:xfrm>
            <a:off x="1097280" y="286604"/>
            <a:ext cx="10058400" cy="1045240"/>
          </a:xfrm>
        </p:spPr>
        <p:txBody>
          <a:bodyPr>
            <a:normAutofit/>
          </a:bodyPr>
          <a:lstStyle/>
          <a:p>
            <a:r>
              <a:rPr lang="en-US" b="1" dirty="0">
                <a:solidFill>
                  <a:srgbClr val="499FBC"/>
                </a:solidFill>
                <a:latin typeface="Calibri" panose="020F0502020204030204" pitchFamily="34" charset="0"/>
              </a:rPr>
              <a:t>Some Common Examples of </a:t>
            </a:r>
            <a:r>
              <a:rPr lang="en-US" b="1" dirty="0" err="1">
                <a:solidFill>
                  <a:srgbClr val="499FBC"/>
                </a:solidFill>
                <a:latin typeface="Calibri" panose="020F0502020204030204" pitchFamily="34" charset="0"/>
              </a:rPr>
              <a:t>RegExes</a:t>
            </a:r>
            <a:endParaRPr lang="en-US" b="1" dirty="0">
              <a:solidFill>
                <a:srgbClr val="499FBC"/>
              </a:solidFill>
              <a:latin typeface="Calibri" panose="020F0502020204030204" pitchFamily="34" charset="0"/>
            </a:endParaRPr>
          </a:p>
        </p:txBody>
      </p:sp>
      <p:graphicFrame>
        <p:nvGraphicFramePr>
          <p:cNvPr id="4" name="Table 3">
            <a:extLst>
              <a:ext uri="{FF2B5EF4-FFF2-40B4-BE49-F238E27FC236}">
                <a16:creationId xmlns:a16="http://schemas.microsoft.com/office/drawing/2014/main" id="{95ADE270-375A-4EED-A89D-3DBC9A1AB7C9}"/>
              </a:ext>
            </a:extLst>
          </p:cNvPr>
          <p:cNvGraphicFramePr>
            <a:graphicFrameLocks noGrp="1"/>
          </p:cNvGraphicFramePr>
          <p:nvPr>
            <p:extLst>
              <p:ext uri="{D42A27DB-BD31-4B8C-83A1-F6EECF244321}">
                <p14:modId xmlns:p14="http://schemas.microsoft.com/office/powerpoint/2010/main" val="3730344701"/>
              </p:ext>
            </p:extLst>
          </p:nvPr>
        </p:nvGraphicFramePr>
        <p:xfrm>
          <a:off x="1097279" y="1807840"/>
          <a:ext cx="9935154" cy="4413532"/>
        </p:xfrm>
        <a:graphic>
          <a:graphicData uri="http://schemas.openxmlformats.org/drawingml/2006/table">
            <a:tbl>
              <a:tblPr/>
              <a:tblGrid>
                <a:gridCol w="2828678">
                  <a:extLst>
                    <a:ext uri="{9D8B030D-6E8A-4147-A177-3AD203B41FA5}">
                      <a16:colId xmlns:a16="http://schemas.microsoft.com/office/drawing/2014/main" val="2106380301"/>
                    </a:ext>
                  </a:extLst>
                </a:gridCol>
                <a:gridCol w="4810539">
                  <a:extLst>
                    <a:ext uri="{9D8B030D-6E8A-4147-A177-3AD203B41FA5}">
                      <a16:colId xmlns:a16="http://schemas.microsoft.com/office/drawing/2014/main" val="1784865898"/>
                    </a:ext>
                  </a:extLst>
                </a:gridCol>
                <a:gridCol w="2295937">
                  <a:extLst>
                    <a:ext uri="{9D8B030D-6E8A-4147-A177-3AD203B41FA5}">
                      <a16:colId xmlns:a16="http://schemas.microsoft.com/office/drawing/2014/main" val="2784680514"/>
                    </a:ext>
                  </a:extLst>
                </a:gridCol>
              </a:tblGrid>
              <a:tr h="262240">
                <a:tc>
                  <a:txBody>
                    <a:bodyPr/>
                    <a:lstStyle/>
                    <a:p>
                      <a:pPr algn="l" fontAlgn="ctr"/>
                      <a:r>
                        <a:rPr lang="en-US" sz="1400" b="1" dirty="0">
                          <a:solidFill>
                            <a:srgbClr val="363636"/>
                          </a:solidFill>
                          <a:effectLst/>
                        </a:rPr>
                        <a:t>To find</a:t>
                      </a:r>
                    </a:p>
                  </a:txBody>
                  <a:tcPr marL="33833" marR="33833" marT="33833" marB="33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400" b="1">
                          <a:solidFill>
                            <a:srgbClr val="363636"/>
                          </a:solidFill>
                          <a:effectLst/>
                        </a:rPr>
                        <a:t>Use this RegEx</a:t>
                      </a:r>
                    </a:p>
                  </a:txBody>
                  <a:tcPr marL="33833" marR="33833" marT="33833" marB="33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400" b="1" dirty="0">
                          <a:solidFill>
                            <a:srgbClr val="363636"/>
                          </a:solidFill>
                          <a:effectLst/>
                        </a:rPr>
                        <a:t>Example of match</a:t>
                      </a:r>
                    </a:p>
                  </a:txBody>
                  <a:tcPr marL="33833" marR="33833" marT="33833" marB="338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217657267"/>
                  </a:ext>
                </a:extLst>
              </a:tr>
              <a:tr h="238562">
                <a:tc>
                  <a:txBody>
                    <a:bodyPr/>
                    <a:lstStyle/>
                    <a:p>
                      <a:pPr algn="l" fontAlgn="t"/>
                      <a:r>
                        <a:rPr lang="en-US" sz="1400">
                          <a:effectLst/>
                        </a:rPr>
                        <a:t>Email addresses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^[\w\.=-]+@[\w\.-]+\.[\w]{2,3}$</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T.Simpson@Netwrix.com</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5700137"/>
                  </a:ext>
                </a:extLst>
              </a:tr>
              <a:tr h="437660">
                <a:tc>
                  <a:txBody>
                    <a:bodyPr/>
                    <a:lstStyle/>
                    <a:p>
                      <a:pPr algn="l" fontAlgn="t"/>
                      <a:r>
                        <a:rPr lang="en-US" sz="1400" dirty="0">
                          <a:effectLst/>
                        </a:rPr>
                        <a:t>U.S. Social Security numbers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\b(?!000|666|9\d{2})([0-8]\d{2}|7([0-6]\d))([-]?|\s{1})(?!00)\d\d\2(?!0000)\d{4}\b</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513-84-7329</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30032992"/>
                  </a:ext>
                </a:extLst>
              </a:tr>
              <a:tr h="238562">
                <a:tc>
                  <a:txBody>
                    <a:bodyPr/>
                    <a:lstStyle/>
                    <a:p>
                      <a:pPr algn="l" fontAlgn="t"/>
                      <a:r>
                        <a:rPr lang="en-US" sz="1400">
                          <a:effectLst/>
                        </a:rPr>
                        <a:t>IPV4 addresses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^\d{1,3}[.]\d{1,3}[.]\d{1,3}[.]\d{1,3}$</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192.168.1.1</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208684"/>
                  </a:ext>
                </a:extLst>
              </a:tr>
              <a:tr h="437660">
                <a:tc>
                  <a:txBody>
                    <a:bodyPr/>
                    <a:lstStyle/>
                    <a:p>
                      <a:pPr algn="l" fontAlgn="t"/>
                      <a:r>
                        <a:rPr lang="en-US" sz="1400">
                          <a:effectLst/>
                        </a:rPr>
                        <a:t>Dates in MM/DD/YYYY format</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^([1][12]|[0]?[1-9])[\/-]([3][01]|[12]\d|[0]?[1-9])[\/-](\d{4}|\d{2})$</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05/05/2018</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69074631"/>
                  </a:ext>
                </a:extLst>
              </a:tr>
              <a:tr h="437660">
                <a:tc>
                  <a:txBody>
                    <a:bodyPr/>
                    <a:lstStyle/>
                    <a:p>
                      <a:pPr algn="l" fontAlgn="t"/>
                      <a:r>
                        <a:rPr lang="en-US" sz="1400">
                          <a:effectLst/>
                        </a:rPr>
                        <a:t>MasterCard numbers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^(?:5[1-5][0-9]{2}|222[1-9]|22[3-9][0-9]|2[3-6][0-9]{2}|27[01][0-9]|2720)[0-9]{12}$</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5258704108753590</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9581792"/>
                  </a:ext>
                </a:extLst>
              </a:tr>
              <a:tr h="437660">
                <a:tc>
                  <a:txBody>
                    <a:bodyPr/>
                    <a:lstStyle/>
                    <a:p>
                      <a:pPr algn="l" fontAlgn="t"/>
                      <a:r>
                        <a:rPr lang="en-US" sz="1400">
                          <a:effectLst/>
                        </a:rPr>
                        <a:t>Visa card numbers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\b([4]\d{3}[\s]\d{4}[\s]\d{4}[\s]\d{4}|[4]\d{3}[-]\d{4}[-]\d{4}[-</a:t>
                      </a:r>
                      <a:br>
                        <a:rPr lang="en-US" sz="1400">
                          <a:effectLst/>
                        </a:rPr>
                      </a:br>
                      <a:r>
                        <a:rPr lang="en-US" sz="1400">
                          <a:effectLst/>
                        </a:rPr>
                        <a:t>]\d{4}|[4]\d{3}[.]\d{4}[.]\d{4}[.]\d{4}|[4]\d{3}\d{4}\d{4}\d{4})\b</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4563-7568-5698-4587</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60222463"/>
                  </a:ext>
                </a:extLst>
              </a:tr>
              <a:tr h="238562">
                <a:tc>
                  <a:txBody>
                    <a:bodyPr/>
                    <a:lstStyle/>
                    <a:p>
                      <a:pPr algn="l" fontAlgn="t"/>
                      <a:r>
                        <a:rPr lang="en-US" sz="1400">
                          <a:effectLst/>
                        </a:rPr>
                        <a:t>American Express card numbers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^3[47][0-9]{13}$</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34583547858682157</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52938491"/>
                  </a:ext>
                </a:extLst>
              </a:tr>
              <a:tr h="238562">
                <a:tc>
                  <a:txBody>
                    <a:bodyPr/>
                    <a:lstStyle/>
                    <a:p>
                      <a:pPr algn="l" fontAlgn="t"/>
                      <a:r>
                        <a:rPr lang="en-US" sz="1400" dirty="0">
                          <a:effectLst/>
                        </a:rPr>
                        <a:t>U.S. ZIP codes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pl-PL" sz="1400" dirty="0">
                          <a:effectLst/>
                        </a:rPr>
                        <a:t>^((\d{5}-\d{4})|(\d{5})|([A-Z]\d[A-Z]\s\d[A-Z]\d))$</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97589</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38023997"/>
                  </a:ext>
                </a:extLst>
              </a:tr>
              <a:tr h="437660">
                <a:tc>
                  <a:txBody>
                    <a:bodyPr/>
                    <a:lstStyle/>
                    <a:p>
                      <a:pPr algn="l" fontAlgn="t"/>
                      <a:r>
                        <a:rPr lang="en-US" sz="1400" kern="1200" dirty="0">
                          <a:solidFill>
                            <a:schemeClr val="tx1"/>
                          </a:solidFill>
                          <a:effectLst/>
                          <a:latin typeface="+mn-lt"/>
                          <a:ea typeface="+mn-ea"/>
                          <a:cs typeface="+mn-cs"/>
                        </a:rPr>
                        <a:t>Telephone/FAX/MRN/Account numbers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r>
                        <a:rPr lang="en-US" sz="1400" kern="1200" dirty="0">
                          <a:solidFill>
                            <a:schemeClr val="tx1"/>
                          </a:solidFill>
                          <a:effectLst/>
                          <a:latin typeface="+mn-lt"/>
                          <a:ea typeface="+mn-ea"/>
                          <a:cs typeface="+mn-cs"/>
                        </a:rPr>
                        <a:t>\b((\d[\(\)\-\']?\s?){6}([\(\)\-\']?\d)+|(\d[\(\)\-.\']?){7}([\(\)\-.\']?\d)+\b, \b(\d{5}[A-Z0-9]*)\b, \b([A-Z0-9\-/]{6}[A-Z0-9\-/]*)\b</a:t>
                      </a:r>
                      <a:endParaRPr lang="pl-PL" sz="1400" kern="1200" dirty="0">
                        <a:solidFill>
                          <a:schemeClr val="tx1"/>
                        </a:solidFill>
                        <a:effectLst/>
                        <a:latin typeface="+mn-lt"/>
                        <a:ea typeface="+mn-ea"/>
                        <a:cs typeface="+mn-cs"/>
                      </a:endParaRP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XXX-XX-XXXX, XXX-XXX-XXXX, XXX-XXXXXXXX, etc.</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77645909"/>
                  </a:ext>
                </a:extLst>
              </a:tr>
              <a:tr h="764838">
                <a:tc>
                  <a:txBody>
                    <a:bodyPr/>
                    <a:lstStyle/>
                    <a:p>
                      <a:pPr algn="l" fontAlgn="t"/>
                      <a:r>
                        <a:rPr lang="en-US" sz="1400" kern="1200" dirty="0">
                          <a:solidFill>
                            <a:schemeClr val="tx1"/>
                          </a:solidFill>
                          <a:effectLst/>
                          <a:latin typeface="+mn-lt"/>
                          <a:ea typeface="+mn-ea"/>
                          <a:cs typeface="+mn-cs"/>
                        </a:rPr>
                        <a:t>Dates</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\b(.*?(?=\b(\d{1,2}[-./\s]\d{1,2}[-./\s]\d{2}|\d{1,2}[-./\s]\d{1,2}[-./\s]\d{4}|\d{2}[-./\s]\d{1,2}[-./\s]\d{1,2}|\d{4}[-./\s]\d{1,2}[-./\s]\d{1,2})\b))\b</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r>
                        <a:rPr lang="en-US" sz="1400" kern="1200" dirty="0">
                          <a:solidFill>
                            <a:schemeClr val="tx1"/>
                          </a:solidFill>
                          <a:effectLst/>
                          <a:latin typeface="+mn-lt"/>
                          <a:ea typeface="+mn-ea"/>
                          <a:cs typeface="+mn-cs"/>
                        </a:rPr>
                        <a:t>YYYY/MM-YYYY/MM,</a:t>
                      </a:r>
                    </a:p>
                    <a:p>
                      <a:r>
                        <a:rPr lang="en-US" sz="1400" kern="1200" dirty="0">
                          <a:solidFill>
                            <a:schemeClr val="tx1"/>
                          </a:solidFill>
                          <a:effectLst/>
                          <a:latin typeface="+mn-lt"/>
                          <a:ea typeface="+mn-ea"/>
                          <a:cs typeface="+mn-cs"/>
                        </a:rPr>
                        <a:t>MM/YYYY-MM/YYYY,</a:t>
                      </a:r>
                    </a:p>
                    <a:p>
                      <a:r>
                        <a:rPr lang="en-US" sz="1400" kern="1200" dirty="0">
                          <a:solidFill>
                            <a:schemeClr val="tx1"/>
                          </a:solidFill>
                          <a:effectLst/>
                          <a:latin typeface="+mn-lt"/>
                          <a:ea typeface="+mn-ea"/>
                          <a:cs typeface="+mn-cs"/>
                        </a:rPr>
                        <a:t>MM/DD-MM/DD, etc.</a:t>
                      </a:r>
                    </a:p>
                  </a:txBody>
                  <a:tcPr marL="21146" marR="21146" marT="21146" marB="211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7469416"/>
                  </a:ext>
                </a:extLst>
              </a:tr>
            </a:tbl>
          </a:graphicData>
        </a:graphic>
      </p:graphicFrame>
    </p:spTree>
    <p:extLst>
      <p:ext uri="{BB962C8B-B14F-4D97-AF65-F5344CB8AC3E}">
        <p14:creationId xmlns:p14="http://schemas.microsoft.com/office/powerpoint/2010/main" val="41408225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741</TotalTime>
  <Words>2200</Words>
  <Application>Microsoft Office PowerPoint</Application>
  <PresentationFormat>Widescreen</PresentationFormat>
  <Paragraphs>253</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Helvetica</vt:lpstr>
      <vt:lpstr>Times New Roman</vt:lpstr>
      <vt:lpstr>Wingdings</vt:lpstr>
      <vt:lpstr>Retrospect</vt:lpstr>
      <vt:lpstr>De‑identification of Structured EHR  Using Machine Learning Techniques for RADx-rad</vt:lpstr>
      <vt:lpstr>Motivation </vt:lpstr>
      <vt:lpstr>PowerPoint Presentation</vt:lpstr>
      <vt:lpstr>Our previous work on this topic</vt:lpstr>
      <vt:lpstr>PowerPoint Presentation</vt:lpstr>
      <vt:lpstr>PowerPoint Presentation</vt:lpstr>
      <vt:lpstr>Data Core Privacy Tools Accomplishments</vt:lpstr>
      <vt:lpstr>The De-identification Standard</vt:lpstr>
      <vt:lpstr>Some Common Examples of RegExes</vt:lpstr>
      <vt:lpstr>Existing Method Could Fail</vt:lpstr>
      <vt:lpstr>Machine learning model to detect PHI from structured data</vt:lpstr>
      <vt:lpstr>Detecting Sensitive Information with Feature Engineering</vt:lpstr>
      <vt:lpstr>Detecting Sensitive Information with Feature Engineering</vt:lpstr>
      <vt:lpstr>PowerPoint Presentation</vt:lpstr>
      <vt:lpstr>Algorithm I. PHI Detection using ML</vt:lpstr>
      <vt:lpstr>Algorithm II. Ensemble Algorithm</vt:lpstr>
      <vt:lpstr>PHI Detection Toolkit</vt:lpstr>
      <vt:lpstr>The PHI Data Scan Tool</vt:lpstr>
      <vt:lpstr>Prerequisites</vt:lpstr>
      <vt:lpstr>Step 1: Select Database/Table </vt:lpstr>
      <vt:lpstr>Step 2: Profiling </vt:lpstr>
      <vt:lpstr>Step 3: Scanning and Reporting</vt:lpstr>
      <vt:lpstr>Step 4: Fill in HIPPA Safe Harbor Checklist</vt:lpstr>
      <vt:lpstr>Experiments</vt:lpstr>
      <vt:lpstr>Experiment</vt:lpstr>
      <vt:lpstr>Result</vt:lpstr>
      <vt:lpstr>Explainability</vt:lpstr>
      <vt:lpstr>Acknowledgement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De‑identifcation of Structured HER Using Machine Learning</dc:title>
  <dc:creator>Zhang, Kai</dc:creator>
  <cp:lastModifiedBy>Kai</cp:lastModifiedBy>
  <cp:revision>52</cp:revision>
  <dcterms:created xsi:type="dcterms:W3CDTF">2022-11-15T03:03:57Z</dcterms:created>
  <dcterms:modified xsi:type="dcterms:W3CDTF">2023-05-02T20:54:26Z</dcterms:modified>
</cp:coreProperties>
</file>