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/>
    <p:restoredTop sz="94674"/>
  </p:normalViewPr>
  <p:slideViewPr>
    <p:cSldViewPr snapToGrid="0">
      <p:cViewPr varScale="1">
        <p:scale>
          <a:sx n="113" d="100"/>
          <a:sy n="113" d="100"/>
        </p:scale>
        <p:origin x="10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49BA8-D78D-E14A-BEFE-2E597CFABF59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97FBD-DD9E-354F-9A19-01FD415E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7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SHA512 algorithm was fed an entropy string composed of the subjects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mrn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 salt specific to the variable name, and the value of the variable itself.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 decided to get our own lab identifier instead of using a 2.25 UID so we wouldn’t be constrained by the UUID restrictions and to provide clear information about where the ID came from and what each digit refers to. To get a institution specific ID check these resources: 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https://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www.iana.org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/assignments/enterprise-numbers/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https://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www.iana.org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/assignments/enterprise-numbers/assignment/apply/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97FBD-DD9E-354F-9A19-01FD415EC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93C1-96A4-D0DB-A4EB-37D336F4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E5717-32CB-D2B8-311A-768FD6B5A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3CD2-9C09-E4F6-EFA4-9FC8172F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1E5A-F009-D44A-FF49-DECF4113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507A-19CF-7069-A7B9-800D3C5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829E-9445-F5BD-5924-F8D27D7B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08F7F-E972-42AF-1FE0-4B36C36F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DD89-0F6D-8605-3F45-C9D9D162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911E-A983-F65C-0264-514F9808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9C19-86F6-8EE9-029C-51F9AFCF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B45BC-145B-A392-BC05-AF7A45BA4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21860-11D9-B16B-E073-A266B2468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CFBE-2394-6849-62AD-A88B4FE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40C5-4E65-261A-E84D-11FF86D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C072-4084-6EC2-52BC-5BA6523B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8330-8C76-6493-8C12-59D543BF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8823-5D08-26F0-8D05-D9FBC09F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3A1F-B02F-591B-1ED2-A1576892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C5E1-A34D-12D6-5936-FB56237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3350-0DC7-A80F-954B-BB637406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0599-3B15-E609-5AF8-FCD4F9B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5506-8A80-4F7B-6BEB-940C42F0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807C-B65E-863F-DDB8-27C40C5F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FB8F-31C0-D809-245E-1C17AB1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6357-15ED-2919-3554-4CBC411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C2A-5945-3D4D-8BB6-330C2B8C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FD5C-EC4E-C91E-2173-B2685581E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4DC3C-AD5A-4EDB-7916-83497E9BC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2464-0B3C-88B8-A029-8941FA4F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315D-B53E-3C06-0598-346CB75C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C2BD-E9C2-9CBE-77AC-737F5E77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F8AA-6342-E70F-D5AD-845A5966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3D3A-5C8F-8097-D581-3CEB4E89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80B19-8C0D-291F-14A6-A8006DCB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C3AA-E0F3-D283-3F82-AD4F5363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EAAF9-9196-D3BB-EBBB-7D031A4A6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07F16-5434-D3A7-7524-F8B03827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A2933-F373-C075-1CA6-C834B9F0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171E1-0133-9E01-83AD-79398E5F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EE51-96C3-EA9B-6082-56C55FB7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938B4-0F52-9B18-4C35-32A2E058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B200-F148-FEBA-0342-2B56528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1744A-23AB-7290-C63D-9F1CE16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13E2-E2CD-D103-4C14-CA9F5D1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ECC78-6B22-0D7D-CFEA-70E6FE4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6B4F-D752-2F50-38F4-CF524FF5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46FD-D1AA-3B81-1B4E-2F9D56E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503-B0C6-85BE-2C80-601CC698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E9F7B-EFB3-671F-916F-2D2F1E19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4364D-096E-619D-9FEF-488BF0C1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8FAA-C37C-79F7-CFEF-0B58DEC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2293-F3DA-7DF3-652D-D79E3326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CE4-BD8D-E5B8-AD17-C99DD333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CD55A-73D6-8747-9025-3814BF182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06380-9967-E216-02AC-4C5057EC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7C145-CEA5-B1CD-27BE-DAECADA3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64BF-881A-B793-5BC2-F1568013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DFE53-7F5E-3397-D1FA-4DACAA59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B34BE-0925-4420-5254-2ADE9E53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59AB-BD8C-90D8-5F7E-39446ACBD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DB2E-DF6F-C671-9A4F-2DFA3AA9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1860-9FCA-E645-B2CC-C26BD4D63A6E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3734-ECB3-FB61-24F6-7672D52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894-F879-6257-1CDC-3F2AE8644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6A93-30B3-014F-B708-B0154AA2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D8A7-2583-1E40-D9CC-948CCD7C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DICOM </a:t>
            </a:r>
            <a:r>
              <a:rPr lang="en-US" dirty="0" err="1"/>
              <a:t>deid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79008-3E5C-67FB-F3BD-4DA969F5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7F57-9641-61DC-2E8C-5FFF695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deid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2EA4-8B3E-69F7-4D58-118A330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Filter corrupt files (super big or small file sizes)</a:t>
            </a:r>
          </a:p>
          <a:p>
            <a:r>
              <a:rPr lang="en-US" dirty="0"/>
              <a:t>Use machine learning to filter to stuff we wanted (i.e. B-Mode, M-Mode, views, etc.)</a:t>
            </a:r>
          </a:p>
          <a:p>
            <a:r>
              <a:rPr lang="en-US" dirty="0"/>
              <a:t>Run images through </a:t>
            </a:r>
            <a:r>
              <a:rPr lang="en-US" dirty="0" err="1"/>
              <a:t>EasyOCR</a:t>
            </a:r>
            <a:r>
              <a:rPr lang="en-US" dirty="0"/>
              <a:t>, perform regex on the strings, categorize: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low risk (known safe whitelist)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medium risk (only a few characters, stuff that showed up consistently)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high risk (strings long enough to be PHI, stuff that looked like dates or times)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Spot check the medium risk images, manually review all high risk images</a:t>
            </a:r>
          </a:p>
          <a:p>
            <a:r>
              <a:rPr lang="en-US" dirty="0">
                <a:latin typeface="Helvetica" pitchFamily="2" charset="0"/>
              </a:rPr>
              <a:t>Remove PHI (entire record, or black out problematic pixels)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2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9B45-8391-6F9C-3BF0-869603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deid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9EF2-176A-2594-A1E7-CBC40246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the DICOM tags in the data</a:t>
            </a:r>
          </a:p>
          <a:p>
            <a:pPr lvl="1"/>
            <a:r>
              <a:rPr lang="en-US" sz="1400" dirty="0"/>
              <a:t>tag, </a:t>
            </a:r>
            <a:r>
              <a:rPr lang="en-US" sz="1400" dirty="0" err="1"/>
              <a:t>tag_name</a:t>
            </a:r>
            <a:r>
              <a:rPr lang="en-US" sz="1400" dirty="0"/>
              <a:t>, </a:t>
            </a:r>
            <a:r>
              <a:rPr lang="en-US" sz="1400" dirty="0" err="1"/>
              <a:t>value_rep</a:t>
            </a:r>
            <a:r>
              <a:rPr lang="en-US" sz="1400" dirty="0"/>
              <a:t>, </a:t>
            </a:r>
            <a:r>
              <a:rPr lang="en-US" sz="1400" dirty="0" err="1"/>
              <a:t>data_type</a:t>
            </a:r>
            <a:r>
              <a:rPr lang="en-US" sz="1400" dirty="0"/>
              <a:t>, </a:t>
            </a:r>
            <a:r>
              <a:rPr lang="en-US" sz="1400" dirty="0" err="1"/>
              <a:t>n_total</a:t>
            </a:r>
            <a:r>
              <a:rPr lang="en-US" sz="1400" dirty="0"/>
              <a:t>, </a:t>
            </a:r>
            <a:r>
              <a:rPr lang="en-US" sz="1400" dirty="0" err="1"/>
              <a:t>n_unique</a:t>
            </a:r>
            <a:r>
              <a:rPr lang="en-US" sz="1400" dirty="0"/>
              <a:t>, </a:t>
            </a:r>
            <a:r>
              <a:rPr lang="en-US" sz="1400" dirty="0" err="1"/>
              <a:t>min_len</a:t>
            </a:r>
            <a:r>
              <a:rPr lang="en-US" sz="1400" dirty="0"/>
              <a:t>, </a:t>
            </a:r>
            <a:r>
              <a:rPr lang="en-US" sz="1400" dirty="0" err="1"/>
              <a:t>max_len</a:t>
            </a:r>
            <a:r>
              <a:rPr lang="en-US" sz="1400" dirty="0"/>
              <a:t>, </a:t>
            </a:r>
            <a:r>
              <a:rPr lang="en-US" sz="1400" dirty="0" err="1"/>
              <a:t>min_value</a:t>
            </a:r>
            <a:r>
              <a:rPr lang="en-US" sz="1400" dirty="0"/>
              <a:t>, </a:t>
            </a:r>
            <a:r>
              <a:rPr lang="en-US" sz="1400" dirty="0" err="1"/>
              <a:t>max_value</a:t>
            </a:r>
            <a:endParaRPr lang="en-US" sz="1400" dirty="0"/>
          </a:p>
          <a:p>
            <a:r>
              <a:rPr lang="en-US" dirty="0"/>
              <a:t>Use </a:t>
            </a:r>
            <a:r>
              <a:rPr lang="en-US" dirty="0" err="1"/>
              <a:t>pydicom</a:t>
            </a:r>
            <a:r>
              <a:rPr lang="en-US" dirty="0"/>
              <a:t> to perform </a:t>
            </a:r>
            <a:r>
              <a:rPr lang="en-US" dirty="0" err="1"/>
              <a:t>deid</a:t>
            </a:r>
            <a:endParaRPr lang="en-US" dirty="0"/>
          </a:p>
          <a:p>
            <a:pPr lvl="1"/>
            <a:r>
              <a:rPr lang="en-US" dirty="0"/>
              <a:t>Create a recipe to set a rule for each DICOM tag</a:t>
            </a:r>
          </a:p>
          <a:p>
            <a:pPr lvl="2"/>
            <a:r>
              <a:rPr lang="en-US" dirty="0"/>
              <a:t>Custom </a:t>
            </a:r>
            <a:r>
              <a:rPr lang="en-US" dirty="0" err="1"/>
              <a:t>deid</a:t>
            </a:r>
            <a:r>
              <a:rPr lang="en-US" dirty="0"/>
              <a:t> functions can be applied to tags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5F4DBA-1811-13FD-7035-32E8959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9124"/>
              </p:ext>
            </p:extLst>
          </p:nvPr>
        </p:nvGraphicFramePr>
        <p:xfrm>
          <a:off x="1343632" y="384718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85788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3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Name, address,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REMOVE, or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7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ID, MRN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-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Date,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– shift per MIMIC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name, station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– encrypt (FPE)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 UIDs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– create lab 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5E1F-2003-F69C-4924-155DE9B9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deid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84E4-5A02-4C03-AEB2-7D6CB04C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Respect required tags: </a:t>
            </a:r>
            <a:r>
              <a:rPr lang="en-US" sz="1400" dirty="0"/>
              <a:t>https://</a:t>
            </a:r>
            <a:r>
              <a:rPr lang="en-US" sz="1400" dirty="0" err="1"/>
              <a:t>dicom.nema.org</a:t>
            </a:r>
            <a:r>
              <a:rPr lang="en-US" sz="1400" dirty="0"/>
              <a:t>/</a:t>
            </a:r>
            <a:r>
              <a:rPr lang="en-US" sz="1400" dirty="0" err="1"/>
              <a:t>dicom</a:t>
            </a:r>
            <a:r>
              <a:rPr lang="en-US" sz="1400" dirty="0"/>
              <a:t>/2013/output/</a:t>
            </a:r>
            <a:r>
              <a:rPr lang="en-US" sz="1400" dirty="0" err="1"/>
              <a:t>chtml</a:t>
            </a:r>
            <a:r>
              <a:rPr lang="en-US" sz="1400" dirty="0"/>
              <a:t>/part05/sect_7.4.html</a:t>
            </a:r>
          </a:p>
          <a:p>
            <a:r>
              <a:rPr lang="en-US" dirty="0"/>
              <a:t>Respect rules for each tags value representation (VR): </a:t>
            </a:r>
            <a:r>
              <a:rPr lang="en-US" sz="1400" dirty="0"/>
              <a:t>https://</a:t>
            </a:r>
            <a:r>
              <a:rPr lang="en-US" sz="1400" dirty="0" err="1"/>
              <a:t>dicom.nema.org</a:t>
            </a:r>
            <a:r>
              <a:rPr lang="en-US" sz="1400" dirty="0"/>
              <a:t>/</a:t>
            </a:r>
            <a:r>
              <a:rPr lang="en-US" sz="1400" dirty="0" err="1"/>
              <a:t>dicom</a:t>
            </a:r>
            <a:r>
              <a:rPr lang="en-US" sz="1400" dirty="0"/>
              <a:t>/2013/output/</a:t>
            </a:r>
            <a:r>
              <a:rPr lang="en-US" sz="1400" dirty="0" err="1"/>
              <a:t>chtml</a:t>
            </a:r>
            <a:r>
              <a:rPr lang="en-US" sz="1400" dirty="0"/>
              <a:t>/part05/sect_6.2.html</a:t>
            </a:r>
          </a:p>
          <a:p>
            <a:r>
              <a:rPr lang="en-US" dirty="0"/>
              <a:t>UIDs</a:t>
            </a:r>
          </a:p>
          <a:p>
            <a:pPr lvl="1"/>
            <a:r>
              <a:rPr lang="en-US" dirty="0"/>
              <a:t>* SOP Class UIDs, Transfer Syntax UID, Implementation Class UID are typically not sensitive so don’t need </a:t>
            </a:r>
            <a:r>
              <a:rPr lang="en-US" dirty="0" err="1"/>
              <a:t>deid</a:t>
            </a:r>
            <a:endParaRPr lang="en-US" dirty="0"/>
          </a:p>
          <a:p>
            <a:pPr lvl="1"/>
            <a:r>
              <a:rPr lang="en-US" dirty="0"/>
              <a:t>Instance UIDs (and others) may contain sensitive information such as raw study identifiers</a:t>
            </a:r>
          </a:p>
          <a:p>
            <a:pPr lvl="2"/>
            <a:r>
              <a:rPr lang="en-US" dirty="0"/>
              <a:t>We created a </a:t>
            </a:r>
            <a:r>
              <a:rPr lang="en-US" dirty="0" err="1"/>
              <a:t>deid</a:t>
            </a:r>
            <a:r>
              <a:rPr lang="en-US" dirty="0"/>
              <a:t> ID specific to our lab: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1.2.840.113554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.</a:t>
            </a:r>
            <a:r>
              <a:rPr lang="en-US" dirty="0">
                <a:solidFill>
                  <a:srgbClr val="92D050"/>
                </a:solidFill>
              </a:rPr>
              <a:t>104</a:t>
            </a:r>
            <a:r>
              <a:rPr lang="en-US" dirty="0"/>
              <a:t>.</a:t>
            </a:r>
            <a:r>
              <a:rPr lang="en-US" dirty="0">
                <a:solidFill>
                  <a:srgbClr val="7030A0"/>
                </a:solidFill>
              </a:rPr>
              <a:t>112747525839636706729436544020735086604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MIT_ID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LCP_ID</a:t>
            </a:r>
            <a:r>
              <a:rPr lang="en-US" dirty="0"/>
              <a:t>.</a:t>
            </a:r>
            <a:r>
              <a:rPr lang="en-US" dirty="0">
                <a:solidFill>
                  <a:srgbClr val="FFC000"/>
                </a:solidFill>
              </a:rPr>
              <a:t>MIMIC_ID</a:t>
            </a:r>
            <a:r>
              <a:rPr lang="en-US" dirty="0"/>
              <a:t>.</a:t>
            </a:r>
            <a:r>
              <a:rPr lang="en-US" dirty="0">
                <a:solidFill>
                  <a:srgbClr val="92D050"/>
                </a:solidFill>
              </a:rPr>
              <a:t>TAG_ID</a:t>
            </a:r>
            <a:r>
              <a:rPr lang="en-US" dirty="0"/>
              <a:t>.</a:t>
            </a:r>
            <a:r>
              <a:rPr lang="en-US" dirty="0">
                <a:solidFill>
                  <a:srgbClr val="7030A0"/>
                </a:solidFill>
              </a:rPr>
              <a:t>SHA512_derived_hash</a:t>
            </a:r>
          </a:p>
          <a:p>
            <a:pPr lvl="2"/>
            <a:r>
              <a:rPr lang="en-US" dirty="0"/>
              <a:t>Not recommended but alternatively you could also create a generic 2.25 UID by appending a universally unique ID: </a:t>
            </a:r>
            <a:r>
              <a:rPr lang="en-US" sz="1500" dirty="0"/>
              <a:t>https://</a:t>
            </a:r>
            <a:r>
              <a:rPr lang="en-US" sz="1500" dirty="0" err="1"/>
              <a:t>dicom.nema.org</a:t>
            </a:r>
            <a:r>
              <a:rPr lang="en-US" sz="1500" dirty="0"/>
              <a:t>/medical/</a:t>
            </a:r>
            <a:r>
              <a:rPr lang="en-US" sz="1500" dirty="0" err="1"/>
              <a:t>dicom</a:t>
            </a:r>
            <a:r>
              <a:rPr lang="en-US" sz="1500" dirty="0"/>
              <a:t>/current/output/</a:t>
            </a:r>
            <a:r>
              <a:rPr lang="en-US" sz="1500" dirty="0" err="1"/>
              <a:t>chtml</a:t>
            </a:r>
            <a:r>
              <a:rPr lang="en-US" sz="1500" dirty="0"/>
              <a:t>/part05/sect_B.2.html</a:t>
            </a:r>
          </a:p>
          <a:p>
            <a:pPr lvl="3"/>
            <a:r>
              <a:rPr lang="en-US" dirty="0"/>
              <a:t>2.25.UUID_v4</a:t>
            </a:r>
          </a:p>
          <a:p>
            <a:pPr lvl="3"/>
            <a:r>
              <a:rPr lang="en-US" dirty="0"/>
              <a:t>Must follow UUID v4 rules – certain digits must contain certain values</a:t>
            </a:r>
          </a:p>
          <a:p>
            <a:pPr lvl="3"/>
            <a:r>
              <a:rPr lang="en-US" dirty="0"/>
              <a:t>Need to register your ID?</a:t>
            </a:r>
          </a:p>
        </p:txBody>
      </p:sp>
    </p:spTree>
    <p:extLst>
      <p:ext uri="{BB962C8B-B14F-4D97-AF65-F5344CB8AC3E}">
        <p14:creationId xmlns:p14="http://schemas.microsoft.com/office/powerpoint/2010/main" val="324190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22B-9FE2-0584-C337-AC3FA6C4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deid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FCAF-2DEE-13F3-C30C-F31E1065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pydicom</a:t>
            </a:r>
            <a:endParaRPr lang="en-US" dirty="0"/>
          </a:p>
          <a:p>
            <a:pPr lvl="1"/>
            <a:r>
              <a:rPr lang="en-US" dirty="0"/>
              <a:t>recipe</a:t>
            </a: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REPLACE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StudyID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func:map_study_id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REPLACE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AcquisitionDateTime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func:shift_datetime</a:t>
            </a:r>
            <a:endParaRPr lang="en-US" sz="1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BLANK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AccessionNumber</a:t>
            </a:r>
            <a:endParaRPr lang="en-US" sz="1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PersonName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PersonAddress</a:t>
            </a:r>
            <a:endParaRPr lang="en-US" sz="1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PatientIdentityRemoved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YES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deid</a:t>
            </a:r>
            <a:r>
              <a:rPr lang="en-US" dirty="0"/>
              <a:t> functions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5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DeidDataset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500" dirty="0">
                <a:solidFill>
                  <a:srgbClr val="0062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pseudonymize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parser.define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map_study_id</a:t>
            </a:r>
            <a:r>
              <a:rPr lang="en-US" sz="1500" dirty="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5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.map_study_id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parser.define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shift_datetime</a:t>
            </a:r>
            <a:r>
              <a:rPr lang="en-US" sz="1500" dirty="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5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.shift_datetime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500" dirty="0" err="1">
                <a:solidFill>
                  <a:srgbClr val="0062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map_study_id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lvl="1"/>
            <a:r>
              <a:rPr lang="en-US" dirty="0"/>
              <a:t>calling the </a:t>
            </a:r>
            <a:r>
              <a:rPr lang="en-US" dirty="0" err="1"/>
              <a:t>deid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	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deid_pipeline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DeidDataset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(recipe,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other_paramaters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pydicom.dcmread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dicom_file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dicom_scrubbed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deid_pipeline.pseudonymize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672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Helvetica</vt:lpstr>
      <vt:lpstr>Menlo</vt:lpstr>
      <vt:lpstr>Office Theme</vt:lpstr>
      <vt:lpstr>DICOM deid</vt:lpstr>
      <vt:lpstr>Image deid</vt:lpstr>
      <vt:lpstr>Metadata deid</vt:lpstr>
      <vt:lpstr>Metadata deid</vt:lpstr>
      <vt:lpstr>Metadata deid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deid</dc:title>
  <dc:creator>Brian Gow</dc:creator>
  <cp:lastModifiedBy>Brian Gow</cp:lastModifiedBy>
  <cp:revision>16</cp:revision>
  <dcterms:created xsi:type="dcterms:W3CDTF">2023-11-20T17:12:32Z</dcterms:created>
  <dcterms:modified xsi:type="dcterms:W3CDTF">2023-11-21T20:30:02Z</dcterms:modified>
</cp:coreProperties>
</file>