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4" r:id="rId2"/>
    <p:sldId id="265" r:id="rId3"/>
    <p:sldId id="266" r:id="rId4"/>
    <p:sldId id="272" r:id="rId5"/>
    <p:sldId id="270" r:id="rId6"/>
    <p:sldId id="269" r:id="rId7"/>
    <p:sldId id="305" r:id="rId8"/>
    <p:sldId id="274" r:id="rId9"/>
    <p:sldId id="273" r:id="rId10"/>
    <p:sldId id="275" r:id="rId11"/>
    <p:sldId id="279" r:id="rId12"/>
    <p:sldId id="281" r:id="rId13"/>
    <p:sldId id="282" r:id="rId14"/>
    <p:sldId id="283" r:id="rId15"/>
    <p:sldId id="284" r:id="rId16"/>
    <p:sldId id="288" r:id="rId17"/>
    <p:sldId id="285" r:id="rId18"/>
    <p:sldId id="287" r:id="rId19"/>
    <p:sldId id="286" r:id="rId20"/>
    <p:sldId id="289" r:id="rId21"/>
    <p:sldId id="280" r:id="rId22"/>
    <p:sldId id="290" r:id="rId23"/>
    <p:sldId id="291" r:id="rId24"/>
    <p:sldId id="292" r:id="rId25"/>
    <p:sldId id="293" r:id="rId26"/>
    <p:sldId id="294" r:id="rId27"/>
    <p:sldId id="298" r:id="rId28"/>
    <p:sldId id="299" r:id="rId29"/>
    <p:sldId id="300" r:id="rId30"/>
    <p:sldId id="301" r:id="rId31"/>
    <p:sldId id="302" r:id="rId32"/>
    <p:sldId id="303" r:id="rId33"/>
    <p:sldId id="259" r:id="rId34"/>
    <p:sldId id="304" r:id="rId35"/>
    <p:sldId id="271" r:id="rId36"/>
    <p:sldId id="26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6D3"/>
    <a:srgbClr val="4A5F68"/>
    <a:srgbClr val="DEEBF7"/>
    <a:srgbClr val="4F4C47"/>
    <a:srgbClr val="282F35"/>
    <a:srgbClr val="1F242A"/>
    <a:srgbClr val="5D616A"/>
    <a:srgbClr val="AFD9E9"/>
    <a:srgbClr val="F69E8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86706" autoAdjust="0"/>
  </p:normalViewPr>
  <p:slideViewPr>
    <p:cSldViewPr snapToGrid="0">
      <p:cViewPr varScale="1">
        <p:scale>
          <a:sx n="74" d="100"/>
          <a:sy n="74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018BB-6E8B-4DDD-88AB-7874AB2AE53B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22D54-0620-4766-A921-DE71D5A1B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4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페이스북과 구글에서 인증을 위한 공식 도큐먼트에 있는 함수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인증키와 </a:t>
            </a:r>
            <a:r>
              <a:rPr lang="ko-KR" altLang="en-US" dirty="0" err="1"/>
              <a:t>콜백에</a:t>
            </a:r>
            <a:r>
              <a:rPr lang="ko-KR" altLang="en-US" dirty="0"/>
              <a:t> 관하여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85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우측은 경기 상대가 정해진 모습이고 좌측은 아직 경기상대가 정해지지 않은 화면의</a:t>
            </a:r>
            <a:endParaRPr lang="en-US" altLang="ko-KR" dirty="0"/>
          </a:p>
          <a:p>
            <a:r>
              <a:rPr lang="ko-KR" altLang="en-US" dirty="0"/>
              <a:t>내 매칭 상세보기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9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우측은 경기 상대가 정해진 모습이고 좌측은 아직 경기상대가 정해지지 않은 화면의</a:t>
            </a:r>
            <a:endParaRPr lang="en-US" altLang="ko-KR" dirty="0"/>
          </a:p>
          <a:p>
            <a:r>
              <a:rPr lang="ko-KR" altLang="en-US" dirty="0"/>
              <a:t>내 매칭 상세보기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89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Map&lt;String, </a:t>
            </a:r>
            <a:r>
              <a:rPr lang="en-US" altLang="ko-KR" dirty="0" err="1"/>
              <a:t>ChatModel.Comment</a:t>
            </a:r>
            <a:r>
              <a:rPr lang="en-US" altLang="ko-KR" dirty="0"/>
              <a:t>&gt; </a:t>
            </a:r>
            <a:r>
              <a:rPr lang="en-US" altLang="ko-KR" dirty="0" err="1"/>
              <a:t>commentMap</a:t>
            </a:r>
            <a:r>
              <a:rPr lang="en-US" altLang="ko-KR" dirty="0"/>
              <a:t> = new </a:t>
            </a:r>
            <a:r>
              <a:rPr lang="en-US" altLang="ko-KR" dirty="0" err="1"/>
              <a:t>TreeMap</a:t>
            </a:r>
            <a:r>
              <a:rPr lang="en-US" altLang="ko-KR" dirty="0"/>
              <a:t>&lt;&gt;(Collections.&lt;String&gt;</a:t>
            </a:r>
            <a:r>
              <a:rPr lang="en-US" altLang="ko-KR" dirty="0" err="1"/>
              <a:t>reverseOrder</a:t>
            </a:r>
            <a:r>
              <a:rPr lang="en-US" altLang="ko-KR" dirty="0"/>
              <a:t>()); </a:t>
            </a:r>
          </a:p>
          <a:p>
            <a:r>
              <a:rPr lang="ko-KR" altLang="en-US" dirty="0" err="1"/>
              <a:t>트리맵은</a:t>
            </a:r>
            <a:r>
              <a:rPr lang="ko-KR" altLang="en-US" dirty="0"/>
              <a:t> 순서대로 정렬되는 기능이 있음 </a:t>
            </a:r>
            <a:r>
              <a:rPr lang="en-US" altLang="ko-KR" dirty="0"/>
              <a:t>-&gt;  string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 err="1"/>
              <a:t>채팅메세지키값</a:t>
            </a:r>
            <a:r>
              <a:rPr lang="en-US" altLang="ko-KR" dirty="0"/>
              <a:t>)</a:t>
            </a:r>
            <a:r>
              <a:rPr lang="ko-KR" altLang="en-US" dirty="0"/>
              <a:t>에 대한 코멘트내용을 </a:t>
            </a:r>
            <a:r>
              <a:rPr lang="ko-KR" altLang="en-US" dirty="0" err="1"/>
              <a:t>트리맵으로</a:t>
            </a:r>
            <a:r>
              <a:rPr lang="ko-KR" altLang="en-US" dirty="0"/>
              <a:t> </a:t>
            </a:r>
            <a:r>
              <a:rPr lang="ko-KR" altLang="en-US" dirty="0" err="1"/>
              <a:t>만듬</a:t>
            </a:r>
            <a:r>
              <a:rPr lang="ko-KR" altLang="en-US" dirty="0"/>
              <a:t> </a:t>
            </a:r>
            <a:r>
              <a:rPr lang="en-US" altLang="ko-KR" dirty="0" err="1"/>
              <a:t>reverseOrder</a:t>
            </a:r>
            <a:r>
              <a:rPr lang="ko-KR" altLang="en-US" dirty="0"/>
              <a:t>은 역순으로 정렬한다는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9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데이터피커</a:t>
            </a:r>
            <a:r>
              <a:rPr lang="ko-KR" altLang="en-US" dirty="0"/>
              <a:t> 객체를 불러오는 함수 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Calandar</a:t>
            </a:r>
            <a:r>
              <a:rPr lang="en-US" altLang="ko-KR" dirty="0"/>
              <a:t> </a:t>
            </a:r>
            <a:r>
              <a:rPr lang="ko-KR" altLang="en-US" dirty="0"/>
              <a:t>객체를 이용하여 현재시간을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데이터피커</a:t>
            </a:r>
            <a:r>
              <a:rPr lang="ko-KR" altLang="en-US" dirty="0"/>
              <a:t> 다이얼로그에 연결을 하여 다이얼로그 형식으로 사용을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58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데이터피커</a:t>
            </a:r>
            <a:r>
              <a:rPr lang="ko-KR" altLang="en-US" dirty="0"/>
              <a:t> 객체를 불러오는 함수 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Calandar</a:t>
            </a:r>
            <a:r>
              <a:rPr lang="en-US" altLang="ko-KR" dirty="0"/>
              <a:t> </a:t>
            </a:r>
            <a:r>
              <a:rPr lang="ko-KR" altLang="en-US" dirty="0"/>
              <a:t>객체를 이용하여 현재시간을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데이터피커</a:t>
            </a:r>
            <a:r>
              <a:rPr lang="ko-KR" altLang="en-US" dirty="0"/>
              <a:t> 다이얼로그에 연결을 하여 다이얼로그 형식으로 사용을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42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데이터피커</a:t>
            </a:r>
            <a:r>
              <a:rPr lang="ko-KR" altLang="en-US" dirty="0"/>
              <a:t> 객체를 불러오는 함수 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Calandar</a:t>
            </a:r>
            <a:r>
              <a:rPr lang="en-US" altLang="ko-KR" dirty="0"/>
              <a:t> </a:t>
            </a:r>
            <a:r>
              <a:rPr lang="ko-KR" altLang="en-US" dirty="0"/>
              <a:t>객체를 이용하여 현재시간을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데이터피커</a:t>
            </a:r>
            <a:r>
              <a:rPr lang="ko-KR" altLang="en-US" dirty="0"/>
              <a:t> 다이얼로그에 연결을 하여 다이얼로그 형식으로 사용을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5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데이터피커</a:t>
            </a:r>
            <a:r>
              <a:rPr lang="ko-KR" altLang="en-US" dirty="0"/>
              <a:t> 객체를 불러오는 함수 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Calandar</a:t>
            </a:r>
            <a:r>
              <a:rPr lang="en-US" altLang="ko-KR" dirty="0"/>
              <a:t> </a:t>
            </a:r>
            <a:r>
              <a:rPr lang="ko-KR" altLang="en-US" dirty="0"/>
              <a:t>객체를 이용하여 현재시간을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데이터피커</a:t>
            </a:r>
            <a:r>
              <a:rPr lang="ko-KR" altLang="en-US" dirty="0"/>
              <a:t> 다이얼로그에 연결을 하여 다이얼로그 형식으로 사용을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07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데이터피커</a:t>
            </a:r>
            <a:r>
              <a:rPr lang="ko-KR" altLang="en-US" dirty="0"/>
              <a:t> 객체를 불러오는 함수 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Calandar</a:t>
            </a:r>
            <a:r>
              <a:rPr lang="en-US" altLang="ko-KR" dirty="0"/>
              <a:t> </a:t>
            </a:r>
            <a:r>
              <a:rPr lang="ko-KR" altLang="en-US" dirty="0"/>
              <a:t>객체를 이용하여 현재시간을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데이터피커</a:t>
            </a:r>
            <a:r>
              <a:rPr lang="ko-KR" altLang="en-US" dirty="0"/>
              <a:t> 다이얼로그에 연결을 하여 다이얼로그 형식으로 사용을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00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데이터피커</a:t>
            </a:r>
            <a:r>
              <a:rPr lang="ko-KR" altLang="en-US" dirty="0"/>
              <a:t> 객체를 불러오는 함수 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Calandar</a:t>
            </a:r>
            <a:r>
              <a:rPr lang="en-US" altLang="ko-KR" dirty="0"/>
              <a:t> </a:t>
            </a:r>
            <a:r>
              <a:rPr lang="ko-KR" altLang="en-US" dirty="0"/>
              <a:t>객체를 이용하여 현재시간을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데이터피커</a:t>
            </a:r>
            <a:r>
              <a:rPr lang="ko-KR" altLang="en-US" dirty="0"/>
              <a:t> 다이얼로그에 연결을 하여 다이얼로그 형식으로 사용을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22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데이터피커</a:t>
            </a:r>
            <a:r>
              <a:rPr lang="ko-KR" altLang="en-US" dirty="0"/>
              <a:t> 객체를 불러오는 함수 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Calandar</a:t>
            </a:r>
            <a:r>
              <a:rPr lang="en-US" altLang="ko-KR" dirty="0"/>
              <a:t> </a:t>
            </a:r>
            <a:r>
              <a:rPr lang="ko-KR" altLang="en-US" dirty="0"/>
              <a:t>객체를 이용하여 현재시간을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데이터피커</a:t>
            </a:r>
            <a:r>
              <a:rPr lang="ko-KR" altLang="en-US" dirty="0"/>
              <a:t> 다이얼로그에 연결을 하여 다이얼로그 형식으로 사용을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파이어베이스에서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와 인증은 따로 관리를 하므로 만약에 구글과 </a:t>
            </a:r>
            <a:r>
              <a:rPr lang="ko-KR" altLang="en-US" dirty="0" err="1"/>
              <a:t>페이스북에서</a:t>
            </a:r>
            <a:r>
              <a:rPr lang="ko-KR" altLang="en-US" dirty="0"/>
              <a:t> 인증을 성공을 하였을 경우</a:t>
            </a:r>
            <a:endParaRPr lang="en-US" altLang="ko-KR" dirty="0"/>
          </a:p>
          <a:p>
            <a:r>
              <a:rPr lang="ko-KR" altLang="en-US" dirty="0"/>
              <a:t>회원이 신규회원인지 정보를 기록하여야 하기 때문에 함수를 따로 새로 만들어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3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데이터피커</a:t>
            </a:r>
            <a:r>
              <a:rPr lang="ko-KR" altLang="en-US" dirty="0"/>
              <a:t> 객체를 불러오는 함수 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Calandar</a:t>
            </a:r>
            <a:r>
              <a:rPr lang="en-US" altLang="ko-KR" dirty="0"/>
              <a:t> </a:t>
            </a:r>
            <a:r>
              <a:rPr lang="ko-KR" altLang="en-US" dirty="0"/>
              <a:t>객체를 이용하여 현재시간을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데이터피커</a:t>
            </a:r>
            <a:r>
              <a:rPr lang="ko-KR" altLang="en-US" dirty="0"/>
              <a:t> 다이얼로그에 연결을 하여 다이얼로그 형식으로 사용을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13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데이터피커</a:t>
            </a:r>
            <a:r>
              <a:rPr lang="ko-KR" altLang="en-US" dirty="0"/>
              <a:t> 객체를 불러오는 함수 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Calandar</a:t>
            </a:r>
            <a:r>
              <a:rPr lang="en-US" altLang="ko-KR" dirty="0"/>
              <a:t> </a:t>
            </a:r>
            <a:r>
              <a:rPr lang="ko-KR" altLang="en-US" dirty="0"/>
              <a:t>객체를 이용하여 현재시간을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데이터피커</a:t>
            </a:r>
            <a:r>
              <a:rPr lang="ko-KR" altLang="en-US" dirty="0"/>
              <a:t> 다이얼로그에 연결을 하여 다이얼로그 형식으로 사용을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21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데이터피커</a:t>
            </a:r>
            <a:r>
              <a:rPr lang="ko-KR" altLang="en-US" dirty="0"/>
              <a:t> 객체를 불러오는 함수 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Calandar</a:t>
            </a:r>
            <a:r>
              <a:rPr lang="en-US" altLang="ko-KR" dirty="0"/>
              <a:t> </a:t>
            </a:r>
            <a:r>
              <a:rPr lang="ko-KR" altLang="en-US" dirty="0"/>
              <a:t>객체를 이용하여 현재시간을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데이터피커</a:t>
            </a:r>
            <a:r>
              <a:rPr lang="ko-KR" altLang="en-US" dirty="0"/>
              <a:t> 다이얼로그에 연결을 하여 다이얼로그 형식으로 사용을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5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5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4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checkNewRegister</a:t>
            </a:r>
            <a:r>
              <a:rPr lang="ko-KR" altLang="en-US" dirty="0"/>
              <a:t>함수를 이용하여 기존에 </a:t>
            </a:r>
            <a:r>
              <a:rPr lang="en-US" altLang="ko-KR" dirty="0"/>
              <a:t>User</a:t>
            </a:r>
            <a:r>
              <a:rPr lang="ko-KR" altLang="en-US" dirty="0"/>
              <a:t>를 불러와 인증된 회원의 </a:t>
            </a:r>
            <a:r>
              <a:rPr lang="en-US" altLang="ko-KR" dirty="0" err="1"/>
              <a:t>uid</a:t>
            </a:r>
            <a:r>
              <a:rPr lang="ko-KR" altLang="en-US" dirty="0"/>
              <a:t>와 일치하는 지 확인을 하고 일치하면 </a:t>
            </a:r>
            <a:r>
              <a:rPr lang="en-US" altLang="ko-KR" dirty="0"/>
              <a:t>True </a:t>
            </a:r>
            <a:r>
              <a:rPr lang="ko-KR" altLang="en-US" dirty="0"/>
              <a:t>불일치시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mkaeUsresTable</a:t>
            </a:r>
            <a:r>
              <a:rPr lang="ko-KR" altLang="en-US" dirty="0"/>
              <a:t>로서 </a:t>
            </a:r>
            <a:r>
              <a:rPr lang="en-US" altLang="ko-KR" dirty="0"/>
              <a:t>Db</a:t>
            </a:r>
            <a:r>
              <a:rPr lang="ko-KR" altLang="en-US" dirty="0"/>
              <a:t>에 인증으로 얻을 수 있는 </a:t>
            </a:r>
            <a:r>
              <a:rPr lang="en-US" altLang="ko-KR" dirty="0" err="1"/>
              <a:t>uid</a:t>
            </a:r>
            <a:r>
              <a:rPr lang="en-US" altLang="ko-KR" dirty="0"/>
              <a:t>, </a:t>
            </a:r>
            <a:r>
              <a:rPr lang="en-US" altLang="ko-KR" dirty="0" err="1"/>
              <a:t>profileImageUrl</a:t>
            </a:r>
            <a:r>
              <a:rPr lang="en-US" altLang="ko-KR" dirty="0"/>
              <a:t> </a:t>
            </a:r>
            <a:r>
              <a:rPr lang="en-US" altLang="ko-KR" dirty="0" err="1"/>
              <a:t>userName</a:t>
            </a:r>
            <a:r>
              <a:rPr lang="ko-KR" altLang="en-US" dirty="0"/>
              <a:t>을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8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생명주기 </a:t>
            </a:r>
            <a:r>
              <a:rPr lang="en-US" altLang="ko-KR" dirty="0" err="1"/>
              <a:t>onStart</a:t>
            </a:r>
            <a:r>
              <a:rPr lang="ko-KR" altLang="en-US" dirty="0"/>
              <a:t>를 이용하여 인증객체가 </a:t>
            </a:r>
            <a:r>
              <a:rPr lang="en-US" altLang="ko-KR" dirty="0"/>
              <a:t>null</a:t>
            </a:r>
            <a:r>
              <a:rPr lang="ko-KR" altLang="en-US" dirty="0"/>
              <a:t>이 아닐 경우 </a:t>
            </a:r>
            <a:r>
              <a:rPr lang="en-US" altLang="ko-KR" dirty="0" err="1"/>
              <a:t>mainActivity</a:t>
            </a:r>
            <a:r>
              <a:rPr lang="ko-KR" altLang="en-US" dirty="0"/>
              <a:t>로 가게 하여</a:t>
            </a:r>
            <a:endParaRPr lang="en-US" altLang="ko-KR" dirty="0"/>
          </a:p>
          <a:p>
            <a:r>
              <a:rPr lang="ko-KR" altLang="en-US" dirty="0"/>
              <a:t>한번만 로그인하면 다시 할 필요 없게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5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메인화면의</a:t>
            </a:r>
            <a:r>
              <a:rPr lang="ko-KR" altLang="en-US" dirty="0"/>
              <a:t> </a:t>
            </a:r>
            <a:r>
              <a:rPr lang="ko-KR" altLang="en-US" dirty="0" err="1"/>
              <a:t>어뎁터객체와</a:t>
            </a:r>
            <a:r>
              <a:rPr lang="ko-KR" altLang="en-US" dirty="0"/>
              <a:t> 회원이 </a:t>
            </a:r>
            <a:r>
              <a:rPr lang="ko-KR" altLang="en-US" dirty="0" err="1"/>
              <a:t>푸쉬를</a:t>
            </a:r>
            <a:r>
              <a:rPr lang="ko-KR" altLang="en-US" dirty="0"/>
              <a:t> 받을 수 있게 각 토큰을 부여하게 해주는 함수 입니다</a:t>
            </a:r>
            <a:endParaRPr lang="en-US" altLang="ko-KR" dirty="0"/>
          </a:p>
          <a:p>
            <a:r>
              <a:rPr lang="ko-KR" altLang="en-US" dirty="0"/>
              <a:t>게시물은 내가 올린 게시물 일 경우 구분하여 보기가 </a:t>
            </a:r>
            <a:r>
              <a:rPr lang="ko-KR" altLang="en-US" dirty="0" err="1"/>
              <a:t>힘들테니</a:t>
            </a:r>
            <a:r>
              <a:rPr lang="ko-KR" altLang="en-US" dirty="0"/>
              <a:t> 내 매칭 메뉴만 </a:t>
            </a:r>
            <a:r>
              <a:rPr lang="ko-KR" altLang="en-US" dirty="0" err="1"/>
              <a:t>보이게되어</a:t>
            </a:r>
            <a:r>
              <a:rPr lang="ko-KR" altLang="en-US" dirty="0"/>
              <a:t> 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8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게시글 상세보기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사진을 서버로 </a:t>
            </a:r>
            <a:r>
              <a:rPr lang="ko-KR" altLang="en-US" dirty="0" err="1"/>
              <a:t>부터</a:t>
            </a:r>
            <a:r>
              <a:rPr lang="ko-KR" altLang="en-US" dirty="0"/>
              <a:t> 받아와야 하기 때문에 일반 </a:t>
            </a:r>
            <a:r>
              <a:rPr lang="en-US" altLang="ko-KR" dirty="0" err="1"/>
              <a:t>ImageView</a:t>
            </a:r>
            <a:r>
              <a:rPr lang="ko-KR" altLang="en-US" dirty="0"/>
              <a:t>처럼 </a:t>
            </a:r>
            <a:r>
              <a:rPr lang="en-US" altLang="ko-KR" dirty="0" err="1"/>
              <a:t>src</a:t>
            </a:r>
            <a:r>
              <a:rPr lang="ko-KR" altLang="en-US" dirty="0"/>
              <a:t>로 넣으면 불러오지못하여서</a:t>
            </a:r>
            <a:endParaRPr lang="en-US" altLang="ko-KR" dirty="0"/>
          </a:p>
          <a:p>
            <a:r>
              <a:rPr lang="en-US" altLang="ko-KR" dirty="0"/>
              <a:t>Glide </a:t>
            </a:r>
            <a:r>
              <a:rPr lang="ko-KR" altLang="en-US" dirty="0"/>
              <a:t>라이브러리를 이용하여 사진을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대화걸기</a:t>
            </a:r>
            <a:r>
              <a:rPr lang="ko-KR" altLang="en-US" dirty="0"/>
              <a:t> 버튼을 누르면 글쓴이의 </a:t>
            </a:r>
            <a:r>
              <a:rPr lang="en-US" altLang="ko-KR" dirty="0" err="1"/>
              <a:t>uid</a:t>
            </a:r>
            <a:r>
              <a:rPr lang="ko-KR" altLang="en-US" dirty="0"/>
              <a:t>를 인텐트로 보내어 채팅창이 만들어 지게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3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게시판에 글을 작성하는 </a:t>
            </a:r>
            <a:r>
              <a:rPr lang="en-US" altLang="ko-KR" dirty="0" err="1"/>
              <a:t>BoardActivity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BoardItem</a:t>
            </a:r>
            <a:r>
              <a:rPr lang="ko-KR" altLang="en-US" dirty="0"/>
              <a:t>객체에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34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데이터피커</a:t>
            </a:r>
            <a:r>
              <a:rPr lang="ko-KR" altLang="en-US" dirty="0"/>
              <a:t> 객체를 불러오는 함수 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Calandar</a:t>
            </a:r>
            <a:r>
              <a:rPr lang="en-US" altLang="ko-KR" dirty="0"/>
              <a:t> </a:t>
            </a:r>
            <a:r>
              <a:rPr lang="ko-KR" altLang="en-US" dirty="0"/>
              <a:t>객체를 이용하여 현재시간을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데이터피커</a:t>
            </a:r>
            <a:r>
              <a:rPr lang="ko-KR" altLang="en-US" dirty="0"/>
              <a:t> 다이얼로그에 연결을 하여 다이얼로그 형식으로 사용을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MyBoardActivity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내매칭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메뉴이며 내가 쓴 글이거나 혹은 상대가 나를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매칭을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한 게시글만 보이는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입니다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BoardItem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객체에서 게시글 수를 가져오며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Rivaluid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상대가 있을 경우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플래그먼트에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바뀌게 나타나게 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2D54-0620-4766-A921-DE71D5A1BA0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1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6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eg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jpeg"/><Relationship Id="rId4" Type="http://schemas.openxmlformats.org/officeDocument/2006/relationships/image" Target="../media/image6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jpe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3445" y="682965"/>
            <a:ext cx="11091526" cy="5614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3446" y="68296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006999" y="5634660"/>
            <a:ext cx="647972" cy="662724"/>
          </a:xfrm>
          <a:custGeom>
            <a:avLst/>
            <a:gdLst>
              <a:gd name="connsiteX0" fmla="*/ 647972 w 647972"/>
              <a:gd name="connsiteY0" fmla="*/ 0 h 662724"/>
              <a:gd name="connsiteX1" fmla="*/ 647972 w 647972"/>
              <a:gd name="connsiteY1" fmla="*/ 662724 h 662724"/>
              <a:gd name="connsiteX2" fmla="*/ 0 w 647972"/>
              <a:gd name="connsiteY2" fmla="*/ 662724 h 662724"/>
              <a:gd name="connsiteX3" fmla="*/ 18555 w 647972"/>
              <a:gd name="connsiteY3" fmla="*/ 657953 h 662724"/>
              <a:gd name="connsiteX4" fmla="*/ 638095 w 647972"/>
              <a:gd name="connsiteY4" fmla="*/ 38413 h 662724"/>
              <a:gd name="connsiteX5" fmla="*/ 647972 w 647972"/>
              <a:gd name="connsiteY5" fmla="*/ 0 h 6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972" h="662724">
                <a:moveTo>
                  <a:pt x="647972" y="0"/>
                </a:moveTo>
                <a:lnTo>
                  <a:pt x="647972" y="662724"/>
                </a:lnTo>
                <a:lnTo>
                  <a:pt x="0" y="662724"/>
                </a:lnTo>
                <a:lnTo>
                  <a:pt x="18555" y="657953"/>
                </a:lnTo>
                <a:cubicBezTo>
                  <a:pt x="313529" y="566207"/>
                  <a:pt x="546348" y="333387"/>
                  <a:pt x="638095" y="38413"/>
                </a:cubicBezTo>
                <a:lnTo>
                  <a:pt x="64797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5141999" y="3211993"/>
            <a:ext cx="1908000" cy="36000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9617" y="2059920"/>
            <a:ext cx="7672765" cy="955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600" b="1" dirty="0">
                <a:solidFill>
                  <a:srgbClr val="7D76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분산 모바일 정보시스템 및 실험</a:t>
            </a:r>
            <a:endParaRPr lang="en-US" altLang="ko-KR" sz="4400" b="1" dirty="0">
              <a:solidFill>
                <a:srgbClr val="7D76D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72825" y="3515981"/>
            <a:ext cx="7672765" cy="1647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20174209 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장현철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20174204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박윤주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795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4.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개발 </a:t>
            </a:r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App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구조 및 </a:t>
            </a:r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DB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</a:t>
            </a:r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4" name="그림 6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A47A889-D1C8-445E-B18E-FF5B0C350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1"/>
          <a:stretch/>
        </p:blipFill>
        <p:spPr>
          <a:xfrm>
            <a:off x="1130168" y="1823289"/>
            <a:ext cx="4921562" cy="42301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736BE4-3C63-47BC-B700-43CFD11A2D10}"/>
              </a:ext>
            </a:extLst>
          </p:cNvPr>
          <p:cNvSpPr txBox="1"/>
          <p:nvPr/>
        </p:nvSpPr>
        <p:spPr>
          <a:xfrm>
            <a:off x="6265058" y="3310954"/>
            <a:ext cx="451540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chatrooms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채팅방에 대한 정보를 담음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ACE2D-D6B0-48E4-A56C-B959BECF9E64}"/>
              </a:ext>
            </a:extLst>
          </p:cNvPr>
          <p:cNvSpPr txBox="1"/>
          <p:nvPr/>
        </p:nvSpPr>
        <p:spPr>
          <a:xfrm>
            <a:off x="1176886" y="1079134"/>
            <a:ext cx="296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DB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 </a:t>
            </a:r>
          </a:p>
        </p:txBody>
      </p:sp>
    </p:spTree>
    <p:extLst>
      <p:ext uri="{BB962C8B-B14F-4D97-AF65-F5344CB8AC3E}">
        <p14:creationId xmlns:p14="http://schemas.microsoft.com/office/powerpoint/2010/main" val="224618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rgbClr val="DEEBF7"/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D57B268-A904-46F6-97D4-AF7BF8299213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SplashActivity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FB7938-A833-4C08-BEF7-D6BD9F103D97}"/>
              </a:ext>
            </a:extLst>
          </p:cNvPr>
          <p:cNvSpPr txBox="1"/>
          <p:nvPr/>
        </p:nvSpPr>
        <p:spPr>
          <a:xfrm>
            <a:off x="2971800" y="1448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A994065-5212-4EA1-ADC3-4FFE8720D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83" y="1637800"/>
            <a:ext cx="8839200" cy="4810125"/>
          </a:xfrm>
          <a:prstGeom prst="rect">
            <a:avLst/>
          </a:prstGeom>
        </p:spPr>
      </p:pic>
      <p:pic>
        <p:nvPicPr>
          <p:cNvPr id="17" name="그림 16" descr="냉장고이(가) 표시된 사진&#10;&#10;자동 생성된 설명">
            <a:extLst>
              <a:ext uri="{FF2B5EF4-FFF2-40B4-BE49-F238E27FC236}">
                <a16:creationId xmlns:a16="http://schemas.microsoft.com/office/drawing/2014/main" id="{54D6E117-7776-4635-A87C-8C942BAA8D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883" y="1233844"/>
            <a:ext cx="2835000" cy="504000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3C2C7A3-DD63-4723-BA22-F053E708220D}"/>
              </a:ext>
            </a:extLst>
          </p:cNvPr>
          <p:cNvSpPr/>
          <p:nvPr/>
        </p:nvSpPr>
        <p:spPr>
          <a:xfrm>
            <a:off x="2723650" y="1912280"/>
            <a:ext cx="2834999" cy="26154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9B18FB2-56E6-468D-B14C-641E2E0A7BA4}"/>
              </a:ext>
            </a:extLst>
          </p:cNvPr>
          <p:cNvSpPr/>
          <p:nvPr/>
        </p:nvSpPr>
        <p:spPr>
          <a:xfrm>
            <a:off x="2210061" y="4360964"/>
            <a:ext cx="1931089" cy="33239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9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SignActivity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4E3832-4880-43D5-9319-A4AD0E39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34" y="1443294"/>
            <a:ext cx="7072666" cy="31564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06B33D-FEB2-4F9E-BC81-D49C466CF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55" y="3939981"/>
            <a:ext cx="8365164" cy="265860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208B1D7-B459-4834-B677-54BDA855579D}"/>
              </a:ext>
            </a:extLst>
          </p:cNvPr>
          <p:cNvSpPr/>
          <p:nvPr/>
        </p:nvSpPr>
        <p:spPr>
          <a:xfrm>
            <a:off x="1855652" y="2727509"/>
            <a:ext cx="1267830" cy="18016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2E70AAA-9645-429B-A35A-7E4DD4EDCBE5}"/>
              </a:ext>
            </a:extLst>
          </p:cNvPr>
          <p:cNvSpPr/>
          <p:nvPr/>
        </p:nvSpPr>
        <p:spPr>
          <a:xfrm>
            <a:off x="1855652" y="4931820"/>
            <a:ext cx="1267830" cy="1961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40D1630E-F2F4-4600-B493-E862012EC6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60" y="1315487"/>
            <a:ext cx="2835000" cy="504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0BA0FB-E861-4F9B-AF9F-52DD1D4AF39A}"/>
              </a:ext>
            </a:extLst>
          </p:cNvPr>
          <p:cNvSpPr txBox="1"/>
          <p:nvPr/>
        </p:nvSpPr>
        <p:spPr>
          <a:xfrm>
            <a:off x="3123481" y="2686787"/>
            <a:ext cx="358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C00000"/>
                </a:solidFill>
              </a:rPr>
              <a:t>신규 회원인지 확인을 하는 함수 기존 회원이면 </a:t>
            </a:r>
            <a:r>
              <a:rPr lang="en-US" altLang="ko-KR" sz="1100" b="1" dirty="0">
                <a:solidFill>
                  <a:srgbClr val="C00000"/>
                </a:solidFill>
              </a:rPr>
              <a:t>true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BD9DA-08B5-43DC-8C92-925085BF7169}"/>
              </a:ext>
            </a:extLst>
          </p:cNvPr>
          <p:cNvSpPr txBox="1"/>
          <p:nvPr/>
        </p:nvSpPr>
        <p:spPr>
          <a:xfrm>
            <a:off x="3084990" y="4899073"/>
            <a:ext cx="2995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C00000"/>
                </a:solidFill>
              </a:rPr>
              <a:t>신규 회원인지 확인을 하는 함수 기존 회원이면 </a:t>
            </a:r>
            <a:r>
              <a:rPr lang="en-US" altLang="ko-KR" sz="1100" b="1" dirty="0">
                <a:solidFill>
                  <a:srgbClr val="C00000"/>
                </a:solidFill>
              </a:rPr>
              <a:t>true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F69637-B9B4-41D4-AA4F-11745EC94295}"/>
              </a:ext>
            </a:extLst>
          </p:cNvPr>
          <p:cNvSpPr txBox="1"/>
          <p:nvPr/>
        </p:nvSpPr>
        <p:spPr>
          <a:xfrm>
            <a:off x="3714973" y="1357624"/>
            <a:ext cx="2995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C00000"/>
                </a:solidFill>
              </a:rPr>
              <a:t>페이스북으로 로그인 한 경우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3D746-8498-4CC1-9092-ACD1FA375452}"/>
              </a:ext>
            </a:extLst>
          </p:cNvPr>
          <p:cNvSpPr txBox="1"/>
          <p:nvPr/>
        </p:nvSpPr>
        <p:spPr>
          <a:xfrm>
            <a:off x="3798159" y="3885145"/>
            <a:ext cx="2995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C00000"/>
                </a:solidFill>
              </a:rPr>
              <a:t>구글로 로그인 한 경우</a:t>
            </a:r>
          </a:p>
        </p:txBody>
      </p:sp>
    </p:spTree>
    <p:extLst>
      <p:ext uri="{BB962C8B-B14F-4D97-AF65-F5344CB8AC3E}">
        <p14:creationId xmlns:p14="http://schemas.microsoft.com/office/powerpoint/2010/main" val="241832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SignActivity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E3EDF-9A92-45DC-8B44-DBD049CF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47" y="1042493"/>
            <a:ext cx="5307443" cy="32385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D278BF-F53C-4254-AA69-DDE72A080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18" y="4304517"/>
            <a:ext cx="8748937" cy="2265407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F72F9537-268E-40CD-8BB2-95B81D4892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459" y="1361825"/>
            <a:ext cx="2835000" cy="504000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44F9ED-A18E-4FAB-B9C1-9AB2B01CE7AC}"/>
              </a:ext>
            </a:extLst>
          </p:cNvPr>
          <p:cNvSpPr/>
          <p:nvPr/>
        </p:nvSpPr>
        <p:spPr>
          <a:xfrm>
            <a:off x="3653972" y="2562922"/>
            <a:ext cx="1725748" cy="3693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59383E5-E94D-4346-A04C-6F95A0935130}"/>
              </a:ext>
            </a:extLst>
          </p:cNvPr>
          <p:cNvSpPr/>
          <p:nvPr/>
        </p:nvSpPr>
        <p:spPr>
          <a:xfrm>
            <a:off x="2415402" y="5630841"/>
            <a:ext cx="3314838" cy="24410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422F0-78BE-4D10-8530-DAD1AA79A90A}"/>
              </a:ext>
            </a:extLst>
          </p:cNvPr>
          <p:cNvSpPr txBox="1"/>
          <p:nvPr/>
        </p:nvSpPr>
        <p:spPr>
          <a:xfrm>
            <a:off x="4827493" y="1007078"/>
            <a:ext cx="2995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rgbClr val="C00000"/>
                </a:solidFill>
              </a:rPr>
              <a:t>신규 회원인지 확인을 하는 메서드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A45E2D-1F80-4347-BFDE-182EEFBBC8D9}"/>
              </a:ext>
            </a:extLst>
          </p:cNvPr>
          <p:cNvSpPr txBox="1"/>
          <p:nvPr/>
        </p:nvSpPr>
        <p:spPr>
          <a:xfrm>
            <a:off x="5468515" y="2747588"/>
            <a:ext cx="2995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C00000"/>
                </a:solidFill>
              </a:rPr>
              <a:t>저장된 </a:t>
            </a:r>
            <a:r>
              <a:rPr lang="en-US" altLang="ko-KR" sz="1100" b="1" dirty="0">
                <a:solidFill>
                  <a:srgbClr val="C00000"/>
                </a:solidFill>
              </a:rPr>
              <a:t>Users</a:t>
            </a:r>
            <a:r>
              <a:rPr lang="ko-KR" altLang="en-US" sz="1100" b="1" dirty="0">
                <a:solidFill>
                  <a:srgbClr val="C00000"/>
                </a:solidFill>
              </a:rPr>
              <a:t>에 같은 </a:t>
            </a:r>
            <a:r>
              <a:rPr lang="en-US" altLang="ko-KR" sz="1100" b="1" dirty="0" err="1">
                <a:solidFill>
                  <a:srgbClr val="C00000"/>
                </a:solidFill>
              </a:rPr>
              <a:t>uid</a:t>
            </a:r>
            <a:r>
              <a:rPr lang="ko-KR" altLang="en-US" sz="1100" b="1" dirty="0">
                <a:solidFill>
                  <a:srgbClr val="C00000"/>
                </a:solidFill>
              </a:rPr>
              <a:t>가 있는지 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r>
              <a:rPr lang="ko-KR" altLang="en-US" sz="1100" b="1" dirty="0">
                <a:solidFill>
                  <a:srgbClr val="C00000"/>
                </a:solidFill>
              </a:rPr>
              <a:t>체크 후</a:t>
            </a:r>
            <a:r>
              <a:rPr lang="en-US" altLang="ko-KR" sz="1100" b="1" dirty="0">
                <a:solidFill>
                  <a:srgbClr val="C00000"/>
                </a:solidFill>
              </a:rPr>
              <a:t> </a:t>
            </a:r>
            <a:r>
              <a:rPr lang="ko-KR" altLang="en-US" sz="1100" b="1" dirty="0">
                <a:solidFill>
                  <a:srgbClr val="C00000"/>
                </a:solidFill>
              </a:rPr>
              <a:t>있으면 </a:t>
            </a:r>
            <a:r>
              <a:rPr lang="en-US" altLang="ko-KR" sz="1100" b="1" dirty="0">
                <a:solidFill>
                  <a:srgbClr val="C00000"/>
                </a:solidFill>
              </a:rPr>
              <a:t>true </a:t>
            </a:r>
            <a:r>
              <a:rPr lang="ko-KR" altLang="en-US" sz="1100" b="1" dirty="0">
                <a:solidFill>
                  <a:srgbClr val="C00000"/>
                </a:solidFill>
              </a:rPr>
              <a:t>반환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1E66FD-54E4-4856-B984-E27DBB360A42}"/>
              </a:ext>
            </a:extLst>
          </p:cNvPr>
          <p:cNvSpPr txBox="1"/>
          <p:nvPr/>
        </p:nvSpPr>
        <p:spPr>
          <a:xfrm>
            <a:off x="2415402" y="4282220"/>
            <a:ext cx="2995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rgbClr val="C00000"/>
                </a:solidFill>
              </a:rPr>
              <a:t>회원 저장하는 메서드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27E27-369A-4B2E-809C-FCC187B4DD7C}"/>
              </a:ext>
            </a:extLst>
          </p:cNvPr>
          <p:cNvSpPr txBox="1"/>
          <p:nvPr/>
        </p:nvSpPr>
        <p:spPr>
          <a:xfrm>
            <a:off x="5521923" y="5897243"/>
            <a:ext cx="2995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Users</a:t>
            </a:r>
            <a:r>
              <a:rPr lang="ko-KR" altLang="en-US" sz="1100" b="1" dirty="0">
                <a:solidFill>
                  <a:srgbClr val="C00000"/>
                </a:solidFill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35921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SignActivity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F72F9537-268E-40CD-8BB2-95B81D489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253" y="1295022"/>
            <a:ext cx="2835000" cy="50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E132F9-9231-4A6B-AA14-1C15B4B6C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258" y="2180934"/>
            <a:ext cx="5772150" cy="3181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52E845-A9D9-429D-A134-B9E9CF62BCF4}"/>
              </a:ext>
            </a:extLst>
          </p:cNvPr>
          <p:cNvSpPr txBox="1"/>
          <p:nvPr/>
        </p:nvSpPr>
        <p:spPr>
          <a:xfrm>
            <a:off x="5548321" y="2180934"/>
            <a:ext cx="2995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C00000"/>
                </a:solidFill>
              </a:rPr>
              <a:t>onCreate</a:t>
            </a:r>
            <a:r>
              <a:rPr lang="ko-KR" altLang="en-US" sz="1100" b="1" dirty="0">
                <a:solidFill>
                  <a:srgbClr val="C00000"/>
                </a:solidFill>
              </a:rPr>
              <a:t> 이후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r>
              <a:rPr lang="en-US" altLang="ko-KR" sz="1100" b="1" dirty="0" err="1">
                <a:solidFill>
                  <a:srgbClr val="C00000"/>
                </a:solidFill>
              </a:rPr>
              <a:t>onStart</a:t>
            </a:r>
            <a:r>
              <a:rPr lang="en-US" altLang="ko-KR" sz="1100" b="1" dirty="0">
                <a:solidFill>
                  <a:srgbClr val="C00000"/>
                </a:solidFill>
              </a:rPr>
              <a:t> </a:t>
            </a:r>
            <a:r>
              <a:rPr lang="ko-KR" altLang="en-US" sz="1100" b="1" dirty="0">
                <a:solidFill>
                  <a:srgbClr val="C00000"/>
                </a:solidFill>
              </a:rPr>
              <a:t>로 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r>
              <a:rPr lang="ko-KR" altLang="en-US" sz="1100" b="1" dirty="0">
                <a:solidFill>
                  <a:srgbClr val="C00000"/>
                </a:solidFill>
              </a:rPr>
              <a:t>만약에 이전에 로그인을 하여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r>
              <a:rPr lang="ko-KR" altLang="en-US" sz="1100" b="1" dirty="0">
                <a:solidFill>
                  <a:srgbClr val="C00000"/>
                </a:solidFill>
              </a:rPr>
              <a:t>세션이 남아 있을 경우 </a:t>
            </a:r>
            <a:r>
              <a:rPr lang="ko-KR" altLang="en-US" sz="1100" b="1" dirty="0" err="1">
                <a:solidFill>
                  <a:srgbClr val="C00000"/>
                </a:solidFill>
              </a:rPr>
              <a:t>메인액티비티로</a:t>
            </a:r>
            <a:r>
              <a:rPr lang="ko-KR" altLang="en-US" sz="1100" b="1" dirty="0">
                <a:solidFill>
                  <a:srgbClr val="C00000"/>
                </a:solidFill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26573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3A81E-04BC-41EC-BB54-997905729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3" y="1576342"/>
            <a:ext cx="9808441" cy="217379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0538CF89-FA58-44F2-B9E5-B9E8F0AC16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48" y="1760149"/>
            <a:ext cx="2709971" cy="48177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0C5352-642C-4D6A-A2C6-1CB00567D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93" y="3750140"/>
            <a:ext cx="7637207" cy="27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2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BoradDescActivity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F1CE2D87-8797-44FD-8031-0AE5DE051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777" y="1266199"/>
            <a:ext cx="2835000" cy="504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A40DE6-852A-448C-BC2A-EC66C3D6E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22" y="1562552"/>
            <a:ext cx="7143975" cy="48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4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BoardActivity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56EE71-6395-4A39-926A-D0E5A4C5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4" y="1548610"/>
            <a:ext cx="8717334" cy="4744642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FB4F9939-9D98-4E2C-8ECB-E3A5C9700A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61" y="1279146"/>
            <a:ext cx="2820435" cy="50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BoardActivity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B5B9C72F-0621-4683-9226-DAD4FB0C6A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524" y="1140970"/>
            <a:ext cx="2975882" cy="52904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3A72E2-4076-4EBE-9D12-D4FEA3B24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32" y="1562552"/>
            <a:ext cx="7208635" cy="46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8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MyBoardActivity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78CB7D3-229F-499D-9FB5-68FDD5BB75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91" y="1222047"/>
            <a:ext cx="2835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9E1949-4B82-4B16-BC0E-EBECA9C52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79" y="1500706"/>
            <a:ext cx="3607078" cy="22854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F7DA47-946E-4355-9B82-D283295B6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557" y="1494108"/>
            <a:ext cx="3607078" cy="229868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4273C5E-E71E-48BF-9AA9-23A6BC87D42F}"/>
              </a:ext>
            </a:extLst>
          </p:cNvPr>
          <p:cNvSpPr/>
          <p:nvPr/>
        </p:nvSpPr>
        <p:spPr>
          <a:xfrm>
            <a:off x="4767798" y="2902394"/>
            <a:ext cx="2286145" cy="29800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0DFC753-70FF-47BC-8C48-9034D91434F9}"/>
              </a:ext>
            </a:extLst>
          </p:cNvPr>
          <p:cNvSpPr/>
          <p:nvPr/>
        </p:nvSpPr>
        <p:spPr>
          <a:xfrm>
            <a:off x="1198209" y="2899997"/>
            <a:ext cx="1061665" cy="30040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BA9081-E4B2-4AA9-B3C0-727D71150B2E}"/>
              </a:ext>
            </a:extLst>
          </p:cNvPr>
          <p:cNvSpPr/>
          <p:nvPr/>
        </p:nvSpPr>
        <p:spPr>
          <a:xfrm>
            <a:off x="9978290" y="1444154"/>
            <a:ext cx="1150821" cy="61484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4571873-3BF5-47B0-992C-92F05323DC85}"/>
              </a:ext>
            </a:extLst>
          </p:cNvPr>
          <p:cNvSpPr/>
          <p:nvPr/>
        </p:nvSpPr>
        <p:spPr>
          <a:xfrm>
            <a:off x="9978290" y="2121408"/>
            <a:ext cx="1150821" cy="61484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50DDCDF-3CF8-4CBE-8D5C-BEB372BE3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79" y="3845035"/>
            <a:ext cx="6763314" cy="260182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FBA665E-2150-41DE-8948-D38C557A26F0}"/>
              </a:ext>
            </a:extLst>
          </p:cNvPr>
          <p:cNvSpPr/>
          <p:nvPr/>
        </p:nvSpPr>
        <p:spPr>
          <a:xfrm>
            <a:off x="1619793" y="5496791"/>
            <a:ext cx="5107577" cy="57743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sz="36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목차</a:t>
            </a:r>
            <a:endParaRPr lang="en-US" altLang="ko-KR" sz="44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1054242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/>
          <p:cNvSpPr/>
          <p:nvPr/>
        </p:nvSpPr>
        <p:spPr>
          <a:xfrm>
            <a:off x="1252960" y="2181916"/>
            <a:ext cx="1665927" cy="1665930"/>
          </a:xfrm>
          <a:prstGeom prst="ellipse">
            <a:avLst/>
          </a:prstGeom>
          <a:noFill/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7826" y="2683624"/>
            <a:ext cx="1531254" cy="839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700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어플 소개 및 필요성</a:t>
            </a:r>
            <a:r>
              <a:rPr lang="en-US" altLang="ko-KR" sz="1700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6" name="타원 25"/>
          <p:cNvSpPr/>
          <p:nvPr/>
        </p:nvSpPr>
        <p:spPr>
          <a:xfrm>
            <a:off x="3257998" y="2181916"/>
            <a:ext cx="1665927" cy="1665930"/>
          </a:xfrm>
          <a:prstGeom prst="ellipse">
            <a:avLst/>
          </a:prstGeom>
          <a:noFill/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263036" y="2181916"/>
            <a:ext cx="1665927" cy="1665930"/>
          </a:xfrm>
          <a:prstGeom prst="ellipse">
            <a:avLst/>
          </a:prstGeom>
          <a:noFill/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268074" y="2181916"/>
            <a:ext cx="1665927" cy="1665930"/>
          </a:xfrm>
          <a:prstGeom prst="ellipse">
            <a:avLst/>
          </a:prstGeom>
          <a:noFill/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273113" y="2181916"/>
            <a:ext cx="1665927" cy="1665930"/>
          </a:xfrm>
          <a:prstGeom prst="ellipse">
            <a:avLst/>
          </a:prstGeom>
          <a:noFill/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972063" y="2762127"/>
            <a:ext cx="260107" cy="333798"/>
            <a:chOff x="4371840" y="2318350"/>
            <a:chExt cx="252000" cy="323395"/>
          </a:xfrm>
        </p:grpSpPr>
        <p:sp>
          <p:nvSpPr>
            <p:cNvPr id="61" name="타원 60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405043" y="2318350"/>
              <a:ext cx="199552" cy="303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+mn-ea"/>
                </a:rPr>
                <a:t>▶</a:t>
              </a:r>
              <a:endParaRPr lang="ko-KR" altLang="en-US" sz="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968492" y="2768351"/>
            <a:ext cx="260107" cy="333798"/>
            <a:chOff x="4371840" y="2318350"/>
            <a:chExt cx="252000" cy="323395"/>
          </a:xfrm>
        </p:grpSpPr>
        <p:sp>
          <p:nvSpPr>
            <p:cNvPr id="59" name="타원 58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05043" y="2318350"/>
              <a:ext cx="199552" cy="3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▶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975634" y="2755903"/>
            <a:ext cx="260107" cy="333798"/>
            <a:chOff x="4371840" y="2318350"/>
            <a:chExt cx="252000" cy="323395"/>
          </a:xfrm>
        </p:grpSpPr>
        <p:sp>
          <p:nvSpPr>
            <p:cNvPr id="57" name="타원 56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405043" y="2318350"/>
              <a:ext cx="199552" cy="3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▶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979205" y="2755903"/>
            <a:ext cx="260107" cy="333798"/>
            <a:chOff x="4371840" y="2318350"/>
            <a:chExt cx="252000" cy="323395"/>
          </a:xfrm>
        </p:grpSpPr>
        <p:sp>
          <p:nvSpPr>
            <p:cNvPr id="55" name="타원 54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405043" y="2318350"/>
              <a:ext cx="199552" cy="3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▶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9098B0-AB25-45D8-B4A5-56AA407ABFEF}"/>
              </a:ext>
            </a:extLst>
          </p:cNvPr>
          <p:cNvSpPr/>
          <p:nvPr/>
        </p:nvSpPr>
        <p:spPr>
          <a:xfrm>
            <a:off x="3288210" y="2733156"/>
            <a:ext cx="1531254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b="1" dirty="0" err="1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유사앱</a:t>
            </a:r>
            <a:r>
              <a:rPr lang="ko-KR" altLang="en-US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비교</a:t>
            </a:r>
            <a:endParaRPr lang="en-US" altLang="ko-KR" b="1" dirty="0">
              <a:solidFill>
                <a:srgbClr val="3A3A3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21706A-4BAC-490B-B05C-110BA31F9FBC}"/>
              </a:ext>
            </a:extLst>
          </p:cNvPr>
          <p:cNvSpPr/>
          <p:nvPr/>
        </p:nvSpPr>
        <p:spPr>
          <a:xfrm>
            <a:off x="5299799" y="2672251"/>
            <a:ext cx="1531254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 및 구현방법</a:t>
            </a:r>
            <a:endParaRPr lang="en-US" altLang="ko-KR" sz="1600" b="1" dirty="0">
              <a:solidFill>
                <a:srgbClr val="3A3A3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744BFB-05BE-4B9F-87F9-B4ECA184A011}"/>
              </a:ext>
            </a:extLst>
          </p:cNvPr>
          <p:cNvSpPr/>
          <p:nvPr/>
        </p:nvSpPr>
        <p:spPr>
          <a:xfrm>
            <a:off x="7331114" y="2669563"/>
            <a:ext cx="1531254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앱 구조</a:t>
            </a:r>
            <a:endParaRPr lang="en-US" altLang="ko-KR" sz="1600" b="1" dirty="0">
              <a:solidFill>
                <a:srgbClr val="3A3A3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600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1600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구조</a:t>
            </a:r>
            <a:endParaRPr lang="en-US" altLang="ko-KR" sz="1600" b="1" dirty="0">
              <a:solidFill>
                <a:srgbClr val="3A3A3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5207ED-A82C-4AD6-A97C-A84AB01FE13E}"/>
              </a:ext>
            </a:extLst>
          </p:cNvPr>
          <p:cNvSpPr/>
          <p:nvPr/>
        </p:nvSpPr>
        <p:spPr>
          <a:xfrm>
            <a:off x="9273112" y="2513522"/>
            <a:ext cx="1665928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및 사용자 인터페이스</a:t>
            </a:r>
            <a:endParaRPr lang="en-US" altLang="ko-KR" sz="1600" b="1" dirty="0">
              <a:solidFill>
                <a:srgbClr val="3A3A3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0B4F938-FDA6-46DF-A366-426E484EA203}"/>
              </a:ext>
            </a:extLst>
          </p:cNvPr>
          <p:cNvSpPr/>
          <p:nvPr/>
        </p:nvSpPr>
        <p:spPr>
          <a:xfrm>
            <a:off x="4379342" y="3984671"/>
            <a:ext cx="1665927" cy="1665930"/>
          </a:xfrm>
          <a:prstGeom prst="ellipse">
            <a:avLst/>
          </a:prstGeom>
          <a:noFill/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  <a:latin typeface="+mn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785E2A0-09AD-4C70-9C4B-25BED573A486}"/>
              </a:ext>
            </a:extLst>
          </p:cNvPr>
          <p:cNvGrpSpPr/>
          <p:nvPr/>
        </p:nvGrpSpPr>
        <p:grpSpPr>
          <a:xfrm>
            <a:off x="4089836" y="4571106"/>
            <a:ext cx="260107" cy="333798"/>
            <a:chOff x="4371840" y="2318350"/>
            <a:chExt cx="252000" cy="32339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503C6B7-29DC-4C0B-AB8B-E0C1968E0515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0EDD4AD-434D-4769-82FD-3BBD18421D6A}"/>
                </a:ext>
              </a:extLst>
            </p:cNvPr>
            <p:cNvSpPr/>
            <p:nvPr/>
          </p:nvSpPr>
          <p:spPr>
            <a:xfrm>
              <a:off x="4405043" y="2318350"/>
              <a:ext cx="199552" cy="3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▶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F1FA6877-F3B5-472F-B8BE-D37BD8E7DA11}"/>
              </a:ext>
            </a:extLst>
          </p:cNvPr>
          <p:cNvSpPr/>
          <p:nvPr/>
        </p:nvSpPr>
        <p:spPr>
          <a:xfrm>
            <a:off x="6395472" y="3989522"/>
            <a:ext cx="1665927" cy="1665930"/>
          </a:xfrm>
          <a:prstGeom prst="ellipse">
            <a:avLst/>
          </a:prstGeom>
          <a:noFill/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  <a:latin typeface="+mn-ea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7C0F1CB-BD45-445A-BDD1-F3DF9FB3ABD4}"/>
              </a:ext>
            </a:extLst>
          </p:cNvPr>
          <p:cNvGrpSpPr/>
          <p:nvPr/>
        </p:nvGrpSpPr>
        <p:grpSpPr>
          <a:xfrm>
            <a:off x="6105966" y="4575957"/>
            <a:ext cx="260107" cy="333798"/>
            <a:chOff x="4371840" y="2318350"/>
            <a:chExt cx="252000" cy="32339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3A84644-39F5-4D4E-B09A-D859B340ED6B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780ADA-F9CF-498C-8FCD-0EAA5D6DA153}"/>
                </a:ext>
              </a:extLst>
            </p:cNvPr>
            <p:cNvSpPr/>
            <p:nvPr/>
          </p:nvSpPr>
          <p:spPr>
            <a:xfrm>
              <a:off x="4405043" y="2318350"/>
              <a:ext cx="199552" cy="3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▶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D7E008-0D72-429E-98D4-0DBD68DC8CE6}"/>
              </a:ext>
            </a:extLst>
          </p:cNvPr>
          <p:cNvSpPr/>
          <p:nvPr/>
        </p:nvSpPr>
        <p:spPr>
          <a:xfrm>
            <a:off x="4436268" y="4493857"/>
            <a:ext cx="1531254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7. </a:t>
            </a:r>
            <a:r>
              <a:rPr lang="ko-KR" altLang="en-US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기여도</a:t>
            </a:r>
            <a:endParaRPr lang="en-US" altLang="ko-KR" b="1" dirty="0">
              <a:solidFill>
                <a:srgbClr val="3A3A3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A1D47EF-F40F-4EBC-AB5F-234103747CEA}"/>
              </a:ext>
            </a:extLst>
          </p:cNvPr>
          <p:cNvSpPr/>
          <p:nvPr/>
        </p:nvSpPr>
        <p:spPr>
          <a:xfrm>
            <a:off x="6441177" y="4543151"/>
            <a:ext cx="1531254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8. </a:t>
            </a:r>
            <a:r>
              <a:rPr lang="ko-KR" altLang="en-US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영상</a:t>
            </a:r>
            <a:endParaRPr lang="en-US" altLang="ko-KR" b="1" dirty="0">
              <a:solidFill>
                <a:srgbClr val="3A3A3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6C3291E-A1B5-4434-89A6-4E61341A17EE}"/>
              </a:ext>
            </a:extLst>
          </p:cNvPr>
          <p:cNvSpPr/>
          <p:nvPr/>
        </p:nvSpPr>
        <p:spPr>
          <a:xfrm>
            <a:off x="8508294" y="3941886"/>
            <a:ext cx="1665927" cy="1665930"/>
          </a:xfrm>
          <a:prstGeom prst="ellipse">
            <a:avLst/>
          </a:prstGeom>
          <a:noFill/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BF828F-7355-42CE-95CF-9D7D465A96DE}"/>
              </a:ext>
            </a:extLst>
          </p:cNvPr>
          <p:cNvSpPr/>
          <p:nvPr/>
        </p:nvSpPr>
        <p:spPr>
          <a:xfrm>
            <a:off x="8549899" y="4493858"/>
            <a:ext cx="1531254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9. </a:t>
            </a:r>
            <a:r>
              <a:rPr lang="ko-KR" altLang="en-US" b="1" dirty="0" err="1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</a:t>
            </a:r>
            <a:r>
              <a:rPr lang="ko-KR" altLang="en-US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b="1" dirty="0">
              <a:solidFill>
                <a:srgbClr val="3A3A3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0D862D8-E37D-469A-A099-A1BF8B36561C}"/>
              </a:ext>
            </a:extLst>
          </p:cNvPr>
          <p:cNvGrpSpPr/>
          <p:nvPr/>
        </p:nvGrpSpPr>
        <p:grpSpPr>
          <a:xfrm>
            <a:off x="8174573" y="4570925"/>
            <a:ext cx="260107" cy="333798"/>
            <a:chOff x="4371840" y="2318350"/>
            <a:chExt cx="252000" cy="32339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46E9B59-2A9C-4B4F-99E8-F71AB8A19818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332683E-07CF-42DE-974E-ECA946C63BF5}"/>
                </a:ext>
              </a:extLst>
            </p:cNvPr>
            <p:cNvSpPr/>
            <p:nvPr/>
          </p:nvSpPr>
          <p:spPr>
            <a:xfrm>
              <a:off x="4405043" y="2318350"/>
              <a:ext cx="199552" cy="3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▶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9A5CAA9C-3F0B-40A9-8997-3CF4FDE8673C}"/>
              </a:ext>
            </a:extLst>
          </p:cNvPr>
          <p:cNvSpPr/>
          <p:nvPr/>
        </p:nvSpPr>
        <p:spPr>
          <a:xfrm>
            <a:off x="2309138" y="3931045"/>
            <a:ext cx="1665927" cy="1665930"/>
          </a:xfrm>
          <a:prstGeom prst="ellipse">
            <a:avLst/>
          </a:prstGeom>
          <a:noFill/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  <a:latin typeface="+mn-ea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8D3E6A3-B300-4B48-9459-FF358FB2D352}"/>
              </a:ext>
            </a:extLst>
          </p:cNvPr>
          <p:cNvGrpSpPr/>
          <p:nvPr/>
        </p:nvGrpSpPr>
        <p:grpSpPr>
          <a:xfrm>
            <a:off x="2019632" y="4517480"/>
            <a:ext cx="260107" cy="333798"/>
            <a:chOff x="4371840" y="2318350"/>
            <a:chExt cx="252000" cy="32339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9FF7614-AC34-4C76-AD37-874FFDD69BD2}"/>
                </a:ext>
              </a:extLst>
            </p:cNvPr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5C22263-324E-4CDA-AA85-DBD27E9484C0}"/>
                </a:ext>
              </a:extLst>
            </p:cNvPr>
            <p:cNvSpPr/>
            <p:nvPr/>
          </p:nvSpPr>
          <p:spPr>
            <a:xfrm>
              <a:off x="4405043" y="2318350"/>
              <a:ext cx="199552" cy="3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▶</a:t>
              </a:r>
              <a:endParaRPr lang="ko-KR" altLang="en-US" sz="7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883EF6-DDE9-42CE-916E-5DFDA7FF1A90}"/>
              </a:ext>
            </a:extLst>
          </p:cNvPr>
          <p:cNvSpPr/>
          <p:nvPr/>
        </p:nvSpPr>
        <p:spPr>
          <a:xfrm>
            <a:off x="2366064" y="4440231"/>
            <a:ext cx="1531254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진행일정</a:t>
            </a:r>
            <a:endParaRPr lang="en-US" altLang="ko-KR" b="1" dirty="0">
              <a:solidFill>
                <a:srgbClr val="3A3A3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748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MyBoardDescActivity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9265FE-A5BF-447D-AD22-FFE76D85E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55" y="1777892"/>
            <a:ext cx="8895052" cy="436361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5270AC8B-803C-4FA6-80E2-F20C7D64C8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07" y="1813708"/>
            <a:ext cx="2412117" cy="4288208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4B86AC9-AD00-49DF-A8DD-F846575D0958}"/>
              </a:ext>
            </a:extLst>
          </p:cNvPr>
          <p:cNvSpPr/>
          <p:nvPr/>
        </p:nvSpPr>
        <p:spPr>
          <a:xfrm>
            <a:off x="1140168" y="2643856"/>
            <a:ext cx="2688318" cy="18016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BFD5C81-7516-48DB-AC5F-5FEF90B08C7B}"/>
              </a:ext>
            </a:extLst>
          </p:cNvPr>
          <p:cNvSpPr/>
          <p:nvPr/>
        </p:nvSpPr>
        <p:spPr>
          <a:xfrm>
            <a:off x="1057255" y="3174621"/>
            <a:ext cx="4860018" cy="20556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F6DFB0-F5E4-478B-9E9D-072F1D84A13F}"/>
              </a:ext>
            </a:extLst>
          </p:cNvPr>
          <p:cNvSpPr/>
          <p:nvPr/>
        </p:nvSpPr>
        <p:spPr>
          <a:xfrm>
            <a:off x="1199264" y="3494272"/>
            <a:ext cx="4231680" cy="23651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472BFF3-F9FC-48CA-B247-1A395B1643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100" y="1813708"/>
            <a:ext cx="2411775" cy="4287600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AD1D467-7CA1-4D43-9CBA-7E092198199B}"/>
              </a:ext>
            </a:extLst>
          </p:cNvPr>
          <p:cNvSpPr/>
          <p:nvPr/>
        </p:nvSpPr>
        <p:spPr>
          <a:xfrm>
            <a:off x="1750730" y="3870868"/>
            <a:ext cx="4345269" cy="18934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20870AD-0D05-471D-A95A-FFEDF608C915}"/>
              </a:ext>
            </a:extLst>
          </p:cNvPr>
          <p:cNvSpPr/>
          <p:nvPr/>
        </p:nvSpPr>
        <p:spPr>
          <a:xfrm>
            <a:off x="1956816" y="4231488"/>
            <a:ext cx="5074428" cy="80771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C57D32-9D66-4D0B-AF45-FFCB7E313A26}"/>
              </a:ext>
            </a:extLst>
          </p:cNvPr>
          <p:cNvSpPr txBox="1"/>
          <p:nvPr/>
        </p:nvSpPr>
        <p:spPr>
          <a:xfrm>
            <a:off x="3715546" y="2762416"/>
            <a:ext cx="4129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rgbClr val="C00000"/>
                </a:solidFill>
              </a:rPr>
              <a:t>채팅방</a:t>
            </a:r>
            <a:r>
              <a:rPr lang="ko-KR" altLang="en-US" sz="1100" b="1" dirty="0">
                <a:solidFill>
                  <a:srgbClr val="C00000"/>
                </a:solidFill>
              </a:rPr>
              <a:t> 안에 사용자 중에 나의 </a:t>
            </a:r>
            <a:r>
              <a:rPr lang="en-US" altLang="ko-KR" sz="1100" b="1" dirty="0" err="1">
                <a:solidFill>
                  <a:srgbClr val="C00000"/>
                </a:solidFill>
              </a:rPr>
              <a:t>uid</a:t>
            </a:r>
            <a:r>
              <a:rPr lang="ko-KR" altLang="en-US" sz="1100" b="1" dirty="0">
                <a:solidFill>
                  <a:srgbClr val="C00000"/>
                </a:solidFill>
              </a:rPr>
              <a:t>가 있는 채팅방만 가져온다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D7B22-A7B9-4894-BDD0-AAEE2E5ABA6E}"/>
              </a:ext>
            </a:extLst>
          </p:cNvPr>
          <p:cNvSpPr txBox="1"/>
          <p:nvPr/>
        </p:nvSpPr>
        <p:spPr>
          <a:xfrm>
            <a:off x="5878883" y="3157351"/>
            <a:ext cx="2304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C00000"/>
                </a:solidFill>
              </a:rPr>
              <a:t>가져온 </a:t>
            </a:r>
            <a:r>
              <a:rPr lang="ko-KR" altLang="en-US" sz="1100" b="1" dirty="0" err="1">
                <a:solidFill>
                  <a:srgbClr val="C00000"/>
                </a:solidFill>
              </a:rPr>
              <a:t>채팅방</a:t>
            </a:r>
            <a:r>
              <a:rPr lang="ko-KR" altLang="en-US" sz="1100" b="1" dirty="0">
                <a:solidFill>
                  <a:srgbClr val="C00000"/>
                </a:solidFill>
              </a:rPr>
              <a:t>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D99595-3032-45C4-9266-09262C4259F3}"/>
              </a:ext>
            </a:extLst>
          </p:cNvPr>
          <p:cNvSpPr txBox="1"/>
          <p:nvPr/>
        </p:nvSpPr>
        <p:spPr>
          <a:xfrm>
            <a:off x="-63112" y="3885290"/>
            <a:ext cx="2304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C00000"/>
                </a:solidFill>
              </a:rPr>
              <a:t>채팅방의 </a:t>
            </a:r>
            <a:r>
              <a:rPr lang="en-US" altLang="ko-KR" sz="1100" b="1" dirty="0">
                <a:solidFill>
                  <a:srgbClr val="C00000"/>
                </a:solidFill>
              </a:rPr>
              <a:t>users</a:t>
            </a:r>
            <a:r>
              <a:rPr lang="ko-KR" altLang="en-US" sz="1100" b="1" dirty="0">
                <a:solidFill>
                  <a:srgbClr val="C00000"/>
                </a:solidFill>
              </a:rPr>
              <a:t>는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r>
              <a:rPr lang="en-US" altLang="ko-KR" sz="1100" b="1" dirty="0" err="1">
                <a:solidFill>
                  <a:srgbClr val="C00000"/>
                </a:solidFill>
              </a:rPr>
              <a:t>Hashmap</a:t>
            </a:r>
            <a:r>
              <a:rPr lang="ko-KR" altLang="en-US" sz="1100" b="1" dirty="0">
                <a:solidFill>
                  <a:srgbClr val="C00000"/>
                </a:solidFill>
              </a:rPr>
              <a:t>구조로 되어 있어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r>
              <a:rPr lang="ko-KR" altLang="en-US" sz="1100" b="1" dirty="0">
                <a:solidFill>
                  <a:srgbClr val="C00000"/>
                </a:solidFill>
              </a:rPr>
              <a:t> 꺼낸 후 가져와서 내</a:t>
            </a:r>
            <a:r>
              <a:rPr lang="en-US" altLang="ko-KR" sz="1100" b="1" dirty="0" err="1">
                <a:solidFill>
                  <a:srgbClr val="C00000"/>
                </a:solidFill>
              </a:rPr>
              <a:t>uid</a:t>
            </a:r>
            <a:r>
              <a:rPr lang="ko-KR" altLang="en-US" sz="1100" b="1" dirty="0">
                <a:solidFill>
                  <a:srgbClr val="C00000"/>
                </a:solidFill>
              </a:rPr>
              <a:t>가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r>
              <a:rPr lang="ko-KR" altLang="en-US" sz="1100" b="1" dirty="0">
                <a:solidFill>
                  <a:srgbClr val="C00000"/>
                </a:solidFill>
              </a:rPr>
              <a:t> 아니라면 상대 </a:t>
            </a:r>
            <a:r>
              <a:rPr lang="en-US" altLang="ko-KR" sz="1100" b="1" dirty="0" err="1">
                <a:solidFill>
                  <a:srgbClr val="C00000"/>
                </a:solidFill>
              </a:rPr>
              <a:t>uid</a:t>
            </a:r>
            <a:r>
              <a:rPr lang="en-US" altLang="ko-KR" sz="1100" b="1" dirty="0">
                <a:solidFill>
                  <a:srgbClr val="C00000"/>
                </a:solidFill>
              </a:rPr>
              <a:t> </a:t>
            </a:r>
            <a:r>
              <a:rPr lang="ko-KR" altLang="en-US" sz="1100" b="1" dirty="0">
                <a:solidFill>
                  <a:srgbClr val="C00000"/>
                </a:solidFill>
              </a:rPr>
              <a:t>이다</a:t>
            </a:r>
          </a:p>
        </p:txBody>
      </p:sp>
    </p:spTree>
    <p:extLst>
      <p:ext uri="{BB962C8B-B14F-4D97-AF65-F5344CB8AC3E}">
        <p14:creationId xmlns:p14="http://schemas.microsoft.com/office/powerpoint/2010/main" val="19589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MyBoardDescActivity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439C82-C4DA-4339-98D9-B00621096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6" y="2254730"/>
            <a:ext cx="9426854" cy="3558865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5270AC8B-803C-4FA6-80E2-F20C7D64C8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17" y="1692419"/>
            <a:ext cx="2412117" cy="4288208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E792885-091E-4401-8B27-C0D588E7B606}"/>
              </a:ext>
            </a:extLst>
          </p:cNvPr>
          <p:cNvSpPr/>
          <p:nvPr/>
        </p:nvSpPr>
        <p:spPr>
          <a:xfrm>
            <a:off x="7752676" y="2416669"/>
            <a:ext cx="1339487" cy="107899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09592D7-85E1-493D-80C0-A7545F7842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92" y="1686027"/>
            <a:ext cx="2415713" cy="4294600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B31DF7-0E02-437A-A8AF-C97520D8A7C8}"/>
              </a:ext>
            </a:extLst>
          </p:cNvPr>
          <p:cNvSpPr/>
          <p:nvPr/>
        </p:nvSpPr>
        <p:spPr>
          <a:xfrm>
            <a:off x="10302276" y="2318295"/>
            <a:ext cx="1339487" cy="107899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CF544A3-5C4C-4343-9E98-AF28DBAF500C}"/>
              </a:ext>
            </a:extLst>
          </p:cNvPr>
          <p:cNvSpPr/>
          <p:nvPr/>
        </p:nvSpPr>
        <p:spPr>
          <a:xfrm>
            <a:off x="5029815" y="2379783"/>
            <a:ext cx="1055365" cy="35035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C4221ED-5316-4C43-A78A-B3A02D4F0F55}"/>
              </a:ext>
            </a:extLst>
          </p:cNvPr>
          <p:cNvSpPr/>
          <p:nvPr/>
        </p:nvSpPr>
        <p:spPr>
          <a:xfrm rot="19512593">
            <a:off x="4961704" y="1752937"/>
            <a:ext cx="292206" cy="47440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F96FD2-E372-40EC-BEA7-AE6D1C15B541}"/>
              </a:ext>
            </a:extLst>
          </p:cNvPr>
          <p:cNvSpPr txBox="1"/>
          <p:nvPr/>
        </p:nvSpPr>
        <p:spPr>
          <a:xfrm>
            <a:off x="3924658" y="1396096"/>
            <a:ext cx="119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상대 </a:t>
            </a:r>
            <a:r>
              <a:rPr lang="en-US" altLang="ko-KR" dirty="0" err="1">
                <a:solidFill>
                  <a:srgbClr val="C00000"/>
                </a:solidFill>
              </a:rPr>
              <a:t>uid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80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ChatActivity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475920-F5BA-43E5-B91B-C185F9E0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41" y="3813747"/>
            <a:ext cx="8007884" cy="26418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2F763E-A512-4FDE-BC23-220639799919}"/>
              </a:ext>
            </a:extLst>
          </p:cNvPr>
          <p:cNvSpPr txBox="1"/>
          <p:nvPr/>
        </p:nvSpPr>
        <p:spPr>
          <a:xfrm>
            <a:off x="5735782" y="1174173"/>
            <a:ext cx="262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가장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최근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메시지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조회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2415880-830F-4DA9-912E-1A6721F57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41" y="1868540"/>
            <a:ext cx="10641905" cy="1945207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942744AF-CB16-4210-811A-1CAEF33ACE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75" y="1331519"/>
            <a:ext cx="2744372" cy="4878883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F0B4605-9CC1-44E1-8D46-97EE8C481683}"/>
              </a:ext>
            </a:extLst>
          </p:cNvPr>
          <p:cNvSpPr/>
          <p:nvPr/>
        </p:nvSpPr>
        <p:spPr>
          <a:xfrm>
            <a:off x="8707738" y="1463835"/>
            <a:ext cx="2909727" cy="542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75B9E40-C595-4898-B75B-86A20B640E4A}"/>
              </a:ext>
            </a:extLst>
          </p:cNvPr>
          <p:cNvSpPr/>
          <p:nvPr/>
        </p:nvSpPr>
        <p:spPr>
          <a:xfrm>
            <a:off x="8707737" y="2044497"/>
            <a:ext cx="2909727" cy="542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F14468D-C3B1-45B2-9B94-AD8FE5A2CA25}"/>
              </a:ext>
            </a:extLst>
          </p:cNvPr>
          <p:cNvSpPr/>
          <p:nvPr/>
        </p:nvSpPr>
        <p:spPr>
          <a:xfrm>
            <a:off x="3555844" y="1802827"/>
            <a:ext cx="4299683" cy="3430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C921C87-FA4C-45EE-A9A4-2A963E0DFEB1}"/>
              </a:ext>
            </a:extLst>
          </p:cNvPr>
          <p:cNvSpPr/>
          <p:nvPr/>
        </p:nvSpPr>
        <p:spPr>
          <a:xfrm rot="1061974">
            <a:off x="7334583" y="1683930"/>
            <a:ext cx="1284001" cy="2731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51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Message2Activity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48BE77-BC5E-434B-A88B-37B6E388D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2005380"/>
            <a:ext cx="10657594" cy="390375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2725130-1052-4095-98C9-C785FE944986}"/>
              </a:ext>
            </a:extLst>
          </p:cNvPr>
          <p:cNvSpPr/>
          <p:nvPr/>
        </p:nvSpPr>
        <p:spPr>
          <a:xfrm>
            <a:off x="875595" y="1983829"/>
            <a:ext cx="1961124" cy="23560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F1D6651-6E46-49CB-A148-7D560869A369}"/>
              </a:ext>
            </a:extLst>
          </p:cNvPr>
          <p:cNvSpPr/>
          <p:nvPr/>
        </p:nvSpPr>
        <p:spPr>
          <a:xfrm rot="9573590">
            <a:off x="2865535" y="1699732"/>
            <a:ext cx="833350" cy="26471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877D7-420F-4EEA-9020-316B7769F562}"/>
              </a:ext>
            </a:extLst>
          </p:cNvPr>
          <p:cNvSpPr txBox="1"/>
          <p:nvPr/>
        </p:nvSpPr>
        <p:spPr>
          <a:xfrm>
            <a:off x="3702806" y="1376959"/>
            <a:ext cx="113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rgbClr val="C00000"/>
                </a:solidFill>
              </a:rPr>
              <a:t>채팅방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</a:rPr>
              <a:t>uid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0973DB-5285-4CD8-8439-C32232686981}"/>
              </a:ext>
            </a:extLst>
          </p:cNvPr>
          <p:cNvSpPr/>
          <p:nvPr/>
        </p:nvSpPr>
        <p:spPr>
          <a:xfrm>
            <a:off x="1321085" y="3002881"/>
            <a:ext cx="3514329" cy="24294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92C9587-1157-467C-BE1D-899B21F21F39}"/>
              </a:ext>
            </a:extLst>
          </p:cNvPr>
          <p:cNvSpPr/>
          <p:nvPr/>
        </p:nvSpPr>
        <p:spPr>
          <a:xfrm>
            <a:off x="875594" y="3802739"/>
            <a:ext cx="4808233" cy="163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39E8C0F-60A8-4277-9B81-600AA9F2C8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170" y="1376959"/>
            <a:ext cx="2835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96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Message2Activity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39E8C0F-60A8-4277-9B81-600AA9F2C8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944" y="1415496"/>
            <a:ext cx="2835000" cy="504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E68846-A726-40C5-AE8E-F66F5E5D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07" y="1455077"/>
            <a:ext cx="7733002" cy="5007030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F400C6D-3054-4F6D-A35F-4355392C5239}"/>
              </a:ext>
            </a:extLst>
          </p:cNvPr>
          <p:cNvSpPr/>
          <p:nvPr/>
        </p:nvSpPr>
        <p:spPr>
          <a:xfrm>
            <a:off x="799056" y="2021152"/>
            <a:ext cx="4770471" cy="13039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396A6FC-5832-442F-BA71-63D058B8B055}"/>
              </a:ext>
            </a:extLst>
          </p:cNvPr>
          <p:cNvSpPr/>
          <p:nvPr/>
        </p:nvSpPr>
        <p:spPr>
          <a:xfrm rot="10800000">
            <a:off x="5697550" y="2421081"/>
            <a:ext cx="398450" cy="23145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A9806-1DAE-4836-B996-50535095436E}"/>
              </a:ext>
            </a:extLst>
          </p:cNvPr>
          <p:cNvSpPr txBox="1"/>
          <p:nvPr/>
        </p:nvSpPr>
        <p:spPr>
          <a:xfrm>
            <a:off x="6096000" y="2267677"/>
            <a:ext cx="1725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상대방 </a:t>
            </a:r>
            <a:r>
              <a:rPr lang="ko-KR" altLang="en-US" sz="1400" b="1" dirty="0" err="1">
                <a:solidFill>
                  <a:srgbClr val="C00000"/>
                </a:solidFill>
              </a:rPr>
              <a:t>푸쉬하기</a:t>
            </a:r>
            <a:r>
              <a:rPr lang="ko-KR" altLang="en-US" sz="1400" b="1" dirty="0">
                <a:solidFill>
                  <a:srgbClr val="C00000"/>
                </a:solidFill>
              </a:rPr>
              <a:t> 위한 정보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385567D-1A1C-4A6A-BFC9-C3E326ADEA7A}"/>
              </a:ext>
            </a:extLst>
          </p:cNvPr>
          <p:cNvSpPr/>
          <p:nvPr/>
        </p:nvSpPr>
        <p:spPr>
          <a:xfrm>
            <a:off x="927079" y="3589659"/>
            <a:ext cx="7522830" cy="103284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C872C57-C952-47F2-A4E2-EB902E50EACD}"/>
              </a:ext>
            </a:extLst>
          </p:cNvPr>
          <p:cNvSpPr/>
          <p:nvPr/>
        </p:nvSpPr>
        <p:spPr>
          <a:xfrm rot="14024839">
            <a:off x="6003989" y="4809751"/>
            <a:ext cx="398450" cy="23145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82BDF-F71F-460D-A008-0548DA5DEF77}"/>
              </a:ext>
            </a:extLst>
          </p:cNvPr>
          <p:cNvSpPr txBox="1"/>
          <p:nvPr/>
        </p:nvSpPr>
        <p:spPr>
          <a:xfrm>
            <a:off x="6358387" y="4836983"/>
            <a:ext cx="1725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rgbClr val="C00000"/>
                </a:solidFill>
              </a:rPr>
              <a:t>파이어베이스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 err="1">
                <a:solidFill>
                  <a:srgbClr val="C00000"/>
                </a:solidFill>
              </a:rPr>
              <a:t>푸쉬를</a:t>
            </a:r>
            <a:r>
              <a:rPr lang="ko-KR" altLang="en-US" sz="1400" b="1" dirty="0">
                <a:solidFill>
                  <a:srgbClr val="C00000"/>
                </a:solidFill>
              </a:rPr>
              <a:t> 위한 </a:t>
            </a:r>
            <a:r>
              <a:rPr lang="ko-KR" altLang="en-US" sz="1400" b="1" dirty="0" err="1">
                <a:solidFill>
                  <a:srgbClr val="C00000"/>
                </a:solidFill>
              </a:rPr>
              <a:t>키값</a:t>
            </a:r>
            <a:r>
              <a:rPr lang="en-US" altLang="ko-KR" sz="1400" b="1" dirty="0">
                <a:solidFill>
                  <a:srgbClr val="C00000"/>
                </a:solidFill>
              </a:rPr>
              <a:t>, </a:t>
            </a:r>
            <a:r>
              <a:rPr lang="ko-KR" altLang="en-US" sz="1400" b="1" dirty="0">
                <a:solidFill>
                  <a:srgbClr val="C00000"/>
                </a:solidFill>
              </a:rPr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58363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5D0163-350D-494C-B60D-F8A6BAEFFD24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AlarmActivity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D83C12-897A-4A1E-A0F5-45E02DA77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37" y="1923296"/>
            <a:ext cx="5153025" cy="3971925"/>
          </a:xfrm>
          <a:prstGeom prst="rect">
            <a:avLst/>
          </a:prstGeom>
        </p:spPr>
      </p:pic>
      <p:pic>
        <p:nvPicPr>
          <p:cNvPr id="9" name="그림 8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E35CC132-4CD2-4D07-943E-B26C58E801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883" y="1266199"/>
            <a:ext cx="2835000" cy="50400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2177305-0692-41ED-9C87-531B68878962}"/>
              </a:ext>
            </a:extLst>
          </p:cNvPr>
          <p:cNvSpPr/>
          <p:nvPr/>
        </p:nvSpPr>
        <p:spPr>
          <a:xfrm>
            <a:off x="899648" y="2148778"/>
            <a:ext cx="5366070" cy="152942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CF17CF0-217C-42B2-B75F-59FCEB46C29F}"/>
              </a:ext>
            </a:extLst>
          </p:cNvPr>
          <p:cNvSpPr/>
          <p:nvPr/>
        </p:nvSpPr>
        <p:spPr>
          <a:xfrm rot="10800000">
            <a:off x="6421162" y="3026881"/>
            <a:ext cx="448197" cy="27148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EE4F6-BB2D-48E0-B8E7-756B48721BAB}"/>
              </a:ext>
            </a:extLst>
          </p:cNvPr>
          <p:cNvSpPr txBox="1"/>
          <p:nvPr/>
        </p:nvSpPr>
        <p:spPr>
          <a:xfrm>
            <a:off x="6869359" y="2993113"/>
            <a:ext cx="194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C00000"/>
                </a:solidFill>
              </a:rPr>
              <a:t>타임피커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2202D20-1B49-4981-901B-3B544372B9FC}"/>
              </a:ext>
            </a:extLst>
          </p:cNvPr>
          <p:cNvSpPr/>
          <p:nvPr/>
        </p:nvSpPr>
        <p:spPr>
          <a:xfrm>
            <a:off x="1176886" y="4771909"/>
            <a:ext cx="3509414" cy="6194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471477C-33A3-4EEC-BE07-1885625A37C6}"/>
              </a:ext>
            </a:extLst>
          </p:cNvPr>
          <p:cNvSpPr/>
          <p:nvPr/>
        </p:nvSpPr>
        <p:spPr>
          <a:xfrm rot="10800000">
            <a:off x="4863494" y="4963653"/>
            <a:ext cx="448197" cy="27148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9CF56C-EBC5-42A6-93E6-912E7480F0CB}"/>
              </a:ext>
            </a:extLst>
          </p:cNvPr>
          <p:cNvSpPr txBox="1"/>
          <p:nvPr/>
        </p:nvSpPr>
        <p:spPr>
          <a:xfrm>
            <a:off x="5359607" y="4945504"/>
            <a:ext cx="194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알람 취소</a:t>
            </a:r>
          </a:p>
        </p:txBody>
      </p:sp>
    </p:spTree>
    <p:extLst>
      <p:ext uri="{BB962C8B-B14F-4D97-AF65-F5344CB8AC3E}">
        <p14:creationId xmlns:p14="http://schemas.microsoft.com/office/powerpoint/2010/main" val="2756579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E8FDD5-1DBF-44AA-9F94-46A164CB69DA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AlarmActivity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8C4712F0-B79D-474B-A51B-FEB4D2CADE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777" y="1222047"/>
            <a:ext cx="2835000" cy="50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ABA4B7-6AD6-4FB1-AA59-4F3555FE0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15" y="1546222"/>
            <a:ext cx="5688218" cy="192549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DBBFAE6-3DB5-476F-9694-946AC5969C3D}"/>
              </a:ext>
            </a:extLst>
          </p:cNvPr>
          <p:cNvSpPr/>
          <p:nvPr/>
        </p:nvSpPr>
        <p:spPr>
          <a:xfrm>
            <a:off x="1024338" y="2148778"/>
            <a:ext cx="4056816" cy="9420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73E58ED-FE62-47A3-BEF2-5F9FBD3CEE12}"/>
              </a:ext>
            </a:extLst>
          </p:cNvPr>
          <p:cNvSpPr/>
          <p:nvPr/>
        </p:nvSpPr>
        <p:spPr>
          <a:xfrm rot="10800000">
            <a:off x="5646823" y="2248176"/>
            <a:ext cx="448197" cy="27148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61AEE6-0F75-43B5-BB44-BE3EE922A5FF}"/>
              </a:ext>
            </a:extLst>
          </p:cNvPr>
          <p:cNvSpPr txBox="1"/>
          <p:nvPr/>
        </p:nvSpPr>
        <p:spPr>
          <a:xfrm>
            <a:off x="6095020" y="2214408"/>
            <a:ext cx="194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현재시간 기본 설정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61C316A-74D1-4091-887B-25C2F1887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15" y="3775253"/>
            <a:ext cx="6408493" cy="2573107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4BE26DC-4B83-4F6E-9080-6D1427D1B17D}"/>
              </a:ext>
            </a:extLst>
          </p:cNvPr>
          <p:cNvSpPr/>
          <p:nvPr/>
        </p:nvSpPr>
        <p:spPr>
          <a:xfrm>
            <a:off x="874223" y="5133108"/>
            <a:ext cx="6399384" cy="105194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A323FB1-0A8A-4707-BC5F-997C7A78D795}"/>
              </a:ext>
            </a:extLst>
          </p:cNvPr>
          <p:cNvSpPr/>
          <p:nvPr/>
        </p:nvSpPr>
        <p:spPr>
          <a:xfrm rot="9064996">
            <a:off x="5817108" y="4669828"/>
            <a:ext cx="707004" cy="30316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D4703-0DFD-4EDF-AD56-1ACC8661233A}"/>
              </a:ext>
            </a:extLst>
          </p:cNvPr>
          <p:cNvSpPr txBox="1"/>
          <p:nvPr/>
        </p:nvSpPr>
        <p:spPr>
          <a:xfrm>
            <a:off x="6534065" y="4332610"/>
            <a:ext cx="1940608" cy="535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알람 </a:t>
            </a:r>
            <a:r>
              <a:rPr lang="ko-KR" altLang="en-US" sz="1400" b="1" dirty="0" err="1">
                <a:solidFill>
                  <a:srgbClr val="C00000"/>
                </a:solidFill>
              </a:rPr>
              <a:t>시간시</a:t>
            </a:r>
            <a:r>
              <a:rPr lang="ko-KR" altLang="en-US" sz="1400" b="1" dirty="0">
                <a:solidFill>
                  <a:srgbClr val="C00000"/>
                </a:solidFill>
              </a:rPr>
              <a:t> 보여질 </a:t>
            </a:r>
            <a:r>
              <a:rPr lang="ko-KR" altLang="en-US" sz="1400" b="1" dirty="0" err="1">
                <a:solidFill>
                  <a:srgbClr val="C00000"/>
                </a:solidFill>
              </a:rPr>
              <a:t>푸쉬</a:t>
            </a:r>
            <a:r>
              <a:rPr lang="ko-KR" altLang="en-US" sz="1400" b="1" dirty="0">
                <a:solidFill>
                  <a:srgbClr val="C00000"/>
                </a:solidFill>
              </a:rPr>
              <a:t> 속성</a:t>
            </a:r>
          </a:p>
        </p:txBody>
      </p:sp>
    </p:spTree>
    <p:extLst>
      <p:ext uri="{BB962C8B-B14F-4D97-AF65-F5344CB8AC3E}">
        <p14:creationId xmlns:p14="http://schemas.microsoft.com/office/powerpoint/2010/main" val="521146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33BD54A-932A-4A6D-92AE-80D73E9A9B07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A97B3-9189-4094-8917-B301CA293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94" y="1548610"/>
            <a:ext cx="5419605" cy="47926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87E80E-596E-4E02-8D40-89C32BB13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1079134"/>
            <a:ext cx="4696636" cy="526216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643EAE5-EB1F-4D03-84CF-C5D64A8E2E53}"/>
              </a:ext>
            </a:extLst>
          </p:cNvPr>
          <p:cNvSpPr/>
          <p:nvPr/>
        </p:nvSpPr>
        <p:spPr>
          <a:xfrm>
            <a:off x="7199679" y="4224714"/>
            <a:ext cx="3794112" cy="10954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A38D705-FB69-4316-8FD3-DD4C8FCB215E}"/>
              </a:ext>
            </a:extLst>
          </p:cNvPr>
          <p:cNvSpPr/>
          <p:nvPr/>
        </p:nvSpPr>
        <p:spPr>
          <a:xfrm rot="19810786">
            <a:off x="6729762" y="4819915"/>
            <a:ext cx="419173" cy="31569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C6D3B-2B35-4001-8036-B64EB47D5B0F}"/>
              </a:ext>
            </a:extLst>
          </p:cNvPr>
          <p:cNvSpPr txBox="1"/>
          <p:nvPr/>
        </p:nvSpPr>
        <p:spPr>
          <a:xfrm>
            <a:off x="5496701" y="5216876"/>
            <a:ext cx="187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각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객체 컬럼 명이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ko-KR" altLang="en-US" sz="1400" b="1" dirty="0">
                <a:solidFill>
                  <a:srgbClr val="C00000"/>
                </a:solidFill>
              </a:rPr>
              <a:t> 다를 경우 끊김 방지</a:t>
            </a:r>
          </a:p>
        </p:txBody>
      </p:sp>
    </p:spTree>
    <p:extLst>
      <p:ext uri="{BB962C8B-B14F-4D97-AF65-F5344CB8AC3E}">
        <p14:creationId xmlns:p14="http://schemas.microsoft.com/office/powerpoint/2010/main" val="344123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33BD54A-932A-4A6D-92AE-80D73E9A9B07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8210F295-A3F3-4709-ACCD-203EE1E97D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35" y="1412745"/>
            <a:ext cx="2718933" cy="4833659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986FC90F-FCEE-4A23-B1A8-5797A639E7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6" y="1412745"/>
            <a:ext cx="2684426" cy="47723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98EB13-47C7-4421-9076-E285497C5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542" y="1978285"/>
            <a:ext cx="5941436" cy="4239883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C63110-CF04-4AAF-90B1-E7BBC9E89D7A}"/>
              </a:ext>
            </a:extLst>
          </p:cNvPr>
          <p:cNvSpPr/>
          <p:nvPr/>
        </p:nvSpPr>
        <p:spPr>
          <a:xfrm>
            <a:off x="3273036" y="4039924"/>
            <a:ext cx="2743505" cy="173894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A3E4D4A-27C4-43E4-AFC9-E34AB5A7C834}"/>
              </a:ext>
            </a:extLst>
          </p:cNvPr>
          <p:cNvSpPr/>
          <p:nvPr/>
        </p:nvSpPr>
        <p:spPr>
          <a:xfrm rot="8818833">
            <a:off x="5672093" y="3782816"/>
            <a:ext cx="319912" cy="1848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C52CF16-7A8D-4DF9-90DF-9B8FC0CFDDC0}"/>
              </a:ext>
            </a:extLst>
          </p:cNvPr>
          <p:cNvSpPr/>
          <p:nvPr/>
        </p:nvSpPr>
        <p:spPr>
          <a:xfrm>
            <a:off x="6016541" y="1843894"/>
            <a:ext cx="5941436" cy="440251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CF703EB-370A-46FD-A404-155025FEA685}"/>
              </a:ext>
            </a:extLst>
          </p:cNvPr>
          <p:cNvSpPr/>
          <p:nvPr/>
        </p:nvSpPr>
        <p:spPr>
          <a:xfrm>
            <a:off x="8987259" y="3234132"/>
            <a:ext cx="1101436" cy="52275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47BC4D4-EDBC-4DF9-AC6C-6A917664AD5F}"/>
              </a:ext>
            </a:extLst>
          </p:cNvPr>
          <p:cNvSpPr/>
          <p:nvPr/>
        </p:nvSpPr>
        <p:spPr>
          <a:xfrm>
            <a:off x="10766143" y="3223119"/>
            <a:ext cx="1101436" cy="52275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032BED-D2FF-4803-927F-D1D707692744}"/>
              </a:ext>
            </a:extLst>
          </p:cNvPr>
          <p:cNvSpPr/>
          <p:nvPr/>
        </p:nvSpPr>
        <p:spPr>
          <a:xfrm>
            <a:off x="7363762" y="3963022"/>
            <a:ext cx="1271084" cy="6159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34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33BD54A-932A-4A6D-92AE-80D73E9A9B07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8210F295-A3F3-4709-ACCD-203EE1E97D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5" y="1548610"/>
            <a:ext cx="2718933" cy="4833659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C63110-CF04-4AAF-90B1-E7BBC9E89D7A}"/>
              </a:ext>
            </a:extLst>
          </p:cNvPr>
          <p:cNvSpPr/>
          <p:nvPr/>
        </p:nvSpPr>
        <p:spPr>
          <a:xfrm>
            <a:off x="831064" y="5792696"/>
            <a:ext cx="1361308" cy="61112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62455C-1A51-45BA-A9F1-DE064BC5E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881" y="1153661"/>
            <a:ext cx="4790062" cy="5106723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A1F4005-87FE-4FA5-B801-3BD849C45F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86" y="1532886"/>
            <a:ext cx="2719575" cy="48348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B46325B-F3ED-4EAD-9C3C-C0768D314A00}"/>
              </a:ext>
            </a:extLst>
          </p:cNvPr>
          <p:cNvSpPr/>
          <p:nvPr/>
        </p:nvSpPr>
        <p:spPr>
          <a:xfrm rot="20068546">
            <a:off x="2242846" y="5358150"/>
            <a:ext cx="1508464" cy="27446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BA1D895-91E0-486E-90DD-20A30A556C38}"/>
              </a:ext>
            </a:extLst>
          </p:cNvPr>
          <p:cNvSpPr/>
          <p:nvPr/>
        </p:nvSpPr>
        <p:spPr>
          <a:xfrm>
            <a:off x="6419417" y="3710008"/>
            <a:ext cx="852477" cy="24027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1. 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어플 소개 및 필요성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87167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350934" y="1841905"/>
            <a:ext cx="6265163" cy="3377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울산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TOGETHER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운동경기 매칭 어플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 매칭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사용자간 채팅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체육 시설 위치 안내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알람 기능        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C05CCE0-D00D-4D63-9280-3E61840B96A5}"/>
              </a:ext>
            </a:extLst>
          </p:cNvPr>
          <p:cNvSpPr/>
          <p:nvPr/>
        </p:nvSpPr>
        <p:spPr>
          <a:xfrm>
            <a:off x="6684137" y="2809110"/>
            <a:ext cx="2512408" cy="24563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운동 경기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매칭 어플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F56C17F-CAE8-44F9-9AB0-00386F0E342B}"/>
              </a:ext>
            </a:extLst>
          </p:cNvPr>
          <p:cNvGrpSpPr/>
          <p:nvPr/>
        </p:nvGrpSpPr>
        <p:grpSpPr>
          <a:xfrm>
            <a:off x="6992433" y="1880074"/>
            <a:ext cx="1918446" cy="1518797"/>
            <a:chOff x="2480510" y="2276787"/>
            <a:chExt cx="1918446" cy="151879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D766526-E162-4570-9298-7FE8B4280270}"/>
                </a:ext>
              </a:extLst>
            </p:cNvPr>
            <p:cNvSpPr/>
            <p:nvPr/>
          </p:nvSpPr>
          <p:spPr>
            <a:xfrm>
              <a:off x="2680335" y="2276787"/>
              <a:ext cx="1518797" cy="151879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77B8E80-5F28-436A-8552-62D6AA07A60F}"/>
                </a:ext>
              </a:extLst>
            </p:cNvPr>
            <p:cNvSpPr/>
            <p:nvPr/>
          </p:nvSpPr>
          <p:spPr>
            <a:xfrm>
              <a:off x="2480510" y="2794581"/>
              <a:ext cx="1918446" cy="454292"/>
            </a:xfrm>
            <a:prstGeom prst="rect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 매칭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AC1344-3C04-453E-A5F4-E739845E9291}"/>
              </a:ext>
            </a:extLst>
          </p:cNvPr>
          <p:cNvGrpSpPr/>
          <p:nvPr/>
        </p:nvGrpSpPr>
        <p:grpSpPr>
          <a:xfrm>
            <a:off x="5550816" y="3962377"/>
            <a:ext cx="1694328" cy="1518797"/>
            <a:chOff x="1392131" y="4079419"/>
            <a:chExt cx="1694328" cy="151879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68C54F-07CB-4C80-A6AF-CE712E78E762}"/>
                </a:ext>
              </a:extLst>
            </p:cNvPr>
            <p:cNvSpPr/>
            <p:nvPr/>
          </p:nvSpPr>
          <p:spPr>
            <a:xfrm>
              <a:off x="1479896" y="4079419"/>
              <a:ext cx="1518797" cy="151879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C7195BD-7396-455D-8A28-7F74598976C4}"/>
                </a:ext>
              </a:extLst>
            </p:cNvPr>
            <p:cNvSpPr/>
            <p:nvPr/>
          </p:nvSpPr>
          <p:spPr>
            <a:xfrm>
              <a:off x="1392131" y="4526449"/>
              <a:ext cx="1694328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채 </a:t>
              </a:r>
              <a:r>
                <a:rPr lang="ko-KR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팅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22723FD-C78F-4740-B9F2-3D4711420712}"/>
              </a:ext>
            </a:extLst>
          </p:cNvPr>
          <p:cNvGrpSpPr/>
          <p:nvPr/>
        </p:nvGrpSpPr>
        <p:grpSpPr>
          <a:xfrm>
            <a:off x="8796962" y="3897255"/>
            <a:ext cx="1694328" cy="1518797"/>
            <a:chOff x="3972915" y="4051475"/>
            <a:chExt cx="1694328" cy="151879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ED96523-A7F7-4CBB-9CC1-3E6F49FD11FC}"/>
                </a:ext>
              </a:extLst>
            </p:cNvPr>
            <p:cNvSpPr/>
            <p:nvPr/>
          </p:nvSpPr>
          <p:spPr>
            <a:xfrm>
              <a:off x="4060681" y="4051475"/>
              <a:ext cx="1518797" cy="151879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B12DB1B-9074-4A48-BB1A-239961DEA508}"/>
                </a:ext>
              </a:extLst>
            </p:cNvPr>
            <p:cNvSpPr/>
            <p:nvPr/>
          </p:nvSpPr>
          <p:spPr>
            <a:xfrm>
              <a:off x="3972915" y="4579963"/>
              <a:ext cx="1694328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체육 시설 안내 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순서도: 추출 2">
            <a:extLst>
              <a:ext uri="{FF2B5EF4-FFF2-40B4-BE49-F238E27FC236}">
                <a16:creationId xmlns:a16="http://schemas.microsoft.com/office/drawing/2014/main" id="{938EC5D3-B9B1-4DF4-966D-30B1B0D154E1}"/>
              </a:ext>
            </a:extLst>
          </p:cNvPr>
          <p:cNvSpPr/>
          <p:nvPr/>
        </p:nvSpPr>
        <p:spPr>
          <a:xfrm rot="5400000">
            <a:off x="1092494" y="2187460"/>
            <a:ext cx="341067" cy="316489"/>
          </a:xfrm>
          <a:prstGeom prst="flowChartExtra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670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B652FF-2E14-4D14-BB6B-C30EAF3AEB06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53D9679-C248-43A2-BD65-90DF597D80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081" y="1529064"/>
            <a:ext cx="2719575" cy="4834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123AF4-5EF4-4F8E-B820-CEFCA42C8C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55" y="1529064"/>
            <a:ext cx="2719575" cy="4834800"/>
          </a:xfrm>
          <a:prstGeom prst="rect">
            <a:avLst/>
          </a:prstGeom>
        </p:spPr>
      </p:pic>
      <p:pic>
        <p:nvPicPr>
          <p:cNvPr id="17" name="그림 1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7E40C7D6-509A-4303-9F4E-378C4F5E13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5" y="1548610"/>
            <a:ext cx="2718933" cy="4833659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B80B4E7-00C5-41F4-B9C9-C608826034BD}"/>
              </a:ext>
            </a:extLst>
          </p:cNvPr>
          <p:cNvSpPr/>
          <p:nvPr/>
        </p:nvSpPr>
        <p:spPr>
          <a:xfrm>
            <a:off x="2118822" y="5752737"/>
            <a:ext cx="1361308" cy="61112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F64B632-019D-44EE-95C9-24FB43903756}"/>
              </a:ext>
            </a:extLst>
          </p:cNvPr>
          <p:cNvSpPr/>
          <p:nvPr/>
        </p:nvSpPr>
        <p:spPr>
          <a:xfrm rot="19081925">
            <a:off x="3496129" y="5100444"/>
            <a:ext cx="1391693" cy="24470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71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0B27B5-F0CB-465B-ABD6-E37DB57643F1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ACA9C-67F4-4BC6-9D84-059EABC97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45" y="2265113"/>
            <a:ext cx="8191220" cy="39568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F73539-EC0B-42F4-B6F0-EECEDEBCA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31" y="1698881"/>
            <a:ext cx="3895725" cy="21907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088F05-184C-4A9D-A49F-DF1549EF5C25}"/>
              </a:ext>
            </a:extLst>
          </p:cNvPr>
          <p:cNvSpPr/>
          <p:nvPr/>
        </p:nvSpPr>
        <p:spPr>
          <a:xfrm>
            <a:off x="5049275" y="3408406"/>
            <a:ext cx="3252969" cy="59959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7DAF29C-1C56-404B-8365-EE92D1FBCF92}"/>
              </a:ext>
            </a:extLst>
          </p:cNvPr>
          <p:cNvSpPr/>
          <p:nvPr/>
        </p:nvSpPr>
        <p:spPr>
          <a:xfrm>
            <a:off x="881661" y="2553187"/>
            <a:ext cx="7886420" cy="42396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15C8FC-E7A4-403B-86E7-6790403E4A4C}"/>
              </a:ext>
            </a:extLst>
          </p:cNvPr>
          <p:cNvSpPr txBox="1"/>
          <p:nvPr/>
        </p:nvSpPr>
        <p:spPr>
          <a:xfrm>
            <a:off x="7466923" y="2251982"/>
            <a:ext cx="2793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rgbClr val="C00000"/>
                </a:solidFill>
              </a:rPr>
              <a:t>퍼미션</a:t>
            </a:r>
            <a:r>
              <a:rPr lang="ko-KR" altLang="en-US" sz="1100" b="1" dirty="0">
                <a:solidFill>
                  <a:srgbClr val="C00000"/>
                </a:solidFill>
              </a:rPr>
              <a:t> 체크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6C4262-20C8-4797-A126-135A55F868B8}"/>
              </a:ext>
            </a:extLst>
          </p:cNvPr>
          <p:cNvSpPr txBox="1"/>
          <p:nvPr/>
        </p:nvSpPr>
        <p:spPr>
          <a:xfrm>
            <a:off x="6260915" y="4055144"/>
            <a:ext cx="10210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GPS</a:t>
            </a:r>
          </a:p>
          <a:p>
            <a:r>
              <a:rPr lang="ko-KR" altLang="en-US" sz="1100" b="1" dirty="0">
                <a:solidFill>
                  <a:srgbClr val="C00000"/>
                </a:solidFill>
              </a:rPr>
              <a:t>전화기지국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r>
              <a:rPr lang="en-US" altLang="ko-KR" sz="1100" b="1" dirty="0" err="1">
                <a:solidFill>
                  <a:srgbClr val="C00000"/>
                </a:solidFill>
              </a:rPr>
              <a:t>Wipi</a:t>
            </a:r>
            <a:r>
              <a:rPr lang="en-US" altLang="ko-KR" sz="1100" b="1" dirty="0">
                <a:solidFill>
                  <a:srgbClr val="C00000"/>
                </a:solidFill>
              </a:rPr>
              <a:t> AP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F53B9C6-BDF9-456C-B610-8FDCBE840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670" y="1637744"/>
            <a:ext cx="2719575" cy="48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5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주요 기능 및 사용자 인터페이스 화면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0B27B5-F0CB-465B-ABD6-E37DB57643F1}"/>
              </a:ext>
            </a:extLst>
          </p:cNvPr>
          <p:cNvSpPr txBox="1"/>
          <p:nvPr/>
        </p:nvSpPr>
        <p:spPr>
          <a:xfrm>
            <a:off x="1176886" y="1079134"/>
            <a:ext cx="296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MapActivity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5E04AB-54B5-4878-90C1-73356EDB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6" y="1522856"/>
            <a:ext cx="9167186" cy="4686019"/>
          </a:xfrm>
          <a:prstGeom prst="rect">
            <a:avLst/>
          </a:prstGeom>
        </p:spPr>
      </p:pic>
      <p:pic>
        <p:nvPicPr>
          <p:cNvPr id="12" name="그림 1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4FF4B71-71FF-402B-AB1A-83DAF8CAF8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566" y="1444036"/>
            <a:ext cx="2719575" cy="483480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DE12F6-1F87-4313-9A35-E322DB07A34E}"/>
              </a:ext>
            </a:extLst>
          </p:cNvPr>
          <p:cNvSpPr/>
          <p:nvPr/>
        </p:nvSpPr>
        <p:spPr>
          <a:xfrm>
            <a:off x="3292384" y="4764456"/>
            <a:ext cx="4978779" cy="20634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432EF4-B02E-4DDE-AA88-C2B52B39138C}"/>
              </a:ext>
            </a:extLst>
          </p:cNvPr>
          <p:cNvSpPr txBox="1"/>
          <p:nvPr/>
        </p:nvSpPr>
        <p:spPr>
          <a:xfrm>
            <a:off x="7021914" y="5029047"/>
            <a:ext cx="2209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Json</a:t>
            </a:r>
            <a:r>
              <a:rPr lang="ko-KR" altLang="en-US" sz="1100" b="1" dirty="0">
                <a:solidFill>
                  <a:srgbClr val="C00000"/>
                </a:solidFill>
              </a:rPr>
              <a:t>으로 받은 체육관 위치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D81085F-8789-453A-A144-4C89FBD3A218}"/>
              </a:ext>
            </a:extLst>
          </p:cNvPr>
          <p:cNvSpPr/>
          <p:nvPr/>
        </p:nvSpPr>
        <p:spPr>
          <a:xfrm>
            <a:off x="2588662" y="4556796"/>
            <a:ext cx="3012686" cy="1764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139288-C0C0-4652-AD36-D33871C63284}"/>
              </a:ext>
            </a:extLst>
          </p:cNvPr>
          <p:cNvSpPr/>
          <p:nvPr/>
        </p:nvSpPr>
        <p:spPr>
          <a:xfrm>
            <a:off x="3208946" y="4983361"/>
            <a:ext cx="2572827" cy="17649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CEF38D-ECE5-458F-BD53-53AB3FC5755B}"/>
              </a:ext>
            </a:extLst>
          </p:cNvPr>
          <p:cNvSpPr/>
          <p:nvPr/>
        </p:nvSpPr>
        <p:spPr>
          <a:xfrm>
            <a:off x="1956816" y="4153030"/>
            <a:ext cx="4662193" cy="1990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으로 구부러짐 8">
            <a:extLst>
              <a:ext uri="{FF2B5EF4-FFF2-40B4-BE49-F238E27FC236}">
                <a16:creationId xmlns:a16="http://schemas.microsoft.com/office/drawing/2014/main" id="{F225E618-3308-4645-BC0C-25EBBF0D94FE}"/>
              </a:ext>
            </a:extLst>
          </p:cNvPr>
          <p:cNvSpPr/>
          <p:nvPr/>
        </p:nvSpPr>
        <p:spPr>
          <a:xfrm>
            <a:off x="1554388" y="4191193"/>
            <a:ext cx="414417" cy="837854"/>
          </a:xfrm>
          <a:prstGeom prst="curvedRightArrow">
            <a:avLst>
              <a:gd name="adj1" fmla="val 25000"/>
              <a:gd name="adj2" fmla="val 50000"/>
              <a:gd name="adj3" fmla="val 381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618F46-74B1-4BBA-9BB4-30B5ABA11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583" y="2330313"/>
            <a:ext cx="4575729" cy="16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3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6. 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진행일정</a:t>
            </a:r>
            <a:endParaRPr lang="en-US" altLang="ko-KR" sz="40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4">
            <a:extLst>
              <a:ext uri="{FF2B5EF4-FFF2-40B4-BE49-F238E27FC236}">
                <a16:creationId xmlns:a16="http://schemas.microsoft.com/office/drawing/2014/main" id="{729DB813-AAE4-4212-9756-CC185914992D}"/>
              </a:ext>
            </a:extLst>
          </p:cNvPr>
          <p:cNvSpPr/>
          <p:nvPr/>
        </p:nvSpPr>
        <p:spPr>
          <a:xfrm>
            <a:off x="1010480" y="1520041"/>
            <a:ext cx="1423884" cy="556342"/>
          </a:xfrm>
          <a:prstGeom prst="roundRect">
            <a:avLst>
              <a:gd name="adj" fmla="val 66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rgbClr val="4A5F68"/>
                </a:solidFill>
              </a:rPr>
              <a:t>장현철</a:t>
            </a:r>
            <a:endParaRPr lang="ko-KR" altLang="en-US" sz="1400" dirty="0">
              <a:solidFill>
                <a:srgbClr val="4A5F68"/>
              </a:solidFill>
            </a:endParaRPr>
          </a:p>
        </p:txBody>
      </p:sp>
      <p:sp>
        <p:nvSpPr>
          <p:cNvPr id="23" name="직사각형 4">
            <a:extLst>
              <a:ext uri="{FF2B5EF4-FFF2-40B4-BE49-F238E27FC236}">
                <a16:creationId xmlns:a16="http://schemas.microsoft.com/office/drawing/2014/main" id="{C0B5EC25-30EF-4C3F-88F2-370FFA3A18B0}"/>
              </a:ext>
            </a:extLst>
          </p:cNvPr>
          <p:cNvSpPr/>
          <p:nvPr/>
        </p:nvSpPr>
        <p:spPr>
          <a:xfrm>
            <a:off x="963460" y="4059121"/>
            <a:ext cx="1423884" cy="556342"/>
          </a:xfrm>
          <a:prstGeom prst="roundRect">
            <a:avLst>
              <a:gd name="adj" fmla="val 66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4A5F68"/>
                </a:solidFill>
              </a:rPr>
              <a:t>박윤주</a:t>
            </a:r>
            <a:endParaRPr lang="ko-KR" altLang="en-US" sz="1400" dirty="0">
              <a:solidFill>
                <a:srgbClr val="4A5F6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7E2F9-4CDA-42A1-B988-5BFF17DFC70E}"/>
              </a:ext>
            </a:extLst>
          </p:cNvPr>
          <p:cNvSpPr txBox="1"/>
          <p:nvPr/>
        </p:nvSpPr>
        <p:spPr>
          <a:xfrm>
            <a:off x="2214870" y="1128009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A5F68"/>
                </a:solidFill>
              </a:rPr>
              <a:t>10/21</a:t>
            </a:r>
            <a:endParaRPr lang="ko-KR" altLang="en-US" dirty="0">
              <a:solidFill>
                <a:srgbClr val="4A5F68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8E5E8C-1CE7-4A16-8137-90F92119DBE0}"/>
              </a:ext>
            </a:extLst>
          </p:cNvPr>
          <p:cNvSpPr txBox="1"/>
          <p:nvPr/>
        </p:nvSpPr>
        <p:spPr>
          <a:xfrm>
            <a:off x="3300381" y="1131525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A5F68"/>
                </a:solidFill>
              </a:rPr>
              <a:t>11/01</a:t>
            </a:r>
            <a:endParaRPr lang="ko-KR" altLang="en-US" dirty="0">
              <a:solidFill>
                <a:srgbClr val="4A5F6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28B9C7-1FB9-4813-9432-22004C98D18C}"/>
              </a:ext>
            </a:extLst>
          </p:cNvPr>
          <p:cNvSpPr txBox="1"/>
          <p:nvPr/>
        </p:nvSpPr>
        <p:spPr>
          <a:xfrm>
            <a:off x="5639652" y="1116213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A5F68"/>
                </a:solidFill>
              </a:rPr>
              <a:t>11/15</a:t>
            </a:r>
            <a:endParaRPr lang="ko-KR" altLang="en-US" dirty="0">
              <a:solidFill>
                <a:srgbClr val="4A5F6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D44B68-4748-40F7-BBC3-7068FECB1BC7}"/>
              </a:ext>
            </a:extLst>
          </p:cNvPr>
          <p:cNvSpPr txBox="1"/>
          <p:nvPr/>
        </p:nvSpPr>
        <p:spPr>
          <a:xfrm>
            <a:off x="7769966" y="1151596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A5F68"/>
                </a:solidFill>
              </a:rPr>
              <a:t>12/01</a:t>
            </a:r>
            <a:endParaRPr lang="ko-KR" altLang="en-US" dirty="0">
              <a:solidFill>
                <a:srgbClr val="4A5F68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C2D81-63AA-434E-90FC-B1B2B1FAB506}"/>
              </a:ext>
            </a:extLst>
          </p:cNvPr>
          <p:cNvSpPr txBox="1"/>
          <p:nvPr/>
        </p:nvSpPr>
        <p:spPr>
          <a:xfrm>
            <a:off x="9568689" y="1141816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A5F68"/>
                </a:solidFill>
              </a:rPr>
              <a:t>12/01</a:t>
            </a:r>
            <a:endParaRPr lang="ko-KR" altLang="en-US" dirty="0">
              <a:solidFill>
                <a:srgbClr val="4A5F68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FDBEF4-28AE-4D13-9EF7-E71C485EEA44}"/>
              </a:ext>
            </a:extLst>
          </p:cNvPr>
          <p:cNvSpPr txBox="1"/>
          <p:nvPr/>
        </p:nvSpPr>
        <p:spPr>
          <a:xfrm>
            <a:off x="10523294" y="1141816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A5F68"/>
                </a:solidFill>
              </a:rPr>
              <a:t>12/05</a:t>
            </a:r>
            <a:endParaRPr lang="ko-KR" altLang="en-US" dirty="0">
              <a:solidFill>
                <a:srgbClr val="4A5F68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12229D-3571-4EB2-B60F-4429D3763AD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606030" y="1497341"/>
            <a:ext cx="26801" cy="5068556"/>
          </a:xfrm>
          <a:prstGeom prst="line">
            <a:avLst/>
          </a:prstGeom>
          <a:ln w="9525">
            <a:solidFill>
              <a:srgbClr val="7D76D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84EFDE8-37B4-41E2-BAD9-64EBC44495BF}"/>
              </a:ext>
            </a:extLst>
          </p:cNvPr>
          <p:cNvCxnSpPr>
            <a:cxnSpLocks/>
          </p:cNvCxnSpPr>
          <p:nvPr/>
        </p:nvCxnSpPr>
        <p:spPr>
          <a:xfrm>
            <a:off x="3712391" y="1446074"/>
            <a:ext cx="26801" cy="5068556"/>
          </a:xfrm>
          <a:prstGeom prst="line">
            <a:avLst/>
          </a:prstGeom>
          <a:ln w="9525">
            <a:solidFill>
              <a:srgbClr val="7D76D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58099EC-1BCE-4C23-8FF0-B7D9E9DB65C9}"/>
              </a:ext>
            </a:extLst>
          </p:cNvPr>
          <p:cNvCxnSpPr>
            <a:cxnSpLocks/>
          </p:cNvCxnSpPr>
          <p:nvPr/>
        </p:nvCxnSpPr>
        <p:spPr>
          <a:xfrm>
            <a:off x="6051167" y="1410691"/>
            <a:ext cx="26801" cy="5068556"/>
          </a:xfrm>
          <a:prstGeom prst="line">
            <a:avLst/>
          </a:prstGeom>
          <a:ln w="9525">
            <a:solidFill>
              <a:srgbClr val="7D76D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390A920-DE2D-4638-846A-F9CCCE4D25E7}"/>
              </a:ext>
            </a:extLst>
          </p:cNvPr>
          <p:cNvCxnSpPr>
            <a:cxnSpLocks/>
          </p:cNvCxnSpPr>
          <p:nvPr/>
        </p:nvCxnSpPr>
        <p:spPr>
          <a:xfrm>
            <a:off x="8140478" y="1469661"/>
            <a:ext cx="26801" cy="5068556"/>
          </a:xfrm>
          <a:prstGeom prst="line">
            <a:avLst/>
          </a:prstGeom>
          <a:ln w="9525">
            <a:solidFill>
              <a:srgbClr val="7D76D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242CB4E-5111-4755-AF6F-FD066F30C4D8}"/>
              </a:ext>
            </a:extLst>
          </p:cNvPr>
          <p:cNvCxnSpPr>
            <a:cxnSpLocks/>
          </p:cNvCxnSpPr>
          <p:nvPr/>
        </p:nvCxnSpPr>
        <p:spPr>
          <a:xfrm>
            <a:off x="9971133" y="1470080"/>
            <a:ext cx="26801" cy="5068556"/>
          </a:xfrm>
          <a:prstGeom prst="line">
            <a:avLst/>
          </a:prstGeom>
          <a:ln w="9525">
            <a:solidFill>
              <a:srgbClr val="7D76D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457B03-9917-4C96-8232-5236A6E6EBC8}"/>
              </a:ext>
            </a:extLst>
          </p:cNvPr>
          <p:cNvCxnSpPr>
            <a:cxnSpLocks/>
          </p:cNvCxnSpPr>
          <p:nvPr/>
        </p:nvCxnSpPr>
        <p:spPr>
          <a:xfrm>
            <a:off x="10929364" y="1469661"/>
            <a:ext cx="26801" cy="5068556"/>
          </a:xfrm>
          <a:prstGeom prst="line">
            <a:avLst/>
          </a:prstGeom>
          <a:ln w="9525">
            <a:solidFill>
              <a:srgbClr val="7D76D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A4AA46-912B-46B5-8738-B827CA2F72A0}"/>
              </a:ext>
            </a:extLst>
          </p:cNvPr>
          <p:cNvSpPr txBox="1"/>
          <p:nvPr/>
        </p:nvSpPr>
        <p:spPr>
          <a:xfrm>
            <a:off x="2434364" y="4173847"/>
            <a:ext cx="1974181" cy="307777"/>
          </a:xfrm>
          <a:prstGeom prst="rect">
            <a:avLst/>
          </a:prstGeom>
          <a:solidFill>
            <a:srgbClr val="7D76D3"/>
          </a:solidFill>
          <a:ln>
            <a:solidFill>
              <a:srgbClr val="7D76D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Splash &amp; </a:t>
            </a:r>
            <a:r>
              <a:rPr lang="ko-KR" altLang="en-US" sz="1400" dirty="0">
                <a:solidFill>
                  <a:schemeClr val="bg1"/>
                </a:solidFill>
              </a:rPr>
              <a:t>로그인 화면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F77250-5197-4D4B-B9DE-9B5B8C51DA1C}"/>
              </a:ext>
            </a:extLst>
          </p:cNvPr>
          <p:cNvSpPr txBox="1"/>
          <p:nvPr/>
        </p:nvSpPr>
        <p:spPr>
          <a:xfrm>
            <a:off x="2483641" y="1592020"/>
            <a:ext cx="973847" cy="307777"/>
          </a:xfrm>
          <a:prstGeom prst="rect">
            <a:avLst/>
          </a:prstGeom>
          <a:solidFill>
            <a:srgbClr val="7D76D3"/>
          </a:solidFill>
          <a:ln>
            <a:solidFill>
              <a:srgbClr val="7D76D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구글 인증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E3FA9-3A37-4E89-89C6-8017EF29A598}"/>
              </a:ext>
            </a:extLst>
          </p:cNvPr>
          <p:cNvSpPr txBox="1"/>
          <p:nvPr/>
        </p:nvSpPr>
        <p:spPr>
          <a:xfrm>
            <a:off x="3484331" y="1945322"/>
            <a:ext cx="2500543" cy="307777"/>
          </a:xfrm>
          <a:prstGeom prst="rect">
            <a:avLst/>
          </a:prstGeom>
          <a:solidFill>
            <a:srgbClr val="7D76D3"/>
          </a:solidFill>
          <a:ln>
            <a:solidFill>
              <a:srgbClr val="7D76D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페이스북 인증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65DD89-33EE-4213-B4FD-E1F258D60738}"/>
              </a:ext>
            </a:extLst>
          </p:cNvPr>
          <p:cNvSpPr txBox="1"/>
          <p:nvPr/>
        </p:nvSpPr>
        <p:spPr>
          <a:xfrm>
            <a:off x="4130110" y="4508931"/>
            <a:ext cx="1209538" cy="307777"/>
          </a:xfrm>
          <a:prstGeom prst="rect">
            <a:avLst/>
          </a:prstGeom>
          <a:solidFill>
            <a:srgbClr val="7D76D3"/>
          </a:solidFill>
          <a:ln>
            <a:solidFill>
              <a:srgbClr val="7D76D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아이콘 로고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985175-CFF7-498C-99B4-F6FF9CD71751}"/>
              </a:ext>
            </a:extLst>
          </p:cNvPr>
          <p:cNvSpPr txBox="1"/>
          <p:nvPr/>
        </p:nvSpPr>
        <p:spPr>
          <a:xfrm>
            <a:off x="5037477" y="4797078"/>
            <a:ext cx="1136873" cy="307777"/>
          </a:xfrm>
          <a:prstGeom prst="rect">
            <a:avLst/>
          </a:prstGeom>
          <a:solidFill>
            <a:srgbClr val="7D76D3"/>
          </a:solidFill>
          <a:ln>
            <a:solidFill>
              <a:srgbClr val="7D76D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화면 </a:t>
            </a:r>
            <a:r>
              <a:rPr lang="en-US" altLang="ko-KR" sz="1400" dirty="0">
                <a:solidFill>
                  <a:schemeClr val="bg1"/>
                </a:solidFill>
              </a:rPr>
              <a:t>xml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3D2E02-55C2-4EA4-BAD5-9EA7D1E3D135}"/>
              </a:ext>
            </a:extLst>
          </p:cNvPr>
          <p:cNvSpPr txBox="1"/>
          <p:nvPr/>
        </p:nvSpPr>
        <p:spPr>
          <a:xfrm>
            <a:off x="6011677" y="2278378"/>
            <a:ext cx="1241850" cy="307777"/>
          </a:xfrm>
          <a:prstGeom prst="rect">
            <a:avLst/>
          </a:prstGeom>
          <a:solidFill>
            <a:srgbClr val="7D76D3"/>
          </a:solidFill>
          <a:ln>
            <a:solidFill>
              <a:srgbClr val="7D76D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게시판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3A170D-5891-4C30-B056-69FBA6FD9532}"/>
              </a:ext>
            </a:extLst>
          </p:cNvPr>
          <p:cNvSpPr txBox="1"/>
          <p:nvPr/>
        </p:nvSpPr>
        <p:spPr>
          <a:xfrm>
            <a:off x="6212840" y="5104855"/>
            <a:ext cx="1402278" cy="307777"/>
          </a:xfrm>
          <a:prstGeom prst="rect">
            <a:avLst/>
          </a:prstGeom>
          <a:solidFill>
            <a:srgbClr val="7D76D3"/>
          </a:solidFill>
          <a:ln>
            <a:solidFill>
              <a:srgbClr val="7D76D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알람 기능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4171A7-8F40-4EB5-9762-AD80B9BE5397}"/>
              </a:ext>
            </a:extLst>
          </p:cNvPr>
          <p:cNvSpPr txBox="1"/>
          <p:nvPr/>
        </p:nvSpPr>
        <p:spPr>
          <a:xfrm>
            <a:off x="7253527" y="2602986"/>
            <a:ext cx="1590220" cy="307777"/>
          </a:xfrm>
          <a:prstGeom prst="rect">
            <a:avLst/>
          </a:prstGeom>
          <a:solidFill>
            <a:srgbClr val="7D76D3"/>
          </a:solidFill>
          <a:ln>
            <a:solidFill>
              <a:srgbClr val="7D76D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내 매칭 제작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BC731D-145A-4DA6-9854-98838405C909}"/>
              </a:ext>
            </a:extLst>
          </p:cNvPr>
          <p:cNvSpPr txBox="1"/>
          <p:nvPr/>
        </p:nvSpPr>
        <p:spPr>
          <a:xfrm>
            <a:off x="7471339" y="5402137"/>
            <a:ext cx="3224339" cy="307777"/>
          </a:xfrm>
          <a:prstGeom prst="rect">
            <a:avLst/>
          </a:prstGeom>
          <a:solidFill>
            <a:srgbClr val="7D76D3"/>
          </a:solidFill>
          <a:ln>
            <a:solidFill>
              <a:srgbClr val="7D76D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채팅 기능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8AA745-8A20-48B6-A68A-186D8E051C9B}"/>
              </a:ext>
            </a:extLst>
          </p:cNvPr>
          <p:cNvSpPr txBox="1"/>
          <p:nvPr/>
        </p:nvSpPr>
        <p:spPr>
          <a:xfrm>
            <a:off x="8873429" y="2941527"/>
            <a:ext cx="1849052" cy="307777"/>
          </a:xfrm>
          <a:prstGeom prst="rect">
            <a:avLst/>
          </a:prstGeom>
          <a:solidFill>
            <a:srgbClr val="7D76D3"/>
          </a:solidFill>
          <a:ln>
            <a:solidFill>
              <a:srgbClr val="7D76D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체육관 </a:t>
            </a:r>
            <a:r>
              <a:rPr lang="en-US" altLang="ko-KR" sz="1400" dirty="0">
                <a:solidFill>
                  <a:schemeClr val="bg1"/>
                </a:solidFill>
              </a:rPr>
              <a:t>&amp;</a:t>
            </a:r>
            <a:r>
              <a:rPr lang="ko-KR" altLang="en-US" sz="1400" dirty="0">
                <a:solidFill>
                  <a:schemeClr val="bg1"/>
                </a:solidFill>
              </a:rPr>
              <a:t> 지도</a:t>
            </a:r>
          </a:p>
        </p:txBody>
      </p:sp>
    </p:spTree>
    <p:extLst>
      <p:ext uri="{BB962C8B-B14F-4D97-AF65-F5344CB8AC3E}">
        <p14:creationId xmlns:p14="http://schemas.microsoft.com/office/powerpoint/2010/main" val="3462511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7. 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기여도</a:t>
            </a:r>
            <a:endParaRPr lang="en-US" altLang="ko-KR" sz="40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타원 8"/>
          <p:cNvSpPr/>
          <p:nvPr/>
        </p:nvSpPr>
        <p:spPr>
          <a:xfrm>
            <a:off x="2288262" y="1686589"/>
            <a:ext cx="2774135" cy="27741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342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rgbClr val="204A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장현철</a:t>
            </a:r>
            <a:r>
              <a:rPr lang="en-US" altLang="ko-KR" sz="1400" dirty="0">
                <a:solidFill>
                  <a:srgbClr val="204A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</a:t>
            </a:r>
            <a:endParaRPr lang="en-US" altLang="ko-KR" sz="1600" dirty="0">
              <a:solidFill>
                <a:srgbClr val="204A5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/>
            <a:r>
              <a:rPr lang="en-US" altLang="ko-KR" sz="4800" dirty="0">
                <a:solidFill>
                  <a:srgbClr val="7D76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55</a:t>
            </a:r>
            <a:r>
              <a:rPr lang="en-US" altLang="ko-KR" sz="2400" dirty="0">
                <a:solidFill>
                  <a:srgbClr val="7D76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srgbClr val="7D76D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endParaRPr lang="en-US" altLang="ko-KR" sz="400" b="1" dirty="0">
              <a:solidFill>
                <a:srgbClr val="7D76D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0" name="원호 9"/>
          <p:cNvSpPr/>
          <p:nvPr/>
        </p:nvSpPr>
        <p:spPr>
          <a:xfrm>
            <a:off x="2288262" y="1686589"/>
            <a:ext cx="2774135" cy="2774135"/>
          </a:xfrm>
          <a:prstGeom prst="arc">
            <a:avLst>
              <a:gd name="adj1" fmla="val 16200000"/>
              <a:gd name="adj2" fmla="val 6295518"/>
            </a:avLst>
          </a:prstGeom>
          <a:ln w="28575">
            <a:solidFill>
              <a:srgbClr val="7D76D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659424" y="1686589"/>
            <a:ext cx="2774135" cy="27741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342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204A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박윤주</a:t>
            </a:r>
            <a:r>
              <a:rPr lang="en-US" altLang="ko-KR" sz="1200" dirty="0">
                <a:solidFill>
                  <a:srgbClr val="204A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</a:t>
            </a:r>
            <a:endParaRPr lang="en-US" altLang="ko-KR" sz="1400" dirty="0">
              <a:solidFill>
                <a:srgbClr val="204A5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  <a:p>
            <a:pPr algn="ctr"/>
            <a:r>
              <a:rPr lang="en-US" altLang="ko-KR" sz="4400" dirty="0">
                <a:solidFill>
                  <a:srgbClr val="7D76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45</a:t>
            </a:r>
            <a:r>
              <a:rPr lang="en-US" altLang="ko-KR" sz="2000" dirty="0">
                <a:solidFill>
                  <a:srgbClr val="7D76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srgbClr val="7D76D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2" name="원호 11"/>
          <p:cNvSpPr/>
          <p:nvPr/>
        </p:nvSpPr>
        <p:spPr>
          <a:xfrm>
            <a:off x="6659424" y="1686589"/>
            <a:ext cx="2774135" cy="2774135"/>
          </a:xfrm>
          <a:prstGeom prst="arc">
            <a:avLst>
              <a:gd name="adj1" fmla="val 5365398"/>
              <a:gd name="adj2" fmla="val 15073796"/>
            </a:avLst>
          </a:prstGeom>
          <a:ln w="28575">
            <a:solidFill>
              <a:srgbClr val="7D76D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04042" y="4570885"/>
            <a:ext cx="185883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총괄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화면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체육관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DA6D69-F712-4EBC-BD91-5D0DFCB20B6E}"/>
              </a:ext>
            </a:extLst>
          </p:cNvPr>
          <p:cNvSpPr/>
          <p:nvPr/>
        </p:nvSpPr>
        <p:spPr>
          <a:xfrm>
            <a:off x="7117074" y="4570884"/>
            <a:ext cx="185883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푸쉬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Logo &amp; icon</a:t>
            </a:r>
          </a:p>
        </p:txBody>
      </p:sp>
    </p:spTree>
    <p:extLst>
      <p:ext uri="{BB962C8B-B14F-4D97-AF65-F5344CB8AC3E}">
        <p14:creationId xmlns:p14="http://schemas.microsoft.com/office/powerpoint/2010/main" val="1759298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7. 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작동 영상</a:t>
            </a:r>
            <a:endParaRPr lang="en-US" altLang="ko-KR" sz="40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A1986B-2BB5-42AA-BC45-369C9BB6ED7E}"/>
              </a:ext>
            </a:extLst>
          </p:cNvPr>
          <p:cNvSpPr/>
          <p:nvPr/>
        </p:nvSpPr>
        <p:spPr>
          <a:xfrm>
            <a:off x="2593074" y="1827890"/>
            <a:ext cx="7001302" cy="39442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50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8. </a:t>
            </a:r>
            <a:r>
              <a:rPr lang="ko-KR" altLang="en-US" sz="3200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캡스톤</a:t>
            </a:r>
            <a:r>
              <a:rPr lang="ko-KR" altLang="en-US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소개</a:t>
            </a:r>
            <a:endParaRPr lang="en-US" altLang="ko-KR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8" name="_x488224480" descr="EMB00003ac8412f">
            <a:extLst>
              <a:ext uri="{FF2B5EF4-FFF2-40B4-BE49-F238E27FC236}">
                <a16:creationId xmlns:a16="http://schemas.microsoft.com/office/drawing/2014/main" id="{72AB96FA-1A6A-4072-A292-7E48D293F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83" y="2329335"/>
            <a:ext cx="2829539" cy="158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B3DE4D8A-1946-481A-8E48-3CBF3FDE36E7}"/>
              </a:ext>
            </a:extLst>
          </p:cNvPr>
          <p:cNvSpPr/>
          <p:nvPr/>
        </p:nvSpPr>
        <p:spPr>
          <a:xfrm>
            <a:off x="4683123" y="3981851"/>
            <a:ext cx="3105031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지역 축제 </a:t>
            </a:r>
            <a:r>
              <a:rPr lang="ko-KR" altLang="en-US" sz="2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챗봇</a:t>
            </a:r>
            <a:endParaRPr lang="en-US" altLang="ko-KR" sz="28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8BCAD-C2C9-4E55-A622-032CF54EFED7}"/>
              </a:ext>
            </a:extLst>
          </p:cNvPr>
          <p:cNvSpPr txBox="1"/>
          <p:nvPr/>
        </p:nvSpPr>
        <p:spPr>
          <a:xfrm>
            <a:off x="6469462" y="5175964"/>
            <a:ext cx="5201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축제에 대한 정보 조회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분석한 추천 축제 정보 제공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" name="_x538878144" descr="EMB00003ac84158">
            <a:extLst>
              <a:ext uri="{FF2B5EF4-FFF2-40B4-BE49-F238E27FC236}">
                <a16:creationId xmlns:a16="http://schemas.microsoft.com/office/drawing/2014/main" id="{9A3B0A69-67A1-4867-A8E2-BE0DC42F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53" y="1746325"/>
            <a:ext cx="1940767" cy="179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자유형 44">
            <a:extLst>
              <a:ext uri="{FF2B5EF4-FFF2-40B4-BE49-F238E27FC236}">
                <a16:creationId xmlns:a16="http://schemas.microsoft.com/office/drawing/2014/main" id="{96C80808-8310-40BA-A478-350E619E08FC}"/>
              </a:ext>
            </a:extLst>
          </p:cNvPr>
          <p:cNvSpPr/>
          <p:nvPr/>
        </p:nvSpPr>
        <p:spPr>
          <a:xfrm rot="12306423" flipH="1" flipV="1">
            <a:off x="3296662" y="2560307"/>
            <a:ext cx="1381160" cy="297052"/>
          </a:xfrm>
          <a:custGeom>
            <a:avLst/>
            <a:gdLst>
              <a:gd name="connsiteX0" fmla="*/ 2032000 w 2032000"/>
              <a:gd name="connsiteY0" fmla="*/ 230171 h 1042971"/>
              <a:gd name="connsiteX1" fmla="*/ 1930400 w 2032000"/>
              <a:gd name="connsiteY1" fmla="*/ 217471 h 1042971"/>
              <a:gd name="connsiteX2" fmla="*/ 1549400 w 2032000"/>
              <a:gd name="connsiteY2" fmla="*/ 1571 h 1042971"/>
              <a:gd name="connsiteX3" fmla="*/ 546100 w 2032000"/>
              <a:gd name="connsiteY3" fmla="*/ 344471 h 1042971"/>
              <a:gd name="connsiteX4" fmla="*/ 0 w 2032000"/>
              <a:gd name="connsiteY4" fmla="*/ 1042971 h 1042971"/>
              <a:gd name="connsiteX0" fmla="*/ 2032000 w 2032000"/>
              <a:gd name="connsiteY0" fmla="*/ 245407 h 1058207"/>
              <a:gd name="connsiteX1" fmla="*/ 1861820 w 2032000"/>
              <a:gd name="connsiteY1" fmla="*/ 72687 h 1058207"/>
              <a:gd name="connsiteX2" fmla="*/ 1549400 w 2032000"/>
              <a:gd name="connsiteY2" fmla="*/ 16807 h 1058207"/>
              <a:gd name="connsiteX3" fmla="*/ 546100 w 2032000"/>
              <a:gd name="connsiteY3" fmla="*/ 359707 h 1058207"/>
              <a:gd name="connsiteX4" fmla="*/ 0 w 2032000"/>
              <a:gd name="connsiteY4" fmla="*/ 1058207 h 1058207"/>
              <a:gd name="connsiteX0" fmla="*/ 2032000 w 2032000"/>
              <a:gd name="connsiteY0" fmla="*/ 308039 h 1120839"/>
              <a:gd name="connsiteX1" fmla="*/ 1861820 w 2032000"/>
              <a:gd name="connsiteY1" fmla="*/ 135319 h 1120839"/>
              <a:gd name="connsiteX2" fmla="*/ 1252220 w 2032000"/>
              <a:gd name="connsiteY2" fmla="*/ 10859 h 1120839"/>
              <a:gd name="connsiteX3" fmla="*/ 546100 w 2032000"/>
              <a:gd name="connsiteY3" fmla="*/ 422339 h 1120839"/>
              <a:gd name="connsiteX4" fmla="*/ 0 w 2032000"/>
              <a:gd name="connsiteY4" fmla="*/ 1120839 h 1120839"/>
              <a:gd name="connsiteX0" fmla="*/ 2032000 w 2032000"/>
              <a:gd name="connsiteY0" fmla="*/ 315340 h 1128140"/>
              <a:gd name="connsiteX1" fmla="*/ 1762760 w 2032000"/>
              <a:gd name="connsiteY1" fmla="*/ 96900 h 1128140"/>
              <a:gd name="connsiteX2" fmla="*/ 1252220 w 2032000"/>
              <a:gd name="connsiteY2" fmla="*/ 18160 h 1128140"/>
              <a:gd name="connsiteX3" fmla="*/ 546100 w 2032000"/>
              <a:gd name="connsiteY3" fmla="*/ 429640 h 1128140"/>
              <a:gd name="connsiteX4" fmla="*/ 0 w 2032000"/>
              <a:gd name="connsiteY4" fmla="*/ 1128140 h 112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128140">
                <a:moveTo>
                  <a:pt x="2032000" y="315340"/>
                </a:moveTo>
                <a:cubicBezTo>
                  <a:pt x="2021416" y="328040"/>
                  <a:pt x="1892723" y="146430"/>
                  <a:pt x="1762760" y="96900"/>
                </a:cubicBezTo>
                <a:cubicBezTo>
                  <a:pt x="1632797" y="47370"/>
                  <a:pt x="1454997" y="-37297"/>
                  <a:pt x="1252220" y="18160"/>
                </a:cubicBezTo>
                <a:cubicBezTo>
                  <a:pt x="1049443" y="73617"/>
                  <a:pt x="754803" y="244643"/>
                  <a:pt x="546100" y="429640"/>
                </a:cubicBezTo>
                <a:cubicBezTo>
                  <a:pt x="337397" y="614637"/>
                  <a:pt x="143933" y="865673"/>
                  <a:pt x="0" y="1128140"/>
                </a:cubicBezTo>
              </a:path>
            </a:pathLst>
          </a:custGeom>
          <a:noFill/>
          <a:ln w="38100">
            <a:solidFill>
              <a:srgbClr val="FFCCCC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2" name="_x538879584" descr="EMB00003ac8415e">
            <a:extLst>
              <a:ext uri="{FF2B5EF4-FFF2-40B4-BE49-F238E27FC236}">
                <a16:creationId xmlns:a16="http://schemas.microsoft.com/office/drawing/2014/main" id="{49B34742-3BA3-4D4C-8A96-1C04CA2A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564" y="1617326"/>
            <a:ext cx="2353064" cy="192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자유형 44">
            <a:extLst>
              <a:ext uri="{FF2B5EF4-FFF2-40B4-BE49-F238E27FC236}">
                <a16:creationId xmlns:a16="http://schemas.microsoft.com/office/drawing/2014/main" id="{D50268FC-1EC0-475F-BC91-B1316954017B}"/>
              </a:ext>
            </a:extLst>
          </p:cNvPr>
          <p:cNvSpPr/>
          <p:nvPr/>
        </p:nvSpPr>
        <p:spPr>
          <a:xfrm rot="19757139" flipH="1">
            <a:off x="7097574" y="2789551"/>
            <a:ext cx="1381160" cy="177776"/>
          </a:xfrm>
          <a:custGeom>
            <a:avLst/>
            <a:gdLst>
              <a:gd name="connsiteX0" fmla="*/ 2032000 w 2032000"/>
              <a:gd name="connsiteY0" fmla="*/ 230171 h 1042971"/>
              <a:gd name="connsiteX1" fmla="*/ 1930400 w 2032000"/>
              <a:gd name="connsiteY1" fmla="*/ 217471 h 1042971"/>
              <a:gd name="connsiteX2" fmla="*/ 1549400 w 2032000"/>
              <a:gd name="connsiteY2" fmla="*/ 1571 h 1042971"/>
              <a:gd name="connsiteX3" fmla="*/ 546100 w 2032000"/>
              <a:gd name="connsiteY3" fmla="*/ 344471 h 1042971"/>
              <a:gd name="connsiteX4" fmla="*/ 0 w 2032000"/>
              <a:gd name="connsiteY4" fmla="*/ 1042971 h 1042971"/>
              <a:gd name="connsiteX0" fmla="*/ 2032000 w 2032000"/>
              <a:gd name="connsiteY0" fmla="*/ 245407 h 1058207"/>
              <a:gd name="connsiteX1" fmla="*/ 1861820 w 2032000"/>
              <a:gd name="connsiteY1" fmla="*/ 72687 h 1058207"/>
              <a:gd name="connsiteX2" fmla="*/ 1549400 w 2032000"/>
              <a:gd name="connsiteY2" fmla="*/ 16807 h 1058207"/>
              <a:gd name="connsiteX3" fmla="*/ 546100 w 2032000"/>
              <a:gd name="connsiteY3" fmla="*/ 359707 h 1058207"/>
              <a:gd name="connsiteX4" fmla="*/ 0 w 2032000"/>
              <a:gd name="connsiteY4" fmla="*/ 1058207 h 1058207"/>
              <a:gd name="connsiteX0" fmla="*/ 2032000 w 2032000"/>
              <a:gd name="connsiteY0" fmla="*/ 308039 h 1120839"/>
              <a:gd name="connsiteX1" fmla="*/ 1861820 w 2032000"/>
              <a:gd name="connsiteY1" fmla="*/ 135319 h 1120839"/>
              <a:gd name="connsiteX2" fmla="*/ 1252220 w 2032000"/>
              <a:gd name="connsiteY2" fmla="*/ 10859 h 1120839"/>
              <a:gd name="connsiteX3" fmla="*/ 546100 w 2032000"/>
              <a:gd name="connsiteY3" fmla="*/ 422339 h 1120839"/>
              <a:gd name="connsiteX4" fmla="*/ 0 w 2032000"/>
              <a:gd name="connsiteY4" fmla="*/ 1120839 h 1120839"/>
              <a:gd name="connsiteX0" fmla="*/ 2032000 w 2032000"/>
              <a:gd name="connsiteY0" fmla="*/ 315340 h 1128140"/>
              <a:gd name="connsiteX1" fmla="*/ 1762760 w 2032000"/>
              <a:gd name="connsiteY1" fmla="*/ 96900 h 1128140"/>
              <a:gd name="connsiteX2" fmla="*/ 1252220 w 2032000"/>
              <a:gd name="connsiteY2" fmla="*/ 18160 h 1128140"/>
              <a:gd name="connsiteX3" fmla="*/ 546100 w 2032000"/>
              <a:gd name="connsiteY3" fmla="*/ 429640 h 1128140"/>
              <a:gd name="connsiteX4" fmla="*/ 0 w 2032000"/>
              <a:gd name="connsiteY4" fmla="*/ 1128140 h 112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128140">
                <a:moveTo>
                  <a:pt x="2032000" y="315340"/>
                </a:moveTo>
                <a:cubicBezTo>
                  <a:pt x="2021416" y="328040"/>
                  <a:pt x="1892723" y="146430"/>
                  <a:pt x="1762760" y="96900"/>
                </a:cubicBezTo>
                <a:cubicBezTo>
                  <a:pt x="1632797" y="47370"/>
                  <a:pt x="1454997" y="-37297"/>
                  <a:pt x="1252220" y="18160"/>
                </a:cubicBezTo>
                <a:cubicBezTo>
                  <a:pt x="1049443" y="73617"/>
                  <a:pt x="754803" y="244643"/>
                  <a:pt x="546100" y="429640"/>
                </a:cubicBezTo>
                <a:cubicBezTo>
                  <a:pt x="337397" y="614637"/>
                  <a:pt x="143933" y="865673"/>
                  <a:pt x="0" y="1128140"/>
                </a:cubicBezTo>
              </a:path>
            </a:pathLst>
          </a:custGeom>
          <a:noFill/>
          <a:ln w="38100">
            <a:solidFill>
              <a:srgbClr val="FFCCCC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4" name="_x538879584" descr="EMB00003ac8415e">
            <a:extLst>
              <a:ext uri="{FF2B5EF4-FFF2-40B4-BE49-F238E27FC236}">
                <a16:creationId xmlns:a16="http://schemas.microsoft.com/office/drawing/2014/main" id="{42DE807C-7BB7-4F7E-9937-04A5D5BF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55" y="4471839"/>
            <a:ext cx="2055127" cy="168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자유형 44">
            <a:extLst>
              <a:ext uri="{FF2B5EF4-FFF2-40B4-BE49-F238E27FC236}">
                <a16:creationId xmlns:a16="http://schemas.microsoft.com/office/drawing/2014/main" id="{AA7BAB9D-61FD-4250-9B3F-944F33CBB965}"/>
              </a:ext>
            </a:extLst>
          </p:cNvPr>
          <p:cNvSpPr/>
          <p:nvPr/>
        </p:nvSpPr>
        <p:spPr>
          <a:xfrm rot="10260969" flipH="1" flipV="1">
            <a:off x="3461017" y="3721556"/>
            <a:ext cx="1393849" cy="811817"/>
          </a:xfrm>
          <a:custGeom>
            <a:avLst/>
            <a:gdLst>
              <a:gd name="connsiteX0" fmla="*/ 2032000 w 2032000"/>
              <a:gd name="connsiteY0" fmla="*/ 230171 h 1042971"/>
              <a:gd name="connsiteX1" fmla="*/ 1930400 w 2032000"/>
              <a:gd name="connsiteY1" fmla="*/ 217471 h 1042971"/>
              <a:gd name="connsiteX2" fmla="*/ 1549400 w 2032000"/>
              <a:gd name="connsiteY2" fmla="*/ 1571 h 1042971"/>
              <a:gd name="connsiteX3" fmla="*/ 546100 w 2032000"/>
              <a:gd name="connsiteY3" fmla="*/ 344471 h 1042971"/>
              <a:gd name="connsiteX4" fmla="*/ 0 w 2032000"/>
              <a:gd name="connsiteY4" fmla="*/ 1042971 h 1042971"/>
              <a:gd name="connsiteX0" fmla="*/ 2032000 w 2032000"/>
              <a:gd name="connsiteY0" fmla="*/ 245407 h 1058207"/>
              <a:gd name="connsiteX1" fmla="*/ 1861820 w 2032000"/>
              <a:gd name="connsiteY1" fmla="*/ 72687 h 1058207"/>
              <a:gd name="connsiteX2" fmla="*/ 1549400 w 2032000"/>
              <a:gd name="connsiteY2" fmla="*/ 16807 h 1058207"/>
              <a:gd name="connsiteX3" fmla="*/ 546100 w 2032000"/>
              <a:gd name="connsiteY3" fmla="*/ 359707 h 1058207"/>
              <a:gd name="connsiteX4" fmla="*/ 0 w 2032000"/>
              <a:gd name="connsiteY4" fmla="*/ 1058207 h 1058207"/>
              <a:gd name="connsiteX0" fmla="*/ 2032000 w 2032000"/>
              <a:gd name="connsiteY0" fmla="*/ 308039 h 1120839"/>
              <a:gd name="connsiteX1" fmla="*/ 1861820 w 2032000"/>
              <a:gd name="connsiteY1" fmla="*/ 135319 h 1120839"/>
              <a:gd name="connsiteX2" fmla="*/ 1252220 w 2032000"/>
              <a:gd name="connsiteY2" fmla="*/ 10859 h 1120839"/>
              <a:gd name="connsiteX3" fmla="*/ 546100 w 2032000"/>
              <a:gd name="connsiteY3" fmla="*/ 422339 h 1120839"/>
              <a:gd name="connsiteX4" fmla="*/ 0 w 2032000"/>
              <a:gd name="connsiteY4" fmla="*/ 1120839 h 1120839"/>
              <a:gd name="connsiteX0" fmla="*/ 2032000 w 2032000"/>
              <a:gd name="connsiteY0" fmla="*/ 315340 h 1128140"/>
              <a:gd name="connsiteX1" fmla="*/ 1762760 w 2032000"/>
              <a:gd name="connsiteY1" fmla="*/ 96900 h 1128140"/>
              <a:gd name="connsiteX2" fmla="*/ 1252220 w 2032000"/>
              <a:gd name="connsiteY2" fmla="*/ 18160 h 1128140"/>
              <a:gd name="connsiteX3" fmla="*/ 546100 w 2032000"/>
              <a:gd name="connsiteY3" fmla="*/ 429640 h 1128140"/>
              <a:gd name="connsiteX4" fmla="*/ 0 w 2032000"/>
              <a:gd name="connsiteY4" fmla="*/ 1128140 h 112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128140">
                <a:moveTo>
                  <a:pt x="2032000" y="315340"/>
                </a:moveTo>
                <a:cubicBezTo>
                  <a:pt x="2021416" y="328040"/>
                  <a:pt x="1892723" y="146430"/>
                  <a:pt x="1762760" y="96900"/>
                </a:cubicBezTo>
                <a:cubicBezTo>
                  <a:pt x="1632797" y="47370"/>
                  <a:pt x="1454997" y="-37297"/>
                  <a:pt x="1252220" y="18160"/>
                </a:cubicBezTo>
                <a:cubicBezTo>
                  <a:pt x="1049443" y="73617"/>
                  <a:pt x="754803" y="244643"/>
                  <a:pt x="546100" y="429640"/>
                </a:cubicBezTo>
                <a:cubicBezTo>
                  <a:pt x="337397" y="614637"/>
                  <a:pt x="143933" y="865673"/>
                  <a:pt x="0" y="1128140"/>
                </a:cubicBezTo>
              </a:path>
            </a:pathLst>
          </a:custGeom>
          <a:noFill/>
          <a:ln w="38100">
            <a:solidFill>
              <a:srgbClr val="FFCCCC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4E28DFE0-123F-4B5C-8B75-53A908A9E415}"/>
              </a:ext>
            </a:extLst>
          </p:cNvPr>
          <p:cNvSpPr/>
          <p:nvPr/>
        </p:nvSpPr>
        <p:spPr>
          <a:xfrm>
            <a:off x="6290075" y="4934258"/>
            <a:ext cx="4028977" cy="124272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1. 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어플 소개 및 필요성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0DCB877-6BE6-41B2-BD87-D670FA28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864" y="1433291"/>
            <a:ext cx="2537135" cy="24428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B91E60-9845-456B-BB4C-F7A32703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13" y="1230730"/>
            <a:ext cx="2551544" cy="25515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1F371D-AB75-46EF-90B8-BFA92540B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048" y="1324953"/>
            <a:ext cx="3091709" cy="221080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B3FEF2A-C049-48D0-ADE3-73C8F6914792}"/>
              </a:ext>
            </a:extLst>
          </p:cNvPr>
          <p:cNvSpPr/>
          <p:nvPr/>
        </p:nvSpPr>
        <p:spPr>
          <a:xfrm rot="2339324">
            <a:off x="2788467" y="4140680"/>
            <a:ext cx="1139379" cy="591312"/>
          </a:xfrm>
          <a:prstGeom prst="rightArrow">
            <a:avLst/>
          </a:prstGeom>
          <a:solidFill>
            <a:srgbClr val="7D76D3"/>
          </a:solidFill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D76D3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73D47A5-8DCF-4DCF-B9A0-DF36E2138A21}"/>
              </a:ext>
            </a:extLst>
          </p:cNvPr>
          <p:cNvSpPr/>
          <p:nvPr/>
        </p:nvSpPr>
        <p:spPr>
          <a:xfrm rot="5400000">
            <a:off x="5793284" y="3840520"/>
            <a:ext cx="889802" cy="591312"/>
          </a:xfrm>
          <a:prstGeom prst="rightArrow">
            <a:avLst/>
          </a:prstGeom>
          <a:solidFill>
            <a:srgbClr val="7D76D3"/>
          </a:solidFill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4D59B9B-72CC-441A-9BB7-27471DE5FC37}"/>
              </a:ext>
            </a:extLst>
          </p:cNvPr>
          <p:cNvSpPr/>
          <p:nvPr/>
        </p:nvSpPr>
        <p:spPr>
          <a:xfrm rot="8450646">
            <a:off x="8548146" y="4169451"/>
            <a:ext cx="1139379" cy="591312"/>
          </a:xfrm>
          <a:prstGeom prst="rightArrow">
            <a:avLst/>
          </a:prstGeom>
          <a:solidFill>
            <a:srgbClr val="7D76D3"/>
          </a:solidFill>
          <a:ln>
            <a:solidFill>
              <a:srgbClr val="7D7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C9D5A-DF07-4D26-B8A3-B60B886444DA}"/>
              </a:ext>
            </a:extLst>
          </p:cNvPr>
          <p:cNvSpPr txBox="1"/>
          <p:nvPr/>
        </p:nvSpPr>
        <p:spPr>
          <a:xfrm>
            <a:off x="3986977" y="4914952"/>
            <a:ext cx="450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D76D3"/>
                </a:solidFill>
              </a:rPr>
              <a:t>경기가 있어도 전문적인 플랫폼이 없어서 서로 연락이 안되는 경우 발생</a:t>
            </a:r>
          </a:p>
        </p:txBody>
      </p:sp>
    </p:spTree>
    <p:extLst>
      <p:ext uri="{BB962C8B-B14F-4D97-AF65-F5344CB8AC3E}">
        <p14:creationId xmlns:p14="http://schemas.microsoft.com/office/powerpoint/2010/main" val="403650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2. 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관련 어플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BA8076C7-DD9B-4E9E-8643-6C760502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6" y="1345507"/>
            <a:ext cx="2500326" cy="483361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448299-AD3A-4FF6-8362-389C55C3FE3D}"/>
              </a:ext>
            </a:extLst>
          </p:cNvPr>
          <p:cNvSpPr/>
          <p:nvPr/>
        </p:nvSpPr>
        <p:spPr>
          <a:xfrm>
            <a:off x="812343" y="3340582"/>
            <a:ext cx="2198190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b="1" dirty="0" err="1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아이엠그라운드</a:t>
            </a:r>
            <a:r>
              <a:rPr lang="en-US" altLang="ko-KR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풋살경기</a:t>
            </a:r>
            <a:r>
              <a:rPr lang="ko-KR" altLang="en-US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매칭 어플</a:t>
            </a:r>
            <a:endParaRPr lang="en-US" altLang="ko-KR" b="1" dirty="0">
              <a:solidFill>
                <a:srgbClr val="3A3A3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0A36366-7065-4358-A743-D5C44FE37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33" y="1345508"/>
            <a:ext cx="2452247" cy="483361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56173F-30F7-4AAE-9190-770C42FAA8D2}"/>
              </a:ext>
            </a:extLst>
          </p:cNvPr>
          <p:cNvSpPr/>
          <p:nvPr/>
        </p:nvSpPr>
        <p:spPr>
          <a:xfrm>
            <a:off x="5820497" y="3308307"/>
            <a:ext cx="2198190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스포츠엔</a:t>
            </a:r>
            <a:r>
              <a:rPr lang="en-US" altLang="ko-KR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3A3A3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운동 시설 매칭 어플</a:t>
            </a:r>
            <a:endParaRPr lang="en-US" altLang="ko-KR" b="1" dirty="0">
              <a:solidFill>
                <a:srgbClr val="3A3A3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4D0A93-CE18-4B7D-A92D-2FAE89C22DD4}"/>
              </a:ext>
            </a:extLst>
          </p:cNvPr>
          <p:cNvSpPr/>
          <p:nvPr/>
        </p:nvSpPr>
        <p:spPr>
          <a:xfrm>
            <a:off x="3626214" y="3127816"/>
            <a:ext cx="5113165" cy="149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울산 전문적으로 모든 경기를 매칭하는 어플은 없음</a:t>
            </a:r>
            <a:endParaRPr lang="en-US" altLang="ko-KR" sz="3200" b="1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3. 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개발 환경 및 구현 방법</a:t>
            </a:r>
            <a:endParaRPr lang="en-US" altLang="ko-KR" sz="32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445" y="975065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0D0D237-EFBD-411B-8B4C-DD76BE14D99E}"/>
              </a:ext>
            </a:extLst>
          </p:cNvPr>
          <p:cNvGrpSpPr/>
          <p:nvPr/>
        </p:nvGrpSpPr>
        <p:grpSpPr>
          <a:xfrm>
            <a:off x="8331414" y="2891126"/>
            <a:ext cx="2772865" cy="1518183"/>
            <a:chOff x="594609" y="1074054"/>
            <a:chExt cx="11306045" cy="5768087"/>
          </a:xfrm>
        </p:grpSpPr>
        <p:sp>
          <p:nvSpPr>
            <p:cNvPr id="26" name="직사각형 5">
              <a:extLst>
                <a:ext uri="{FF2B5EF4-FFF2-40B4-BE49-F238E27FC236}">
                  <a16:creationId xmlns:a16="http://schemas.microsoft.com/office/drawing/2014/main" id="{317293BB-AF75-4F0D-ADF2-2A2DEEB5C34B}"/>
                </a:ext>
              </a:extLst>
            </p:cNvPr>
            <p:cNvSpPr/>
            <p:nvPr/>
          </p:nvSpPr>
          <p:spPr>
            <a:xfrm>
              <a:off x="717981" y="1204680"/>
              <a:ext cx="11182673" cy="5637461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4">
              <a:extLst>
                <a:ext uri="{FF2B5EF4-FFF2-40B4-BE49-F238E27FC236}">
                  <a16:creationId xmlns:a16="http://schemas.microsoft.com/office/drawing/2014/main" id="{42615E28-D2CD-46F1-A97E-3894E9DA2186}"/>
                </a:ext>
              </a:extLst>
            </p:cNvPr>
            <p:cNvSpPr/>
            <p:nvPr/>
          </p:nvSpPr>
          <p:spPr>
            <a:xfrm>
              <a:off x="594609" y="1074054"/>
              <a:ext cx="11002778" cy="5549026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서버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1A27D020-AA61-41DA-BA3D-F32CBC85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610" y="3110022"/>
            <a:ext cx="2339963" cy="962673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E8B3B8-7B36-4872-9CD7-496F0A0FB2CA}"/>
              </a:ext>
            </a:extLst>
          </p:cNvPr>
          <p:cNvGrpSpPr/>
          <p:nvPr/>
        </p:nvGrpSpPr>
        <p:grpSpPr>
          <a:xfrm>
            <a:off x="4513654" y="2873397"/>
            <a:ext cx="3061606" cy="1570547"/>
            <a:chOff x="11468332" y="1074054"/>
            <a:chExt cx="11306044" cy="5768087"/>
          </a:xfrm>
        </p:grpSpPr>
        <p:sp>
          <p:nvSpPr>
            <p:cNvPr id="30" name="직사각형 5">
              <a:extLst>
                <a:ext uri="{FF2B5EF4-FFF2-40B4-BE49-F238E27FC236}">
                  <a16:creationId xmlns:a16="http://schemas.microsoft.com/office/drawing/2014/main" id="{D48F0C61-7CA9-4FAE-A7A5-543CE7702F38}"/>
                </a:ext>
              </a:extLst>
            </p:cNvPr>
            <p:cNvSpPr/>
            <p:nvPr/>
          </p:nvSpPr>
          <p:spPr>
            <a:xfrm>
              <a:off x="11591703" y="1204680"/>
              <a:ext cx="11182673" cy="5637461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4">
              <a:extLst>
                <a:ext uri="{FF2B5EF4-FFF2-40B4-BE49-F238E27FC236}">
                  <a16:creationId xmlns:a16="http://schemas.microsoft.com/office/drawing/2014/main" id="{8F21F83C-5256-4C79-9414-70FF678E6E8B}"/>
                </a:ext>
              </a:extLst>
            </p:cNvPr>
            <p:cNvSpPr/>
            <p:nvPr/>
          </p:nvSpPr>
          <p:spPr>
            <a:xfrm>
              <a:off x="11468332" y="1074054"/>
              <a:ext cx="11002776" cy="5549024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환경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30" name="Picture 6" descr="Mobile Development Android Studio App Free Download Image PNG Image">
            <a:extLst>
              <a:ext uri="{FF2B5EF4-FFF2-40B4-BE49-F238E27FC236}">
                <a16:creationId xmlns:a16="http://schemas.microsoft.com/office/drawing/2014/main" id="{431A37CD-7FCA-451C-A0AA-E13C1AB76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83" y="2650794"/>
            <a:ext cx="3278277" cy="17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114120-D468-4DC8-BCA9-C00963BBAFC8}"/>
              </a:ext>
            </a:extLst>
          </p:cNvPr>
          <p:cNvGrpSpPr/>
          <p:nvPr/>
        </p:nvGrpSpPr>
        <p:grpSpPr>
          <a:xfrm>
            <a:off x="1414061" y="1477122"/>
            <a:ext cx="1554725" cy="1256901"/>
            <a:chOff x="2367752" y="1983882"/>
            <a:chExt cx="11530969" cy="5806496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5617D501-ADD9-4A8F-8453-DA23715A3400}"/>
                </a:ext>
              </a:extLst>
            </p:cNvPr>
            <p:cNvSpPr/>
            <p:nvPr/>
          </p:nvSpPr>
          <p:spPr>
            <a:xfrm>
              <a:off x="2716046" y="2152917"/>
              <a:ext cx="11182675" cy="5637461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4">
              <a:extLst>
                <a:ext uri="{FF2B5EF4-FFF2-40B4-BE49-F238E27FC236}">
                  <a16:creationId xmlns:a16="http://schemas.microsoft.com/office/drawing/2014/main" id="{0B16C52A-BC62-4E77-A592-CFB2BBBAA3CF}"/>
                </a:ext>
              </a:extLst>
            </p:cNvPr>
            <p:cNvSpPr/>
            <p:nvPr/>
          </p:nvSpPr>
          <p:spPr>
            <a:xfrm>
              <a:off x="2367752" y="1983882"/>
              <a:ext cx="11002780" cy="5549022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공공 </a:t>
              </a:r>
              <a:r>
                <a:rPr lang="en-US" altLang="ko-KR" sz="14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api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421A06A-F29C-46BC-A737-33E07E2D28C9}"/>
              </a:ext>
            </a:extLst>
          </p:cNvPr>
          <p:cNvGrpSpPr/>
          <p:nvPr/>
        </p:nvGrpSpPr>
        <p:grpSpPr>
          <a:xfrm>
            <a:off x="3393624" y="1053624"/>
            <a:ext cx="1562795" cy="1281810"/>
            <a:chOff x="1899749" y="1984044"/>
            <a:chExt cx="11590822" cy="5921567"/>
          </a:xfrm>
        </p:grpSpPr>
        <p:sp>
          <p:nvSpPr>
            <p:cNvPr id="52" name="직사각형 5">
              <a:extLst>
                <a:ext uri="{FF2B5EF4-FFF2-40B4-BE49-F238E27FC236}">
                  <a16:creationId xmlns:a16="http://schemas.microsoft.com/office/drawing/2014/main" id="{DC64F784-C688-49A8-8B46-739BFD58F922}"/>
                </a:ext>
              </a:extLst>
            </p:cNvPr>
            <p:cNvSpPr/>
            <p:nvPr/>
          </p:nvSpPr>
          <p:spPr>
            <a:xfrm>
              <a:off x="2307899" y="2268150"/>
              <a:ext cx="11182672" cy="5637461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4">
              <a:extLst>
                <a:ext uri="{FF2B5EF4-FFF2-40B4-BE49-F238E27FC236}">
                  <a16:creationId xmlns:a16="http://schemas.microsoft.com/office/drawing/2014/main" id="{964F97D1-F1B8-42F3-B15F-3169944A8092}"/>
                </a:ext>
              </a:extLst>
            </p:cNvPr>
            <p:cNvSpPr/>
            <p:nvPr/>
          </p:nvSpPr>
          <p:spPr>
            <a:xfrm>
              <a:off x="1899749" y="1984044"/>
              <a:ext cx="11002779" cy="5549022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페이스북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C0FF3E5-E029-4FC6-915C-9CBC8C5FBB44}"/>
              </a:ext>
            </a:extLst>
          </p:cNvPr>
          <p:cNvGrpSpPr/>
          <p:nvPr/>
        </p:nvGrpSpPr>
        <p:grpSpPr>
          <a:xfrm>
            <a:off x="1414061" y="3012854"/>
            <a:ext cx="1550121" cy="1279691"/>
            <a:chOff x="-13912435" y="10331042"/>
            <a:chExt cx="11496822" cy="5911778"/>
          </a:xfrm>
        </p:grpSpPr>
        <p:sp>
          <p:nvSpPr>
            <p:cNvPr id="55" name="직사각형 5">
              <a:extLst>
                <a:ext uri="{FF2B5EF4-FFF2-40B4-BE49-F238E27FC236}">
                  <a16:creationId xmlns:a16="http://schemas.microsoft.com/office/drawing/2014/main" id="{6EA5A7A7-46CF-4AA6-AEC5-AA8B31DBCD57}"/>
                </a:ext>
              </a:extLst>
            </p:cNvPr>
            <p:cNvSpPr/>
            <p:nvPr/>
          </p:nvSpPr>
          <p:spPr>
            <a:xfrm>
              <a:off x="-13598285" y="10605359"/>
              <a:ext cx="11182672" cy="5637461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직사각형 4">
              <a:extLst>
                <a:ext uri="{FF2B5EF4-FFF2-40B4-BE49-F238E27FC236}">
                  <a16:creationId xmlns:a16="http://schemas.microsoft.com/office/drawing/2014/main" id="{83985AFB-83FF-40F9-A306-37957C07E593}"/>
                </a:ext>
              </a:extLst>
            </p:cNvPr>
            <p:cNvSpPr/>
            <p:nvPr/>
          </p:nvSpPr>
          <p:spPr>
            <a:xfrm>
              <a:off x="-13912435" y="10331042"/>
              <a:ext cx="11002779" cy="5549021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Glide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sp>
        <p:nvSpPr>
          <p:cNvPr id="57" name="직사각형 5">
            <a:extLst>
              <a:ext uri="{FF2B5EF4-FFF2-40B4-BE49-F238E27FC236}">
                <a16:creationId xmlns:a16="http://schemas.microsoft.com/office/drawing/2014/main" id="{B436A204-D375-430B-AB93-FAB5A3FF1B0E}"/>
              </a:ext>
            </a:extLst>
          </p:cNvPr>
          <p:cNvSpPr/>
          <p:nvPr/>
        </p:nvSpPr>
        <p:spPr>
          <a:xfrm>
            <a:off x="1498775" y="4803084"/>
            <a:ext cx="1507764" cy="1220311"/>
          </a:xfrm>
          <a:prstGeom prst="roundRect">
            <a:avLst>
              <a:gd name="adj" fmla="val 7426"/>
            </a:avLst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4">
            <a:extLst>
              <a:ext uri="{FF2B5EF4-FFF2-40B4-BE49-F238E27FC236}">
                <a16:creationId xmlns:a16="http://schemas.microsoft.com/office/drawing/2014/main" id="{A92915AB-AEBE-4835-9CA0-8E49F75DA64A}"/>
              </a:ext>
            </a:extLst>
          </p:cNvPr>
          <p:cNvSpPr/>
          <p:nvPr/>
        </p:nvSpPr>
        <p:spPr>
          <a:xfrm>
            <a:off x="1456418" y="4743704"/>
            <a:ext cx="1483509" cy="1201167"/>
          </a:xfrm>
          <a:prstGeom prst="roundRect">
            <a:avLst>
              <a:gd name="adj" fmla="val 66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구글맵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59" name="직사각형 5">
            <a:extLst>
              <a:ext uri="{FF2B5EF4-FFF2-40B4-BE49-F238E27FC236}">
                <a16:creationId xmlns:a16="http://schemas.microsoft.com/office/drawing/2014/main" id="{E48DD74C-557D-47C5-9C26-7BC554C23C03}"/>
              </a:ext>
            </a:extLst>
          </p:cNvPr>
          <p:cNvSpPr/>
          <p:nvPr/>
        </p:nvSpPr>
        <p:spPr>
          <a:xfrm>
            <a:off x="3448655" y="5104235"/>
            <a:ext cx="1507764" cy="1220311"/>
          </a:xfrm>
          <a:prstGeom prst="roundRect">
            <a:avLst>
              <a:gd name="adj" fmla="val 7426"/>
            </a:avLst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4">
            <a:extLst>
              <a:ext uri="{FF2B5EF4-FFF2-40B4-BE49-F238E27FC236}">
                <a16:creationId xmlns:a16="http://schemas.microsoft.com/office/drawing/2014/main" id="{6E5178F4-7C96-4303-8D23-6D32E2F65D07}"/>
              </a:ext>
            </a:extLst>
          </p:cNvPr>
          <p:cNvSpPr/>
          <p:nvPr/>
        </p:nvSpPr>
        <p:spPr>
          <a:xfrm>
            <a:off x="3406298" y="5044855"/>
            <a:ext cx="1483509" cy="1201167"/>
          </a:xfrm>
          <a:prstGeom prst="roundRect">
            <a:avLst>
              <a:gd name="adj" fmla="val 66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카카오맵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B3223F29-E091-4961-83A4-A28AB3531B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47" y="1211575"/>
            <a:ext cx="658868" cy="6588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D629EA-8BF8-4508-B06A-CEFFE1C9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05" y="2017152"/>
            <a:ext cx="1394690" cy="205669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18A7ED69-080C-4A07-96C8-3081344B2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75" y="3216936"/>
            <a:ext cx="1337117" cy="732546"/>
          </a:xfrm>
          <a:prstGeom prst="rect">
            <a:avLst/>
          </a:prstGeom>
        </p:spPr>
      </p:pic>
      <p:pic>
        <p:nvPicPr>
          <p:cNvPr id="16" name="그림 15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A8895F9A-E4BD-4442-A790-54E8F35DEC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04" y="4822459"/>
            <a:ext cx="774577" cy="774577"/>
          </a:xfrm>
          <a:prstGeom prst="rect">
            <a:avLst/>
          </a:prstGeom>
        </p:spPr>
      </p:pic>
      <p:pic>
        <p:nvPicPr>
          <p:cNvPr id="1025" name="그림 1024" descr="그리기이(가) 표시된 사진&#10;&#10;자동 생성된 설명">
            <a:extLst>
              <a:ext uri="{FF2B5EF4-FFF2-40B4-BE49-F238E27FC236}">
                <a16:creationId xmlns:a16="http://schemas.microsoft.com/office/drawing/2014/main" id="{C9944EA6-1430-433F-996F-3FBE21F59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24" y="5104235"/>
            <a:ext cx="818173" cy="8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1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4.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개발 </a:t>
            </a:r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App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구조 및 </a:t>
            </a:r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DB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</a:t>
            </a:r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5CACE2D-D6B0-48E4-A56C-B959BECF9E64}"/>
              </a:ext>
            </a:extLst>
          </p:cNvPr>
          <p:cNvSpPr txBox="1"/>
          <p:nvPr/>
        </p:nvSpPr>
        <p:spPr>
          <a:xfrm>
            <a:off x="1130168" y="1079134"/>
            <a:ext cx="296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F9019B-0219-4086-AE09-7ED6BC2A9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66"/>
          <a:stretch/>
        </p:blipFill>
        <p:spPr>
          <a:xfrm>
            <a:off x="1699621" y="1717951"/>
            <a:ext cx="3498863" cy="454099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2C8DAA-92DC-4CA1-B7A5-0791FC6A05F8}"/>
              </a:ext>
            </a:extLst>
          </p:cNvPr>
          <p:cNvGrpSpPr/>
          <p:nvPr/>
        </p:nvGrpSpPr>
        <p:grpSpPr>
          <a:xfrm>
            <a:off x="6446986" y="1692552"/>
            <a:ext cx="3646597" cy="4566394"/>
            <a:chOff x="6757832" y="2386144"/>
            <a:chExt cx="2514601" cy="3989256"/>
          </a:xfrm>
        </p:grpSpPr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D32DF716-E7BD-4179-9BC9-BE7FC48A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832" y="4673600"/>
              <a:ext cx="2514599" cy="17018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7E0C72C-9C17-44C8-B36A-27EC275027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023"/>
            <a:stretch/>
          </p:blipFill>
          <p:spPr>
            <a:xfrm>
              <a:off x="6757833" y="2386144"/>
              <a:ext cx="2514600" cy="2293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84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4.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개발 </a:t>
            </a:r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App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구조 및 </a:t>
            </a:r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DB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</a:t>
            </a:r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4">
            <a:extLst>
              <a:ext uri="{FF2B5EF4-FFF2-40B4-BE49-F238E27FC236}">
                <a16:creationId xmlns:a16="http://schemas.microsoft.com/office/drawing/2014/main" id="{D1D1BEBB-7A45-4E5D-86CC-A90F01A14471}"/>
              </a:ext>
            </a:extLst>
          </p:cNvPr>
          <p:cNvSpPr/>
          <p:nvPr/>
        </p:nvSpPr>
        <p:spPr>
          <a:xfrm>
            <a:off x="1034443" y="3271769"/>
            <a:ext cx="2432791" cy="118974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mainActivity.class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메인화면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게시글 조회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4">
            <a:extLst>
              <a:ext uri="{FF2B5EF4-FFF2-40B4-BE49-F238E27FC236}">
                <a16:creationId xmlns:a16="http://schemas.microsoft.com/office/drawing/2014/main" id="{804C3DD3-5377-4B54-93F0-5164FBDDCA6A}"/>
              </a:ext>
            </a:extLst>
          </p:cNvPr>
          <p:cNvSpPr/>
          <p:nvPr/>
        </p:nvSpPr>
        <p:spPr>
          <a:xfrm>
            <a:off x="1034443" y="1672468"/>
            <a:ext cx="2432791" cy="11282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signInAcitivity.class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페이스북 연동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4">
            <a:extLst>
              <a:ext uri="{FF2B5EF4-FFF2-40B4-BE49-F238E27FC236}">
                <a16:creationId xmlns:a16="http://schemas.microsoft.com/office/drawing/2014/main" id="{77BC1EA3-A2E1-48FA-97E2-5D19E901A5CB}"/>
              </a:ext>
            </a:extLst>
          </p:cNvPr>
          <p:cNvSpPr/>
          <p:nvPr/>
        </p:nvSpPr>
        <p:spPr>
          <a:xfrm>
            <a:off x="1021237" y="4932531"/>
            <a:ext cx="2807185" cy="118974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BoardDescActivity.class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선택한 게시글 조회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4">
            <a:extLst>
              <a:ext uri="{FF2B5EF4-FFF2-40B4-BE49-F238E27FC236}">
                <a16:creationId xmlns:a16="http://schemas.microsoft.com/office/drawing/2014/main" id="{B68F3EEF-A431-4312-91FB-8531DA3B8EA9}"/>
              </a:ext>
            </a:extLst>
          </p:cNvPr>
          <p:cNvSpPr/>
          <p:nvPr/>
        </p:nvSpPr>
        <p:spPr>
          <a:xfrm>
            <a:off x="4198341" y="3188133"/>
            <a:ext cx="2338828" cy="13570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mainActivity.class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네비게이션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드로어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4">
            <a:extLst>
              <a:ext uri="{FF2B5EF4-FFF2-40B4-BE49-F238E27FC236}">
                <a16:creationId xmlns:a16="http://schemas.microsoft.com/office/drawing/2014/main" id="{1E8FE7C2-144A-4A31-B894-8F9732DE4018}"/>
              </a:ext>
            </a:extLst>
          </p:cNvPr>
          <p:cNvSpPr/>
          <p:nvPr/>
        </p:nvSpPr>
        <p:spPr>
          <a:xfrm>
            <a:off x="7685893" y="1291500"/>
            <a:ext cx="2432791" cy="76193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ChatActivity.class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algn="ctr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채팅</a:t>
            </a: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4">
            <a:extLst>
              <a:ext uri="{FF2B5EF4-FFF2-40B4-BE49-F238E27FC236}">
                <a16:creationId xmlns:a16="http://schemas.microsoft.com/office/drawing/2014/main" id="{9CE6A8E4-8371-47F5-8611-A98BF2EA650C}"/>
              </a:ext>
            </a:extLst>
          </p:cNvPr>
          <p:cNvSpPr/>
          <p:nvPr/>
        </p:nvSpPr>
        <p:spPr>
          <a:xfrm>
            <a:off x="7685894" y="2345965"/>
            <a:ext cx="2843318" cy="75652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MyBoardActivity.class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…</a:t>
            </a:r>
          </a:p>
          <a:p>
            <a:pPr algn="ctr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매칭</a:t>
            </a:r>
            <a:endParaRPr lang="ko-KR" alt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4">
            <a:extLst>
              <a:ext uri="{FF2B5EF4-FFF2-40B4-BE49-F238E27FC236}">
                <a16:creationId xmlns:a16="http://schemas.microsoft.com/office/drawing/2014/main" id="{68FBD1BA-266B-446E-9BE5-398C5C4FD9CC}"/>
              </a:ext>
            </a:extLst>
          </p:cNvPr>
          <p:cNvSpPr/>
          <p:nvPr/>
        </p:nvSpPr>
        <p:spPr>
          <a:xfrm>
            <a:off x="7685893" y="3395015"/>
            <a:ext cx="2432791" cy="7565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WriteActivity.class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algn="ctr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쓰기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4">
            <a:extLst>
              <a:ext uri="{FF2B5EF4-FFF2-40B4-BE49-F238E27FC236}">
                <a16:creationId xmlns:a16="http://schemas.microsoft.com/office/drawing/2014/main" id="{94162D00-519C-4169-ADEE-F98064EE3F27}"/>
              </a:ext>
            </a:extLst>
          </p:cNvPr>
          <p:cNvSpPr/>
          <p:nvPr/>
        </p:nvSpPr>
        <p:spPr>
          <a:xfrm>
            <a:off x="7685894" y="4444066"/>
            <a:ext cx="2432791" cy="75652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AlarmActivity.class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algn="ctr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알람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4">
            <a:extLst>
              <a:ext uri="{FF2B5EF4-FFF2-40B4-BE49-F238E27FC236}">
                <a16:creationId xmlns:a16="http://schemas.microsoft.com/office/drawing/2014/main" id="{70EF96E8-D0BC-4267-8EA5-11532432F28E}"/>
              </a:ext>
            </a:extLst>
          </p:cNvPr>
          <p:cNvSpPr/>
          <p:nvPr/>
        </p:nvSpPr>
        <p:spPr>
          <a:xfrm>
            <a:off x="7685893" y="5493114"/>
            <a:ext cx="2432791" cy="75652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MapActivity.class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pPr algn="ctr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체육관 맵 찾기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936B305-990C-4DC9-97A9-B3FABA41F3DD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 rot="5400000">
            <a:off x="2015328" y="3036258"/>
            <a:ext cx="471022" cy="12700"/>
          </a:xfrm>
          <a:prstGeom prst="bentConnector3">
            <a:avLst>
              <a:gd name="adj1" fmla="val -1200"/>
            </a:avLst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94A8231-DFBC-4CA3-86DE-CC351E5086B6}"/>
              </a:ext>
            </a:extLst>
          </p:cNvPr>
          <p:cNvCxnSpPr>
            <a:cxnSpLocks/>
          </p:cNvCxnSpPr>
          <p:nvPr/>
        </p:nvCxnSpPr>
        <p:spPr>
          <a:xfrm rot="5400000">
            <a:off x="2012371" y="4694066"/>
            <a:ext cx="476931" cy="12700"/>
          </a:xfrm>
          <a:prstGeom prst="bentConnector3">
            <a:avLst>
              <a:gd name="adj1" fmla="val -565"/>
            </a:avLst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C03AD64-434C-4EC8-95A8-84F951D9BA0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537169" y="1672469"/>
            <a:ext cx="1148724" cy="219417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D3A7D06-C0BE-4B14-8837-92960C4BA5CC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6931019" y="4067451"/>
            <a:ext cx="935385" cy="574365"/>
          </a:xfrm>
          <a:prstGeom prst="bentConnector2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8C4A790-997D-426F-A1F5-41E5F91184CE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3467234" y="3866639"/>
            <a:ext cx="731107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E5B3C014-97C7-4B3D-A812-6C593FDEDAFC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6886246" y="5071728"/>
            <a:ext cx="1024930" cy="574363"/>
          </a:xfrm>
          <a:prstGeom prst="bentConnector2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AF20969-90DE-4AC1-94BC-8B69412D496C}"/>
              </a:ext>
            </a:extLst>
          </p:cNvPr>
          <p:cNvCxnSpPr>
            <a:cxnSpLocks/>
          </p:cNvCxnSpPr>
          <p:nvPr/>
        </p:nvCxnSpPr>
        <p:spPr>
          <a:xfrm>
            <a:off x="7111529" y="3786199"/>
            <a:ext cx="586427" cy="7863"/>
          </a:xfrm>
          <a:prstGeom prst="bentConnector3">
            <a:avLst>
              <a:gd name="adj1" fmla="val 8876"/>
            </a:avLst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7CAE95D-789B-4BF7-BCA3-B787D3ECFCCD}"/>
              </a:ext>
            </a:extLst>
          </p:cNvPr>
          <p:cNvCxnSpPr>
            <a:cxnSpLocks/>
          </p:cNvCxnSpPr>
          <p:nvPr/>
        </p:nvCxnSpPr>
        <p:spPr>
          <a:xfrm flipV="1">
            <a:off x="7135657" y="2670381"/>
            <a:ext cx="576618" cy="260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5423656-8CAB-43E3-A9BA-92751B538E7B}"/>
              </a:ext>
            </a:extLst>
          </p:cNvPr>
          <p:cNvSpPr txBox="1"/>
          <p:nvPr/>
        </p:nvSpPr>
        <p:spPr>
          <a:xfrm>
            <a:off x="1194162" y="1060843"/>
            <a:ext cx="296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App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263088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4.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개발 </a:t>
            </a:r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App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구조 및 </a:t>
            </a:r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DB</a:t>
            </a:r>
            <a:r>
              <a:rPr lang="ko-KR" altLang="en-US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구조</a:t>
            </a:r>
            <a:r>
              <a:rPr lang="en-US" altLang="ko-KR" sz="32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50237" y="978990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54" name="그림 1053" descr="스크린샷이(가) 표시된 사진&#10;&#10;자동 생성된 설명">
            <a:extLst>
              <a:ext uri="{FF2B5EF4-FFF2-40B4-BE49-F238E27FC236}">
                <a16:creationId xmlns:a16="http://schemas.microsoft.com/office/drawing/2014/main" id="{0E303032-C1E2-4EF7-B556-7C5EDF0FF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13"/>
          <a:stretch/>
        </p:blipFill>
        <p:spPr>
          <a:xfrm>
            <a:off x="754431" y="2272418"/>
            <a:ext cx="4963945" cy="4009677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D6A9F5E-7172-45F6-B891-B48D054780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13"/>
          <a:stretch/>
        </p:blipFill>
        <p:spPr>
          <a:xfrm>
            <a:off x="5931023" y="2455498"/>
            <a:ext cx="5175801" cy="364351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3FB4A27-247E-4A4A-BE8F-53C1F810FBFE}"/>
              </a:ext>
            </a:extLst>
          </p:cNvPr>
          <p:cNvSpPr txBox="1"/>
          <p:nvPr/>
        </p:nvSpPr>
        <p:spPr>
          <a:xfrm>
            <a:off x="906460" y="1597842"/>
            <a:ext cx="451540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BoardItem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정보를 담음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2C4BE6-538D-4A9D-B7DC-1BC77E26D706}"/>
              </a:ext>
            </a:extLst>
          </p:cNvPr>
          <p:cNvSpPr txBox="1"/>
          <p:nvPr/>
        </p:nvSpPr>
        <p:spPr>
          <a:xfrm>
            <a:off x="6363780" y="1552486"/>
            <a:ext cx="451540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Users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 대한 정보를 담음 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BB936C1-4552-4118-B548-5A672CAA70E2}"/>
              </a:ext>
            </a:extLst>
          </p:cNvPr>
          <p:cNvCxnSpPr/>
          <p:nvPr/>
        </p:nvCxnSpPr>
        <p:spPr>
          <a:xfrm>
            <a:off x="5824699" y="1355648"/>
            <a:ext cx="0" cy="4954152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3AE0FA1-C311-4C4E-8406-12332E05D502}"/>
              </a:ext>
            </a:extLst>
          </p:cNvPr>
          <p:cNvSpPr txBox="1"/>
          <p:nvPr/>
        </p:nvSpPr>
        <p:spPr>
          <a:xfrm>
            <a:off x="1176886" y="1079134"/>
            <a:ext cx="296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DB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 </a:t>
            </a:r>
          </a:p>
        </p:txBody>
      </p:sp>
    </p:spTree>
    <p:extLst>
      <p:ext uri="{BB962C8B-B14F-4D97-AF65-F5344CB8AC3E}">
        <p14:creationId xmlns:p14="http://schemas.microsoft.com/office/powerpoint/2010/main" val="267778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1293</Words>
  <Application>Microsoft Office PowerPoint</Application>
  <PresentationFormat>와이드스크린</PresentationFormat>
  <Paragraphs>311</Paragraphs>
  <Slides>36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나눔바른고딕</vt:lpstr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jang hyuncheol</cp:lastModifiedBy>
  <cp:revision>90</cp:revision>
  <dcterms:created xsi:type="dcterms:W3CDTF">2017-04-20T07:21:04Z</dcterms:created>
  <dcterms:modified xsi:type="dcterms:W3CDTF">2019-12-05T05:32:37Z</dcterms:modified>
</cp:coreProperties>
</file>