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3" r:id="rId4"/>
    <p:sldId id="284" r:id="rId5"/>
    <p:sldId id="286" r:id="rId6"/>
    <p:sldId id="280" r:id="rId7"/>
    <p:sldId id="287" r:id="rId8"/>
    <p:sldId id="288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26E1-ABA7-408E-8B92-AFE002E8BA8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4A3C-EF1D-407F-B04A-016E3D6E6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9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03B1C-B50F-4F70-B3ED-020C2E78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C3F6D-1829-4FB3-B1A7-D6C90AA0C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AB4C0-14B2-4262-A93D-6106FA05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A431-23C6-4328-86CA-FF7DBC5996BD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C7618-52A0-4B1B-A64F-337F5C45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A5A5A-12A8-47D1-877C-29404254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7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D63A3-5010-4835-8B63-FCB3CDCD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BBFC6-3663-4909-B370-6463FE0D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9996F-D68A-4C43-8F1A-C4681CF1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E76-B03F-4339-A7DB-580098018BCD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9987C-9226-47D1-8183-8BFE837A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1E00A-F64B-4B84-9C3E-9EFD99FA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0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EE908-D326-4B93-8B75-B6E6D5B39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6C893-87C6-49E0-8D5E-A8A32E31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22208-A1F8-4CC4-B4FA-BAA42D94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C0C6-37E8-4852-9869-6B15694AC5C3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3FA6B-563B-45C3-A3A9-DEC0884C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10690-0241-4D1A-BAF8-203AA774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219D9-186C-4E27-92FB-D942B7C9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7B5F4-B0E5-419B-97BA-B5ACFF10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4032F-D14F-4180-BBEE-E9332984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1603-4D3D-4302-A13B-2A685D7C72F1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FE121-9901-4846-A8B4-7F5E873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DBC96-DD79-4FEC-B69C-3A6052F7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8AA3-D95F-45AF-85E5-0FEB0CDE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7BBC1-1162-4245-AE40-B1A1C2A4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C76AB-3597-4A60-B3E5-0CB0927C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E900-D934-430A-80BF-FA8DB769B3FC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BC261-C7AB-4454-AB08-E8D86FDD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A7C85-E90D-4385-83B8-D93640F2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7AA03-73BE-4037-818B-314E93B5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87599-783E-48B3-A8AE-AA535A61E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B2091-59C9-4653-8365-7430DCE2B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48F91-41F1-494F-8B4A-FB6AA552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9055-C38B-47C8-A1C9-7608FAEB0966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BD73D-09BC-456B-A8A8-0426367B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A640F-8825-4575-BF43-1ED40608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7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30091-77A1-47F6-9011-EBDA8E02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5D068-0FFB-415D-928D-4A8F4520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E14E6-61BC-40C0-879E-59D1242A3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6E032B-E1D4-4D23-8A02-D48EC252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37BAE6-E9D4-4E1C-96BB-8E3D23968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EEBA52-4B86-4FC0-89E0-73C0FF1A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C82-EF90-40D5-A7B2-F11C12C6B21A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E4AD2B-66F9-4301-838E-0BC7058F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263517-859A-48A9-B81F-B7E945E3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3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BF617-EAD6-447A-AA95-4571F7C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E3DE6-45EA-44F9-8F63-E3EEEBC6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7552-777F-4DE3-9EA1-04885A97487B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ADF5A4-EEC3-490E-8BBC-20285FCD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4E094B-B143-4964-B937-717F7B04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6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751CAD-0E3F-4110-816F-B09733F6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95BF-4452-4F12-A8B3-966FA0C4619C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9809CC-1731-4F8C-A1AC-CEFF503B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E54AE-D480-4602-9BEB-EE9D4AEB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8CA36-8107-45E5-835F-6FDA4E8F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BC52-13BF-49E9-8C00-790E86C9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7C701-76F1-4D4D-942D-A6AB83710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CBDA6-BD22-48FA-995C-9B92DE7C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7946-703F-4AF1-AB75-0708E364121F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C5757-C4B2-477D-96FC-DD84425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A36A8-D560-4AD9-90CD-09BB833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C5D6B-EAAC-4E33-A48D-FBBB921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C5CE54-93A8-4291-A3F8-447BEC6C3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9421A-116C-403F-AFBD-657A52096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4F175-7EC0-4ACF-BB85-22C85865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10AD-BD4C-4886-8494-F3D04934D0A0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7CEEA-C69F-4286-8C2D-CEBB66E9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FFC4C-3741-4536-9297-85651093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9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1331A-0FB5-4D26-8C17-E5B549C0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E9BCB-0AA6-4E16-AE78-FCA3C1B2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5DD8A-B757-448F-BB01-3AD8EC775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F637-D400-4684-AF58-ED62426FC745}" type="datetime1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6AB20-A025-4FF2-BA70-8F67510C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7C49E-949E-46E2-8173-BB8056882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7B66B-A28C-44E6-84BF-C8DC0355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4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C0FFA1-183D-4688-841E-FA7CB7A07241}"/>
              </a:ext>
            </a:extLst>
          </p:cNvPr>
          <p:cNvSpPr txBox="1"/>
          <p:nvPr/>
        </p:nvSpPr>
        <p:spPr>
          <a:xfrm>
            <a:off x="3534428" y="780033"/>
            <a:ext cx="5123145" cy="206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atin typeface="a시월구일1" panose="02020600000000000000" pitchFamily="18" charset="-127"/>
                <a:ea typeface="a시월구일1" panose="02020600000000000000"/>
              </a:rPr>
              <a:t>                  TEAM3</a:t>
            </a:r>
            <a:endParaRPr lang="en-US" altLang="ko-KR" sz="2400" dirty="0">
              <a:latin typeface="a시월구일1" panose="02020600000000000000" pitchFamily="18" charset="-127"/>
              <a:ea typeface="a시월구일1" panose="0202060000000000000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latin typeface="a시월구일1" panose="02020600000000000000" pitchFamily="18" charset="-127"/>
                <a:ea typeface="a시월구일1" panose="02020600000000000000"/>
              </a:rPr>
              <a:t>&lt;Session Volume Control Panel&gt;</a:t>
            </a:r>
            <a:endParaRPr lang="en-US" altLang="ko-KR" sz="2400" dirty="0">
              <a:latin typeface="a시월구일1" panose="02020600000000000000" pitchFamily="18" charset="-127"/>
              <a:ea typeface="a시월구일1" panose="02020600000000000000"/>
            </a:endParaRPr>
          </a:p>
          <a:p>
            <a:pPr algn="ctr">
              <a:lnSpc>
                <a:spcPct val="150000"/>
              </a:lnSpc>
            </a:pPr>
            <a:endParaRPr lang="en-US" altLang="ko-KR" sz="2000">
              <a:latin typeface="a시월구일1" panose="02020600000000000000" pitchFamily="18" charset="-127"/>
              <a:ea typeface="a시월구일1" panose="020206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a시월구일1" panose="02020600000000000000" pitchFamily="18" charset="-127"/>
                <a:ea typeface="a시월구일1" panose="02020600000000000000"/>
              </a:rPr>
              <a:t>김승현</a:t>
            </a:r>
            <a:r>
              <a:rPr lang="en-US" altLang="ko-KR" sz="2000">
                <a:latin typeface="a시월구일1" panose="02020600000000000000" pitchFamily="18" charset="-127"/>
                <a:ea typeface="a시월구일1" panose="02020600000000000000"/>
              </a:rPr>
              <a:t>, </a:t>
            </a:r>
            <a:r>
              <a:rPr lang="ko-KR" altLang="en-US" sz="2000">
                <a:latin typeface="a시월구일1" panose="02020600000000000000" pitchFamily="18" charset="-127"/>
                <a:ea typeface="a시월구일1" panose="02020600000000000000"/>
              </a:rPr>
              <a:t>이병호</a:t>
            </a:r>
            <a:r>
              <a:rPr lang="en-US" altLang="ko-KR" sz="2000">
                <a:latin typeface="a시월구일1" panose="02020600000000000000" pitchFamily="18" charset="-127"/>
                <a:ea typeface="a시월구일1" panose="02020600000000000000"/>
              </a:rPr>
              <a:t>, </a:t>
            </a:r>
            <a:r>
              <a:rPr lang="ko-KR" altLang="en-US" sz="2000">
                <a:latin typeface="a시월구일1" panose="02020600000000000000" pitchFamily="18" charset="-127"/>
                <a:ea typeface="a시월구일1" panose="02020600000000000000"/>
              </a:rPr>
              <a:t>조새힘</a:t>
            </a:r>
            <a:endParaRPr lang="ko-KR" altLang="en-US" sz="2000" dirty="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17BB2-6C8A-42F3-B201-751BA54BD33E}"/>
              </a:ext>
            </a:extLst>
          </p:cNvPr>
          <p:cNvSpPr txBox="1"/>
          <p:nvPr/>
        </p:nvSpPr>
        <p:spPr>
          <a:xfrm>
            <a:off x="4180447" y="3705837"/>
            <a:ext cx="3831107" cy="214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a시월구일1" panose="02020600000000000000" pitchFamily="18" charset="-127"/>
                <a:ea typeface="a시월구일1" panose="02020600000000000000"/>
              </a:rPr>
              <a:t>목차</a:t>
            </a:r>
            <a:endParaRPr lang="en-US" altLang="ko-KR" sz="2000">
              <a:latin typeface="a시월구일1" panose="02020600000000000000" pitchFamily="18" charset="-127"/>
              <a:ea typeface="a시월구일1" panose="0202060000000000000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700">
              <a:latin typeface="a시월구일1" panose="02020600000000000000" pitchFamily="18" charset="-127"/>
              <a:ea typeface="a시월구일1" panose="0202060000000000000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a시월구일1" panose="02020600000000000000" pitchFamily="18" charset="-127"/>
                <a:ea typeface="a시월구일1" panose="02020600000000000000"/>
              </a:rPr>
              <a:t>기획 의도</a:t>
            </a:r>
            <a:endParaRPr lang="en-US" altLang="ko-KR" sz="1600">
              <a:latin typeface="a시월구일1" panose="02020600000000000000" pitchFamily="18" charset="-127"/>
              <a:ea typeface="a시월구일1" panose="0202060000000000000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a시월구일1" panose="02020600000000000000" pitchFamily="18" charset="-127"/>
                <a:ea typeface="a시월구일1" panose="02020600000000000000"/>
              </a:rPr>
              <a:t>로그인 기능</a:t>
            </a:r>
            <a:endParaRPr lang="en-US" altLang="ko-KR" sz="1600">
              <a:latin typeface="a시월구일1" panose="02020600000000000000" pitchFamily="18" charset="-127"/>
              <a:ea typeface="a시월구일1" panose="0202060000000000000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>
                <a:latin typeface="a시월구일1" panose="02020600000000000000" pitchFamily="18" charset="-127"/>
                <a:ea typeface="a시월구일1" panose="02020600000000000000"/>
              </a:rPr>
              <a:t>Jinja2 </a:t>
            </a:r>
            <a:r>
              <a:rPr lang="ko-KR" altLang="en-US" sz="1600">
                <a:latin typeface="a시월구일1" panose="02020600000000000000" pitchFamily="18" charset="-127"/>
                <a:ea typeface="a시월구일1" panose="02020600000000000000"/>
              </a:rPr>
              <a:t>템플릿</a:t>
            </a:r>
            <a:r>
              <a:rPr lang="en-US" altLang="ko-KR" sz="1600">
                <a:latin typeface="a시월구일1" panose="02020600000000000000" pitchFamily="18" charset="-127"/>
                <a:ea typeface="a시월구일1" panose="02020600000000000000"/>
              </a:rPr>
              <a:t> </a:t>
            </a:r>
            <a:r>
              <a:rPr lang="ko-KR" altLang="en-US" sz="1600">
                <a:latin typeface="a시월구일1" panose="02020600000000000000" pitchFamily="18" charset="-127"/>
                <a:ea typeface="a시월구일1" panose="02020600000000000000"/>
              </a:rPr>
              <a:t>서버사이드 렌더링</a:t>
            </a:r>
            <a:endParaRPr lang="en-US" altLang="ko-KR" sz="1600">
              <a:latin typeface="a시월구일1" panose="02020600000000000000" pitchFamily="18" charset="-127"/>
              <a:ea typeface="a시월구일1" panose="0202060000000000000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a시월구일1" panose="02020600000000000000" pitchFamily="18" charset="-127"/>
                <a:ea typeface="a시월구일1" panose="02020600000000000000"/>
              </a:rPr>
              <a:t>개선사항</a:t>
            </a:r>
          </a:p>
        </p:txBody>
      </p:sp>
      <p:pic>
        <p:nvPicPr>
          <p:cNvPr id="1026" name="Picture 2" descr="SW사관학교 정글">
            <a:extLst>
              <a:ext uri="{FF2B5EF4-FFF2-40B4-BE49-F238E27FC236}">
                <a16:creationId xmlns:a16="http://schemas.microsoft.com/office/drawing/2014/main" id="{8978291F-A8E7-4B86-A007-BA05E864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428" y="683590"/>
            <a:ext cx="2438066" cy="6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0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D3D04-1470-4A03-BF6F-83DCADA929CD}"/>
              </a:ext>
            </a:extLst>
          </p:cNvPr>
          <p:cNvSpPr txBox="1"/>
          <p:nvPr/>
        </p:nvSpPr>
        <p:spPr>
          <a:xfrm>
            <a:off x="200416" y="194339"/>
            <a:ext cx="28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시월구일1"/>
                <a:ea typeface="-윤고딕310" panose="02030504000101010101" pitchFamily="18" charset="-127"/>
              </a:rPr>
              <a:t>I</a:t>
            </a:r>
            <a:r>
              <a:rPr lang="en-US" altLang="ko-KR">
                <a:latin typeface="a시월구일1"/>
                <a:ea typeface="-윤고딕310" panose="02030504000101010101" pitchFamily="18" charset="-127"/>
              </a:rPr>
              <a:t>. </a:t>
            </a:r>
            <a:r>
              <a:rPr lang="ko-KR" altLang="en-US">
                <a:latin typeface="a시월구일1"/>
                <a:ea typeface="-윤고딕310" panose="02030504000101010101" pitchFamily="18" charset="-127"/>
              </a:rPr>
              <a:t>기획 의도</a:t>
            </a:r>
            <a:endParaRPr lang="ko-KR" altLang="en-US" dirty="0">
              <a:latin typeface="a시월구일1"/>
              <a:ea typeface="-윤고딕310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88E9-CAA5-468D-A863-B919C0027360}"/>
              </a:ext>
            </a:extLst>
          </p:cNvPr>
          <p:cNvSpPr txBox="1"/>
          <p:nvPr/>
        </p:nvSpPr>
        <p:spPr>
          <a:xfrm>
            <a:off x="586886" y="1066764"/>
            <a:ext cx="656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프로젝트 설명</a:t>
            </a:r>
            <a:endParaRPr lang="en-US" altLang="ko-KR" sz="1600" dirty="0">
              <a:solidFill>
                <a:srgbClr val="000000"/>
              </a:solidFill>
              <a:latin typeface="a시월구일1"/>
              <a:ea typeface="-윤고딕310" panose="020305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motive: </a:t>
            </a:r>
            <a:r>
              <a:rPr lang="ko-KR" altLang="en-US" sz="1600" dirty="0" err="1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믹싱</a:t>
            </a:r>
            <a:r>
              <a:rPr lang="ko-KR" altLang="en-US" sz="1600" dirty="0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 콘솔 프로그램</a:t>
            </a:r>
            <a:endParaRPr lang="en-US" altLang="ko-KR" sz="1600" dirty="0">
              <a:solidFill>
                <a:srgbClr val="000000"/>
              </a:solidFill>
              <a:latin typeface="a시월구일1"/>
              <a:ea typeface="-윤고딕310" panose="020305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각 세션의 밸런스를 조절하여 원하는 음악 만들기</a:t>
            </a:r>
            <a:r>
              <a:rPr lang="en-US" altLang="ko-KR" sz="1600" dirty="0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!</a:t>
            </a:r>
            <a:r>
              <a:rPr lang="ko-KR" altLang="en-US" sz="1600" dirty="0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a시월구일1"/>
              <a:ea typeface="-윤고딕31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84843-C95A-48C2-A985-97FDCFCF2293}"/>
              </a:ext>
            </a:extLst>
          </p:cNvPr>
          <p:cNvSpPr txBox="1"/>
          <p:nvPr/>
        </p:nvSpPr>
        <p:spPr>
          <a:xfrm>
            <a:off x="11481759" y="6308468"/>
            <a:ext cx="631885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latin typeface="a시월구일1"/>
                <a:ea typeface="-윤고딕310" panose="02030504000101010101" pitchFamily="18" charset="-127"/>
              </a:rPr>
              <a:t>1</a:t>
            </a:r>
            <a:endParaRPr lang="ko-KR" altLang="en-US" sz="1400" dirty="0">
              <a:latin typeface="a시월구일1"/>
              <a:ea typeface="-윤고딕31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DB7CB-2B55-480B-B9EC-72A3E7ECA006}"/>
              </a:ext>
            </a:extLst>
          </p:cNvPr>
          <p:cNvSpPr txBox="1"/>
          <p:nvPr/>
        </p:nvSpPr>
        <p:spPr>
          <a:xfrm>
            <a:off x="586885" y="2840841"/>
            <a:ext cx="6094602" cy="429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a시월구일1"/>
                <a:ea typeface="-윤고딕310" panose="02030504000101010101" pitchFamily="18" charset="-127"/>
              </a:rPr>
              <a:t>페이지 구성</a:t>
            </a:r>
            <a:endParaRPr lang="en-US" altLang="ko-KR" sz="1600" dirty="0">
              <a:solidFill>
                <a:srgbClr val="000000"/>
              </a:solidFill>
              <a:latin typeface="a시월구일1"/>
              <a:ea typeface="-윤고딕310" panose="02030504000101010101" pitchFamily="18" charset="-127"/>
            </a:endParaRPr>
          </a:p>
        </p:txBody>
      </p:sp>
      <p:pic>
        <p:nvPicPr>
          <p:cNvPr id="1026" name="Picture 2" descr="http://www.cuonet.com/data/file/news/thumb-238342236_0EzvKPFB_emotion-lv1_700x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46" y="1218824"/>
            <a:ext cx="2777695" cy="16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92" t="494" r="1"/>
          <a:stretch/>
        </p:blipFill>
        <p:spPr>
          <a:xfrm>
            <a:off x="6098527" y="3357789"/>
            <a:ext cx="5699174" cy="30377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42" y="3357789"/>
            <a:ext cx="5699920" cy="30377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6777" y="3675173"/>
            <a:ext cx="269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시월구일1"/>
                <a:ea typeface="-윤고딕320" panose="02030504000101010101" pitchFamily="18" charset="-127"/>
              </a:rPr>
              <a:t>1</a:t>
            </a:r>
            <a:endParaRPr lang="ko-KR" altLang="en-US" sz="1600" b="1" dirty="0">
              <a:solidFill>
                <a:srgbClr val="FF0000"/>
              </a:solidFill>
              <a:latin typeface="a시월구일1"/>
              <a:ea typeface="-윤고딕32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5919" y="3675173"/>
            <a:ext cx="269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시월구일1"/>
                <a:ea typeface="-윤고딕320" panose="02030504000101010101" pitchFamily="18" charset="-127"/>
              </a:rPr>
              <a:t>2</a:t>
            </a:r>
            <a:endParaRPr lang="ko-KR" altLang="en-US" sz="1600" b="1" dirty="0">
              <a:solidFill>
                <a:srgbClr val="FF0000"/>
              </a:solidFill>
              <a:latin typeface="a시월구일1"/>
              <a:ea typeface="-윤고딕32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11756" y="3492288"/>
            <a:ext cx="269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a시월구일1"/>
                <a:ea typeface="-윤고딕320" panose="02030504000101010101" pitchFamily="18" charset="-127"/>
              </a:rPr>
              <a:t>3</a:t>
            </a:r>
            <a:endParaRPr lang="ko-KR" altLang="en-US" sz="1600" b="1" dirty="0">
              <a:solidFill>
                <a:srgbClr val="FF0000"/>
              </a:solidFill>
              <a:latin typeface="a시월구일1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9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D3D04-1470-4A03-BF6F-83DCADA929CD}"/>
              </a:ext>
            </a:extLst>
          </p:cNvPr>
          <p:cNvSpPr txBox="1"/>
          <p:nvPr/>
        </p:nvSpPr>
        <p:spPr>
          <a:xfrm>
            <a:off x="200416" y="194339"/>
            <a:ext cx="28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시월구일1" panose="02020600000000000000" pitchFamily="18" charset="-127"/>
                <a:ea typeface="a시월구일1" panose="02020600000000000000"/>
              </a:rPr>
              <a:t>II. </a:t>
            </a:r>
            <a:r>
              <a:rPr lang="ko-KR" altLang="en-US" sz="1800">
                <a:latin typeface="a시월구일1" panose="02020600000000000000" pitchFamily="18" charset="-127"/>
                <a:ea typeface="a시월구일1" panose="02020600000000000000"/>
              </a:rPr>
              <a:t>로그인 기능</a:t>
            </a:r>
            <a:endParaRPr lang="en-US" altLang="ko-KR" sz="180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47FF8-3EF3-4D23-80F2-03354923568A}"/>
              </a:ext>
            </a:extLst>
          </p:cNvPr>
          <p:cNvSpPr txBox="1"/>
          <p:nvPr/>
        </p:nvSpPr>
        <p:spPr>
          <a:xfrm>
            <a:off x="11481759" y="6308468"/>
            <a:ext cx="63188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latin typeface="a시월구일1" panose="02020600000000000000" pitchFamily="18" charset="-127"/>
                <a:ea typeface="a시월구일1" panose="02020600000000000000"/>
              </a:rPr>
              <a:t>2</a:t>
            </a:r>
            <a:endParaRPr lang="ko-KR" altLang="en-US" sz="1400" dirty="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484DD-48F3-4679-995A-1A36AFB64D03}"/>
              </a:ext>
            </a:extLst>
          </p:cNvPr>
          <p:cNvSpPr txBox="1"/>
          <p:nvPr/>
        </p:nvSpPr>
        <p:spPr>
          <a:xfrm>
            <a:off x="586885" y="1066764"/>
            <a:ext cx="10212887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쿠키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/</a:t>
            </a: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세션이란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Html</a:t>
            </a: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의 비연결성을 보완하기 위해 등장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사용자 연결을 유지하기 위해 서버에서 상태를 저장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JWT</a:t>
            </a: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인증 방식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토큰을 이용해 인증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,</a:t>
            </a:r>
            <a:r>
              <a:rPr lang="en-US" altLang="ko-KR" sz="1600" b="0" i="0">
                <a:solidFill>
                  <a:srgbClr val="222426"/>
                </a:solidFill>
                <a:effectLst/>
                <a:latin typeface="-apple-system"/>
                <a:ea typeface="a시월구일1" panose="0202060000000000000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JWT</a:t>
            </a:r>
            <a:r>
              <a:rPr lang="ko-KR" altLang="en-US" sz="1600" b="0" i="0">
                <a:solidFill>
                  <a:srgbClr val="222426"/>
                </a:solidFill>
                <a:effectLst/>
                <a:latin typeface="-apple-system"/>
                <a:ea typeface="a시월구일1" panose="02020600000000000000"/>
              </a:rPr>
              <a:t>는 웹에서 사용할 수 있는 엑세스 토큰을 다루는 표준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장점 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세션과 다르게 서버에 부하를 주지 않음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단점 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: </a:t>
            </a: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토큰이 공격자에게 탈취될 수 있으므로 보안에 주의해야함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pic>
        <p:nvPicPr>
          <p:cNvPr id="4100" name="Picture 4" descr="Gingerbread Man, Cookie, Christmas, Festive, Food">
            <a:extLst>
              <a:ext uri="{FF2B5EF4-FFF2-40B4-BE49-F238E27FC236}">
                <a16:creationId xmlns:a16="http://schemas.microsoft.com/office/drawing/2014/main" id="{648E1A8B-BF68-4AA8-81D7-32A8E139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8474">
            <a:off x="6072179" y="520446"/>
            <a:ext cx="4057184" cy="25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ngerbread Man, Cookie, Christmas, Festive, Food">
            <a:extLst>
              <a:ext uri="{FF2B5EF4-FFF2-40B4-BE49-F238E27FC236}">
                <a16:creationId xmlns:a16="http://schemas.microsoft.com/office/drawing/2014/main" id="{78ABB43D-7120-4825-A343-B4641E02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6654">
            <a:off x="8344914" y="2728094"/>
            <a:ext cx="4057184" cy="259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D3D04-1470-4A03-BF6F-83DCADA929CD}"/>
              </a:ext>
            </a:extLst>
          </p:cNvPr>
          <p:cNvSpPr txBox="1"/>
          <p:nvPr/>
        </p:nvSpPr>
        <p:spPr>
          <a:xfrm>
            <a:off x="200416" y="194339"/>
            <a:ext cx="28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시월구일1" panose="02020600000000000000" pitchFamily="18" charset="-127"/>
                <a:ea typeface="a시월구일1" panose="02020600000000000000"/>
              </a:rPr>
              <a:t>II. </a:t>
            </a:r>
            <a:r>
              <a:rPr lang="ko-KR" altLang="en-US" sz="1800">
                <a:latin typeface="a시월구일1" panose="02020600000000000000" pitchFamily="18" charset="-127"/>
                <a:ea typeface="a시월구일1" panose="02020600000000000000"/>
              </a:rPr>
              <a:t>로그인 기능</a:t>
            </a:r>
            <a:endParaRPr lang="en-US" altLang="ko-KR" sz="180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47FF8-3EF3-4D23-80F2-03354923568A}"/>
              </a:ext>
            </a:extLst>
          </p:cNvPr>
          <p:cNvSpPr txBox="1"/>
          <p:nvPr/>
        </p:nvSpPr>
        <p:spPr>
          <a:xfrm>
            <a:off x="11481759" y="6308468"/>
            <a:ext cx="631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a시월구일1" panose="02020600000000000000" pitchFamily="18" charset="-127"/>
                <a:ea typeface="a시월구일1" panose="02020600000000000000"/>
              </a:rPr>
              <a:t>3</a:t>
            </a:r>
            <a:endParaRPr lang="ko-KR" altLang="en-US" sz="1400" dirty="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484DD-48F3-4679-995A-1A36AFB64D03}"/>
              </a:ext>
            </a:extLst>
          </p:cNvPr>
          <p:cNvSpPr txBox="1"/>
          <p:nvPr/>
        </p:nvSpPr>
        <p:spPr>
          <a:xfrm>
            <a:off x="486218" y="590200"/>
            <a:ext cx="1021288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세션 방식의 구현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436B18-8FC8-4CDB-8B18-6F0850C5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46" y="1381116"/>
            <a:ext cx="4162804" cy="1993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C02200-DCF8-4E80-A72D-9C0A656B8D82}"/>
              </a:ext>
            </a:extLst>
          </p:cNvPr>
          <p:cNvSpPr txBox="1"/>
          <p:nvPr/>
        </p:nvSpPr>
        <p:spPr>
          <a:xfrm>
            <a:off x="200416" y="952910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로그인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1D954D-23D2-4CD4-AAF0-B25B2C9F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62" y="1366619"/>
            <a:ext cx="5485006" cy="2375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A28D3B-EA5C-4912-8EE9-6616D53022D9}"/>
              </a:ext>
            </a:extLst>
          </p:cNvPr>
          <p:cNvSpPr txBox="1"/>
          <p:nvPr/>
        </p:nvSpPr>
        <p:spPr>
          <a:xfrm>
            <a:off x="301084" y="3741640"/>
            <a:ext cx="609460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Flask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Session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을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import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하여 구현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DB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에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ID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가 존재할 시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Session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에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해당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id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추가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CD265-94EE-42D7-9BF7-CA3D38D978F2}"/>
              </a:ext>
            </a:extLst>
          </p:cNvPr>
          <p:cNvSpPr txBox="1"/>
          <p:nvPr/>
        </p:nvSpPr>
        <p:spPr>
          <a:xfrm>
            <a:off x="6097398" y="952910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세션 유지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85EA85-01B2-49FA-8246-8B9A0A7E0663}"/>
              </a:ext>
            </a:extLst>
          </p:cNvPr>
          <p:cNvSpPr/>
          <p:nvPr/>
        </p:nvSpPr>
        <p:spPr>
          <a:xfrm>
            <a:off x="963691" y="2869035"/>
            <a:ext cx="5139655" cy="687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시월구일1" panose="020206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B4A4C-E7DB-473E-98F0-852BA62163D5}"/>
              </a:ext>
            </a:extLst>
          </p:cNvPr>
          <p:cNvSpPr txBox="1"/>
          <p:nvPr/>
        </p:nvSpPr>
        <p:spPr>
          <a:xfrm>
            <a:off x="6103346" y="3429000"/>
            <a:ext cx="537699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홈으로 들어왔을 때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session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이 존재한다면 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바로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play.html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로 이동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8B18D8-454E-4A85-8198-8713800E5248}"/>
              </a:ext>
            </a:extLst>
          </p:cNvPr>
          <p:cNvSpPr/>
          <p:nvPr/>
        </p:nvSpPr>
        <p:spPr>
          <a:xfrm>
            <a:off x="6990114" y="1901348"/>
            <a:ext cx="3708991" cy="967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시월구일1" panose="020206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7D510-BC0F-4C82-91D2-89B38ECAC545}"/>
              </a:ext>
            </a:extLst>
          </p:cNvPr>
          <p:cNvSpPr txBox="1"/>
          <p:nvPr/>
        </p:nvSpPr>
        <p:spPr>
          <a:xfrm>
            <a:off x="301084" y="4481699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로그아웃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380239-930F-4CC0-A343-004441938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61" y="4876933"/>
            <a:ext cx="4925112" cy="1228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A8CAC5-0080-4486-B305-DD9ED3A0CC1A}"/>
              </a:ext>
            </a:extLst>
          </p:cNvPr>
          <p:cNvSpPr txBox="1"/>
          <p:nvPr/>
        </p:nvSpPr>
        <p:spPr>
          <a:xfrm>
            <a:off x="301084" y="6141821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해당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id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Session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을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42296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D3D04-1470-4A03-BF6F-83DCADA929CD}"/>
              </a:ext>
            </a:extLst>
          </p:cNvPr>
          <p:cNvSpPr txBox="1"/>
          <p:nvPr/>
        </p:nvSpPr>
        <p:spPr>
          <a:xfrm>
            <a:off x="200416" y="194339"/>
            <a:ext cx="28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시월구일1" panose="02020600000000000000" pitchFamily="18" charset="-127"/>
                <a:ea typeface="a시월구일1" panose="02020600000000000000"/>
              </a:rPr>
              <a:t>II. </a:t>
            </a:r>
            <a:r>
              <a:rPr lang="ko-KR" altLang="en-US" sz="1800">
                <a:latin typeface="a시월구일1" panose="02020600000000000000" pitchFamily="18" charset="-127"/>
                <a:ea typeface="a시월구일1" panose="02020600000000000000"/>
              </a:rPr>
              <a:t>로그인 기능</a:t>
            </a:r>
            <a:endParaRPr lang="en-US" altLang="ko-KR" sz="180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47FF8-3EF3-4D23-80F2-03354923568A}"/>
              </a:ext>
            </a:extLst>
          </p:cNvPr>
          <p:cNvSpPr txBox="1"/>
          <p:nvPr/>
        </p:nvSpPr>
        <p:spPr>
          <a:xfrm>
            <a:off x="11481759" y="6308468"/>
            <a:ext cx="631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a시월구일1" panose="02020600000000000000" pitchFamily="18" charset="-127"/>
                <a:ea typeface="a시월구일1" panose="02020600000000000000"/>
              </a:rPr>
              <a:t>4</a:t>
            </a:r>
            <a:endParaRPr lang="ko-KR" altLang="en-US" sz="1400" dirty="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C484DD-48F3-4679-995A-1A36AFB64D03}"/>
              </a:ext>
            </a:extLst>
          </p:cNvPr>
          <p:cNvSpPr txBox="1"/>
          <p:nvPr/>
        </p:nvSpPr>
        <p:spPr>
          <a:xfrm>
            <a:off x="486218" y="590200"/>
            <a:ext cx="1021288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JWT</a:t>
            </a: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인증 방식의 구현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02200-DCF8-4E80-A72D-9C0A656B8D82}"/>
              </a:ext>
            </a:extLst>
          </p:cNvPr>
          <p:cNvSpPr txBox="1"/>
          <p:nvPr/>
        </p:nvSpPr>
        <p:spPr>
          <a:xfrm>
            <a:off x="200416" y="952910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로그인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28D3B-EA5C-4912-8EE9-6616D53022D9}"/>
              </a:ext>
            </a:extLst>
          </p:cNvPr>
          <p:cNvSpPr txBox="1"/>
          <p:nvPr/>
        </p:nvSpPr>
        <p:spPr>
          <a:xfrm>
            <a:off x="301084" y="3696215"/>
            <a:ext cx="609460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Flask_jwt_extended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패키지를 사용하여 구현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DB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에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ID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가 존재할 시 토큰 발급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1CD265-94EE-42D7-9BF7-CA3D38D978F2}"/>
              </a:ext>
            </a:extLst>
          </p:cNvPr>
          <p:cNvSpPr txBox="1"/>
          <p:nvPr/>
        </p:nvSpPr>
        <p:spPr>
          <a:xfrm>
            <a:off x="6097398" y="952910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세션 유지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B4A4C-E7DB-473E-98F0-852BA62163D5}"/>
              </a:ext>
            </a:extLst>
          </p:cNvPr>
          <p:cNvSpPr txBox="1"/>
          <p:nvPr/>
        </p:nvSpPr>
        <p:spPr>
          <a:xfrm>
            <a:off x="6103346" y="3556932"/>
            <a:ext cx="5787570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jwt_optional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조건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홈으로 들어왔을 때 토큰이 존재한다면 바로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play.html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로 이동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7D510-BC0F-4C82-91D2-89B38ECAC545}"/>
              </a:ext>
            </a:extLst>
          </p:cNvPr>
          <p:cNvSpPr txBox="1"/>
          <p:nvPr/>
        </p:nvSpPr>
        <p:spPr>
          <a:xfrm>
            <a:off x="301084" y="4481699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로그아웃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8CAC5-0080-4486-B305-DD9ED3A0CC1A}"/>
              </a:ext>
            </a:extLst>
          </p:cNvPr>
          <p:cNvSpPr txBox="1"/>
          <p:nvPr/>
        </p:nvSpPr>
        <p:spPr>
          <a:xfrm>
            <a:off x="301084" y="6141821"/>
            <a:ext cx="609460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해당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id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Jwt_cookie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를 제거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1CC505-1D70-4557-93A9-3337B2E8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99" y="1378793"/>
            <a:ext cx="4891260" cy="217813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8B18D8-454E-4A85-8198-8713800E5248}"/>
              </a:ext>
            </a:extLst>
          </p:cNvPr>
          <p:cNvSpPr/>
          <p:nvPr/>
        </p:nvSpPr>
        <p:spPr>
          <a:xfrm>
            <a:off x="6644200" y="1646017"/>
            <a:ext cx="1358897" cy="199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시월구일1" panose="0202060000000000000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D8B19C-3B9D-4434-85B9-F2E967DC1B1E}"/>
              </a:ext>
            </a:extLst>
          </p:cNvPr>
          <p:cNvSpPr/>
          <p:nvPr/>
        </p:nvSpPr>
        <p:spPr>
          <a:xfrm>
            <a:off x="6930824" y="2082690"/>
            <a:ext cx="4549514" cy="1218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시월구일1" panose="0202060000000000000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F9D9C9-D53F-4323-B9B5-73783CF8F28F}"/>
              </a:ext>
            </a:extLst>
          </p:cNvPr>
          <p:cNvGrpSpPr/>
          <p:nvPr/>
        </p:nvGrpSpPr>
        <p:grpSpPr>
          <a:xfrm>
            <a:off x="785161" y="1308367"/>
            <a:ext cx="4543813" cy="2398897"/>
            <a:chOff x="563218" y="1463560"/>
            <a:chExt cx="4543813" cy="23988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1D954D-23D2-4CD4-AAF0-B25B2C9F3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160" b="89369"/>
            <a:stretch/>
          </p:blipFill>
          <p:spPr>
            <a:xfrm>
              <a:off x="563219" y="1463560"/>
              <a:ext cx="4543812" cy="2524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A9C6950-3159-4776-80A3-2ADE4D837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218" y="1716034"/>
              <a:ext cx="4543813" cy="2146423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85EA85-01B2-49FA-8246-8B9A0A7E0663}"/>
              </a:ext>
            </a:extLst>
          </p:cNvPr>
          <p:cNvSpPr/>
          <p:nvPr/>
        </p:nvSpPr>
        <p:spPr>
          <a:xfrm>
            <a:off x="785161" y="1560841"/>
            <a:ext cx="4449570" cy="1286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시월구일1" panose="0202060000000000000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56C46FA-F095-4E24-83B8-C7BAAFA87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161" y="4812834"/>
            <a:ext cx="4543813" cy="13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448BD-9543-4C42-A4F3-76B5F8A9C32B}"/>
              </a:ext>
            </a:extLst>
          </p:cNvPr>
          <p:cNvSpPr txBox="1"/>
          <p:nvPr/>
        </p:nvSpPr>
        <p:spPr>
          <a:xfrm>
            <a:off x="200416" y="194339"/>
            <a:ext cx="28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시월구일1" panose="02020600000000000000" pitchFamily="18" charset="-127"/>
                <a:ea typeface="a시월구일1" panose="02020600000000000000"/>
              </a:rPr>
              <a:t>II. </a:t>
            </a:r>
            <a:r>
              <a:rPr lang="ko-KR" altLang="en-US" sz="1800">
                <a:latin typeface="a시월구일1" panose="02020600000000000000" pitchFamily="18" charset="-127"/>
                <a:ea typeface="a시월구일1" panose="02020600000000000000"/>
              </a:rPr>
              <a:t>로그인 기능</a:t>
            </a:r>
            <a:endParaRPr lang="en-US" altLang="ko-KR" sz="180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ED6AC-1868-40D7-B110-C1101153C067}"/>
              </a:ext>
            </a:extLst>
          </p:cNvPr>
          <p:cNvSpPr txBox="1"/>
          <p:nvPr/>
        </p:nvSpPr>
        <p:spPr>
          <a:xfrm>
            <a:off x="11481759" y="6308468"/>
            <a:ext cx="631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a시월구일1" panose="02020600000000000000" pitchFamily="18" charset="-127"/>
                <a:ea typeface="a시월구일1" panose="02020600000000000000"/>
              </a:rPr>
              <a:t>5</a:t>
            </a:r>
            <a:endParaRPr lang="ko-KR" altLang="en-US" sz="1400" dirty="0"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67CB3-3F77-4146-91F1-8BBE4487E425}"/>
              </a:ext>
            </a:extLst>
          </p:cNvPr>
          <p:cNvSpPr txBox="1"/>
          <p:nvPr/>
        </p:nvSpPr>
        <p:spPr>
          <a:xfrm>
            <a:off x="586885" y="988881"/>
            <a:ext cx="1021288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비밀번호 암호화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8B4AE-00DB-47E1-8224-F0B77FCD159C}"/>
              </a:ext>
            </a:extLst>
          </p:cNvPr>
          <p:cNvSpPr txBox="1"/>
          <p:nvPr/>
        </p:nvSpPr>
        <p:spPr>
          <a:xfrm>
            <a:off x="586885" y="3536781"/>
            <a:ext cx="609460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회원가입 예외 처리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0EE1A51-8BA0-4CC4-B482-95F8D9B0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9" y="1632777"/>
            <a:ext cx="4824062" cy="3951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5888FB-E9BC-4C2B-9893-F082A3BF5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" r="-1"/>
          <a:stretch/>
        </p:blipFill>
        <p:spPr>
          <a:xfrm>
            <a:off x="6753503" y="1066764"/>
            <a:ext cx="4776158" cy="2289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F6AE54-C43D-4337-B8E6-7A77A40CBF27}"/>
              </a:ext>
            </a:extLst>
          </p:cNvPr>
          <p:cNvSpPr txBox="1"/>
          <p:nvPr/>
        </p:nvSpPr>
        <p:spPr>
          <a:xfrm>
            <a:off x="6434899" y="3314013"/>
            <a:ext cx="609460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DB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에 비밀번호가 해시 형태로 저장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7BE477-90D3-4CDC-8BC1-D4F842AF2B64}"/>
              </a:ext>
            </a:extLst>
          </p:cNvPr>
          <p:cNvSpPr/>
          <p:nvPr/>
        </p:nvSpPr>
        <p:spPr>
          <a:xfrm>
            <a:off x="5885383" y="2094280"/>
            <a:ext cx="753304" cy="41402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a시월구일1" panose="020206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96835C-3D4D-4064-8C25-6E00D20CE319}"/>
              </a:ext>
            </a:extLst>
          </p:cNvPr>
          <p:cNvSpPr txBox="1"/>
          <p:nvPr/>
        </p:nvSpPr>
        <p:spPr>
          <a:xfrm>
            <a:off x="200416" y="2094280"/>
            <a:ext cx="6094602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werkzeug.security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패키지의 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  generate_password_hash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를 </a:t>
            </a: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import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 하여 구현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5291237-C05D-4DFA-820A-AA3B79F8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5" y="4102794"/>
            <a:ext cx="4188967" cy="23522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5CFB09-0DC9-4B71-9ECB-FE547A98544F}"/>
              </a:ext>
            </a:extLst>
          </p:cNvPr>
          <p:cNvSpPr txBox="1"/>
          <p:nvPr/>
        </p:nvSpPr>
        <p:spPr>
          <a:xfrm>
            <a:off x="4907668" y="4047944"/>
            <a:ext cx="6094602" cy="106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회원가입 </a:t>
            </a:r>
            <a:r>
              <a:rPr lang="en-US" altLang="ko-KR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Fail </a:t>
            </a:r>
            <a:r>
              <a:rPr lang="ko-KR" altLang="en-US" sz="16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반환</a:t>
            </a:r>
            <a:endParaRPr lang="en-US" altLang="ko-KR" sz="16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이미 존재하는 아이디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/>
              </a:rPr>
              <a:t>입력이 공백일 경우</a:t>
            </a:r>
            <a:endParaRPr lang="en-US" altLang="ko-KR" sz="140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3212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B23F77-FFA6-4BCA-A45D-AAC783A13DB4}"/>
              </a:ext>
            </a:extLst>
          </p:cNvPr>
          <p:cNvSpPr txBox="1"/>
          <p:nvPr/>
        </p:nvSpPr>
        <p:spPr>
          <a:xfrm>
            <a:off x="200416" y="194339"/>
            <a:ext cx="389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10" panose="02030504000101010101" pitchFamily="18" charset="-127"/>
                <a:ea typeface="a시월구일1" panose="02020600000000000000"/>
              </a:rPr>
              <a:t>III. </a:t>
            </a:r>
            <a:r>
              <a:rPr lang="en-US" altLang="ko-KR" sz="1800" dirty="0">
                <a:latin typeface="-윤고딕310" panose="02030504000101010101" pitchFamily="18" charset="-127"/>
                <a:ea typeface="a시월구일1" panose="02020600000000000000"/>
              </a:rPr>
              <a:t>Jinja2 </a:t>
            </a:r>
            <a:r>
              <a:rPr lang="ko-KR" altLang="en-US" sz="1800" dirty="0">
                <a:latin typeface="-윤고딕310" panose="02030504000101010101" pitchFamily="18" charset="-127"/>
                <a:ea typeface="a시월구일1" panose="02020600000000000000"/>
              </a:rPr>
              <a:t>템플릿</a:t>
            </a:r>
            <a:r>
              <a:rPr lang="en-US" altLang="ko-KR" sz="1800" dirty="0">
                <a:latin typeface="-윤고딕310" panose="02030504000101010101" pitchFamily="18" charset="-127"/>
                <a:ea typeface="a시월구일1" panose="02020600000000000000"/>
              </a:rPr>
              <a:t> </a:t>
            </a:r>
            <a:r>
              <a:rPr lang="ko-KR" altLang="en-US" sz="1800" dirty="0">
                <a:latin typeface="-윤고딕310" panose="02030504000101010101" pitchFamily="18" charset="-127"/>
                <a:ea typeface="a시월구일1" panose="02020600000000000000"/>
              </a:rPr>
              <a:t>서버사이드 렌더링</a:t>
            </a:r>
            <a:endParaRPr lang="en-US" altLang="ko-KR" sz="1800" dirty="0">
              <a:latin typeface="-윤고딕310" panose="02030504000101010101" pitchFamily="18" charset="-127"/>
              <a:ea typeface="a시월구일1" panose="02020600000000000000"/>
            </a:endParaRPr>
          </a:p>
          <a:p>
            <a:endParaRPr lang="ko-KR" altLang="en-US" dirty="0">
              <a:latin typeface="-윤고딕310" panose="02030504000101010101" pitchFamily="18" charset="-127"/>
              <a:ea typeface="a시월구일1" panose="0202060000000000000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1F525-A021-42FD-93EC-8E1D8F0F8DAB}"/>
              </a:ext>
            </a:extLst>
          </p:cNvPr>
          <p:cNvSpPr txBox="1"/>
          <p:nvPr/>
        </p:nvSpPr>
        <p:spPr>
          <a:xfrm>
            <a:off x="586885" y="1066764"/>
            <a:ext cx="102128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기능</a:t>
            </a:r>
            <a:endParaRPr lang="en-US" altLang="ko-KR" sz="1600" dirty="0">
              <a:solidFill>
                <a:srgbClr val="000000"/>
              </a:solidFill>
              <a:latin typeface="-윤고딕310" panose="02030504000101010101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Volume control panel </a:t>
            </a:r>
            <a:r>
              <a:rPr lang="ko-KR" altLang="en-US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페이지 로딩 시</a:t>
            </a:r>
            <a:r>
              <a:rPr lang="en-US" altLang="ko-KR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각 </a:t>
            </a:r>
            <a:r>
              <a:rPr lang="en-US" altLang="ko-KR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user </a:t>
            </a:r>
            <a:r>
              <a:rPr lang="ko-KR" altLang="en-US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가 저장한 세션의 볼륨을 불러오기</a:t>
            </a:r>
            <a:endParaRPr lang="en-US" altLang="ko-KR" sz="1600" dirty="0">
              <a:solidFill>
                <a:srgbClr val="000000"/>
              </a:solidFill>
              <a:latin typeface="-윤고딕310" panose="02030504000101010101" pitchFamily="18" charset="-127"/>
              <a:ea typeface="a시월구일1" panose="0202060000000000000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48" y="1954875"/>
            <a:ext cx="4831359" cy="1545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1F525-A021-42FD-93EC-8E1D8F0F8DAB}"/>
              </a:ext>
            </a:extLst>
          </p:cNvPr>
          <p:cNvSpPr txBox="1"/>
          <p:nvPr/>
        </p:nvSpPr>
        <p:spPr>
          <a:xfrm>
            <a:off x="586885" y="3616797"/>
            <a:ext cx="1021288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구현</a:t>
            </a:r>
            <a:endParaRPr lang="en-US" altLang="ko-KR" sz="1600" dirty="0">
              <a:solidFill>
                <a:srgbClr val="000000"/>
              </a:solidFill>
              <a:latin typeface="-윤고딕310" panose="02030504000101010101" pitchFamily="18" charset="-127"/>
              <a:ea typeface="a시월구일1" panose="0202060000000000000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처음 페이지 로딩 시</a:t>
            </a:r>
            <a:r>
              <a:rPr lang="en-US" altLang="ko-KR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-윤고딕310" panose="02030504000101010101" pitchFamily="18" charset="-127"/>
                <a:ea typeface="a시월구일1" panose="02020600000000000000"/>
              </a:rPr>
              <a:t>저장된 볼륨들을 각 변수에 넣어주기</a:t>
            </a:r>
            <a:endParaRPr lang="en-US" altLang="ko-KR" sz="1600" dirty="0">
              <a:solidFill>
                <a:srgbClr val="000000"/>
              </a:solidFill>
              <a:latin typeface="-윤고딕310" panose="02030504000101010101" pitchFamily="18" charset="-127"/>
              <a:ea typeface="a시월구일1" panose="0202060000000000000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93" y="4578254"/>
            <a:ext cx="3464294" cy="18259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85" y="4578255"/>
            <a:ext cx="5137830" cy="18259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3719" y="6404200"/>
            <a:ext cx="565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a시월구일1" panose="02020600000000000000"/>
              </a:rPr>
              <a:t>app.py: </a:t>
            </a:r>
            <a:r>
              <a:rPr lang="ko-KR" altLang="en-US" sz="1400" dirty="0">
                <a:latin typeface="-윤고딕310" panose="02030504000101010101" pitchFamily="18" charset="-127"/>
                <a:ea typeface="a시월구일1" panose="02020600000000000000"/>
              </a:rPr>
              <a:t>페이지 렌더링 시</a:t>
            </a:r>
            <a:r>
              <a:rPr lang="en-US" altLang="ko-KR" sz="1400">
                <a:latin typeface="-윤고딕310" panose="02030504000101010101" pitchFamily="18" charset="-127"/>
                <a:ea typeface="a시월구일1" panose="02020600000000000000"/>
              </a:rPr>
              <a:t>, DB</a:t>
            </a:r>
            <a:r>
              <a:rPr lang="ko-KR" altLang="en-US" sz="1400" dirty="0">
                <a:latin typeface="-윤고딕310" panose="02030504000101010101" pitchFamily="18" charset="-127"/>
                <a:ea typeface="a시월구일1" panose="02020600000000000000"/>
              </a:rPr>
              <a:t>에서 해당 </a:t>
            </a:r>
            <a:r>
              <a:rPr lang="en-US" altLang="ko-KR" sz="1400" dirty="0">
                <a:latin typeface="-윤고딕310" panose="02030504000101010101" pitchFamily="18" charset="-127"/>
                <a:ea typeface="a시월구일1" panose="02020600000000000000"/>
              </a:rPr>
              <a:t>user</a:t>
            </a:r>
            <a:r>
              <a:rPr lang="ko-KR" altLang="en-US" sz="1400" dirty="0">
                <a:latin typeface="-윤고딕310" panose="02030504000101010101" pitchFamily="18" charset="-127"/>
                <a:ea typeface="a시월구일1" panose="02020600000000000000"/>
              </a:rPr>
              <a:t>의 </a:t>
            </a:r>
            <a:r>
              <a:rPr lang="en-US" altLang="ko-KR" sz="1400" dirty="0">
                <a:latin typeface="-윤고딕310" panose="02030504000101010101" pitchFamily="18" charset="-127"/>
                <a:ea typeface="a시월구일1" panose="02020600000000000000"/>
              </a:rPr>
              <a:t>volume </a:t>
            </a:r>
            <a:r>
              <a:rPr lang="ko-KR" altLang="en-US" sz="1400" dirty="0">
                <a:latin typeface="-윤고딕310" panose="02030504000101010101" pitchFamily="18" charset="-127"/>
                <a:ea typeface="a시월구일1" panose="02020600000000000000"/>
              </a:rPr>
              <a:t>정보를 적용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8693" y="6404200"/>
            <a:ext cx="5557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-윤고딕310" panose="02030504000101010101" pitchFamily="18" charset="-127"/>
                <a:ea typeface="a시월구일1" panose="02020600000000000000"/>
              </a:rPr>
              <a:t>Play.html: </a:t>
            </a:r>
            <a:r>
              <a:rPr lang="ko-KR" altLang="en-US" sz="1400" dirty="0">
                <a:latin typeface="-윤고딕310" panose="02030504000101010101" pitchFamily="18" charset="-127"/>
                <a:ea typeface="a시월구일1" panose="02020600000000000000"/>
              </a:rPr>
              <a:t>페이지 처음 로딩 시</a:t>
            </a:r>
            <a:r>
              <a:rPr lang="en-US" altLang="ko-KR" sz="1400" dirty="0">
                <a:latin typeface="-윤고딕310" panose="02030504000101010101" pitchFamily="18" charset="-127"/>
                <a:ea typeface="a시월구일1" panose="02020600000000000000"/>
              </a:rPr>
              <a:t>, DB</a:t>
            </a:r>
            <a:r>
              <a:rPr lang="ko-KR" altLang="en-US" sz="1400" dirty="0">
                <a:latin typeface="-윤고딕310" panose="02030504000101010101" pitchFamily="18" charset="-127"/>
                <a:ea typeface="a시월구일1" panose="02020600000000000000"/>
              </a:rPr>
              <a:t>에서 불러온 값으로 </a:t>
            </a:r>
            <a:r>
              <a:rPr lang="ko-KR" altLang="en-US" sz="1400" dirty="0" err="1">
                <a:latin typeface="-윤고딕310" panose="02030504000101010101" pitchFamily="18" charset="-127"/>
                <a:ea typeface="a시월구일1" panose="02020600000000000000"/>
              </a:rPr>
              <a:t>변수값</a:t>
            </a:r>
            <a:r>
              <a:rPr lang="ko-KR" altLang="en-US" sz="1400" dirty="0">
                <a:latin typeface="-윤고딕310" panose="02030504000101010101" pitchFamily="18" charset="-127"/>
                <a:ea typeface="a시월구일1" panose="02020600000000000000"/>
              </a:rPr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120908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6E8FF36-6901-4C02-ABCF-844BF936F285}"/>
              </a:ext>
            </a:extLst>
          </p:cNvPr>
          <p:cNvSpPr txBox="1"/>
          <p:nvPr/>
        </p:nvSpPr>
        <p:spPr>
          <a:xfrm>
            <a:off x="200416" y="194339"/>
            <a:ext cx="283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IV. </a:t>
            </a:r>
            <a:r>
              <a: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rPr>
              <a:t>개선사항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BAD41-90BA-4198-9A56-A490803EB06C}"/>
              </a:ext>
            </a:extLst>
          </p:cNvPr>
          <p:cNvSpPr txBox="1"/>
          <p:nvPr/>
        </p:nvSpPr>
        <p:spPr>
          <a:xfrm>
            <a:off x="11481759" y="6308468"/>
            <a:ext cx="63188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latin typeface="a시월구일1" panose="02020600000000000000" pitchFamily="18" charset="-127"/>
                <a:ea typeface="a시월구일1" panose="02020600000000000000" pitchFamily="18" charset="-127"/>
              </a:rPr>
              <a:t>7</a:t>
            </a:r>
            <a:endParaRPr lang="ko-KR" altLang="en-US" sz="14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A0DBA1-3F1F-487E-9895-8A4733C99D6E}"/>
              </a:ext>
            </a:extLst>
          </p:cNvPr>
          <p:cNvSpPr txBox="1"/>
          <p:nvPr/>
        </p:nvSpPr>
        <p:spPr>
          <a:xfrm>
            <a:off x="586886" y="733147"/>
            <a:ext cx="4773680" cy="102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Get </a:t>
            </a: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방식으로 홈이 아닌 </a:t>
            </a:r>
            <a:r>
              <a: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API</a:t>
            </a: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에 직접 접근할 수 있는 문제</a:t>
            </a:r>
            <a:endParaRPr lang="en-US" altLang="ko-KR" sz="1200" dirty="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내부적으로만 접근해야 하는 엔드 포인트의 외부 접근을 차단</a:t>
            </a:r>
            <a:endParaRPr lang="en-US" altLang="ko-KR" sz="1000" dirty="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Ex : </a:t>
            </a:r>
            <a:r>
              <a:rPr lang="ko-KR" altLang="en-US" sz="10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서버 방화벽 이용</a:t>
            </a:r>
            <a:r>
              <a:rPr lang="en-US" altLang="ko-KR" sz="10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웹서버 설정</a:t>
            </a:r>
            <a:r>
              <a:rPr lang="en-US" altLang="ko-KR" sz="10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, remote address</a:t>
            </a:r>
            <a:r>
              <a:rPr lang="ko-KR" altLang="en-US" sz="10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를 직접 차단</a:t>
            </a:r>
            <a:endParaRPr lang="en-US" altLang="ko-KR" sz="1000" dirty="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F0963-4D59-4001-AC3D-C8C3492FD66B}"/>
              </a:ext>
            </a:extLst>
          </p:cNvPr>
          <p:cNvSpPr txBox="1"/>
          <p:nvPr/>
        </p:nvSpPr>
        <p:spPr>
          <a:xfrm>
            <a:off x="586886" y="5020700"/>
            <a:ext cx="477368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새로 고침을 고려한</a:t>
            </a:r>
            <a:r>
              <a: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Server-side</a:t>
            </a: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Customer-side rendering</a:t>
            </a: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사용 여부의 결정</a:t>
            </a:r>
            <a:endParaRPr lang="en-US" altLang="ko-KR" sz="1200" dirty="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F50F4-B46C-4D0B-9CEF-E39336C374DC}"/>
              </a:ext>
            </a:extLst>
          </p:cNvPr>
          <p:cNvSpPr txBox="1"/>
          <p:nvPr/>
        </p:nvSpPr>
        <p:spPr>
          <a:xfrm>
            <a:off x="6096000" y="5095798"/>
            <a:ext cx="4773680" cy="6106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쿠키가 아닌 </a:t>
            </a:r>
            <a:r>
              <a: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Http header</a:t>
            </a: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를 통해서 </a:t>
            </a:r>
            <a:r>
              <a: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token</a:t>
            </a: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을 주고 </a:t>
            </a:r>
            <a:r>
              <a: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session </a:t>
            </a:r>
            <a:r>
              <a:rPr lang="ko-KR" altLang="en-US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저장소에 저장</a:t>
            </a:r>
            <a:endParaRPr lang="en-US" altLang="ko-KR" sz="1200" dirty="0">
              <a:solidFill>
                <a:srgbClr val="0000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36F9426-4FEF-4346-840E-91D4B12F531E}"/>
              </a:ext>
            </a:extLst>
          </p:cNvPr>
          <p:cNvGrpSpPr/>
          <p:nvPr/>
        </p:nvGrpSpPr>
        <p:grpSpPr>
          <a:xfrm>
            <a:off x="586886" y="1936742"/>
            <a:ext cx="4773680" cy="2903706"/>
            <a:chOff x="586886" y="1936742"/>
            <a:chExt cx="4773680" cy="29037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F58F7A-1CE0-4957-A125-875DE4F22D4A}"/>
                </a:ext>
              </a:extLst>
            </p:cNvPr>
            <p:cNvSpPr txBox="1"/>
            <p:nvPr/>
          </p:nvSpPr>
          <p:spPr>
            <a:xfrm>
              <a:off x="586886" y="1936742"/>
              <a:ext cx="4773680" cy="3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rgbClr val="000000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비밀번호 최소 요구 조건 추가</a:t>
              </a:r>
              <a:endPara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1F4C27C-4BE2-4BE0-814D-59F79F05C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368" y="2363423"/>
              <a:ext cx="2873802" cy="247702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879A78-682F-422B-A500-14677B825CD4}"/>
              </a:ext>
            </a:extLst>
          </p:cNvPr>
          <p:cNvGrpSpPr/>
          <p:nvPr/>
        </p:nvGrpSpPr>
        <p:grpSpPr>
          <a:xfrm>
            <a:off x="6096000" y="733147"/>
            <a:ext cx="4773680" cy="1864940"/>
            <a:chOff x="6096000" y="733147"/>
            <a:chExt cx="4773680" cy="18649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BC735A-8EFF-44BE-9229-CDD78EF3459A}"/>
                </a:ext>
              </a:extLst>
            </p:cNvPr>
            <p:cNvSpPr txBox="1"/>
            <p:nvPr/>
          </p:nvSpPr>
          <p:spPr>
            <a:xfrm>
              <a:off x="6096000" y="733147"/>
              <a:ext cx="4773680" cy="3336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rgbClr val="000000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사용자 사운드 파일 업로드 기능 추가</a:t>
              </a:r>
              <a:endPara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67A6A90-A0F0-4DDD-89FC-191126065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732"/>
            <a:stretch/>
          </p:blipFill>
          <p:spPr>
            <a:xfrm>
              <a:off x="6512957" y="1066764"/>
              <a:ext cx="2780260" cy="1531323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EB42DB-2D5F-4384-9FB4-325C3B0C9751}"/>
              </a:ext>
            </a:extLst>
          </p:cNvPr>
          <p:cNvGrpSpPr/>
          <p:nvPr/>
        </p:nvGrpSpPr>
        <p:grpSpPr>
          <a:xfrm>
            <a:off x="6096000" y="2702602"/>
            <a:ext cx="4773680" cy="2059579"/>
            <a:chOff x="6096000" y="4129410"/>
            <a:chExt cx="4773680" cy="2059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54E6A0-A99F-4D9C-948C-0C259115BE6F}"/>
                </a:ext>
              </a:extLst>
            </p:cNvPr>
            <p:cNvSpPr txBox="1"/>
            <p:nvPr/>
          </p:nvSpPr>
          <p:spPr>
            <a:xfrm>
              <a:off x="6096000" y="4129410"/>
              <a:ext cx="4773680" cy="3336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rgbClr val="000000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서버 </a:t>
              </a:r>
              <a:r>
                <a:rPr lang="en-US" altLang="ko-KR" sz="1200" dirty="0">
                  <a:solidFill>
                    <a:srgbClr val="000000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DB</a:t>
              </a:r>
              <a:r>
                <a:rPr lang="ko-KR" altLang="en-US" sz="1200" dirty="0">
                  <a:solidFill>
                    <a:srgbClr val="000000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의 개인정보 암호화</a:t>
              </a:r>
              <a:endParaRPr lang="en-US" altLang="ko-KR" sz="1200" dirty="0">
                <a:solidFill>
                  <a:srgbClr val="0000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7E4B159-22D9-4593-A293-3D32D95C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2957" y="4463027"/>
              <a:ext cx="3491931" cy="1725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57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24A37A-FDD1-4010-AA1D-D79FC119C105}"/>
              </a:ext>
            </a:extLst>
          </p:cNvPr>
          <p:cNvSpPr txBox="1"/>
          <p:nvPr/>
        </p:nvSpPr>
        <p:spPr>
          <a:xfrm>
            <a:off x="3682651" y="3141517"/>
            <a:ext cx="512314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latin typeface="a시월구일1" panose="02020600000000000000" pitchFamily="18" charset="-127"/>
                <a:ea typeface="a시월구일1" panose="02020600000000000000" pitchFamily="18" charset="-127"/>
              </a:rPr>
              <a:t>감사합니다</a:t>
            </a:r>
            <a:r>
              <a:rPr lang="en-US" altLang="ko-KR" sz="2400">
                <a:latin typeface="a시월구일1" panose="02020600000000000000" pitchFamily="18" charset="-127"/>
                <a:ea typeface="a시월구일1" panose="02020600000000000000" pitchFamily="18" charset="-127"/>
              </a:rPr>
              <a:t>.</a:t>
            </a:r>
            <a:endParaRPr lang="ko-KR" altLang="en-US" sz="20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18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401</Words>
  <Application>Microsoft Office PowerPoint</Application>
  <PresentationFormat>와이드스크린</PresentationFormat>
  <Paragraphs>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-apple-system</vt:lpstr>
      <vt:lpstr>a시월구일1</vt:lpstr>
      <vt:lpstr>맑은 고딕</vt:lpstr>
      <vt:lpstr>-윤고딕310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sinsik</dc:creator>
  <cp:lastModifiedBy>김승현</cp:lastModifiedBy>
  <cp:revision>94</cp:revision>
  <dcterms:created xsi:type="dcterms:W3CDTF">2020-11-02T10:58:30Z</dcterms:created>
  <dcterms:modified xsi:type="dcterms:W3CDTF">2020-12-10T03:18:07Z</dcterms:modified>
</cp:coreProperties>
</file>