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6" r:id="rId4"/>
    <p:sldId id="258" r:id="rId5"/>
    <p:sldId id="273" r:id="rId6"/>
    <p:sldId id="274" r:id="rId7"/>
    <p:sldId id="275" r:id="rId8"/>
    <p:sldId id="276" r:id="rId9"/>
    <p:sldId id="287" r:id="rId10"/>
    <p:sldId id="259" r:id="rId11"/>
    <p:sldId id="277" r:id="rId12"/>
    <p:sldId id="278" r:id="rId13"/>
    <p:sldId id="279" r:id="rId14"/>
    <p:sldId id="288" r:id="rId15"/>
    <p:sldId id="260" r:id="rId16"/>
    <p:sldId id="280" r:id="rId17"/>
    <p:sldId id="281" r:id="rId18"/>
    <p:sldId id="282" r:id="rId19"/>
    <p:sldId id="263" r:id="rId20"/>
    <p:sldId id="267" r:id="rId21"/>
    <p:sldId id="289" r:id="rId22"/>
    <p:sldId id="261" r:id="rId23"/>
    <p:sldId id="283" r:id="rId24"/>
    <p:sldId id="270" r:id="rId25"/>
    <p:sldId id="269" r:id="rId26"/>
    <p:sldId id="284" r:id="rId27"/>
    <p:sldId id="285" r:id="rId28"/>
    <p:sldId id="265" r:id="rId29"/>
    <p:sldId id="266" r:id="rId30"/>
    <p:sldId id="291" r:id="rId31"/>
    <p:sldId id="292" r:id="rId32"/>
    <p:sldId id="293" r:id="rId33"/>
    <p:sldId id="294" r:id="rId34"/>
    <p:sldId id="271" r:id="rId35"/>
    <p:sldId id="290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Docker, Containers, etc.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8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– Virtual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machines abstract over the physical hardware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1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– Virtual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machines abstract over the physical hardware</a:t>
            </a:r>
          </a:p>
          <a:p>
            <a:r>
              <a:rPr lang="en-GB" dirty="0" smtClean="0"/>
              <a:t>Multiple apps running on the same infrastructure through VMs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1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– Virtual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machines abstract over the physical hardware</a:t>
            </a:r>
          </a:p>
          <a:p>
            <a:r>
              <a:rPr lang="en-GB" dirty="0" smtClean="0"/>
              <a:t>Multiple apps running on the same infrastructure through VMs</a:t>
            </a:r>
          </a:p>
          <a:p>
            <a:r>
              <a:rPr lang="en-GB" dirty="0" smtClean="0"/>
              <a:t>Operating costs associated with each VM (CPU, RAM, disk)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– Virtual Machines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Virtual machines abstract over the physical hardware</a:t>
            </a:r>
          </a:p>
          <a:p>
            <a:r>
              <a:rPr lang="en-GB" dirty="0" smtClean="0"/>
              <a:t>Multiple apps running on the same infrastructure through VMs</a:t>
            </a:r>
          </a:p>
          <a:p>
            <a:r>
              <a:rPr lang="en-GB" dirty="0" smtClean="0"/>
              <a:t>Operating costs associated with each VM (CPU, RAM, disk)</a:t>
            </a:r>
          </a:p>
          <a:p>
            <a:r>
              <a:rPr lang="en-GB" dirty="0" smtClean="0"/>
              <a:t>Maintenance costs associated with each VM (patching, upgrading, security, etc.)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0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r>
              <a:rPr lang="en-GB" dirty="0" smtClean="0"/>
              <a:t>– Containers?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95" y="1820133"/>
            <a:ext cx="5411097" cy="3515657"/>
          </a:xfrm>
        </p:spPr>
      </p:pic>
    </p:spTree>
    <p:extLst>
      <p:ext uri="{BB962C8B-B14F-4D97-AF65-F5344CB8AC3E}">
        <p14:creationId xmlns:p14="http://schemas.microsoft.com/office/powerpoint/2010/main" val="28869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r>
              <a:rPr lang="en-GB" dirty="0" smtClean="0"/>
              <a:t>–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Maximise resource utilisation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r>
              <a:rPr lang="en-GB" dirty="0" smtClean="0"/>
              <a:t>–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Maximise resource utilisation</a:t>
            </a:r>
          </a:p>
          <a:p>
            <a:r>
              <a:rPr lang="en-GB" dirty="0" smtClean="0"/>
              <a:t>Consistent deployment and execution in across environments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3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r>
              <a:rPr lang="en-GB" dirty="0" smtClean="0"/>
              <a:t>–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Maximise resource utilisation</a:t>
            </a:r>
          </a:p>
          <a:p>
            <a:r>
              <a:rPr lang="en-GB" dirty="0" smtClean="0"/>
              <a:t>Consistent deployment and execution in across environments</a:t>
            </a:r>
          </a:p>
          <a:p>
            <a:r>
              <a:rPr lang="en-GB" dirty="0" smtClean="0"/>
              <a:t>Infrastructure agnostic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r>
              <a:rPr lang="en-GB" dirty="0" smtClean="0"/>
              <a:t>–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Maximise resource utilisation</a:t>
            </a:r>
          </a:p>
          <a:p>
            <a:r>
              <a:rPr lang="en-GB" dirty="0" smtClean="0"/>
              <a:t>Consistent deployment and execution in across environments</a:t>
            </a:r>
          </a:p>
          <a:p>
            <a:r>
              <a:rPr lang="en-GB" dirty="0" smtClean="0"/>
              <a:t>Infrastructure agnostic</a:t>
            </a:r>
          </a:p>
          <a:p>
            <a:r>
              <a:rPr lang="en-GB" dirty="0" smtClean="0"/>
              <a:t>Lightweight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Registry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Repository for container images</a:t>
            </a:r>
          </a:p>
          <a:p>
            <a:r>
              <a:rPr lang="en-GB" dirty="0" smtClean="0"/>
              <a:t>Define and upload your own container images</a:t>
            </a:r>
          </a:p>
          <a:p>
            <a:r>
              <a:rPr lang="en-GB" dirty="0" smtClean="0"/>
              <a:t>Docker Hub is the official Docker registry on the web</a:t>
            </a:r>
          </a:p>
          <a:p>
            <a:r>
              <a:rPr lang="en-GB" dirty="0" smtClean="0"/>
              <a:t>Third party registries available (Amazon, Google, Quay,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8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containers?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abstraction layer over the operating system</a:t>
            </a:r>
          </a:p>
          <a:p>
            <a:r>
              <a:rPr lang="en-GB" dirty="0" smtClean="0"/>
              <a:t>Enable multiple apps to run on a single node</a:t>
            </a:r>
          </a:p>
          <a:p>
            <a:r>
              <a:rPr lang="en-GB" dirty="0" smtClean="0"/>
              <a:t>Enable apps to use the resources of the host OS in isolation</a:t>
            </a:r>
          </a:p>
          <a:p>
            <a:r>
              <a:rPr lang="en-GB" dirty="0" smtClean="0"/>
              <a:t>Wrap up apps in </a:t>
            </a:r>
            <a:r>
              <a:rPr lang="en-GB" dirty="0"/>
              <a:t>a complete </a:t>
            </a:r>
            <a:r>
              <a:rPr lang="en-GB" dirty="0" smtClean="0"/>
              <a:t>file system </a:t>
            </a:r>
            <a:r>
              <a:rPr lang="en-GB" dirty="0"/>
              <a:t>that contains everything </a:t>
            </a:r>
            <a:r>
              <a:rPr lang="en-GB" dirty="0" smtClean="0"/>
              <a:t>they </a:t>
            </a:r>
            <a:r>
              <a:rPr lang="en-GB" dirty="0"/>
              <a:t>needs to run: code, runtime, system tools, </a:t>
            </a:r>
            <a:r>
              <a:rPr lang="en-GB" dirty="0" smtClean="0"/>
              <a:t>etc.</a:t>
            </a:r>
          </a:p>
          <a:p>
            <a:r>
              <a:rPr lang="en-GB" dirty="0" smtClean="0"/>
              <a:t>Enables apps to work the same way, </a:t>
            </a:r>
            <a:r>
              <a:rPr lang="en-GB" dirty="0"/>
              <a:t>regardless of the environment </a:t>
            </a:r>
            <a:r>
              <a:rPr lang="en-GB" dirty="0" smtClean="0"/>
              <a:t>they are </a:t>
            </a:r>
            <a:r>
              <a:rPr lang="en-GB" dirty="0"/>
              <a:t>running </a:t>
            </a:r>
            <a:r>
              <a:rPr lang="en-GB" dirty="0" smtClean="0"/>
              <a:t>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Orchestration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Defining the application components</a:t>
            </a:r>
          </a:p>
          <a:p>
            <a:r>
              <a:rPr lang="en-GB" dirty="0" smtClean="0"/>
              <a:t>Provisioning container hosts</a:t>
            </a:r>
          </a:p>
          <a:p>
            <a:r>
              <a:rPr lang="en-GB" dirty="0" smtClean="0"/>
              <a:t>Defining distribution of containers across hosts</a:t>
            </a:r>
          </a:p>
          <a:p>
            <a:r>
              <a:rPr lang="en-GB" dirty="0" smtClean="0"/>
              <a:t>Deploying application components as a 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2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74" y="1333407"/>
            <a:ext cx="5322630" cy="4741166"/>
          </a:xfrm>
        </p:spPr>
      </p:pic>
    </p:spTree>
    <p:extLst>
      <p:ext uri="{BB962C8B-B14F-4D97-AF65-F5344CB8AC3E}">
        <p14:creationId xmlns:p14="http://schemas.microsoft.com/office/powerpoint/2010/main" val="1423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is to containers what VMWare is to hypervisors</a:t>
            </a:r>
          </a:p>
          <a:p>
            <a:r>
              <a:rPr lang="en-GB" dirty="0" smtClean="0"/>
              <a:t>Docker Inc. is the major player in the container world</a:t>
            </a:r>
          </a:p>
          <a:p>
            <a:r>
              <a:rPr lang="en-GB" dirty="0" smtClean="0"/>
              <a:t>The Docker Project is open source</a:t>
            </a:r>
          </a:p>
          <a:p>
            <a:r>
              <a:rPr lang="en-GB" dirty="0" smtClean="0"/>
              <a:t>The Docker Project is made up of the docker engine and related tools</a:t>
            </a:r>
          </a:p>
          <a:p>
            <a:r>
              <a:rPr lang="en-GB" dirty="0" smtClean="0"/>
              <a:t>Public roadmap/release cycle</a:t>
            </a:r>
          </a:p>
          <a:p>
            <a:r>
              <a:rPr lang="en-GB" dirty="0" smtClean="0"/>
              <a:t>Backed by some of the biggest names in the industry</a:t>
            </a:r>
          </a:p>
          <a:p>
            <a:r>
              <a:rPr lang="en-GB" dirty="0" smtClean="0"/>
              <a:t>The Open Container Initiative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-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Hub</a:t>
            </a:r>
          </a:p>
          <a:p>
            <a:pPr lvl="1"/>
            <a:r>
              <a:rPr lang="en-GB" dirty="0" smtClean="0"/>
              <a:t>A hosted registry service</a:t>
            </a:r>
          </a:p>
          <a:p>
            <a:pPr lvl="1"/>
            <a:r>
              <a:rPr lang="en-GB" dirty="0" smtClean="0"/>
              <a:t>Registry capabilities for public and private content</a:t>
            </a:r>
          </a:p>
          <a:p>
            <a:pPr lvl="1"/>
            <a:r>
              <a:rPr lang="en-GB" dirty="0" smtClean="0"/>
              <a:t>Manage access and permissions through organisations/teams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101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-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Hub</a:t>
            </a:r>
          </a:p>
          <a:p>
            <a:pPr lvl="1"/>
            <a:r>
              <a:rPr lang="en-GB" dirty="0" smtClean="0"/>
              <a:t>A hosted registry service</a:t>
            </a:r>
          </a:p>
          <a:p>
            <a:pPr lvl="1"/>
            <a:r>
              <a:rPr lang="en-GB" dirty="0" smtClean="0"/>
              <a:t>Registry capabilities for public and private content</a:t>
            </a:r>
          </a:p>
          <a:p>
            <a:pPr lvl="1"/>
            <a:r>
              <a:rPr lang="en-GB" dirty="0" smtClean="0"/>
              <a:t>Manage access and permissions through organisations/teams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Docker Cloud</a:t>
            </a:r>
          </a:p>
          <a:p>
            <a:pPr lvl="1"/>
            <a:r>
              <a:rPr lang="en-GB" dirty="0" smtClean="0"/>
              <a:t>Deploy </a:t>
            </a:r>
            <a:r>
              <a:rPr lang="en-GB" dirty="0"/>
              <a:t>and </a:t>
            </a:r>
            <a:r>
              <a:rPr lang="en-GB" dirty="0" smtClean="0"/>
              <a:t>manage dockerized apps with cloud tools</a:t>
            </a:r>
            <a:endParaRPr lang="en-GB" dirty="0"/>
          </a:p>
          <a:p>
            <a:pPr lvl="1"/>
            <a:r>
              <a:rPr lang="en-GB" dirty="0" smtClean="0"/>
              <a:t>Integrate </a:t>
            </a:r>
            <a:r>
              <a:rPr lang="en-GB" dirty="0"/>
              <a:t>with </a:t>
            </a:r>
            <a:r>
              <a:rPr lang="en-GB" dirty="0" smtClean="0"/>
              <a:t>cloud </a:t>
            </a:r>
            <a:r>
              <a:rPr lang="en-GB" dirty="0"/>
              <a:t>infrastructure services</a:t>
            </a:r>
          </a:p>
          <a:p>
            <a:pPr lvl="1"/>
            <a:r>
              <a:rPr lang="en-GB" dirty="0" smtClean="0"/>
              <a:t>Integrate </a:t>
            </a:r>
            <a:r>
              <a:rPr lang="en-GB" dirty="0"/>
              <a:t>with </a:t>
            </a:r>
            <a:r>
              <a:rPr lang="en-GB" dirty="0" smtClean="0"/>
              <a:t>continuous </a:t>
            </a:r>
            <a:r>
              <a:rPr lang="en-GB" dirty="0"/>
              <a:t>delivery pipeline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36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- Datacenter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Support for Docker Engine</a:t>
            </a:r>
          </a:p>
          <a:p>
            <a:pPr lvl="1"/>
            <a:r>
              <a:rPr lang="en-GB" dirty="0" smtClean="0"/>
              <a:t>Support from the source</a:t>
            </a:r>
          </a:p>
          <a:p>
            <a:pPr lvl="1"/>
            <a:r>
              <a:rPr lang="en-GB" dirty="0" smtClean="0"/>
              <a:t>Hot fixes, patches and support for older versions of Docker engine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61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- Datacenter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Support for Docker Engine</a:t>
            </a:r>
          </a:p>
          <a:p>
            <a:pPr lvl="1"/>
            <a:r>
              <a:rPr lang="en-GB" dirty="0" smtClean="0"/>
              <a:t>Support from the source</a:t>
            </a:r>
          </a:p>
          <a:p>
            <a:pPr lvl="1"/>
            <a:r>
              <a:rPr lang="en-GB" dirty="0" smtClean="0"/>
              <a:t>Hot fixes, patches and support for older versions of Docker engine</a:t>
            </a:r>
          </a:p>
          <a:p>
            <a:endParaRPr lang="en-GB" dirty="0" smtClean="0"/>
          </a:p>
          <a:p>
            <a:r>
              <a:rPr lang="en-GB" dirty="0" smtClean="0"/>
              <a:t>Docker Trusted Registry</a:t>
            </a:r>
          </a:p>
          <a:p>
            <a:pPr lvl="1"/>
            <a:r>
              <a:rPr lang="en-GB" dirty="0" smtClean="0"/>
              <a:t>Private dedicated image registry</a:t>
            </a:r>
          </a:p>
          <a:p>
            <a:pPr lvl="1"/>
            <a:r>
              <a:rPr lang="en-GB" dirty="0" smtClean="0"/>
              <a:t>Store and manage images on-premises or on virtual private cloud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023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- Datacenter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Support for Docker Engine</a:t>
            </a:r>
          </a:p>
          <a:p>
            <a:pPr lvl="1"/>
            <a:r>
              <a:rPr lang="en-GB" dirty="0" smtClean="0"/>
              <a:t>Support from the source</a:t>
            </a:r>
          </a:p>
          <a:p>
            <a:pPr lvl="1"/>
            <a:r>
              <a:rPr lang="en-GB" dirty="0" smtClean="0"/>
              <a:t>Hot fixes, patches and support for older versions of Docker engine</a:t>
            </a:r>
          </a:p>
          <a:p>
            <a:endParaRPr lang="en-GB" dirty="0" smtClean="0"/>
          </a:p>
          <a:p>
            <a:r>
              <a:rPr lang="en-GB" dirty="0" smtClean="0"/>
              <a:t>Docker Trusted Registry</a:t>
            </a:r>
          </a:p>
          <a:p>
            <a:pPr lvl="1"/>
            <a:r>
              <a:rPr lang="en-GB" dirty="0" smtClean="0"/>
              <a:t>Private dedicated image registry</a:t>
            </a:r>
          </a:p>
          <a:p>
            <a:pPr lvl="1"/>
            <a:r>
              <a:rPr lang="en-GB" dirty="0" smtClean="0"/>
              <a:t>Store and manage images on-premises or on virtual private cloud</a:t>
            </a:r>
          </a:p>
          <a:p>
            <a:endParaRPr lang="en-GB" dirty="0" smtClean="0"/>
          </a:p>
          <a:p>
            <a:r>
              <a:rPr lang="en-GB" dirty="0" smtClean="0"/>
              <a:t>Universal Control Pane</a:t>
            </a:r>
          </a:p>
          <a:p>
            <a:pPr lvl="1"/>
            <a:r>
              <a:rPr lang="en-GB" dirty="0" smtClean="0"/>
              <a:t>Deploy/manage dockerized apps</a:t>
            </a:r>
          </a:p>
          <a:p>
            <a:pPr lvl="1"/>
            <a:r>
              <a:rPr lang="en-GB" dirty="0" smtClean="0"/>
              <a:t>Deploy to private infrastructure or public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9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Offerings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Kubernetes</a:t>
            </a:r>
          </a:p>
          <a:p>
            <a:r>
              <a:rPr lang="en-GB" dirty="0" smtClean="0"/>
              <a:t>Mesosphere DCOS</a:t>
            </a:r>
          </a:p>
          <a:p>
            <a:r>
              <a:rPr lang="en-GB" dirty="0" smtClean="0"/>
              <a:t>CoreOS</a:t>
            </a:r>
          </a:p>
          <a:p>
            <a:r>
              <a:rPr lang="en-GB" dirty="0" smtClean="0"/>
              <a:t>OpenStack Magnum</a:t>
            </a:r>
          </a:p>
          <a:p>
            <a:r>
              <a:rPr lang="en-GB" dirty="0" smtClean="0"/>
              <a:t>Quay.io</a:t>
            </a:r>
          </a:p>
          <a:p>
            <a:r>
              <a:rPr lang="en-GB" dirty="0" smtClean="0"/>
              <a:t>RancherOS</a:t>
            </a:r>
          </a:p>
          <a:p>
            <a:r>
              <a:rPr lang="en-GB" dirty="0" smtClean="0"/>
              <a:t>Etc.,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Engine - The docker engine</a:t>
            </a:r>
          </a:p>
          <a:p>
            <a:r>
              <a:rPr lang="en-GB" dirty="0" smtClean="0"/>
              <a:t>Docker Machine - Automated Docker provisioning</a:t>
            </a:r>
          </a:p>
          <a:p>
            <a:r>
              <a:rPr lang="en-GB" dirty="0"/>
              <a:t>Docker </a:t>
            </a:r>
            <a:r>
              <a:rPr lang="en-GB" dirty="0" smtClean="0"/>
              <a:t>Registry - </a:t>
            </a:r>
            <a:r>
              <a:rPr lang="en-GB" dirty="0"/>
              <a:t>Open source Docker image distribution</a:t>
            </a:r>
          </a:p>
          <a:p>
            <a:r>
              <a:rPr lang="en-GB" dirty="0" smtClean="0"/>
              <a:t>Docker Compose - Define multi-container apps</a:t>
            </a:r>
          </a:p>
          <a:p>
            <a:r>
              <a:rPr lang="en-GB" dirty="0" smtClean="0"/>
              <a:t>Docker Swarm - Host cluster and container scheduling</a:t>
            </a:r>
          </a:p>
          <a:p>
            <a:r>
              <a:rPr lang="en-GB" dirty="0" err="1" smtClean="0"/>
              <a:t>Kitematic</a:t>
            </a:r>
            <a:r>
              <a:rPr lang="en-GB" dirty="0"/>
              <a:t> </a:t>
            </a:r>
            <a:r>
              <a:rPr lang="en-GB" dirty="0" smtClean="0"/>
              <a:t>- Desktop GUI for 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2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00" y="1825625"/>
            <a:ext cx="6530999" cy="4351338"/>
          </a:xfrm>
        </p:spPr>
      </p:pic>
    </p:spTree>
    <p:extLst>
      <p:ext uri="{BB962C8B-B14F-4D97-AF65-F5344CB8AC3E}">
        <p14:creationId xmlns:p14="http://schemas.microsoft.com/office/powerpoint/2010/main" val="17089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7991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</a:p>
          <a:p>
            <a:r>
              <a:rPr lang="en-GB" dirty="0" smtClean="0"/>
              <a:t>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2774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</a:p>
          <a:p>
            <a:r>
              <a:rPr lang="en-GB" dirty="0" smtClean="0"/>
              <a:t>Continuous Delivery</a:t>
            </a:r>
          </a:p>
          <a:p>
            <a:r>
              <a:rPr lang="en-GB" dirty="0" smtClean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6584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</a:p>
          <a:p>
            <a:r>
              <a:rPr lang="en-GB" dirty="0" smtClean="0"/>
              <a:t>Continuous Delivery</a:t>
            </a:r>
          </a:p>
          <a:p>
            <a:r>
              <a:rPr lang="en-GB" dirty="0" smtClean="0"/>
              <a:t>DevOps</a:t>
            </a:r>
          </a:p>
          <a:p>
            <a:r>
              <a:rPr lang="en-GB" dirty="0" smtClean="0"/>
              <a:t>Infrastructure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65" y="1549098"/>
            <a:ext cx="6498512" cy="4395075"/>
          </a:xfrm>
        </p:spPr>
      </p:pic>
    </p:spTree>
    <p:extLst>
      <p:ext uri="{BB962C8B-B14F-4D97-AF65-F5344CB8AC3E}">
        <p14:creationId xmlns:p14="http://schemas.microsoft.com/office/powerpoint/2010/main" val="10059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Containers are here</a:t>
            </a:r>
          </a:p>
          <a:p>
            <a:r>
              <a:rPr lang="en-GB" dirty="0" smtClean="0"/>
              <a:t>Docker is de facto standard</a:t>
            </a:r>
          </a:p>
          <a:p>
            <a:r>
              <a:rPr lang="en-GB" dirty="0" smtClean="0"/>
              <a:t>Ready made tools for the cloud and on-premises</a:t>
            </a:r>
          </a:p>
          <a:p>
            <a:r>
              <a:rPr lang="en-GB" dirty="0" smtClean="0"/>
              <a:t>Commercial support from Docker Inc. and others</a:t>
            </a:r>
          </a:p>
          <a:p>
            <a:r>
              <a:rPr lang="en-GB" dirty="0" smtClean="0"/>
              <a:t>Wider ecosystem</a:t>
            </a:r>
          </a:p>
          <a:p>
            <a:pPr lvl="1"/>
            <a:r>
              <a:rPr lang="en-GB" dirty="0" smtClean="0"/>
              <a:t>Big names: IBM, Microsoft, HPE, Dell, VMWare, AWS, Red Hat, etc.</a:t>
            </a:r>
          </a:p>
          <a:p>
            <a:pPr lvl="1"/>
            <a:r>
              <a:rPr lang="en-GB" dirty="0" err="1" smtClean="0"/>
              <a:t>Startups</a:t>
            </a:r>
            <a:r>
              <a:rPr lang="en-GB" dirty="0" smtClean="0"/>
              <a:t>: </a:t>
            </a:r>
            <a:r>
              <a:rPr lang="en-GB" dirty="0" err="1" smtClean="0"/>
              <a:t>Portworx</a:t>
            </a:r>
            <a:r>
              <a:rPr lang="en-GB" dirty="0" smtClean="0"/>
              <a:t>, </a:t>
            </a:r>
            <a:r>
              <a:rPr lang="en-GB" dirty="0" err="1" smtClean="0"/>
              <a:t>ClusterHQ</a:t>
            </a:r>
            <a:r>
              <a:rPr lang="en-GB" dirty="0" smtClean="0"/>
              <a:t>, Rancher, Quay.io, </a:t>
            </a:r>
            <a:r>
              <a:rPr lang="en-GB" dirty="0" err="1" smtClean="0"/>
              <a:t>Sysdig</a:t>
            </a:r>
            <a:r>
              <a:rPr lang="en-GB" dirty="0" smtClean="0"/>
              <a:t>, </a:t>
            </a:r>
            <a:r>
              <a:rPr lang="en-GB" dirty="0" err="1" smtClean="0"/>
              <a:t>CirclCI</a:t>
            </a:r>
            <a:r>
              <a:rPr lang="en-GB" dirty="0" smtClean="0"/>
              <a:t>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9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Apps deployed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24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Apps deployed to physical servers </a:t>
            </a:r>
          </a:p>
          <a:p>
            <a:pPr lvl="1"/>
            <a:r>
              <a:rPr lang="en-GB" dirty="0" smtClean="0"/>
              <a:t>Time to market subject to procurement lead times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0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Apps deployed to physical servers </a:t>
            </a:r>
          </a:p>
          <a:p>
            <a:pPr lvl="1"/>
            <a:r>
              <a:rPr lang="en-GB" dirty="0" smtClean="0"/>
              <a:t>Time to market subject to procurement lead times</a:t>
            </a:r>
          </a:p>
          <a:p>
            <a:pPr lvl="1"/>
            <a:r>
              <a:rPr lang="en-GB" dirty="0" smtClean="0"/>
              <a:t>Up-front capital expenditure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90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Apps deployed to physical servers </a:t>
            </a:r>
          </a:p>
          <a:p>
            <a:pPr lvl="1"/>
            <a:r>
              <a:rPr lang="en-GB" dirty="0" smtClean="0"/>
              <a:t>Time to market subject to procurement lead times</a:t>
            </a:r>
          </a:p>
          <a:p>
            <a:pPr lvl="1"/>
            <a:r>
              <a:rPr lang="en-GB" dirty="0" smtClean="0"/>
              <a:t>Up-front capital expenditure</a:t>
            </a:r>
          </a:p>
          <a:p>
            <a:pPr lvl="1"/>
            <a:r>
              <a:rPr lang="en-GB" dirty="0" smtClean="0"/>
              <a:t>On-going operational expenditure 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3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past – Physical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Apps deployed to physical servers </a:t>
            </a:r>
          </a:p>
          <a:p>
            <a:pPr lvl="1"/>
            <a:r>
              <a:rPr lang="en-GB" dirty="0" smtClean="0"/>
              <a:t>Time to market subject to procurement lead times</a:t>
            </a:r>
          </a:p>
          <a:p>
            <a:pPr lvl="1"/>
            <a:r>
              <a:rPr lang="en-GB" dirty="0" smtClean="0"/>
              <a:t>Up-front capital expenditure</a:t>
            </a:r>
          </a:p>
          <a:p>
            <a:pPr lvl="1"/>
            <a:r>
              <a:rPr lang="en-GB" dirty="0" smtClean="0"/>
              <a:t>On-going operational expenditure </a:t>
            </a:r>
          </a:p>
          <a:p>
            <a:pPr lvl="1"/>
            <a:r>
              <a:rPr lang="en-GB" dirty="0" smtClean="0"/>
              <a:t>Largely inefficient resource utilisation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48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present – Virtual Machines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1" y="1364355"/>
            <a:ext cx="4495909" cy="4884045"/>
          </a:xfrm>
        </p:spPr>
      </p:pic>
    </p:spTree>
    <p:extLst>
      <p:ext uri="{BB962C8B-B14F-4D97-AF65-F5344CB8AC3E}">
        <p14:creationId xmlns:p14="http://schemas.microsoft.com/office/powerpoint/2010/main" val="32032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810</Words>
  <Application>Microsoft Office PowerPoint</Application>
  <PresentationFormat>Widescreen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Docker, Containers, etc.</vt:lpstr>
      <vt:lpstr>What are containers?</vt:lpstr>
      <vt:lpstr>The past – Physical Servers</vt:lpstr>
      <vt:lpstr>The past – Physical Servers</vt:lpstr>
      <vt:lpstr>The past – Physical Servers</vt:lpstr>
      <vt:lpstr>The past – Physical Servers</vt:lpstr>
      <vt:lpstr>The past – Physical Servers</vt:lpstr>
      <vt:lpstr>The past – Physical Servers</vt:lpstr>
      <vt:lpstr>The present – Virtual Machines</vt:lpstr>
      <vt:lpstr>The present – Virtual Machines</vt:lpstr>
      <vt:lpstr>The present – Virtual Machines</vt:lpstr>
      <vt:lpstr>The present – Virtual Machines</vt:lpstr>
      <vt:lpstr>The present – Virtual Machines</vt:lpstr>
      <vt:lpstr>The future – Containers?</vt:lpstr>
      <vt:lpstr>The future – Containers?</vt:lpstr>
      <vt:lpstr>The future – Containers?</vt:lpstr>
      <vt:lpstr>The future – Containers?</vt:lpstr>
      <vt:lpstr>The future – Containers?</vt:lpstr>
      <vt:lpstr>Container Registry</vt:lpstr>
      <vt:lpstr>Container Orchestration</vt:lpstr>
      <vt:lpstr>Docker</vt:lpstr>
      <vt:lpstr>Docker</vt:lpstr>
      <vt:lpstr>Docker - Cloud</vt:lpstr>
      <vt:lpstr>Docker - Cloud</vt:lpstr>
      <vt:lpstr>Docker - Datacenter</vt:lpstr>
      <vt:lpstr>Docker - Datacenter</vt:lpstr>
      <vt:lpstr>Docker - Datacenter</vt:lpstr>
      <vt:lpstr>Alternative Offerings</vt:lpstr>
      <vt:lpstr>Docker Toolbox</vt:lpstr>
      <vt:lpstr>Docker Use Cases</vt:lpstr>
      <vt:lpstr>Docker Use Cases</vt:lpstr>
      <vt:lpstr>Docker Use Cases</vt:lpstr>
      <vt:lpstr>Docker Use Cases</vt:lpstr>
      <vt:lpstr>Showtime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Containers</dc:title>
  <dc:creator>Eric Lubisse</dc:creator>
  <cp:lastModifiedBy>Eric Lubisse</cp:lastModifiedBy>
  <cp:revision>57</cp:revision>
  <dcterms:created xsi:type="dcterms:W3CDTF">2016-02-23T15:28:50Z</dcterms:created>
  <dcterms:modified xsi:type="dcterms:W3CDTF">2016-02-26T09:30:28Z</dcterms:modified>
</cp:coreProperties>
</file>