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9" r:id="rId5"/>
    <p:sldId id="258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9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5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A4D4-A9DF-4D7C-BA9E-F5913EF6999D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E63D-57C7-49A7-9200-0F4B6608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007A5-BF7D-4650-86AA-C26A17C3B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0" y="2109651"/>
            <a:ext cx="5059680" cy="140031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PORTFOLIO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F8745-A053-4B8F-B4DE-205F110E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151" y="3559624"/>
            <a:ext cx="2641963" cy="540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400" dirty="0"/>
              <a:t>이름 </a:t>
            </a:r>
            <a:r>
              <a:rPr lang="en-US" altLang="ko-KR" sz="1400" dirty="0"/>
              <a:t>: </a:t>
            </a:r>
            <a:r>
              <a:rPr lang="ko-KR" altLang="en-US" sz="1400" dirty="0"/>
              <a:t>조승제</a:t>
            </a:r>
            <a:endParaRPr lang="en-US" altLang="ko-KR" sz="1400" dirty="0"/>
          </a:p>
          <a:p>
            <a:pPr algn="l"/>
            <a:r>
              <a:rPr lang="ko-KR" altLang="en-US" sz="1400" dirty="0"/>
              <a:t>메일 </a:t>
            </a:r>
            <a:r>
              <a:rPr lang="en-US" altLang="ko-KR" sz="1400" dirty="0"/>
              <a:t>: wean103030@gmail.com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1BCD34-5C50-4E19-B9B9-4B058FEFA40C}"/>
              </a:ext>
            </a:extLst>
          </p:cNvPr>
          <p:cNvSpPr/>
          <p:nvPr/>
        </p:nvSpPr>
        <p:spPr>
          <a:xfrm>
            <a:off x="3778431" y="3559624"/>
            <a:ext cx="4572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0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780957" y="9703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/>
              <a:t>주제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딥러닝</a:t>
            </a:r>
            <a:r>
              <a:rPr lang="ko-KR" altLang="en-US" sz="1400" b="1" dirty="0"/>
              <a:t> 모델인 </a:t>
            </a:r>
            <a:r>
              <a:rPr lang="en-US" altLang="ko-KR" sz="1400" b="1" dirty="0"/>
              <a:t>YOLO</a:t>
            </a:r>
            <a:r>
              <a:rPr lang="ko-KR" altLang="en-US" sz="1400" b="1" dirty="0"/>
              <a:t>를 사용한 번호판 인식 어플리케이션 제작</a:t>
            </a:r>
            <a:endParaRPr lang="en-US" altLang="ko-KR" sz="1400" b="1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ABC7E93-5513-401E-94F8-ADAB4825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38217"/>
              </p:ext>
            </p:extLst>
          </p:nvPr>
        </p:nvGraphicFramePr>
        <p:xfrm>
          <a:off x="780957" y="1304309"/>
          <a:ext cx="8067210" cy="7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42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613442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613442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613442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613442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</a:tblGrid>
              <a:tr h="38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3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20. 08 ~ 20. 09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번호판 인식 앱 개발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100% (</a:t>
                      </a:r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Android, Kotlin, Java, Node.js, YoloV3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Android Studio, </a:t>
                      </a:r>
                    </a:p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Visual Code, </a:t>
                      </a:r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Darknet</a:t>
                      </a:r>
                      <a:endParaRPr lang="en-US" altLang="ko-KR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01990E-4391-4290-90B3-DD6C9AB7DA95}"/>
              </a:ext>
            </a:extLst>
          </p:cNvPr>
          <p:cNvSpPr/>
          <p:nvPr/>
        </p:nvSpPr>
        <p:spPr>
          <a:xfrm>
            <a:off x="0" y="-1"/>
            <a:ext cx="12192000" cy="853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EE42F9-8975-40B3-8A89-580B172B1A7F}"/>
              </a:ext>
            </a:extLst>
          </p:cNvPr>
          <p:cNvSpPr txBox="1"/>
          <p:nvPr/>
        </p:nvSpPr>
        <p:spPr>
          <a:xfrm>
            <a:off x="309729" y="48657"/>
            <a:ext cx="838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01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B887D8-501C-4F02-BD49-4E778D290725}"/>
              </a:ext>
            </a:extLst>
          </p:cNvPr>
          <p:cNvSpPr/>
          <p:nvPr/>
        </p:nvSpPr>
        <p:spPr>
          <a:xfrm>
            <a:off x="1256947" y="149585"/>
            <a:ext cx="5400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AAD72-8685-4AE6-847E-BC6DCF143B7E}"/>
              </a:ext>
            </a:extLst>
          </p:cNvPr>
          <p:cNvSpPr txBox="1"/>
          <p:nvPr/>
        </p:nvSpPr>
        <p:spPr>
          <a:xfrm>
            <a:off x="1419474" y="73988"/>
            <a:ext cx="575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FFFF"/>
                </a:solidFill>
              </a:rPr>
              <a:t>번호판 인식 앱 개발 프로젝트</a:t>
            </a:r>
            <a:endParaRPr lang="ko-KR" altLang="en-US" sz="2400" b="1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877FAF-5D58-4FD1-AC64-D98C05A4A5B5}"/>
              </a:ext>
            </a:extLst>
          </p:cNvPr>
          <p:cNvSpPr txBox="1"/>
          <p:nvPr/>
        </p:nvSpPr>
        <p:spPr>
          <a:xfrm>
            <a:off x="1419474" y="53901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개인 프로젝트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3B04573-3F54-4AE9-B4AB-95C1F0188B56}"/>
              </a:ext>
            </a:extLst>
          </p:cNvPr>
          <p:cNvGrpSpPr/>
          <p:nvPr/>
        </p:nvGrpSpPr>
        <p:grpSpPr>
          <a:xfrm>
            <a:off x="454754" y="2161559"/>
            <a:ext cx="4449755" cy="4516329"/>
            <a:chOff x="729074" y="1802658"/>
            <a:chExt cx="4639760" cy="470917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C00D969-7060-47B5-AE65-21D0624E28A1}"/>
                </a:ext>
              </a:extLst>
            </p:cNvPr>
            <p:cNvSpPr/>
            <p:nvPr/>
          </p:nvSpPr>
          <p:spPr>
            <a:xfrm>
              <a:off x="729074" y="1805633"/>
              <a:ext cx="4639760" cy="470620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B964B4-7DE8-4196-9282-E1B023BD3A5B}"/>
                </a:ext>
              </a:extLst>
            </p:cNvPr>
            <p:cNvSpPr txBox="1"/>
            <p:nvPr/>
          </p:nvSpPr>
          <p:spPr>
            <a:xfrm>
              <a:off x="729074" y="1802658"/>
              <a:ext cx="1673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Architecture</a:t>
              </a:r>
              <a:endParaRPr lang="ko-KR" altLang="en-US" sz="2000" b="1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3DA4505-AE8B-4FB2-B0B4-C51D9FE31036}"/>
                </a:ext>
              </a:extLst>
            </p:cNvPr>
            <p:cNvGrpSpPr/>
            <p:nvPr/>
          </p:nvGrpSpPr>
          <p:grpSpPr>
            <a:xfrm>
              <a:off x="2144871" y="2271354"/>
              <a:ext cx="1808167" cy="1561655"/>
              <a:chOff x="1369621" y="2377440"/>
              <a:chExt cx="2314104" cy="1998617"/>
            </a:xfrm>
          </p:grpSpPr>
          <p:pic>
            <p:nvPicPr>
              <p:cNvPr id="110" name="Picture 2">
                <a:extLst>
                  <a:ext uri="{FF2B5EF4-FFF2-40B4-BE49-F238E27FC236}">
                    <a16:creationId xmlns:a16="http://schemas.microsoft.com/office/drawing/2014/main" id="{D2CA264B-7E1E-43A5-BC88-FA651B01DA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6646" y="2651060"/>
                <a:ext cx="1340053" cy="1621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사각형: 둥근 모서리 31">
                <a:extLst>
                  <a:ext uri="{FF2B5EF4-FFF2-40B4-BE49-F238E27FC236}">
                    <a16:creationId xmlns:a16="http://schemas.microsoft.com/office/drawing/2014/main" id="{D9E534AC-17E5-4FC4-B34D-BEAB8642B511}"/>
                  </a:ext>
                </a:extLst>
              </p:cNvPr>
              <p:cNvSpPr/>
              <p:nvPr/>
            </p:nvSpPr>
            <p:spPr>
              <a:xfrm>
                <a:off x="1369621" y="2377440"/>
                <a:ext cx="2314104" cy="1998617"/>
              </a:xfrm>
              <a:prstGeom prst="roundRect">
                <a:avLst>
                  <a:gd name="adj" fmla="val 11765"/>
                </a:avLst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205BD71-03EF-4961-8ABE-51634DA4EDE7}"/>
                  </a:ext>
                </a:extLst>
              </p:cNvPr>
              <p:cNvSpPr txBox="1"/>
              <p:nvPr/>
            </p:nvSpPr>
            <p:spPr>
              <a:xfrm>
                <a:off x="1369621" y="2377440"/>
                <a:ext cx="831735" cy="395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client</a:t>
                </a:r>
                <a:endParaRPr lang="ko-KR" altLang="en-US" sz="1600" b="1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9A27AC2-F35B-4E44-8B63-C8E069B24F71}"/>
                </a:ext>
              </a:extLst>
            </p:cNvPr>
            <p:cNvGrpSpPr/>
            <p:nvPr/>
          </p:nvGrpSpPr>
          <p:grpSpPr>
            <a:xfrm>
              <a:off x="980445" y="4719297"/>
              <a:ext cx="4137019" cy="1561655"/>
              <a:chOff x="5964855" y="1963302"/>
              <a:chExt cx="3623282" cy="1367728"/>
            </a:xfrm>
          </p:grpSpPr>
          <p:pic>
            <p:nvPicPr>
              <p:cNvPr id="103" name="Picture 4" descr="처음 시작하는 Node.js 개발 - 1 - 설치 및 버전 관리(NVM, n) | HEROPY">
                <a:extLst>
                  <a:ext uri="{FF2B5EF4-FFF2-40B4-BE49-F238E27FC236}">
                    <a16:creationId xmlns:a16="http://schemas.microsoft.com/office/drawing/2014/main" id="{DC651D5E-68F4-4ED6-9B85-75C854ECF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57" t="13519" r="20560" b="11955"/>
              <a:stretch/>
            </p:blipFill>
            <p:spPr bwMode="auto">
              <a:xfrm>
                <a:off x="6114787" y="2187499"/>
                <a:ext cx="1621198" cy="1017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F8479B6-722B-45F0-A495-6DD7D36B6E20}"/>
                  </a:ext>
                </a:extLst>
              </p:cNvPr>
              <p:cNvSpPr txBox="1"/>
              <p:nvPr/>
            </p:nvSpPr>
            <p:spPr>
              <a:xfrm>
                <a:off x="6015644" y="1964611"/>
                <a:ext cx="7812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server</a:t>
                </a:r>
                <a:endParaRPr lang="ko-KR" altLang="en-US" sz="1600" b="1" dirty="0"/>
              </a:p>
            </p:txBody>
          </p:sp>
          <p:sp>
            <p:nvSpPr>
              <p:cNvPr id="105" name="사각형: 둥근 모서리 35">
                <a:extLst>
                  <a:ext uri="{FF2B5EF4-FFF2-40B4-BE49-F238E27FC236}">
                    <a16:creationId xmlns:a16="http://schemas.microsoft.com/office/drawing/2014/main" id="{84F20B94-AA34-4E28-B8CE-E5A714156B3F}"/>
                  </a:ext>
                </a:extLst>
              </p:cNvPr>
              <p:cNvSpPr/>
              <p:nvPr/>
            </p:nvSpPr>
            <p:spPr>
              <a:xfrm>
                <a:off x="5964855" y="1963302"/>
                <a:ext cx="3623282" cy="1367728"/>
              </a:xfrm>
              <a:prstGeom prst="roundRect">
                <a:avLst>
                  <a:gd name="adj" fmla="val 11765"/>
                </a:avLst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5CA0AA5-1EE0-437E-81C4-5D139B5D7A38}"/>
                  </a:ext>
                </a:extLst>
              </p:cNvPr>
              <p:cNvGrpSpPr/>
              <p:nvPr/>
            </p:nvGrpSpPr>
            <p:grpSpPr>
              <a:xfrm>
                <a:off x="7885917" y="2187498"/>
                <a:ext cx="1558005" cy="1017305"/>
                <a:chOff x="9031728" y="2235347"/>
                <a:chExt cx="1558005" cy="1017305"/>
              </a:xfrm>
            </p:grpSpPr>
            <p:pic>
              <p:nvPicPr>
                <p:cNvPr id="107" name="Picture 6" descr="YOLO: Real-Time Object Detection">
                  <a:extLst>
                    <a:ext uri="{FF2B5EF4-FFF2-40B4-BE49-F238E27FC236}">
                      <a16:creationId xmlns:a16="http://schemas.microsoft.com/office/drawing/2014/main" id="{900C03CC-1DCE-411D-86D3-06BA8E606E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6590" y="2562105"/>
                  <a:ext cx="1128280" cy="599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8" name="사각형: 둥근 모서리 41">
                  <a:extLst>
                    <a:ext uri="{FF2B5EF4-FFF2-40B4-BE49-F238E27FC236}">
                      <a16:creationId xmlns:a16="http://schemas.microsoft.com/office/drawing/2014/main" id="{71DC9FA2-3CD9-4F1D-9917-3AA75528FAD7}"/>
                    </a:ext>
                  </a:extLst>
                </p:cNvPr>
                <p:cNvSpPr/>
                <p:nvPr/>
              </p:nvSpPr>
              <p:spPr>
                <a:xfrm>
                  <a:off x="9031728" y="2235348"/>
                  <a:ext cx="1558005" cy="1017304"/>
                </a:xfrm>
                <a:prstGeom prst="roundRect">
                  <a:avLst>
                    <a:gd name="adj" fmla="val 11765"/>
                  </a:avLst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AFDE05C-FBF8-4909-8A01-4B9D83B22323}"/>
                    </a:ext>
                  </a:extLst>
                </p:cNvPr>
                <p:cNvSpPr txBox="1"/>
                <p:nvPr/>
              </p:nvSpPr>
              <p:spPr>
                <a:xfrm>
                  <a:off x="9044790" y="2235347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AI</a:t>
                  </a:r>
                  <a:endParaRPr lang="ko-KR" altLang="en-US" sz="1600" b="1" dirty="0"/>
                </a:p>
              </p:txBody>
            </p:sp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7BA1884D-DC15-4936-8F97-FAC0EA024921}"/>
                </a:ext>
              </a:extLst>
            </p:cNvPr>
            <p:cNvGrpSpPr/>
            <p:nvPr/>
          </p:nvGrpSpPr>
          <p:grpSpPr>
            <a:xfrm>
              <a:off x="2934721" y="3928666"/>
              <a:ext cx="228467" cy="694974"/>
              <a:chOff x="2934721" y="3928666"/>
              <a:chExt cx="228467" cy="694974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4297A617-3498-40DF-81F3-894A709FC6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15701" y="4276153"/>
                <a:ext cx="694974" cy="0"/>
              </a:xfrm>
              <a:prstGeom prst="straightConnector1">
                <a:avLst/>
              </a:prstGeom>
              <a:ln w="22225">
                <a:solidFill>
                  <a:srgbClr val="005FE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7C01D266-648A-4DB3-9A81-FD835106AE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587234" y="4276153"/>
                <a:ext cx="694974" cy="0"/>
              </a:xfrm>
              <a:prstGeom prst="straightConnector1">
                <a:avLst/>
              </a:prstGeom>
              <a:ln w="22225">
                <a:solidFill>
                  <a:srgbClr val="005FE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E615C5A-1107-4C94-ABD8-485F805BC26F}"/>
                </a:ext>
              </a:extLst>
            </p:cNvPr>
            <p:cNvSpPr txBox="1"/>
            <p:nvPr/>
          </p:nvSpPr>
          <p:spPr>
            <a:xfrm>
              <a:off x="3160534" y="412226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OKhttp3</a:t>
              </a:r>
              <a:endParaRPr lang="ko-KR" altLang="en-US" sz="1400" b="1" dirty="0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EBA0DA7-C1E6-4A83-89A2-3688747B2ED3}"/>
              </a:ext>
            </a:extLst>
          </p:cNvPr>
          <p:cNvSpPr/>
          <p:nvPr/>
        </p:nvSpPr>
        <p:spPr>
          <a:xfrm>
            <a:off x="5307505" y="2161560"/>
            <a:ext cx="6658072" cy="4513476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708E6-3C80-4863-89C8-0F2F7720EA65}"/>
              </a:ext>
            </a:extLst>
          </p:cNvPr>
          <p:cNvSpPr txBox="1"/>
          <p:nvPr/>
        </p:nvSpPr>
        <p:spPr>
          <a:xfrm>
            <a:off x="5307505" y="2161559"/>
            <a:ext cx="92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Result</a:t>
            </a:r>
            <a:endParaRPr lang="ko-KR" altLang="en-US" sz="20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06B9E9-8AC4-40DB-86D7-E9B0864FFC3B}"/>
              </a:ext>
            </a:extLst>
          </p:cNvPr>
          <p:cNvSpPr txBox="1"/>
          <p:nvPr/>
        </p:nvSpPr>
        <p:spPr>
          <a:xfrm>
            <a:off x="6128868" y="632037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메인 화면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C434DC0-5DFD-43CF-897A-895E654CF6DA}"/>
              </a:ext>
            </a:extLst>
          </p:cNvPr>
          <p:cNvSpPr txBox="1"/>
          <p:nvPr/>
        </p:nvSpPr>
        <p:spPr>
          <a:xfrm>
            <a:off x="8262079" y="63160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사진 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2955EE-691D-47F9-8AFB-C572997EBDB1}"/>
              </a:ext>
            </a:extLst>
          </p:cNvPr>
          <p:cNvSpPr txBox="1"/>
          <p:nvPr/>
        </p:nvSpPr>
        <p:spPr>
          <a:xfrm>
            <a:off x="10345595" y="63160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결과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3D2E82-CF8E-425C-91EF-E3F6ED6C9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99" y="2652924"/>
            <a:ext cx="1687258" cy="3569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6BE88F-C0A1-47CA-840E-9B18339B2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277" y="2648371"/>
            <a:ext cx="1710173" cy="3565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B0D72-9073-4AB9-9C56-C3CD0741B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4405" y="2652924"/>
            <a:ext cx="1726301" cy="35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BC7E93-5513-401E-94F8-ADAB4825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9171"/>
              </p:ext>
            </p:extLst>
          </p:nvPr>
        </p:nvGraphicFramePr>
        <p:xfrm>
          <a:off x="780957" y="1387395"/>
          <a:ext cx="9072000" cy="7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16565825"/>
                    </a:ext>
                  </a:extLst>
                </a:gridCol>
              </a:tblGrid>
              <a:tr h="38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3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20. 09 ~ 20. 10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1100" b="1" i="0" spc="-11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캡셔닝</a:t>
                      </a:r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모델 연구 개발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100% (</a:t>
                      </a:r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endParaRPr lang="en-US" altLang="ko-KR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PyCharm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44</a:t>
                      </a:r>
                      <a:r>
                        <a:rPr lang="ko-KR" altLang="en-US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팀 중 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296E93C3-3DE8-4036-B3A5-7E7FF27BA577}"/>
              </a:ext>
            </a:extLst>
          </p:cNvPr>
          <p:cNvGrpSpPr/>
          <p:nvPr/>
        </p:nvGrpSpPr>
        <p:grpSpPr>
          <a:xfrm>
            <a:off x="288438" y="2581695"/>
            <a:ext cx="3635783" cy="3670715"/>
            <a:chOff x="288438" y="2531991"/>
            <a:chExt cx="3635783" cy="36707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568BED-37A9-435E-B356-8B61E29A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538" y="2531991"/>
              <a:ext cx="1570015" cy="1381442"/>
            </a:xfrm>
            <a:prstGeom prst="rect">
              <a:avLst/>
            </a:prstGeom>
            <a:ln>
              <a:solidFill>
                <a:srgbClr val="6A6A6C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C7572-91B5-48AF-B6E0-72C3B091461E}"/>
                </a:ext>
              </a:extLst>
            </p:cNvPr>
            <p:cNvSpPr/>
            <p:nvPr/>
          </p:nvSpPr>
          <p:spPr>
            <a:xfrm>
              <a:off x="888773" y="4235448"/>
              <a:ext cx="1939554" cy="1258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E62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Image Captioning Model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287F8D-D3D1-4D52-A5F7-BEA0B5566887}"/>
                </a:ext>
              </a:extLst>
            </p:cNvPr>
            <p:cNvSpPr txBox="1"/>
            <p:nvPr/>
          </p:nvSpPr>
          <p:spPr>
            <a:xfrm>
              <a:off x="288438" y="5811571"/>
              <a:ext cx="31402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CC(=</a:t>
              </a:r>
              <a:r>
                <a:rPr lang="ko-KR" altLang="en-US" sz="1400" dirty="0" err="1"/>
                <a:t>O</a:t>
              </a:r>
              <a:r>
                <a:rPr lang="ko-KR" altLang="en-US" sz="1400" dirty="0"/>
                <a:t>)OC(CC(=</a:t>
              </a:r>
              <a:r>
                <a:rPr lang="ko-KR" altLang="en-US" sz="1400" dirty="0" err="1"/>
                <a:t>O</a:t>
              </a:r>
              <a:r>
                <a:rPr lang="ko-KR" altLang="en-US" sz="1400" dirty="0"/>
                <a:t>)[</a:t>
              </a:r>
              <a:r>
                <a:rPr lang="ko-KR" altLang="en-US" sz="1400" dirty="0" err="1"/>
                <a:t>O</a:t>
              </a:r>
              <a:r>
                <a:rPr lang="ko-KR" altLang="en-US" sz="1400" dirty="0"/>
                <a:t>-])C[</a:t>
              </a:r>
              <a:r>
                <a:rPr lang="ko-KR" altLang="en-US" sz="1400" dirty="0" err="1"/>
                <a:t>N</a:t>
              </a:r>
              <a:r>
                <a:rPr lang="ko-KR" altLang="en-US" sz="1400" dirty="0"/>
                <a:t>+](C)(C)C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C387B47-81CB-453E-89B0-97CF0BF56C7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858546" y="3913433"/>
              <a:ext cx="4" cy="322015"/>
            </a:xfrm>
            <a:prstGeom prst="straightConnector1">
              <a:avLst/>
            </a:prstGeom>
            <a:ln w="15875">
              <a:solidFill>
                <a:srgbClr val="6A6A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6D2F3A9-F90B-4107-9E8B-FC3D84C03F3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858547" y="5493784"/>
              <a:ext cx="3" cy="317787"/>
            </a:xfrm>
            <a:prstGeom prst="straightConnector1">
              <a:avLst/>
            </a:prstGeom>
            <a:ln w="15875">
              <a:solidFill>
                <a:srgbClr val="6A6A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3F74C71-85C4-4A42-A604-CE8A790172D7}"/>
                </a:ext>
              </a:extLst>
            </p:cNvPr>
            <p:cNvGrpSpPr/>
            <p:nvPr/>
          </p:nvGrpSpPr>
          <p:grpSpPr>
            <a:xfrm>
              <a:off x="3027768" y="3522168"/>
              <a:ext cx="896453" cy="2680538"/>
              <a:chOff x="3027768" y="3522168"/>
              <a:chExt cx="896453" cy="2680538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CDA876C-FF4F-441C-B171-FEB959466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768" y="3522168"/>
                <a:ext cx="896453" cy="708922"/>
              </a:xfrm>
              <a:prstGeom prst="line">
                <a:avLst/>
              </a:prstGeom>
              <a:ln w="19050">
                <a:solidFill>
                  <a:srgbClr val="6A6A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59BEB5C-3439-46F2-A004-4CEB990B4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7768" y="5493784"/>
                <a:ext cx="896453" cy="708922"/>
              </a:xfrm>
              <a:prstGeom prst="line">
                <a:avLst/>
              </a:prstGeom>
              <a:ln w="19050">
                <a:solidFill>
                  <a:srgbClr val="6A6A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2DF8E5-775F-422E-8F1D-C82CD04E5C2F}"/>
              </a:ext>
            </a:extLst>
          </p:cNvPr>
          <p:cNvGrpSpPr/>
          <p:nvPr/>
        </p:nvGrpSpPr>
        <p:grpSpPr>
          <a:xfrm>
            <a:off x="8209583" y="2841586"/>
            <a:ext cx="3434883" cy="3496083"/>
            <a:chOff x="8434742" y="2769194"/>
            <a:chExt cx="3434883" cy="349608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1621BFF-2D7F-49A8-A194-E76BA64FFC95}"/>
                </a:ext>
              </a:extLst>
            </p:cNvPr>
            <p:cNvGrpSpPr/>
            <p:nvPr/>
          </p:nvGrpSpPr>
          <p:grpSpPr>
            <a:xfrm>
              <a:off x="8720867" y="2972269"/>
              <a:ext cx="2862635" cy="3150151"/>
              <a:chOff x="8549643" y="1315266"/>
              <a:chExt cx="2862635" cy="3150151"/>
            </a:xfrm>
          </p:grpSpPr>
          <p:sp>
            <p:nvSpPr>
              <p:cNvPr id="19" name="모서리가 둥근 직사각형 1">
                <a:extLst>
                  <a:ext uri="{FF2B5EF4-FFF2-40B4-BE49-F238E27FC236}">
                    <a16:creationId xmlns:a16="http://schemas.microsoft.com/office/drawing/2014/main" id="{30F52D51-A2FC-43A1-9CC9-EA11CB4BAD9A}"/>
                  </a:ext>
                </a:extLst>
              </p:cNvPr>
              <p:cNvSpPr/>
              <p:nvPr/>
            </p:nvSpPr>
            <p:spPr>
              <a:xfrm>
                <a:off x="8549643" y="1593166"/>
                <a:ext cx="2862635" cy="2225279"/>
              </a:xfrm>
              <a:prstGeom prst="roundRect">
                <a:avLst>
                  <a:gd name="adj" fmla="val 7850"/>
                </a:avLst>
              </a:prstGeom>
              <a:noFill/>
              <a:ln w="25400">
                <a:solidFill>
                  <a:srgbClr val="6A6A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모서리가 둥근 직사각형 69">
                <a:extLst>
                  <a:ext uri="{FF2B5EF4-FFF2-40B4-BE49-F238E27FC236}">
                    <a16:creationId xmlns:a16="http://schemas.microsoft.com/office/drawing/2014/main" id="{2466FF19-4D00-47B4-910C-183F904F8DED}"/>
                  </a:ext>
                </a:extLst>
              </p:cNvPr>
              <p:cNvSpPr/>
              <p:nvPr/>
            </p:nvSpPr>
            <p:spPr>
              <a:xfrm>
                <a:off x="9062929" y="3056233"/>
                <a:ext cx="2012373" cy="140326"/>
              </a:xfrm>
              <a:prstGeom prst="roundRect">
                <a:avLst>
                  <a:gd name="adj" fmla="val 35058"/>
                </a:avLst>
              </a:prstGeom>
              <a:solidFill>
                <a:srgbClr val="B8BABD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Add &amp; Normalize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모서리가 둥근 직사각형 70">
                <a:extLst>
                  <a:ext uri="{FF2B5EF4-FFF2-40B4-BE49-F238E27FC236}">
                    <a16:creationId xmlns:a16="http://schemas.microsoft.com/office/drawing/2014/main" id="{CE271E17-36D0-48D1-8EA4-20005A26CB5A}"/>
                  </a:ext>
                </a:extLst>
              </p:cNvPr>
              <p:cNvSpPr/>
              <p:nvPr/>
            </p:nvSpPr>
            <p:spPr>
              <a:xfrm>
                <a:off x="9062929" y="3283373"/>
                <a:ext cx="2012373" cy="200789"/>
              </a:xfrm>
              <a:prstGeom prst="roundRect">
                <a:avLst>
                  <a:gd name="adj" fmla="val 35058"/>
                </a:avLst>
              </a:prstGeom>
              <a:solidFill>
                <a:srgbClr val="E62E6E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Masked Multi-head Self-Attention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BDD7638-ADA8-4526-BBCD-FACCEDAE93C7}"/>
                  </a:ext>
                </a:extLst>
              </p:cNvPr>
              <p:cNvCxnSpPr/>
              <p:nvPr/>
            </p:nvCxnSpPr>
            <p:spPr>
              <a:xfrm flipV="1">
                <a:off x="10069116" y="3196559"/>
                <a:ext cx="0" cy="86814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모서리가 둥근 직사각형 72">
                <a:extLst>
                  <a:ext uri="{FF2B5EF4-FFF2-40B4-BE49-F238E27FC236}">
                    <a16:creationId xmlns:a16="http://schemas.microsoft.com/office/drawing/2014/main" id="{46A521CC-6781-4E28-B8E6-59569D6C90D8}"/>
                  </a:ext>
                </a:extLst>
              </p:cNvPr>
              <p:cNvSpPr/>
              <p:nvPr/>
            </p:nvSpPr>
            <p:spPr>
              <a:xfrm>
                <a:off x="9062929" y="2416991"/>
                <a:ext cx="2012373" cy="140326"/>
              </a:xfrm>
              <a:prstGeom prst="roundRect">
                <a:avLst>
                  <a:gd name="adj" fmla="val 35058"/>
                </a:avLst>
              </a:prstGeom>
              <a:solidFill>
                <a:srgbClr val="B8BABD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Add &amp; Normalize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모서리가 둥근 직사각형 73">
                <a:extLst>
                  <a:ext uri="{FF2B5EF4-FFF2-40B4-BE49-F238E27FC236}">
                    <a16:creationId xmlns:a16="http://schemas.microsoft.com/office/drawing/2014/main" id="{2EFA83DE-9434-4110-AF69-4E9CFECBD1A9}"/>
                  </a:ext>
                </a:extLst>
              </p:cNvPr>
              <p:cNvSpPr/>
              <p:nvPr/>
            </p:nvSpPr>
            <p:spPr>
              <a:xfrm>
                <a:off x="9062929" y="2644132"/>
                <a:ext cx="2012373" cy="200789"/>
              </a:xfrm>
              <a:prstGeom prst="roundRect">
                <a:avLst>
                  <a:gd name="adj" fmla="val 35058"/>
                </a:avLst>
              </a:prstGeom>
              <a:solidFill>
                <a:srgbClr val="E62E6E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Multi-head Attention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CFDC94A-49D1-499D-A11B-5F7563CE957E}"/>
                  </a:ext>
                </a:extLst>
              </p:cNvPr>
              <p:cNvCxnSpPr/>
              <p:nvPr/>
            </p:nvCxnSpPr>
            <p:spPr>
              <a:xfrm flipV="1">
                <a:off x="10069116" y="2557317"/>
                <a:ext cx="0" cy="86814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모서리가 둥근 직사각형 75">
                <a:extLst>
                  <a:ext uri="{FF2B5EF4-FFF2-40B4-BE49-F238E27FC236}">
                    <a16:creationId xmlns:a16="http://schemas.microsoft.com/office/drawing/2014/main" id="{B5BF2D8C-9AEC-4983-9B83-0340FC9A5E15}"/>
                  </a:ext>
                </a:extLst>
              </p:cNvPr>
              <p:cNvSpPr/>
              <p:nvPr/>
            </p:nvSpPr>
            <p:spPr>
              <a:xfrm>
                <a:off x="9062929" y="1777749"/>
                <a:ext cx="2012373" cy="140326"/>
              </a:xfrm>
              <a:prstGeom prst="roundRect">
                <a:avLst>
                  <a:gd name="adj" fmla="val 35058"/>
                </a:avLst>
              </a:prstGeom>
              <a:solidFill>
                <a:srgbClr val="B8BABD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Add &amp; Normalize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모서리가 둥근 직사각형 76">
                <a:extLst>
                  <a:ext uri="{FF2B5EF4-FFF2-40B4-BE49-F238E27FC236}">
                    <a16:creationId xmlns:a16="http://schemas.microsoft.com/office/drawing/2014/main" id="{87E18114-CB59-4E7D-9996-D5FBCDE870BC}"/>
                  </a:ext>
                </a:extLst>
              </p:cNvPr>
              <p:cNvSpPr/>
              <p:nvPr/>
            </p:nvSpPr>
            <p:spPr>
              <a:xfrm>
                <a:off x="9062929" y="2004889"/>
                <a:ext cx="2012373" cy="200789"/>
              </a:xfrm>
              <a:prstGeom prst="roundRect">
                <a:avLst>
                  <a:gd name="adj" fmla="val 35058"/>
                </a:avLst>
              </a:prstGeom>
              <a:solidFill>
                <a:srgbClr val="CD85B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Feed Forward</a:t>
                </a:r>
                <a:endParaRPr lang="ko-KR" altLang="en-US" sz="7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FD7220E4-4450-43B1-BA8D-D53B1C73E6C0}"/>
                  </a:ext>
                </a:extLst>
              </p:cNvPr>
              <p:cNvCxnSpPr/>
              <p:nvPr/>
            </p:nvCxnSpPr>
            <p:spPr>
              <a:xfrm flipV="1">
                <a:off x="10069116" y="1918076"/>
                <a:ext cx="0" cy="86814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392AD87-1D0F-4876-8ABB-849B9232B349}"/>
                  </a:ext>
                </a:extLst>
              </p:cNvPr>
              <p:cNvCxnSpPr/>
              <p:nvPr/>
            </p:nvCxnSpPr>
            <p:spPr>
              <a:xfrm flipV="1">
                <a:off x="10069116" y="2205679"/>
                <a:ext cx="0" cy="211313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꺾인 연결선 79">
                <a:extLst>
                  <a:ext uri="{FF2B5EF4-FFF2-40B4-BE49-F238E27FC236}">
                    <a16:creationId xmlns:a16="http://schemas.microsoft.com/office/drawing/2014/main" id="{C8B1C8B7-860C-420B-84B4-8C3B5E73A7D3}"/>
                  </a:ext>
                </a:extLst>
              </p:cNvPr>
              <p:cNvCxnSpPr>
                <a:endCxn id="26" idx="3"/>
              </p:cNvCxnSpPr>
              <p:nvPr/>
            </p:nvCxnSpPr>
            <p:spPr>
              <a:xfrm flipV="1">
                <a:off x="10069116" y="1847913"/>
                <a:ext cx="1006187" cy="466228"/>
              </a:xfrm>
              <a:prstGeom prst="bentConnector3">
                <a:avLst>
                  <a:gd name="adj1" fmla="val 110487"/>
                </a:avLst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80">
                <a:extLst>
                  <a:ext uri="{FF2B5EF4-FFF2-40B4-BE49-F238E27FC236}">
                    <a16:creationId xmlns:a16="http://schemas.microsoft.com/office/drawing/2014/main" id="{BA5FDABD-2739-42E7-93C2-028A0B298FFF}"/>
                  </a:ext>
                </a:extLst>
              </p:cNvPr>
              <p:cNvCxnSpPr>
                <a:stCxn id="20" idx="0"/>
                <a:endCxn id="23" idx="3"/>
              </p:cNvCxnSpPr>
              <p:nvPr/>
            </p:nvCxnSpPr>
            <p:spPr>
              <a:xfrm rot="5400000" flipH="1" flipV="1">
                <a:off x="10287670" y="2268600"/>
                <a:ext cx="569078" cy="1006186"/>
              </a:xfrm>
              <a:prstGeom prst="bentConnector4">
                <a:avLst>
                  <a:gd name="adj1" fmla="val 15170"/>
                  <a:gd name="adj2" fmla="val 110487"/>
                </a:avLst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E4677609-B2B0-4F29-A4D4-DADD133E40C0}"/>
                  </a:ext>
                </a:extLst>
              </p:cNvPr>
              <p:cNvCxnSpPr>
                <a:cxnSpLocks/>
                <a:stCxn id="41" idx="0"/>
                <a:endCxn id="21" idx="2"/>
              </p:cNvCxnSpPr>
              <p:nvPr/>
            </p:nvCxnSpPr>
            <p:spPr>
              <a:xfrm flipV="1">
                <a:off x="10068655" y="3484162"/>
                <a:ext cx="461" cy="448517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꺾인 연결선 90">
                <a:extLst>
                  <a:ext uri="{FF2B5EF4-FFF2-40B4-BE49-F238E27FC236}">
                    <a16:creationId xmlns:a16="http://schemas.microsoft.com/office/drawing/2014/main" id="{F3A1EB7D-E2B4-48A3-AC15-73ADC9450B5E}"/>
                  </a:ext>
                </a:extLst>
              </p:cNvPr>
              <p:cNvCxnSpPr>
                <a:endCxn id="20" idx="3"/>
              </p:cNvCxnSpPr>
              <p:nvPr/>
            </p:nvCxnSpPr>
            <p:spPr>
              <a:xfrm flipV="1">
                <a:off x="10069116" y="3126396"/>
                <a:ext cx="1006187" cy="581533"/>
              </a:xfrm>
              <a:prstGeom prst="bentConnector3">
                <a:avLst>
                  <a:gd name="adj1" fmla="val 110487"/>
                </a:avLst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E173258-E20C-4E63-B5F9-290655F6E133}"/>
                  </a:ext>
                </a:extLst>
              </p:cNvPr>
              <p:cNvCxnSpPr>
                <a:cxnSpLocks/>
                <a:stCxn id="26" idx="0"/>
                <a:endCxn id="44" idx="2"/>
              </p:cNvCxnSpPr>
              <p:nvPr/>
            </p:nvCxnSpPr>
            <p:spPr>
              <a:xfrm flipH="1" flipV="1">
                <a:off x="10065480" y="1486250"/>
                <a:ext cx="3636" cy="291499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D7F0EE9-1DCA-41F3-9FFC-678B7801CEFA}"/>
                  </a:ext>
                </a:extLst>
              </p:cNvPr>
              <p:cNvCxnSpPr>
                <a:stCxn id="20" idx="0"/>
                <a:endCxn id="24" idx="2"/>
              </p:cNvCxnSpPr>
              <p:nvPr/>
            </p:nvCxnSpPr>
            <p:spPr>
              <a:xfrm flipV="1">
                <a:off x="10069116" y="2844919"/>
                <a:ext cx="0" cy="211313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A7954ED5-B603-47B1-9B2C-DF8B1554703C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8660532" y="2744525"/>
                <a:ext cx="402397" cy="1"/>
              </a:xfrm>
              <a:prstGeom prst="straightConnector1">
                <a:avLst/>
              </a:prstGeom>
              <a:ln w="38100">
                <a:solidFill>
                  <a:srgbClr val="BCBD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64A31C-8268-4796-AF0A-7679642CBAF2}"/>
                  </a:ext>
                </a:extLst>
              </p:cNvPr>
              <p:cNvSpPr txBox="1"/>
              <p:nvPr/>
            </p:nvSpPr>
            <p:spPr>
              <a:xfrm>
                <a:off x="8598908" y="2557318"/>
                <a:ext cx="52770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rgbClr val="6A6A6C"/>
                    </a:solidFill>
                  </a:rPr>
                  <a:t>Encoder</a:t>
                </a:r>
                <a:endParaRPr lang="ko-KR" altLang="en-US" sz="700" b="1" dirty="0">
                  <a:solidFill>
                    <a:srgbClr val="6A6A6C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310FF3-4B90-49D4-8230-03BFC35F3FD0}"/>
                  </a:ext>
                </a:extLst>
              </p:cNvPr>
              <p:cNvSpPr txBox="1"/>
              <p:nvPr/>
            </p:nvSpPr>
            <p:spPr>
              <a:xfrm>
                <a:off x="8549643" y="2760206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rgbClr val="6A6A6C"/>
                    </a:solidFill>
                  </a:rPr>
                  <a:t>Key, Value</a:t>
                </a:r>
                <a:endParaRPr lang="ko-KR" altLang="en-US" sz="700" b="1" dirty="0">
                  <a:solidFill>
                    <a:srgbClr val="6A6A6C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CF5A33-B889-45D8-A8C0-DD356932F3FB}"/>
                  </a:ext>
                </a:extLst>
              </p:cNvPr>
              <p:cNvSpPr txBox="1"/>
              <p:nvPr/>
            </p:nvSpPr>
            <p:spPr>
              <a:xfrm>
                <a:off x="9119387" y="3481877"/>
                <a:ext cx="94609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rgbClr val="6A6A6C"/>
                    </a:solidFill>
                  </a:rPr>
                  <a:t>Query, Key, Value</a:t>
                </a:r>
                <a:endParaRPr lang="ko-KR" altLang="en-US" sz="700" b="1" dirty="0">
                  <a:solidFill>
                    <a:srgbClr val="6A6A6C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ECF875-A2E4-400B-8764-833AA255156E}"/>
                  </a:ext>
                </a:extLst>
              </p:cNvPr>
              <p:cNvSpPr txBox="1"/>
              <p:nvPr/>
            </p:nvSpPr>
            <p:spPr>
              <a:xfrm>
                <a:off x="10139946" y="3561526"/>
                <a:ext cx="102143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rgbClr val="6A6A6C"/>
                    </a:solidFill>
                  </a:rPr>
                  <a:t>residual connection</a:t>
                </a:r>
                <a:endParaRPr lang="ko-KR" altLang="en-US" sz="800" b="1" dirty="0">
                  <a:solidFill>
                    <a:srgbClr val="6A6A6C"/>
                  </a:solidFill>
                </a:endParaRPr>
              </a:p>
            </p:txBody>
          </p:sp>
          <p:sp>
            <p:nvSpPr>
              <p:cNvPr id="41" name="모서리가 둥근 직사각형 29">
                <a:extLst>
                  <a:ext uri="{FF2B5EF4-FFF2-40B4-BE49-F238E27FC236}">
                    <a16:creationId xmlns:a16="http://schemas.microsoft.com/office/drawing/2014/main" id="{6BFF4BE5-259C-4041-9277-C559CDAF7E98}"/>
                  </a:ext>
                </a:extLst>
              </p:cNvPr>
              <p:cNvSpPr/>
              <p:nvPr/>
            </p:nvSpPr>
            <p:spPr>
              <a:xfrm>
                <a:off x="9474892" y="3932679"/>
                <a:ext cx="1187526" cy="206328"/>
              </a:xfrm>
              <a:prstGeom prst="roundRect">
                <a:avLst/>
              </a:prstGeom>
              <a:solidFill>
                <a:srgbClr val="CEE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Positional Encoding</a:t>
                </a:r>
                <a:endParaRPr lang="ko-KR" altLang="en-US" sz="700" b="1" dirty="0"/>
              </a:p>
            </p:txBody>
          </p:sp>
          <p:sp>
            <p:nvSpPr>
              <p:cNvPr id="42" name="모서리가 둥근 직사각형 30">
                <a:extLst>
                  <a:ext uri="{FF2B5EF4-FFF2-40B4-BE49-F238E27FC236}">
                    <a16:creationId xmlns:a16="http://schemas.microsoft.com/office/drawing/2014/main" id="{A458A4AD-D6D3-4243-8E49-198F121CD31B}"/>
                  </a:ext>
                </a:extLst>
              </p:cNvPr>
              <p:cNvSpPr/>
              <p:nvPr/>
            </p:nvSpPr>
            <p:spPr>
              <a:xfrm>
                <a:off x="9627038" y="4259089"/>
                <a:ext cx="883234" cy="206328"/>
              </a:xfrm>
              <a:prstGeom prst="roundRect">
                <a:avLst/>
              </a:prstGeom>
              <a:solidFill>
                <a:srgbClr val="B8B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embedding</a:t>
                </a:r>
                <a:endParaRPr lang="ko-KR" altLang="en-US" sz="700" b="1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2C2523AE-7167-4951-ADDF-B8A51B1B9EF1}"/>
                  </a:ext>
                </a:extLst>
              </p:cNvPr>
              <p:cNvCxnSpPr>
                <a:stCxn id="42" idx="0"/>
                <a:endCxn id="41" idx="2"/>
              </p:cNvCxnSpPr>
              <p:nvPr/>
            </p:nvCxnSpPr>
            <p:spPr>
              <a:xfrm flipV="1">
                <a:off x="10068655" y="4139007"/>
                <a:ext cx="1" cy="120083"/>
              </a:xfrm>
              <a:prstGeom prst="straightConnector1">
                <a:avLst/>
              </a:prstGeom>
              <a:ln w="12700">
                <a:solidFill>
                  <a:srgbClr val="6A6A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모서리가 둥근 직사각형 25">
                <a:extLst>
                  <a:ext uri="{FF2B5EF4-FFF2-40B4-BE49-F238E27FC236}">
                    <a16:creationId xmlns:a16="http://schemas.microsoft.com/office/drawing/2014/main" id="{B784DE51-498C-46FD-8825-71A4D253CC0A}"/>
                  </a:ext>
                </a:extLst>
              </p:cNvPr>
              <p:cNvSpPr/>
              <p:nvPr/>
            </p:nvSpPr>
            <p:spPr>
              <a:xfrm>
                <a:off x="9549338" y="1315266"/>
                <a:ext cx="1032283" cy="170984"/>
              </a:xfrm>
              <a:prstGeom prst="roundRect">
                <a:avLst/>
              </a:prstGeom>
              <a:solidFill>
                <a:srgbClr val="FFC3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err="1"/>
                  <a:t>Softmax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BED868-B27C-458C-A727-5B5280EE15AF}"/>
                </a:ext>
              </a:extLst>
            </p:cNvPr>
            <p:cNvSpPr/>
            <p:nvPr/>
          </p:nvSpPr>
          <p:spPr>
            <a:xfrm>
              <a:off x="8434742" y="2769194"/>
              <a:ext cx="3434883" cy="3496083"/>
            </a:xfrm>
            <a:prstGeom prst="rect">
              <a:avLst/>
            </a:prstGeom>
            <a:noFill/>
            <a:ln w="25400">
              <a:solidFill>
                <a:srgbClr val="6A6A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42FDC4F7-407E-4CAA-9B23-C654669857E5}"/>
              </a:ext>
            </a:extLst>
          </p:cNvPr>
          <p:cNvSpPr/>
          <p:nvPr/>
        </p:nvSpPr>
        <p:spPr>
          <a:xfrm>
            <a:off x="4769983" y="4855791"/>
            <a:ext cx="2599458" cy="10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Image Feature</a:t>
            </a:r>
            <a:endParaRPr lang="ko-KR" altLang="en-US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B695E2-9C11-449A-8F26-C2F9A28829CD}"/>
              </a:ext>
            </a:extLst>
          </p:cNvPr>
          <p:cNvSpPr/>
          <p:nvPr/>
        </p:nvSpPr>
        <p:spPr>
          <a:xfrm>
            <a:off x="4344139" y="2849312"/>
            <a:ext cx="3434883" cy="3488358"/>
          </a:xfrm>
          <a:prstGeom prst="rect">
            <a:avLst/>
          </a:prstGeom>
          <a:noFill/>
          <a:ln w="25400">
            <a:solidFill>
              <a:srgbClr val="6A6A6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사각형: 둥근 모서리 6">
            <a:extLst>
              <a:ext uri="{FF2B5EF4-FFF2-40B4-BE49-F238E27FC236}">
                <a16:creationId xmlns:a16="http://schemas.microsoft.com/office/drawing/2014/main" id="{1FD86625-EBCF-4818-B1B9-F086A686AD49}"/>
              </a:ext>
            </a:extLst>
          </p:cNvPr>
          <p:cNvSpPr/>
          <p:nvPr/>
        </p:nvSpPr>
        <p:spPr>
          <a:xfrm>
            <a:off x="4769984" y="3295010"/>
            <a:ext cx="2599458" cy="10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Pre-trained</a:t>
            </a:r>
          </a:p>
          <a:p>
            <a:pPr algn="ctr"/>
            <a:r>
              <a:rPr lang="en-US" altLang="ko-KR" b="1" dirty="0"/>
              <a:t>Inception-resnet-v2</a:t>
            </a:r>
            <a:endParaRPr lang="ko-KR" altLang="en-US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081ADE-0CED-4AF7-88C2-4E7DC496B966}"/>
              </a:ext>
            </a:extLst>
          </p:cNvPr>
          <p:cNvSpPr/>
          <p:nvPr/>
        </p:nvSpPr>
        <p:spPr>
          <a:xfrm>
            <a:off x="4149501" y="2353015"/>
            <a:ext cx="7681421" cy="4199002"/>
          </a:xfrm>
          <a:prstGeom prst="rect">
            <a:avLst/>
          </a:prstGeom>
          <a:noFill/>
          <a:ln w="31750">
            <a:solidFill>
              <a:srgbClr val="E6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A11F4-1C60-4C6B-9CED-A687911A1A02}"/>
              </a:ext>
            </a:extLst>
          </p:cNvPr>
          <p:cNvSpPr txBox="1"/>
          <p:nvPr/>
        </p:nvSpPr>
        <p:spPr>
          <a:xfrm>
            <a:off x="4344138" y="2387647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Encoder</a:t>
            </a:r>
            <a:r>
              <a:rPr lang="en-US" altLang="ko-KR" sz="1200" b="1" dirty="0"/>
              <a:t>(CNN Model)</a:t>
            </a:r>
            <a:endParaRPr lang="ko-KR" altLang="en-US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4FE0A8-5756-4E59-AD4D-8CA497D6EB33}"/>
              </a:ext>
            </a:extLst>
          </p:cNvPr>
          <p:cNvSpPr txBox="1"/>
          <p:nvPr/>
        </p:nvSpPr>
        <p:spPr>
          <a:xfrm>
            <a:off x="8209583" y="2393019"/>
            <a:ext cx="3072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Decoder</a:t>
            </a:r>
            <a:r>
              <a:rPr lang="en-US" altLang="ko-KR" sz="1200" b="1" dirty="0"/>
              <a:t>(Transformer Decoder)</a:t>
            </a:r>
            <a:endParaRPr lang="ko-KR" altLang="en-US" sz="24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D450D57-4340-4839-BD29-9D97205EF4DB}"/>
              </a:ext>
            </a:extLst>
          </p:cNvPr>
          <p:cNvCxnSpPr>
            <a:stCxn id="47" idx="2"/>
            <a:endCxn id="45" idx="0"/>
          </p:cNvCxnSpPr>
          <p:nvPr/>
        </p:nvCxnSpPr>
        <p:spPr>
          <a:xfrm flipH="1">
            <a:off x="6069712" y="4375010"/>
            <a:ext cx="1" cy="480781"/>
          </a:xfrm>
          <a:prstGeom prst="straightConnector1">
            <a:avLst/>
          </a:prstGeom>
          <a:ln w="25400">
            <a:solidFill>
              <a:srgbClr val="6A6A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13">
            <a:extLst>
              <a:ext uri="{FF2B5EF4-FFF2-40B4-BE49-F238E27FC236}">
                <a16:creationId xmlns:a16="http://schemas.microsoft.com/office/drawing/2014/main" id="{A5D22EDB-ED4A-490A-BFB4-DCF1800CD0F2}"/>
              </a:ext>
            </a:extLst>
          </p:cNvPr>
          <p:cNvCxnSpPr>
            <a:stCxn id="45" idx="3"/>
            <a:endCxn id="19" idx="1"/>
          </p:cNvCxnSpPr>
          <p:nvPr/>
        </p:nvCxnSpPr>
        <p:spPr>
          <a:xfrm flipV="1">
            <a:off x="7369441" y="4435201"/>
            <a:ext cx="1126267" cy="960590"/>
          </a:xfrm>
          <a:prstGeom prst="bentConnector3">
            <a:avLst/>
          </a:prstGeom>
          <a:ln w="25400">
            <a:solidFill>
              <a:srgbClr val="6A6A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25602E-C36B-457D-B267-40CF7245B28C}"/>
              </a:ext>
            </a:extLst>
          </p:cNvPr>
          <p:cNvSpPr/>
          <p:nvPr/>
        </p:nvSpPr>
        <p:spPr>
          <a:xfrm>
            <a:off x="0" y="-1"/>
            <a:ext cx="12192000" cy="853441"/>
          </a:xfrm>
          <a:prstGeom prst="rect">
            <a:avLst/>
          </a:prstGeom>
          <a:solidFill>
            <a:srgbClr val="E62E6E"/>
          </a:solidFill>
          <a:ln>
            <a:solidFill>
              <a:srgbClr val="E6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63FE34-50A9-4D71-83BF-FF6066852750}"/>
              </a:ext>
            </a:extLst>
          </p:cNvPr>
          <p:cNvSpPr txBox="1"/>
          <p:nvPr/>
        </p:nvSpPr>
        <p:spPr>
          <a:xfrm>
            <a:off x="309729" y="48657"/>
            <a:ext cx="838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02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8A4331-BA24-4415-97A0-530FA0DE62D0}"/>
              </a:ext>
            </a:extLst>
          </p:cNvPr>
          <p:cNvSpPr/>
          <p:nvPr/>
        </p:nvSpPr>
        <p:spPr>
          <a:xfrm>
            <a:off x="1256947" y="149585"/>
            <a:ext cx="5400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321851-53D8-4947-BD49-46797C093D9A}"/>
              </a:ext>
            </a:extLst>
          </p:cNvPr>
          <p:cNvSpPr txBox="1"/>
          <p:nvPr/>
        </p:nvSpPr>
        <p:spPr>
          <a:xfrm>
            <a:off x="1419474" y="73988"/>
            <a:ext cx="672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FFFFFF"/>
                </a:solidFill>
                <a:effectLst/>
                <a:latin typeface="NotoSansBold"/>
              </a:rPr>
              <a:t>분자구조 이미지 </a:t>
            </a:r>
            <a:r>
              <a:rPr lang="en-US" altLang="ko-KR" sz="2400" b="1" i="0" dirty="0">
                <a:solidFill>
                  <a:srgbClr val="FFFFFF"/>
                </a:solidFill>
                <a:effectLst/>
                <a:latin typeface="NotoSansBold"/>
              </a:rPr>
              <a:t>SMILES </a:t>
            </a:r>
            <a:r>
              <a:rPr lang="ko-KR" altLang="en-US" sz="2400" b="1" i="0" dirty="0">
                <a:solidFill>
                  <a:srgbClr val="FFFFFF"/>
                </a:solidFill>
                <a:effectLst/>
                <a:latin typeface="NotoSansBold"/>
              </a:rPr>
              <a:t>변환 </a:t>
            </a:r>
            <a:r>
              <a:rPr lang="en-US" altLang="ko-KR" sz="2400" b="1" i="0" dirty="0">
                <a:solidFill>
                  <a:srgbClr val="FFFFFF"/>
                </a:solidFill>
                <a:effectLst/>
                <a:latin typeface="NotoSansBold"/>
              </a:rPr>
              <a:t>AI </a:t>
            </a:r>
            <a:r>
              <a:rPr lang="ko-KR" altLang="en-US" sz="2400" b="1" i="0" dirty="0">
                <a:solidFill>
                  <a:srgbClr val="FFFFFF"/>
                </a:solidFill>
                <a:effectLst/>
                <a:latin typeface="NotoSansBold"/>
              </a:rPr>
              <a:t>경진대회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257EEA-1376-4A14-9949-C25770740457}"/>
              </a:ext>
            </a:extLst>
          </p:cNvPr>
          <p:cNvSpPr txBox="1"/>
          <p:nvPr/>
        </p:nvSpPr>
        <p:spPr>
          <a:xfrm>
            <a:off x="1419474" y="539013"/>
            <a:ext cx="200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주최 </a:t>
            </a:r>
            <a:r>
              <a:rPr lang="en-US" altLang="ko-KR" sz="1400" b="1" dirty="0">
                <a:solidFill>
                  <a:schemeClr val="bg1"/>
                </a:solidFill>
              </a:rPr>
              <a:t>: LG</a:t>
            </a:r>
            <a:r>
              <a:rPr lang="ko-KR" altLang="en-US" sz="1400" b="1" dirty="0" err="1">
                <a:solidFill>
                  <a:schemeClr val="bg1"/>
                </a:solidFill>
              </a:rPr>
              <a:t>사이언스파크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0957" y="9703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/>
              <a:t>주제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분자구조 이미지를 </a:t>
            </a:r>
            <a:r>
              <a:rPr lang="en-US" altLang="ko-KR" sz="1400" b="1" dirty="0"/>
              <a:t>SMILES(</a:t>
            </a:r>
            <a:r>
              <a:rPr lang="ko-KR" altLang="en-US" sz="1400" b="1" dirty="0"/>
              <a:t>분자구조 식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으로 변환하는 모델을 개발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9678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780957" y="970311"/>
            <a:ext cx="6891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주제 </a:t>
            </a:r>
            <a:r>
              <a:rPr lang="en-US" altLang="ko-KR" sz="1400" b="1" dirty="0"/>
              <a:t>: AI </a:t>
            </a:r>
            <a:r>
              <a:rPr lang="ko-KR" altLang="en-US" sz="1400" b="1" dirty="0"/>
              <a:t>뉴스 </a:t>
            </a:r>
            <a:r>
              <a:rPr lang="ko-KR" altLang="en-US" sz="1400" b="1" dirty="0" err="1"/>
              <a:t>필터링</a:t>
            </a:r>
            <a:r>
              <a:rPr lang="ko-KR" altLang="en-US" sz="1400" b="1" dirty="0"/>
              <a:t> 알고리즘 개발을 위한 </a:t>
            </a:r>
            <a:r>
              <a:rPr lang="ko-KR" altLang="en-US" sz="1400" b="1" dirty="0" err="1"/>
              <a:t>가짜뉴스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광고성 문구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분류 모델 개발</a:t>
            </a:r>
            <a:endParaRPr lang="en-US" altLang="ko-KR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A59673-C8C3-4807-8CF4-49E1C32D1EDD}"/>
              </a:ext>
            </a:extLst>
          </p:cNvPr>
          <p:cNvSpPr/>
          <p:nvPr/>
        </p:nvSpPr>
        <p:spPr>
          <a:xfrm>
            <a:off x="0" y="-1"/>
            <a:ext cx="12192000" cy="8534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64293-74DC-4283-9B81-57DCC9E4FF97}"/>
              </a:ext>
            </a:extLst>
          </p:cNvPr>
          <p:cNvSpPr txBox="1"/>
          <p:nvPr/>
        </p:nvSpPr>
        <p:spPr>
          <a:xfrm>
            <a:off x="309729" y="48657"/>
            <a:ext cx="838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03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FF4A39-73E9-4CC1-B4A5-550007EB522E}"/>
              </a:ext>
            </a:extLst>
          </p:cNvPr>
          <p:cNvSpPr/>
          <p:nvPr/>
        </p:nvSpPr>
        <p:spPr>
          <a:xfrm>
            <a:off x="1256947" y="149585"/>
            <a:ext cx="5400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48140-799C-4812-8ED0-0BA135AC0A80}"/>
              </a:ext>
            </a:extLst>
          </p:cNvPr>
          <p:cNvSpPr txBox="1"/>
          <p:nvPr/>
        </p:nvSpPr>
        <p:spPr>
          <a:xfrm>
            <a:off x="1419474" y="73988"/>
            <a:ext cx="575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dirty="0">
                <a:solidFill>
                  <a:srgbClr val="FFFFFF"/>
                </a:solidFill>
                <a:effectLst/>
              </a:rPr>
              <a:t>AI</a:t>
            </a:r>
            <a:r>
              <a:rPr lang="ko-KR" altLang="en-US" sz="2400" b="1" i="0" dirty="0">
                <a:solidFill>
                  <a:srgbClr val="FFFFFF"/>
                </a:solidFill>
                <a:effectLst/>
              </a:rPr>
              <a:t>야</a:t>
            </a:r>
            <a:r>
              <a:rPr lang="en-US" altLang="ko-KR" sz="2400" b="1" i="0" dirty="0">
                <a:solidFill>
                  <a:srgbClr val="FFFFFF"/>
                </a:solidFill>
                <a:effectLst/>
              </a:rPr>
              <a:t>, </a:t>
            </a:r>
            <a:r>
              <a:rPr lang="ko-KR" altLang="en-US" sz="2400" b="1" i="0" dirty="0">
                <a:solidFill>
                  <a:srgbClr val="FFFFFF"/>
                </a:solidFill>
                <a:effectLst/>
              </a:rPr>
              <a:t>진짜 뉴스를 찾아줘</a:t>
            </a:r>
            <a:r>
              <a:rPr lang="en-US" altLang="ko-KR" sz="2400" b="1" i="0" dirty="0">
                <a:solidFill>
                  <a:srgbClr val="FFFFFF"/>
                </a:solidFill>
                <a:effectLst/>
              </a:rPr>
              <a:t>! </a:t>
            </a:r>
            <a:r>
              <a:rPr lang="ko-KR" altLang="en-US" sz="2400" b="1" i="0" dirty="0">
                <a:solidFill>
                  <a:srgbClr val="FFFFFF"/>
                </a:solidFill>
                <a:effectLst/>
              </a:rPr>
              <a:t>경진대회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F7956-DBEC-43B1-B373-D08F3EA2CA20}"/>
              </a:ext>
            </a:extLst>
          </p:cNvPr>
          <p:cNvSpPr txBox="1"/>
          <p:nvPr/>
        </p:nvSpPr>
        <p:spPr>
          <a:xfrm>
            <a:off x="1419474" y="539013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주최 </a:t>
            </a:r>
            <a:r>
              <a:rPr lang="en-US" altLang="ko-KR" sz="1400" b="1" dirty="0">
                <a:solidFill>
                  <a:schemeClr val="bg1"/>
                </a:solidFill>
              </a:rPr>
              <a:t>: NH</a:t>
            </a:r>
            <a:r>
              <a:rPr lang="ko-KR" altLang="en-US" sz="1400" b="1" dirty="0">
                <a:solidFill>
                  <a:schemeClr val="bg1"/>
                </a:solidFill>
              </a:rPr>
              <a:t>투자증권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5860B1-2285-41CD-A6E3-B4D2DA35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2" y="2970127"/>
            <a:ext cx="3676671" cy="1387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096E6-F9BA-443A-92B4-E9C46AAF9BA9}"/>
              </a:ext>
            </a:extLst>
          </p:cNvPr>
          <p:cNvSpPr/>
          <p:nvPr/>
        </p:nvSpPr>
        <p:spPr>
          <a:xfrm>
            <a:off x="469362" y="3752233"/>
            <a:ext cx="3676671" cy="39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B9CE33B0-99B8-4C13-9254-08FFAC63E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1078674"/>
                  </p:ext>
                </p:extLst>
              </p:nvPr>
            </p:nvGraphicFramePr>
            <p:xfrm>
              <a:off x="469362" y="5124368"/>
              <a:ext cx="7196289" cy="145756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234982602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626182443"/>
                        </a:ext>
                      </a:extLst>
                    </a:gridCol>
                    <a:gridCol w="1094210">
                      <a:extLst>
                        <a:ext uri="{9D8B030D-6E8A-4147-A177-3AD203B41FA5}">
                          <a16:colId xmlns:a16="http://schemas.microsoft.com/office/drawing/2014/main" val="2207857213"/>
                        </a:ext>
                      </a:extLst>
                    </a:gridCol>
                    <a:gridCol w="1003027">
                      <a:extLst>
                        <a:ext uri="{9D8B030D-6E8A-4147-A177-3AD203B41FA5}">
                          <a16:colId xmlns:a16="http://schemas.microsoft.com/office/drawing/2014/main" val="383675998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84238429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211571871"/>
                        </a:ext>
                      </a:extLst>
                    </a:gridCol>
                    <a:gridCol w="851052">
                      <a:extLst>
                        <a:ext uri="{9D8B030D-6E8A-4147-A177-3AD203B41FA5}">
                          <a16:colId xmlns:a16="http://schemas.microsoft.com/office/drawing/2014/main" val="3979680151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28921837"/>
                        </a:ext>
                      </a:extLst>
                    </a:gridCol>
                  </a:tblGrid>
                  <a:tr h="37852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Case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Model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Model </a:t>
                          </a:r>
                          <a:r>
                            <a:rPr lang="ko-KR" altLang="en-US" sz="1000" dirty="0"/>
                            <a:t>구분</a:t>
                          </a:r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Weight decay </a:t>
                          </a:r>
                        </a:p>
                        <a:p>
                          <a:pPr latinLnBrk="1"/>
                          <a:r>
                            <a:rPr lang="ko-KR" altLang="en-US" sz="1000" dirty="0"/>
                            <a:t>적용 여부</a:t>
                          </a:r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loss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accuracy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Test Set </a:t>
                          </a:r>
                        </a:p>
                        <a:p>
                          <a:pPr latinLnBrk="1"/>
                          <a:r>
                            <a:rPr lang="ko-KR" altLang="en-US" sz="1000" dirty="0"/>
                            <a:t>수행 시간</a:t>
                          </a:r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GPU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730997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1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 err="1"/>
                            <a:t>KoBERT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b="0" dirty="0"/>
                            <a:t>최종 제출</a:t>
                          </a:r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O 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ko-KR" altLang="en-US" sz="1000" b="0" dirty="0"/>
                            <a:t> </a:t>
                          </a:r>
                          <a:r>
                            <a:rPr lang="en-US" altLang="ko-KR" sz="1000" b="0" dirty="0"/>
                            <a:t>= 0.01)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0.0422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0.9848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3</a:t>
                          </a:r>
                          <a:r>
                            <a:rPr lang="ko-KR" altLang="en-US" sz="1000" b="0" dirty="0"/>
                            <a:t>분 </a:t>
                          </a:r>
                          <a:r>
                            <a:rPr lang="en-US" altLang="ko-KR" sz="1000" b="0" dirty="0"/>
                            <a:t>8</a:t>
                          </a:r>
                          <a:r>
                            <a:rPr lang="ko-KR" altLang="en-US" sz="1000" b="0" dirty="0"/>
                            <a:t>초</a:t>
                          </a:r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NVIDIA TITAN RTX</a:t>
                          </a:r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687461325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2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 err="1"/>
                            <a:t>KoBERT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b="0" dirty="0"/>
                            <a:t>추가 실험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X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0.0153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0.9945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3</a:t>
                          </a:r>
                          <a:r>
                            <a:rPr lang="ko-KR" altLang="en-US" sz="1000" b="0" dirty="0"/>
                            <a:t>분 </a:t>
                          </a:r>
                          <a:r>
                            <a:rPr lang="en-US" altLang="ko-KR" sz="1000" b="0" dirty="0"/>
                            <a:t>8</a:t>
                          </a:r>
                          <a:r>
                            <a:rPr lang="ko-KR" altLang="en-US" sz="1000" b="0" dirty="0"/>
                            <a:t>초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NVIDIA TITAN RTX</a:t>
                          </a:r>
                        </a:p>
                      </a:txBody>
                      <a:tcPr marL="79785" marR="79785" marT="39893" marB="39893" anchor="ctr"/>
                    </a:tc>
                    <a:extLst>
                      <a:ext uri="{0D108BD9-81ED-4DB2-BD59-A6C34878D82A}">
                        <a16:rowId xmlns:a16="http://schemas.microsoft.com/office/drawing/2014/main" val="298956453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3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err="1"/>
                            <a:t>KoELECTRA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="0" dirty="0"/>
                            <a:t>추가 실험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O 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ko-KR" altLang="en-US" sz="1000" b="0" dirty="0"/>
                            <a:t> </a:t>
                          </a:r>
                          <a:r>
                            <a:rPr lang="en-US" altLang="ko-KR" sz="1000" b="0" dirty="0"/>
                            <a:t>= 0.01)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/>
                            <a:t>0.0486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/>
                            <a:t>0.9861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/>
                            <a:t>2</a:t>
                          </a:r>
                          <a:r>
                            <a:rPr lang="ko-KR" altLang="en-US" sz="1000" b="0" dirty="0"/>
                            <a:t>분 </a:t>
                          </a:r>
                          <a:r>
                            <a:rPr lang="en-US" altLang="ko-KR" sz="1000" b="0" dirty="0"/>
                            <a:t>38</a:t>
                          </a:r>
                          <a:r>
                            <a:rPr lang="ko-KR" altLang="en-US" sz="1000" b="0" dirty="0"/>
                            <a:t>초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NVIDIA TITAN RTX</a:t>
                          </a:r>
                        </a:p>
                      </a:txBody>
                      <a:tcPr marL="79785" marR="79785" marT="39893" marB="39893" anchor="ctr"/>
                    </a:tc>
                    <a:extLst>
                      <a:ext uri="{0D108BD9-81ED-4DB2-BD59-A6C34878D82A}">
                        <a16:rowId xmlns:a16="http://schemas.microsoft.com/office/drawing/2014/main" val="690542725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4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 err="1"/>
                            <a:t>KoELECTRA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="1" dirty="0"/>
                            <a:t>추가 실험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X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0.0122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0.9949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2</a:t>
                          </a:r>
                          <a:r>
                            <a:rPr lang="ko-KR" altLang="en-US" sz="1000" b="1" dirty="0"/>
                            <a:t>분 </a:t>
                          </a:r>
                          <a:r>
                            <a:rPr lang="en-US" altLang="ko-KR" sz="1000" b="1" dirty="0"/>
                            <a:t>38</a:t>
                          </a:r>
                          <a:r>
                            <a:rPr lang="ko-KR" altLang="en-US" sz="1000" b="1" dirty="0"/>
                            <a:t>초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/>
                            <a:t>NVIDIA TITAN RTX</a:t>
                          </a:r>
                        </a:p>
                      </a:txBody>
                      <a:tcPr marL="79785" marR="79785" marT="39893" marB="39893" anchor="ctr"/>
                    </a:tc>
                    <a:extLst>
                      <a:ext uri="{0D108BD9-81ED-4DB2-BD59-A6C34878D82A}">
                        <a16:rowId xmlns:a16="http://schemas.microsoft.com/office/drawing/2014/main" val="3571921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B9CE33B0-99B8-4C13-9254-08FFAC63E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1078674"/>
                  </p:ext>
                </p:extLst>
              </p:nvPr>
            </p:nvGraphicFramePr>
            <p:xfrm>
              <a:off x="469362" y="5124368"/>
              <a:ext cx="7196289" cy="145756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234982602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626182443"/>
                        </a:ext>
                      </a:extLst>
                    </a:gridCol>
                    <a:gridCol w="1094210">
                      <a:extLst>
                        <a:ext uri="{9D8B030D-6E8A-4147-A177-3AD203B41FA5}">
                          <a16:colId xmlns:a16="http://schemas.microsoft.com/office/drawing/2014/main" val="2207857213"/>
                        </a:ext>
                      </a:extLst>
                    </a:gridCol>
                    <a:gridCol w="1003027">
                      <a:extLst>
                        <a:ext uri="{9D8B030D-6E8A-4147-A177-3AD203B41FA5}">
                          <a16:colId xmlns:a16="http://schemas.microsoft.com/office/drawing/2014/main" val="383675998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84238429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211571871"/>
                        </a:ext>
                      </a:extLst>
                    </a:gridCol>
                    <a:gridCol w="851052">
                      <a:extLst>
                        <a:ext uri="{9D8B030D-6E8A-4147-A177-3AD203B41FA5}">
                          <a16:colId xmlns:a16="http://schemas.microsoft.com/office/drawing/2014/main" val="3979680151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28921837"/>
                        </a:ext>
                      </a:extLst>
                    </a:gridCol>
                  </a:tblGrid>
                  <a:tr h="38458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Case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Model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Model </a:t>
                          </a:r>
                          <a:r>
                            <a:rPr lang="ko-KR" altLang="en-US" sz="1000" dirty="0"/>
                            <a:t>구분</a:t>
                          </a:r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Weight decay </a:t>
                          </a:r>
                        </a:p>
                        <a:p>
                          <a:pPr latinLnBrk="1"/>
                          <a:r>
                            <a:rPr lang="ko-KR" altLang="en-US" sz="1000" dirty="0"/>
                            <a:t>적용 여부</a:t>
                          </a:r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loss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accuracy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Test Set </a:t>
                          </a:r>
                        </a:p>
                        <a:p>
                          <a:pPr latinLnBrk="1"/>
                          <a:r>
                            <a:rPr lang="ko-KR" altLang="en-US" sz="1000" dirty="0"/>
                            <a:t>수행 시간</a:t>
                          </a:r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/>
                            <a:t>GPU</a:t>
                          </a:r>
                          <a:endParaRPr lang="ko-KR" altLang="en-US" sz="1000" dirty="0"/>
                        </a:p>
                      </a:txBody>
                      <a:tcPr marL="79785" marR="79785" marT="39893" marB="39893"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730997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1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 err="1"/>
                            <a:t>KoBERT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b="0" dirty="0"/>
                            <a:t>최종 제출</a:t>
                          </a:r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3030" t="-145455" r="-354545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0.0422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0.9848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3</a:t>
                          </a:r>
                          <a:r>
                            <a:rPr lang="ko-KR" altLang="en-US" sz="1000" b="0" dirty="0"/>
                            <a:t>분 </a:t>
                          </a:r>
                          <a:r>
                            <a:rPr lang="en-US" altLang="ko-KR" sz="1000" b="0" dirty="0"/>
                            <a:t>8</a:t>
                          </a:r>
                          <a:r>
                            <a:rPr lang="ko-KR" altLang="en-US" sz="1000" b="0" dirty="0"/>
                            <a:t>초</a:t>
                          </a:r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NVIDIA TITAN RTX</a:t>
                          </a:r>
                        </a:p>
                      </a:txBody>
                      <a:tcPr marL="79785" marR="79785" marT="39893" marB="39893"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687461325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2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 err="1"/>
                            <a:t>KoBERT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b="0" dirty="0"/>
                            <a:t>추가 실험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X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0.0153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0.9945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3</a:t>
                          </a:r>
                          <a:r>
                            <a:rPr lang="ko-KR" altLang="en-US" sz="1000" b="0" dirty="0"/>
                            <a:t>분 </a:t>
                          </a:r>
                          <a:r>
                            <a:rPr lang="en-US" altLang="ko-KR" sz="1000" b="0" dirty="0"/>
                            <a:t>8</a:t>
                          </a:r>
                          <a:r>
                            <a:rPr lang="ko-KR" altLang="en-US" sz="1000" b="0" dirty="0"/>
                            <a:t>초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NVIDIA TITAN RTX</a:t>
                          </a:r>
                        </a:p>
                      </a:txBody>
                      <a:tcPr marL="79785" marR="79785" marT="39893" marB="39893" anchor="ctr"/>
                    </a:tc>
                    <a:extLst>
                      <a:ext uri="{0D108BD9-81ED-4DB2-BD59-A6C34878D82A}">
                        <a16:rowId xmlns:a16="http://schemas.microsoft.com/office/drawing/2014/main" val="298956453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/>
                            <a:t>3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err="1"/>
                            <a:t>KoELECTRA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="0" dirty="0"/>
                            <a:t>추가 실험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9785" marR="79785" marT="39893" marB="39893" anchor="ctr">
                        <a:blipFill>
                          <a:blip r:embed="rId3"/>
                          <a:stretch>
                            <a:fillRect l="-263030" t="-347727" r="-354545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/>
                            <a:t>0.0486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/>
                            <a:t>0.9861</a:t>
                          </a:r>
                          <a:endParaRPr lang="ko-KR" altLang="en-US" sz="1000" b="0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/>
                            <a:t>2</a:t>
                          </a:r>
                          <a:r>
                            <a:rPr lang="ko-KR" altLang="en-US" sz="1000" b="0" dirty="0"/>
                            <a:t>분 </a:t>
                          </a:r>
                          <a:r>
                            <a:rPr lang="en-US" altLang="ko-KR" sz="1000" b="0" dirty="0"/>
                            <a:t>38</a:t>
                          </a:r>
                          <a:r>
                            <a:rPr lang="ko-KR" altLang="en-US" sz="1000" b="0" dirty="0"/>
                            <a:t>초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NVIDIA TITAN RTX</a:t>
                          </a:r>
                        </a:p>
                      </a:txBody>
                      <a:tcPr marL="79785" marR="79785" marT="39893" marB="39893" anchor="ctr"/>
                    </a:tc>
                    <a:extLst>
                      <a:ext uri="{0D108BD9-81ED-4DB2-BD59-A6C34878D82A}">
                        <a16:rowId xmlns:a16="http://schemas.microsoft.com/office/drawing/2014/main" val="690542725"/>
                      </a:ext>
                    </a:extLst>
                  </a:tr>
                  <a:tr h="268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4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 err="1"/>
                            <a:t>KoELECTRA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="1" dirty="0"/>
                            <a:t>추가 실험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X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0.0122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0.9949</a:t>
                          </a:r>
                          <a:endParaRPr lang="ko-KR" altLang="en-US" sz="1000" b="1" dirty="0"/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/>
                            <a:t>2</a:t>
                          </a:r>
                          <a:r>
                            <a:rPr lang="ko-KR" altLang="en-US" sz="1000" b="1" dirty="0"/>
                            <a:t>분 </a:t>
                          </a:r>
                          <a:r>
                            <a:rPr lang="en-US" altLang="ko-KR" sz="1000" b="1" dirty="0"/>
                            <a:t>38</a:t>
                          </a:r>
                          <a:r>
                            <a:rPr lang="ko-KR" altLang="en-US" sz="1000" b="1" dirty="0"/>
                            <a:t>초</a:t>
                          </a:r>
                        </a:p>
                      </a:txBody>
                      <a:tcPr marL="79785" marR="79785" marT="39893" marB="39893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/>
                            <a:t>NVIDIA TITAN RTX</a:t>
                          </a:r>
                        </a:p>
                      </a:txBody>
                      <a:tcPr marL="79785" marR="79785" marT="39893" marB="39893" anchor="ctr"/>
                    </a:tc>
                    <a:extLst>
                      <a:ext uri="{0D108BD9-81ED-4DB2-BD59-A6C34878D82A}">
                        <a16:rowId xmlns:a16="http://schemas.microsoft.com/office/drawing/2014/main" val="35719213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179086-5280-4073-A0A3-FD73898C866B}"/>
              </a:ext>
            </a:extLst>
          </p:cNvPr>
          <p:cNvSpPr txBox="1"/>
          <p:nvPr/>
        </p:nvSpPr>
        <p:spPr>
          <a:xfrm>
            <a:off x="4263928" y="4606764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Input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23CAC-DDB5-4190-926B-6603E1E03CB7}"/>
              </a:ext>
            </a:extLst>
          </p:cNvPr>
          <p:cNvSpPr txBox="1"/>
          <p:nvPr/>
        </p:nvSpPr>
        <p:spPr>
          <a:xfrm>
            <a:off x="4920739" y="2755183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Output</a:t>
            </a:r>
            <a:endParaRPr lang="ko-KR" altLang="en-US" sz="1050" dirty="0"/>
          </a:p>
        </p:txBody>
      </p:sp>
      <p:sp>
        <p:nvSpPr>
          <p:cNvPr id="15" name="모서리가 둥근 직사각형 27">
            <a:extLst>
              <a:ext uri="{FF2B5EF4-FFF2-40B4-BE49-F238E27FC236}">
                <a16:creationId xmlns:a16="http://schemas.microsoft.com/office/drawing/2014/main" id="{79D73FBE-54A4-4CC3-99F0-A2CCB009CA9A}"/>
              </a:ext>
            </a:extLst>
          </p:cNvPr>
          <p:cNvSpPr/>
          <p:nvPr/>
        </p:nvSpPr>
        <p:spPr>
          <a:xfrm>
            <a:off x="4963867" y="3745313"/>
            <a:ext cx="2338700" cy="540771"/>
          </a:xfrm>
          <a:prstGeom prst="roundRect">
            <a:avLst>
              <a:gd name="adj" fmla="val 23598"/>
            </a:avLst>
          </a:prstGeom>
          <a:solidFill>
            <a:srgbClr val="FFFF75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28">
            <a:extLst>
              <a:ext uri="{FF2B5EF4-FFF2-40B4-BE49-F238E27FC236}">
                <a16:creationId xmlns:a16="http://schemas.microsoft.com/office/drawing/2014/main" id="{5A57FE9F-BB58-4314-9094-CC1B8B13E751}"/>
              </a:ext>
            </a:extLst>
          </p:cNvPr>
          <p:cNvSpPr/>
          <p:nvPr/>
        </p:nvSpPr>
        <p:spPr>
          <a:xfrm>
            <a:off x="4963867" y="3272990"/>
            <a:ext cx="2338700" cy="324306"/>
          </a:xfrm>
          <a:prstGeom prst="roundRect">
            <a:avLst>
              <a:gd name="adj" fmla="val 29538"/>
            </a:avLst>
          </a:prstGeom>
          <a:solidFill>
            <a:srgbClr val="D4E7F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00" b="1" dirty="0">
                <a:solidFill>
                  <a:prstClr val="black"/>
                </a:solidFill>
              </a:rPr>
              <a:t>Sentence Pair Classification Layer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62D397-2D7F-4BA2-9D98-D1A2A2631055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6133217" y="3597296"/>
            <a:ext cx="0" cy="14801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D3B743-3ABA-4E5A-9674-534F4EF3DD45}"/>
              </a:ext>
            </a:extLst>
          </p:cNvPr>
          <p:cNvSpPr txBox="1"/>
          <p:nvPr/>
        </p:nvSpPr>
        <p:spPr>
          <a:xfrm>
            <a:off x="5779392" y="4606764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0176C0"/>
                </a:solidFill>
              </a:rPr>
              <a:t>Is Next?</a:t>
            </a:r>
            <a:endParaRPr lang="ko-KR" altLang="en-US" sz="1050" b="1" dirty="0">
              <a:solidFill>
                <a:srgbClr val="0176C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32C56A6-5B70-416B-9A14-AF10DE8B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00" y="4516299"/>
            <a:ext cx="1059610" cy="4292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6E99DB-D3FC-4ED6-AA54-43B7E6C16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23" y="4516299"/>
            <a:ext cx="1059610" cy="42920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97D11A-563A-4AAB-AF67-38AA312F3FEA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6133217" y="4286084"/>
            <a:ext cx="9416" cy="3206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23246F-AB92-4661-8C2B-0AFD2D5C55F9}"/>
              </a:ext>
            </a:extLst>
          </p:cNvPr>
          <p:cNvCxnSpPr>
            <a:stCxn id="16" idx="0"/>
            <a:endCxn id="23" idx="2"/>
          </p:cNvCxnSpPr>
          <p:nvPr/>
        </p:nvCxnSpPr>
        <p:spPr>
          <a:xfrm flipH="1" flipV="1">
            <a:off x="6133216" y="3124973"/>
            <a:ext cx="1" cy="14801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F3A14096-BCF0-4033-AAA0-813BADDCF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16" y="2686822"/>
            <a:ext cx="769000" cy="43815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DDB645-F30E-4C64-94C3-CB6E05A5CEB8}"/>
              </a:ext>
            </a:extLst>
          </p:cNvPr>
          <p:cNvGrpSpPr/>
          <p:nvPr/>
        </p:nvGrpSpPr>
        <p:grpSpPr>
          <a:xfrm>
            <a:off x="5595081" y="2478316"/>
            <a:ext cx="1095101" cy="215444"/>
            <a:chOff x="2478584" y="2925787"/>
            <a:chExt cx="1493272" cy="293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E59C72-F1EA-400E-93BF-FD4FD08183C1}"/>
                </a:ext>
              </a:extLst>
            </p:cNvPr>
            <p:cNvSpPr txBox="1"/>
            <p:nvPr/>
          </p:nvSpPr>
          <p:spPr>
            <a:xfrm>
              <a:off x="2478584" y="2925787"/>
              <a:ext cx="728324" cy="293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accent1"/>
                  </a:solidFill>
                </a:rPr>
                <a:t>Is Next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6D9F3B-7723-47DF-95B7-A4A107B9941F}"/>
                </a:ext>
              </a:extLst>
            </p:cNvPr>
            <p:cNvSpPr txBox="1"/>
            <p:nvPr/>
          </p:nvSpPr>
          <p:spPr>
            <a:xfrm>
              <a:off x="3099267" y="2925787"/>
              <a:ext cx="872589" cy="293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srgbClr val="FF0000"/>
                  </a:solidFill>
                </a:rPr>
                <a:t>Not Next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B5024D-D724-4AC7-85FD-BE38BAFE2233}"/>
              </a:ext>
            </a:extLst>
          </p:cNvPr>
          <p:cNvCxnSpPr>
            <a:cxnSpLocks/>
          </p:cNvCxnSpPr>
          <p:nvPr/>
        </p:nvCxnSpPr>
        <p:spPr>
          <a:xfrm flipV="1">
            <a:off x="7390632" y="3043311"/>
            <a:ext cx="720000" cy="708922"/>
          </a:xfrm>
          <a:prstGeom prst="line">
            <a:avLst/>
          </a:prstGeom>
          <a:ln w="19050">
            <a:solidFill>
              <a:srgbClr val="6A6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9BA42A-E1D3-4E53-A6AC-FC44B9F8D19F}"/>
              </a:ext>
            </a:extLst>
          </p:cNvPr>
          <p:cNvCxnSpPr>
            <a:cxnSpLocks/>
          </p:cNvCxnSpPr>
          <p:nvPr/>
        </p:nvCxnSpPr>
        <p:spPr>
          <a:xfrm>
            <a:off x="7390632" y="4286084"/>
            <a:ext cx="720000" cy="708922"/>
          </a:xfrm>
          <a:prstGeom prst="line">
            <a:avLst/>
          </a:prstGeom>
          <a:ln w="19050">
            <a:solidFill>
              <a:srgbClr val="6A6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CB39E6F-528C-4FAB-B485-B2E078916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301" y="2444782"/>
            <a:ext cx="3025400" cy="244035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6761F31-8E05-4765-9845-1A55C6D23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17" y="5307314"/>
            <a:ext cx="4097777" cy="10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연결선: 꺾임 9216">
            <a:extLst>
              <a:ext uri="{FF2B5EF4-FFF2-40B4-BE49-F238E27FC236}">
                <a16:creationId xmlns:a16="http://schemas.microsoft.com/office/drawing/2014/main" id="{66F8424B-545D-4F12-9500-9E04F3B0DA96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2993139" y="3466780"/>
            <a:ext cx="585348" cy="195623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80957" y="2179345"/>
            <a:ext cx="104854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광고성 문구를 분류하기 위해 </a:t>
            </a:r>
            <a:r>
              <a:rPr lang="en-US" altLang="ko-KR" sz="1200" b="1" dirty="0" err="1">
                <a:solidFill>
                  <a:srgbClr val="FF0000"/>
                </a:solidFill>
              </a:rPr>
              <a:t>KoBERT</a:t>
            </a:r>
            <a:r>
              <a:rPr lang="ko-KR" altLang="en-US" sz="1200" b="1" dirty="0"/>
              <a:t>와</a:t>
            </a:r>
            <a:r>
              <a:rPr lang="en-US" altLang="ko-KR" sz="1200" b="1" dirty="0"/>
              <a:t>, BERT</a:t>
            </a:r>
            <a:r>
              <a:rPr lang="ko-KR" altLang="en-US" sz="1200" b="1" dirty="0"/>
              <a:t> 계열의 </a:t>
            </a:r>
            <a:r>
              <a:rPr lang="en-US" altLang="ko-KR" sz="1200" b="1" dirty="0">
                <a:solidFill>
                  <a:srgbClr val="FF0000"/>
                </a:solidFill>
              </a:rPr>
              <a:t>ELECTRA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모델을 </a:t>
            </a:r>
            <a:r>
              <a:rPr lang="en-US" altLang="ko-KR" sz="1200" b="1" dirty="0"/>
              <a:t>Next Sentence Prediction(</a:t>
            </a:r>
            <a:r>
              <a:rPr lang="en-US" altLang="ko-KR" sz="1200" b="1" dirty="0">
                <a:solidFill>
                  <a:srgbClr val="FF0000"/>
                </a:solidFill>
              </a:rPr>
              <a:t>NSP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방식으로 </a:t>
            </a:r>
            <a:r>
              <a:rPr lang="en-US" altLang="ko-KR" sz="1200" b="1" dirty="0">
                <a:solidFill>
                  <a:srgbClr val="FF0000"/>
                </a:solidFill>
              </a:rPr>
              <a:t>Fine-tuning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진행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ABC7E93-5513-401E-94F8-ADAB4825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2150"/>
              </p:ext>
            </p:extLst>
          </p:nvPr>
        </p:nvGraphicFramePr>
        <p:xfrm>
          <a:off x="780957" y="1387395"/>
          <a:ext cx="9072000" cy="7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16565825"/>
                    </a:ext>
                  </a:extLst>
                </a:gridCol>
              </a:tblGrid>
              <a:tr h="38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3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20. 11 ~ 20. 12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가짜뉴스 분류 모델 연구 개발</a:t>
                      </a: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100% (</a:t>
                      </a:r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6" marR="94216" marT="47109" marB="4710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PyTorch</a:t>
                      </a:r>
                      <a:endParaRPr lang="en-US" altLang="ko-KR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PyCharm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192</a:t>
                      </a:r>
                      <a:r>
                        <a:rPr lang="ko-KR" altLang="en-US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팀 중 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4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780957" y="92043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/>
              <a:t>주제 </a:t>
            </a:r>
            <a:r>
              <a:rPr lang="en-US" altLang="ko-KR" sz="1400" b="1" dirty="0"/>
              <a:t>: Covid-19</a:t>
            </a:r>
            <a:r>
              <a:rPr lang="ko-KR" altLang="en-US" sz="1400" b="1" dirty="0"/>
              <a:t>로 인한 산업별 영향 분석</a:t>
            </a:r>
            <a:endParaRPr lang="en-US" altLang="ko-KR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BC7E93-5513-401E-94F8-ADAB4825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41701"/>
              </p:ext>
            </p:extLst>
          </p:nvPr>
        </p:nvGraphicFramePr>
        <p:xfrm>
          <a:off x="780957" y="1220594"/>
          <a:ext cx="8820000" cy="73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616565825"/>
                    </a:ext>
                  </a:extLst>
                </a:gridCol>
              </a:tblGrid>
              <a:tr h="367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2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6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21. 01 ~ 21. 02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분석 기준 선정 및 데이터 분석</a:t>
                      </a:r>
                      <a:endParaRPr lang="en-US" altLang="ko-KR" sz="105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60% (</a:t>
                      </a:r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인</a:t>
                      </a:r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561" marR="90561" marT="45282" marB="4528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Python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PyCharm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팀 중 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2FC270F-5B15-427D-AAF1-5FCEA669C863}"/>
              </a:ext>
            </a:extLst>
          </p:cNvPr>
          <p:cNvSpPr/>
          <p:nvPr/>
        </p:nvSpPr>
        <p:spPr>
          <a:xfrm>
            <a:off x="0" y="-1"/>
            <a:ext cx="12192000" cy="853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EC6A9-6B2F-4D47-90B5-C76EEC828084}"/>
              </a:ext>
            </a:extLst>
          </p:cNvPr>
          <p:cNvSpPr txBox="1"/>
          <p:nvPr/>
        </p:nvSpPr>
        <p:spPr>
          <a:xfrm>
            <a:off x="309729" y="48657"/>
            <a:ext cx="838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04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BDB00-A7CF-46A5-85E6-525B19FDC474}"/>
              </a:ext>
            </a:extLst>
          </p:cNvPr>
          <p:cNvSpPr/>
          <p:nvPr/>
        </p:nvSpPr>
        <p:spPr>
          <a:xfrm>
            <a:off x="1256947" y="149585"/>
            <a:ext cx="5400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18B35-32FB-46B8-AC6D-11C5646C0BB8}"/>
              </a:ext>
            </a:extLst>
          </p:cNvPr>
          <p:cNvSpPr txBox="1"/>
          <p:nvPr/>
        </p:nvSpPr>
        <p:spPr>
          <a:xfrm>
            <a:off x="1419474" y="73988"/>
            <a:ext cx="601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 err="1">
                <a:solidFill>
                  <a:srgbClr val="FFFFFF"/>
                </a:solidFill>
                <a:effectLst/>
              </a:rPr>
              <a:t>파이썬을</a:t>
            </a:r>
            <a:r>
              <a:rPr lang="ko-KR" altLang="en-US" sz="2400" b="1" i="0" dirty="0">
                <a:solidFill>
                  <a:srgbClr val="FFFFFF"/>
                </a:solidFill>
                <a:effectLst/>
              </a:rPr>
              <a:t> 활용한 빅데이터 분석 경진대회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FD602-AC5A-4114-9EF3-EE5ACC5AE311}"/>
              </a:ext>
            </a:extLst>
          </p:cNvPr>
          <p:cNvSpPr txBox="1"/>
          <p:nvPr/>
        </p:nvSpPr>
        <p:spPr>
          <a:xfrm>
            <a:off x="1419474" y="539013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주최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경남과학기술대학교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F8BA8F-DAE8-40E6-9E98-ACF152AA6C8E}"/>
              </a:ext>
            </a:extLst>
          </p:cNvPr>
          <p:cNvGrpSpPr/>
          <p:nvPr/>
        </p:nvGrpSpPr>
        <p:grpSpPr>
          <a:xfrm>
            <a:off x="260270" y="1955151"/>
            <a:ext cx="11966952" cy="4753264"/>
            <a:chOff x="260270" y="2012907"/>
            <a:chExt cx="11966952" cy="46955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97D69B-3BA1-4F3D-B2F6-B11B457AD655}"/>
                </a:ext>
              </a:extLst>
            </p:cNvPr>
            <p:cNvSpPr txBox="1"/>
            <p:nvPr/>
          </p:nvSpPr>
          <p:spPr>
            <a:xfrm>
              <a:off x="271577" y="5592725"/>
              <a:ext cx="3516951" cy="1115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spc="-150" dirty="0"/>
                <a:t>유연성을 갖춘 기업의 예시</a:t>
              </a:r>
              <a:endParaRPr lang="en-US" altLang="ko-KR" sz="1200" b="1" spc="-150" dirty="0"/>
            </a:p>
            <a:p>
              <a:pPr marL="285750" indent="-285750">
                <a:buFontTx/>
                <a:buChar char="-"/>
              </a:pPr>
              <a:endParaRPr lang="en-US" altLang="ko-KR" sz="1050" spc="-150" dirty="0"/>
            </a:p>
            <a:p>
              <a:pPr marL="285750" indent="-285750">
                <a:buFontTx/>
                <a:buChar char="-"/>
              </a:pPr>
              <a:r>
                <a:rPr lang="ko-KR" altLang="en-US" sz="1050" spc="-150" dirty="0"/>
                <a:t>의류 제작 산업은 의류 대신 </a:t>
              </a:r>
              <a:r>
                <a:rPr lang="ko-KR" altLang="en-US" sz="1050" spc="-150" dirty="0">
                  <a:solidFill>
                    <a:srgbClr val="FF0000"/>
                  </a:solidFill>
                </a:rPr>
                <a:t>마스크를 생산</a:t>
              </a:r>
              <a:r>
                <a:rPr lang="ko-KR" altLang="en-US" sz="1050" spc="-150" dirty="0"/>
                <a:t>하여 판매</a:t>
              </a:r>
              <a:endParaRPr lang="en-US" altLang="ko-KR" sz="1050" spc="-150" dirty="0"/>
            </a:p>
            <a:p>
              <a:pPr marL="285750" indent="-285750">
                <a:buFontTx/>
                <a:buChar char="-"/>
              </a:pPr>
              <a:r>
                <a:rPr lang="ko-KR" altLang="en-US" sz="1050" spc="-150" dirty="0"/>
                <a:t>항공업은 여객 운송 대신 </a:t>
              </a:r>
              <a:r>
                <a:rPr lang="ko-KR" altLang="en-US" sz="1050" spc="-150" dirty="0">
                  <a:solidFill>
                    <a:srgbClr val="FF0000"/>
                  </a:solidFill>
                </a:rPr>
                <a:t>화물 운송</a:t>
              </a:r>
              <a:r>
                <a:rPr lang="ko-KR" altLang="en-US" sz="1050" spc="-150" dirty="0"/>
                <a:t>에 집중</a:t>
              </a:r>
              <a:endParaRPr lang="en-US" altLang="ko-KR" sz="1050" spc="-150" dirty="0"/>
            </a:p>
            <a:p>
              <a:pPr marL="285750" indent="-285750">
                <a:buFontTx/>
                <a:buChar char="-"/>
              </a:pPr>
              <a:r>
                <a:rPr lang="ko-KR" altLang="en-US" sz="1050" spc="-150" dirty="0"/>
                <a:t>엔터테인먼트 업계에서는 </a:t>
              </a:r>
              <a:r>
                <a:rPr lang="ko-KR" altLang="en-US" sz="1050" spc="-150" dirty="0">
                  <a:solidFill>
                    <a:srgbClr val="FF0000"/>
                  </a:solidFill>
                </a:rPr>
                <a:t>온라인 콘서트</a:t>
              </a:r>
              <a:r>
                <a:rPr lang="ko-KR" altLang="en-US" sz="1050" spc="-150" dirty="0"/>
                <a:t> 개최</a:t>
              </a:r>
              <a:endParaRPr lang="en-US" altLang="ko-KR" sz="1050" spc="-150" dirty="0"/>
            </a:p>
            <a:p>
              <a:pPr marL="285750" indent="-285750">
                <a:buFontTx/>
                <a:buChar char="-"/>
              </a:pPr>
              <a:r>
                <a:rPr lang="ko-KR" altLang="en-US" sz="1050" spc="-150" dirty="0"/>
                <a:t>판매 관련 업종에서는 </a:t>
              </a:r>
              <a:r>
                <a:rPr lang="ko-KR" altLang="en-US" sz="1050" spc="-150" dirty="0">
                  <a:solidFill>
                    <a:srgbClr val="FF0000"/>
                  </a:solidFill>
                </a:rPr>
                <a:t>온라인 판매</a:t>
              </a:r>
              <a:r>
                <a:rPr lang="ko-KR" altLang="en-US" sz="1050" spc="-150" dirty="0"/>
                <a:t>에 집중</a:t>
              </a:r>
              <a:endParaRPr lang="en-US" altLang="ko-KR" sz="1050" spc="-1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6CD0A7-2976-4699-B91F-739ACB81744D}"/>
                </a:ext>
              </a:extLst>
            </p:cNvPr>
            <p:cNvSpPr txBox="1"/>
            <p:nvPr/>
          </p:nvSpPr>
          <p:spPr>
            <a:xfrm>
              <a:off x="271577" y="4273734"/>
              <a:ext cx="4129773" cy="1277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spc="-150" dirty="0"/>
                <a:t>분석 결과</a:t>
              </a:r>
              <a:endParaRPr lang="en-US" altLang="ko-KR" sz="1200" b="1" spc="-1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50" spc="-1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spc="-150" dirty="0"/>
                <a:t>매출 및 순이익이 급감했을 것이라고 예상한 산업군들 중</a:t>
              </a:r>
              <a:r>
                <a:rPr lang="en-US" altLang="ko-KR" sz="1050" spc="-150" dirty="0"/>
                <a:t>,</a:t>
              </a:r>
              <a:r>
                <a:rPr lang="ko-KR" altLang="en-US" sz="1050" spc="-150" dirty="0"/>
                <a:t>  </a:t>
              </a:r>
              <a:r>
                <a:rPr lang="ko-KR" altLang="en-US" sz="1050" spc="-150" dirty="0">
                  <a:solidFill>
                    <a:srgbClr val="FF0000"/>
                  </a:solidFill>
                </a:rPr>
                <a:t>오히려</a:t>
              </a:r>
              <a:r>
                <a:rPr lang="ko-KR" altLang="en-US" sz="1050" spc="-150" dirty="0"/>
                <a:t> 지난 분기 대비 흑자를 달성하는 등의</a:t>
              </a:r>
              <a:r>
                <a:rPr lang="en-US" altLang="ko-KR" sz="1050" spc="-150" dirty="0"/>
                <a:t> </a:t>
              </a:r>
              <a:r>
                <a:rPr lang="ko-KR" altLang="en-US" sz="1050" spc="-150" dirty="0"/>
                <a:t>성과를 낸 기업이 존재</a:t>
              </a:r>
              <a:endParaRPr lang="en-US" altLang="ko-KR" sz="1050" spc="-1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50" spc="-1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spc="-150" dirty="0"/>
                <a:t>그러한 기업들에 대해 자세히 조사해 본 결과 </a:t>
              </a:r>
              <a:r>
                <a:rPr lang="ko-KR" altLang="en-US" sz="1050" spc="-150" dirty="0">
                  <a:solidFill>
                    <a:srgbClr val="FF0000"/>
                  </a:solidFill>
                </a:rPr>
                <a:t>기존의 수익 구조를 변경</a:t>
              </a:r>
              <a:r>
                <a:rPr lang="ko-KR" altLang="en-US" sz="1050" spc="-150" dirty="0"/>
                <a:t>하여 </a:t>
              </a:r>
              <a:r>
                <a:rPr lang="ko-KR" altLang="en-US" sz="1050" spc="-150" dirty="0">
                  <a:solidFill>
                    <a:srgbClr val="FF0000"/>
                  </a:solidFill>
                </a:rPr>
                <a:t>유연성</a:t>
              </a:r>
              <a:r>
                <a:rPr lang="ko-KR" altLang="en-US" sz="1050" spc="-150" dirty="0"/>
                <a:t>을 갖춘 기업들이 수익을 창출</a:t>
              </a:r>
              <a:endParaRPr lang="en-US" altLang="ko-KR" sz="1050" spc="-1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67297F-2CBD-4048-A93D-64C5E1E6F6A7}"/>
                </a:ext>
              </a:extLst>
            </p:cNvPr>
            <p:cNvSpPr txBox="1"/>
            <p:nvPr/>
          </p:nvSpPr>
          <p:spPr>
            <a:xfrm>
              <a:off x="9206523" y="2134732"/>
              <a:ext cx="2455637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매출 기준 최종 선정 산업</a:t>
              </a:r>
              <a:endParaRPr lang="en-US" altLang="ko-KR" sz="1100" b="1" dirty="0"/>
            </a:p>
            <a:p>
              <a:endParaRPr lang="en-US" altLang="ko-KR" sz="1000" b="1" dirty="0"/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000" b="1" dirty="0"/>
                <a:t>Top 3 industry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70,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연구개발업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29,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기타 기계 및 장비 제조업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21,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의료용 물질 및 의약품 제조업</a:t>
              </a:r>
            </a:p>
            <a:p>
              <a:endParaRPr lang="en-US" altLang="ko-KR" sz="1000" dirty="0"/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000" b="1" dirty="0"/>
                <a:t>Bottom 3 industry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51,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항공 운송업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23,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비금속 광물제품 제조업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30,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자동차 및 트레일러 제조업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FA3982F-805A-4495-8D15-1CBEEC397859}"/>
                </a:ext>
              </a:extLst>
            </p:cNvPr>
            <p:cNvGrpSpPr/>
            <p:nvPr/>
          </p:nvGrpSpPr>
          <p:grpSpPr>
            <a:xfrm>
              <a:off x="4427373" y="2121191"/>
              <a:ext cx="4778756" cy="2150846"/>
              <a:chOff x="748516" y="3460796"/>
              <a:chExt cx="6286590" cy="28295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156585C-254F-4475-8498-850D56036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8516" y="3460796"/>
                <a:ext cx="3092031" cy="28295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E50FC00-7332-44E7-A65B-71FFED9C4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4687" y="3460796"/>
                <a:ext cx="3040419" cy="282950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8843AD-7C6F-454D-BFEE-7E3A311C1426}"/>
                </a:ext>
              </a:extLst>
            </p:cNvPr>
            <p:cNvSpPr txBox="1"/>
            <p:nvPr/>
          </p:nvSpPr>
          <p:spPr>
            <a:xfrm>
              <a:off x="9206523" y="4795362"/>
              <a:ext cx="3020699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당기순이익 기준 최종 선정 산업</a:t>
              </a:r>
              <a:endParaRPr lang="en-US" altLang="ko-KR" sz="1100" b="1" dirty="0"/>
            </a:p>
            <a:p>
              <a:endParaRPr lang="en-US" altLang="ko-KR" sz="1000" b="1" dirty="0"/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000" b="1" dirty="0"/>
                <a:t>Top 3 industry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59,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 err="1"/>
                <a:t>영상ㆍ오디오</a:t>
              </a:r>
              <a:r>
                <a:rPr lang="ko-KR" altLang="en-US" sz="1000" spc="-150" dirty="0"/>
                <a:t> 기록물 제작 및 </a:t>
              </a:r>
              <a:r>
                <a:rPr lang="ko-KR" altLang="en-US" sz="1000" spc="-150" dirty="0" err="1"/>
                <a:t>배급업</a:t>
              </a:r>
              <a:endParaRPr lang="ko-KR" altLang="en-US" sz="1000" spc="-150" dirty="0"/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70,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연구개발업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29,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기타 기계 및 장비 제조업</a:t>
              </a:r>
            </a:p>
            <a:p>
              <a:pPr marL="180000"/>
              <a:endParaRPr lang="en-US" altLang="ko-KR" sz="1000" dirty="0"/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000" b="1" dirty="0"/>
                <a:t>Bottom 3 industry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51,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항공 운송업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14,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의복</a:t>
              </a:r>
              <a:r>
                <a:rPr lang="en-US" altLang="ko-KR" sz="1000" spc="-150" dirty="0"/>
                <a:t>, </a:t>
              </a:r>
              <a:r>
                <a:rPr lang="ko-KR" altLang="en-US" sz="1000" spc="-150" dirty="0"/>
                <a:t>의복 액세서리 및 모피제품 제조업</a:t>
              </a:r>
            </a:p>
            <a:p>
              <a:pPr marL="180000"/>
              <a:r>
                <a:rPr lang="ko-KR" altLang="en-US" sz="1000" spc="-150" dirty="0"/>
                <a:t>코드 </a:t>
              </a:r>
              <a:r>
                <a:rPr lang="en-US" altLang="ko-KR" sz="1000" spc="-150" dirty="0"/>
                <a:t>: </a:t>
              </a:r>
              <a:r>
                <a:rPr lang="en-US" altLang="ko-KR" sz="1000" dirty="0"/>
                <a:t>49, </a:t>
              </a:r>
              <a:r>
                <a:rPr lang="ko-KR" altLang="en-US" sz="1000" spc="-150" dirty="0"/>
                <a:t>업종 </a:t>
              </a:r>
              <a:r>
                <a:rPr lang="en-US" altLang="ko-KR" sz="1000" spc="-150" dirty="0"/>
                <a:t>: </a:t>
              </a:r>
              <a:r>
                <a:rPr lang="ko-KR" altLang="en-US" sz="1000" spc="-150" dirty="0"/>
                <a:t>육상운송 및 파이프라인 운송업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6ADE536-BE93-4FB2-9C94-FA47DDA125F8}"/>
                </a:ext>
              </a:extLst>
            </p:cNvPr>
            <p:cNvGrpSpPr/>
            <p:nvPr/>
          </p:nvGrpSpPr>
          <p:grpSpPr>
            <a:xfrm>
              <a:off x="4427373" y="4512014"/>
              <a:ext cx="4775847" cy="2149537"/>
              <a:chOff x="748516" y="3444898"/>
              <a:chExt cx="6286590" cy="282950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BC97F46-9C44-4A62-818D-E249ED783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516" y="3444898"/>
                <a:ext cx="3092031" cy="282950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D4386FC-288F-4D0C-91D3-564E54928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4687" y="3444898"/>
                <a:ext cx="3040419" cy="28295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41DC3-7B83-4D1D-8280-B65AF472C02B}"/>
                </a:ext>
              </a:extLst>
            </p:cNvPr>
            <p:cNvSpPr txBox="1"/>
            <p:nvPr/>
          </p:nvSpPr>
          <p:spPr>
            <a:xfrm>
              <a:off x="260270" y="2012907"/>
              <a:ext cx="4130852" cy="2223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분석 내용</a:t>
              </a:r>
              <a:endParaRPr lang="en-US" altLang="ko-KR" sz="1200" b="1" dirty="0"/>
            </a:p>
            <a:p>
              <a:endParaRPr lang="en-US" altLang="ko-KR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50" dirty="0"/>
                <a:t>Dart</a:t>
              </a:r>
              <a:r>
                <a:rPr lang="ko-KR" altLang="en-US" sz="1050" dirty="0"/>
                <a:t>에서 제공하는 재무제표 손익계산서의 매출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당기순이익을 기준으로 분석</a:t>
              </a:r>
              <a:endParaRPr lang="en-US" altLang="ko-KR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데이터의 </a:t>
              </a:r>
              <a:r>
                <a:rPr lang="en-US" altLang="ko-KR" sz="1050" dirty="0"/>
                <a:t>75%</a:t>
              </a:r>
              <a:r>
                <a:rPr lang="ko-KR" altLang="en-US" sz="1050" dirty="0"/>
                <a:t>를 포함하는 </a:t>
              </a:r>
              <a:r>
                <a:rPr lang="en-US" altLang="ko-KR" sz="1050" dirty="0">
                  <a:solidFill>
                    <a:srgbClr val="FF0000"/>
                  </a:solidFill>
                </a:rPr>
                <a:t>3</a:t>
              </a:r>
              <a:r>
                <a:rPr lang="ko-KR" altLang="en-US" sz="1050" dirty="0">
                  <a:solidFill>
                    <a:srgbClr val="FF0000"/>
                  </a:solidFill>
                </a:rPr>
                <a:t>사분위수를 기준</a:t>
              </a:r>
              <a:r>
                <a:rPr lang="ko-KR" altLang="en-US" sz="1050" dirty="0"/>
                <a:t>으로 </a:t>
              </a:r>
              <a:r>
                <a:rPr lang="en-US" altLang="ko-KR" sz="1050" dirty="0"/>
                <a:t>Covid-19</a:t>
              </a:r>
              <a:r>
                <a:rPr lang="ko-KR" altLang="en-US" sz="1050" dirty="0"/>
                <a:t>의 영향을 받은 산업 </a:t>
              </a:r>
              <a:r>
                <a:rPr lang="en-US" altLang="ko-KR" sz="1050" dirty="0"/>
                <a:t>5</a:t>
              </a:r>
              <a:r>
                <a:rPr lang="ko-KR" altLang="en-US" sz="1050" dirty="0"/>
                <a:t>개를 </a:t>
              </a:r>
              <a:r>
                <a:rPr lang="ko-KR" altLang="en-US" sz="1050" dirty="0">
                  <a:solidFill>
                    <a:srgbClr val="FF0000"/>
                  </a:solidFill>
                </a:rPr>
                <a:t>선정</a:t>
              </a:r>
              <a:endParaRPr lang="en-US" altLang="ko-KR" sz="1050" dirty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특정 회사가 </a:t>
              </a:r>
              <a:r>
                <a:rPr lang="en-US" altLang="ko-KR" sz="1050" dirty="0"/>
                <a:t>Covid-19</a:t>
              </a:r>
              <a:r>
                <a:rPr lang="ko-KR" altLang="en-US" sz="1050" dirty="0"/>
                <a:t>의 영향을 많이 받았다고 해서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해당 회사가 속한 산업의 모든 회사가 </a:t>
              </a:r>
              <a:r>
                <a:rPr lang="en-US" altLang="ko-KR" sz="1050" dirty="0"/>
                <a:t>Covid-19</a:t>
              </a:r>
              <a:r>
                <a:rPr lang="ko-KR" altLang="en-US" sz="1050" dirty="0"/>
                <a:t>의 영향을 받은 것은 아님</a:t>
              </a:r>
              <a:endParaRPr lang="en-US" altLang="ko-KR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이를 고려하여 </a:t>
              </a:r>
              <a:r>
                <a:rPr lang="en-US" altLang="ko-KR" sz="1050" dirty="0"/>
                <a:t>5</a:t>
              </a:r>
              <a:r>
                <a:rPr lang="ko-KR" altLang="en-US" sz="1050" dirty="0"/>
                <a:t>개 산업을 </a:t>
              </a:r>
              <a:r>
                <a:rPr lang="en-US" altLang="ko-KR" sz="1050" dirty="0"/>
                <a:t>Boxplot</a:t>
              </a:r>
              <a:r>
                <a:rPr lang="ko-KR" altLang="en-US" sz="1050" dirty="0"/>
                <a:t>으로 시각화 했을 때</a:t>
              </a:r>
              <a:r>
                <a:rPr lang="en-US" altLang="ko-KR" sz="1050" dirty="0"/>
                <a:t>, </a:t>
              </a:r>
              <a:r>
                <a:rPr lang="ko-KR" altLang="en-US" sz="1050" dirty="0">
                  <a:solidFill>
                    <a:srgbClr val="FF0000"/>
                  </a:solidFill>
                </a:rPr>
                <a:t>이상치가 적은 산업을 제외</a:t>
              </a:r>
              <a:r>
                <a:rPr lang="ko-KR" altLang="en-US" sz="1050" dirty="0"/>
                <a:t>하여 최종 </a:t>
              </a:r>
              <a:r>
                <a:rPr lang="en-US" altLang="ko-KR" sz="1050" dirty="0"/>
                <a:t>3</a:t>
              </a:r>
              <a:r>
                <a:rPr lang="ko-KR" altLang="en-US" sz="1050" dirty="0"/>
                <a:t>개의 산업을 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1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D0A11-2339-4219-85E9-79776C63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350" y="2766218"/>
            <a:ext cx="4806128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024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730</Words>
  <Application>Microsoft Office PowerPoint</Application>
  <PresentationFormat>와이드스크린</PresentationFormat>
  <Paragraphs>188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NotoSansBold</vt:lpstr>
      <vt:lpstr>맑은 고딕</vt:lpstr>
      <vt:lpstr>Arial</vt:lpstr>
      <vt:lpstr>Cambria Math</vt:lpstr>
      <vt:lpstr>Wingdings</vt:lpstr>
      <vt:lpstr>Office 테마</vt:lpstr>
      <vt:lpstr>PORTFOLIO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oem</dc:creator>
  <cp:lastModifiedBy>조승제</cp:lastModifiedBy>
  <cp:revision>17</cp:revision>
  <dcterms:created xsi:type="dcterms:W3CDTF">2021-03-22T22:42:50Z</dcterms:created>
  <dcterms:modified xsi:type="dcterms:W3CDTF">2021-04-04T10:58:40Z</dcterms:modified>
</cp:coreProperties>
</file>