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8" r:id="rId4"/>
    <p:sldId id="260" r:id="rId5"/>
    <p:sldId id="261" r:id="rId6"/>
    <p:sldId id="262" r:id="rId7"/>
    <p:sldId id="263" r:id="rId8"/>
    <p:sldId id="294" r:id="rId9"/>
    <p:sldId id="264" r:id="rId10"/>
    <p:sldId id="265" r:id="rId11"/>
    <p:sldId id="290" r:id="rId12"/>
    <p:sldId id="267" r:id="rId13"/>
    <p:sldId id="268" r:id="rId14"/>
    <p:sldId id="269" r:id="rId15"/>
    <p:sldId id="270" r:id="rId16"/>
    <p:sldId id="291" r:id="rId17"/>
    <p:sldId id="271" r:id="rId18"/>
    <p:sldId id="272" r:id="rId19"/>
    <p:sldId id="273" r:id="rId20"/>
    <p:sldId id="275" r:id="rId21"/>
    <p:sldId id="292" r:id="rId22"/>
    <p:sldId id="281" r:id="rId23"/>
    <p:sldId id="279" r:id="rId24"/>
    <p:sldId id="287" r:id="rId25"/>
    <p:sldId id="293" r:id="rId26"/>
    <p:sldId id="288" r:id="rId27"/>
    <p:sldId id="278" r:id="rId28"/>
    <p:sldId id="282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4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3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92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28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44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4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1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99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312776" y="0"/>
            <a:ext cx="11589106" cy="744060"/>
          </a:xfrm>
          <a:prstGeom prst="rect">
            <a:avLst/>
          </a:prstGeom>
          <a:solidFill>
            <a:srgbClr val="00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641" y="147287"/>
            <a:ext cx="11312262" cy="557200"/>
          </a:xfrm>
        </p:spPr>
        <p:txBody>
          <a:bodyPr>
            <a:normAutofit/>
          </a:bodyPr>
          <a:lstStyle>
            <a:lvl1pPr>
              <a:defRPr sz="2799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Picture 2" descr="D:\MDS업무\기획마케팅\ppt\mds\2015\02\ppt_sub_b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2" y="6292612"/>
            <a:ext cx="12190045" cy="5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0964" y="826960"/>
            <a:ext cx="11193939" cy="5493751"/>
          </a:xfrm>
        </p:spPr>
        <p:txBody>
          <a:bodyPr>
            <a:noAutofit/>
          </a:bodyPr>
          <a:lstStyle>
            <a:lvl1pPr marL="228600" indent="-228600">
              <a:buClr>
                <a:srgbClr val="0070C0"/>
              </a:buClr>
              <a:buSzPct val="130000"/>
              <a:buFont typeface="맑은 고딕" panose="020B0503020000020004" pitchFamily="50" charset="-127"/>
              <a:buChar char="»"/>
              <a:defRPr sz="1800" b="1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400">
                <a:latin typeface="+mn-ea"/>
                <a:ea typeface="+mn-ea"/>
              </a:defRPr>
            </a:lvl3pPr>
            <a:lvl4pPr marL="1371600" indent="0">
              <a:buFontTx/>
              <a:buNone/>
              <a:defRPr sz="1200">
                <a:latin typeface="+mn-ea"/>
                <a:ea typeface="+mn-ea"/>
              </a:defRPr>
            </a:lvl4pPr>
            <a:lvl5pPr marL="1828799" indent="0">
              <a:buFontTx/>
              <a:buNone/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서브페이지 옵션</a:t>
            </a:r>
            <a:r>
              <a:rPr lang="en-US" altLang="ko-KR" dirty="0" smtClean="0"/>
              <a:t> 2)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6658" y="6340124"/>
            <a:ext cx="2743200" cy="170117"/>
          </a:xfrm>
        </p:spPr>
        <p:txBody>
          <a:bodyPr/>
          <a:lstStyle>
            <a:lvl1pPr>
              <a:defRPr sz="1000"/>
            </a:lvl1pPr>
          </a:lstStyle>
          <a:p>
            <a:fld id="{2B8A891F-A966-4848-92BC-B0E90543D7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Picture 3" descr="D:\★로고\mds technology\mds technology\mds technology_logo_w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21" y="194949"/>
            <a:ext cx="2104687" cy="399953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297191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8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6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8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4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5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7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2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9B2A-6447-4AF7-B76F-F6A4A3F11D87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377F31-FA81-407E-82B7-8693BE61D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5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-guide.html" TargetMode="External"/><Relationship Id="rId2" Type="http://schemas.openxmlformats.org/officeDocument/2006/relationships/hyperlink" Target="https://github.com/apache/sp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ngjy.tistory.com/96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2436" y="494969"/>
            <a:ext cx="8915399" cy="2262781"/>
          </a:xfrm>
        </p:spPr>
        <p:txBody>
          <a:bodyPr/>
          <a:lstStyle/>
          <a:p>
            <a:r>
              <a:rPr lang="en-US" altLang="ko-KR" dirty="0" smtClean="0"/>
              <a:t>Spark ML main 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500" dirty="0" err="1" smtClean="0"/>
              <a:t>조다슬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8573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8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RDD-based API vs </a:t>
            </a:r>
            <a:r>
              <a:rPr lang="en-US" altLang="ko-KR" dirty="0" err="1"/>
              <a:t>Dataframe</a:t>
            </a:r>
            <a:r>
              <a:rPr lang="en-US" altLang="ko-KR" dirty="0"/>
              <a:t>-based API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828704" y="1494897"/>
            <a:ext cx="7448777" cy="470059"/>
            <a:chOff x="1192303" y="998020"/>
            <a:chExt cx="7448777" cy="327860"/>
          </a:xfrm>
        </p:grpSpPr>
        <p:sp>
          <p:nvSpPr>
            <p:cNvPr id="5" name="직사각형 4"/>
            <p:cNvSpPr/>
            <p:nvPr/>
          </p:nvSpPr>
          <p:spPr>
            <a:xfrm>
              <a:off x="1192303" y="1037925"/>
              <a:ext cx="1661160" cy="287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RDD-based API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64378" y="998020"/>
              <a:ext cx="2276702" cy="327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DataFrame</a:t>
              </a:r>
              <a:r>
                <a:rPr lang="en-US" altLang="ko-KR" dirty="0" smtClean="0"/>
                <a:t>-based API</a:t>
              </a:r>
              <a:endParaRPr lang="ko-KR" altLang="en-US" dirty="0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4356508" y="1076225"/>
              <a:ext cx="662940" cy="2496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1" y="6056664"/>
            <a:ext cx="3009900" cy="1506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71" y="6008167"/>
            <a:ext cx="174450" cy="2372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71" y="2505266"/>
            <a:ext cx="4222624" cy="35029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730" y="2506016"/>
            <a:ext cx="4210844" cy="7741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580" y="5009791"/>
            <a:ext cx="4325144" cy="119752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4097321" y="2305976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742024" y="2374610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153431" y="4514648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661219" y="2305976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153431" y="5230928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397040" y="3790748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381131" y="5993958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153430" y="5901487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37355" y="2305976"/>
            <a:ext cx="1642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Algorithm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4738" y="2206385"/>
            <a:ext cx="1642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Algorithm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62690" y="2055414"/>
            <a:ext cx="1642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Model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5605" y="4195178"/>
            <a:ext cx="1642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Model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29314" y="6276695"/>
            <a:ext cx="1642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Result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19649" y="6143529"/>
            <a:ext cx="1642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Result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5604" y="4905173"/>
            <a:ext cx="1642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Prediction</a:t>
            </a:r>
            <a:endParaRPr lang="ko-KR" altLang="en-US" sz="1300" b="1" dirty="0" smtClean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153483" y="2784908"/>
            <a:ext cx="14487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799903" y="2845868"/>
            <a:ext cx="1650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112079" y="4811828"/>
            <a:ext cx="1971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176099" y="4354628"/>
            <a:ext cx="4257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587025" y="5444288"/>
            <a:ext cx="5653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196958" y="6114847"/>
            <a:ext cx="4036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67018" y="6284314"/>
            <a:ext cx="7352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2724" y="3409651"/>
            <a:ext cx="4512787" cy="143827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389609" y="3636346"/>
            <a:ext cx="4505902" cy="572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9063958" y="4847927"/>
            <a:ext cx="1971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53935" y="3449937"/>
            <a:ext cx="1642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Prediction</a:t>
            </a:r>
            <a:endParaRPr lang="ko-KR" altLang="en-US" sz="13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7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 smtClean="0"/>
              <a:t>Recent Spark </a:t>
            </a:r>
            <a:r>
              <a:rPr lang="en-US" altLang="ko-KR" sz="2500" dirty="0" err="1" smtClean="0"/>
              <a:t>Mllib</a:t>
            </a:r>
            <a:endParaRPr lang="en-US" altLang="ko-KR" sz="2500" dirty="0" smtClean="0"/>
          </a:p>
          <a:p>
            <a:r>
              <a:rPr lang="en-US" altLang="ko-KR" sz="2500" b="1" dirty="0" smtClean="0"/>
              <a:t>Pipeline</a:t>
            </a:r>
          </a:p>
          <a:p>
            <a:r>
              <a:rPr lang="en-US" altLang="ko-KR" sz="2500" dirty="0" smtClean="0"/>
              <a:t>Extraction, Transformation, Selection …</a:t>
            </a:r>
          </a:p>
          <a:p>
            <a:r>
              <a:rPr lang="en-US" altLang="ko-KR" sz="2500" dirty="0" smtClean="0"/>
              <a:t>Popular Algorithms : </a:t>
            </a:r>
            <a:r>
              <a:rPr lang="fr-FR" altLang="ko-KR" sz="2000" dirty="0"/>
              <a:t>Multilayer perceptron </a:t>
            </a:r>
            <a:r>
              <a:rPr lang="fr-FR" altLang="ko-KR" sz="2000" dirty="0" smtClean="0"/>
              <a:t>classifier, ALS</a:t>
            </a:r>
          </a:p>
          <a:p>
            <a:r>
              <a:rPr lang="fr-FR" altLang="ko-KR" sz="2500" dirty="0" smtClean="0"/>
              <a:t>Model selection and tuning : </a:t>
            </a:r>
            <a:r>
              <a:rPr lang="fr-FR" altLang="ko-KR" sz="2000" dirty="0" smtClean="0"/>
              <a:t>Train-Validation </a:t>
            </a:r>
            <a:r>
              <a:rPr lang="fr-FR" altLang="ko-KR" sz="2000" dirty="0"/>
              <a:t>Split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1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49667"/>
            <a:ext cx="8915400" cy="4361555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r>
              <a:rPr lang="en-US" altLang="ko-KR" sz="2200" b="1" dirty="0" err="1"/>
              <a:t>DataFrame</a:t>
            </a:r>
            <a:r>
              <a:rPr lang="en-US" altLang="ko-KR" sz="2200" dirty="0"/>
              <a:t>: A Dataset is a distributed collection of data. A </a:t>
            </a:r>
            <a:r>
              <a:rPr lang="en-US" altLang="ko-KR" sz="2200" dirty="0" err="1"/>
              <a:t>DataFrame</a:t>
            </a:r>
            <a:r>
              <a:rPr lang="en-US" altLang="ko-KR" sz="2200" dirty="0"/>
              <a:t> is a Dataset organized into named columns. </a:t>
            </a:r>
            <a:r>
              <a:rPr lang="en-US" altLang="ko-KR" sz="2200" u="sng" dirty="0"/>
              <a:t>In Scala and Java, a </a:t>
            </a:r>
            <a:r>
              <a:rPr lang="en-US" altLang="ko-KR" sz="2200" u="sng" dirty="0" err="1"/>
              <a:t>DataFrame</a:t>
            </a:r>
            <a:r>
              <a:rPr lang="en-US" altLang="ko-KR" sz="2200" u="sng" dirty="0"/>
              <a:t> is represented by a Dataset of Rows. It is conceptually equivalent to a table in a relational database.</a:t>
            </a:r>
          </a:p>
          <a:p>
            <a:pPr>
              <a:buAutoNum type="arabicPeriod"/>
            </a:pPr>
            <a:endParaRPr lang="en-US" altLang="ko-KR" sz="2200" dirty="0"/>
          </a:p>
          <a:p>
            <a:pPr>
              <a:buAutoNum type="arabicPeriod"/>
            </a:pPr>
            <a:r>
              <a:rPr lang="en-US" altLang="ko-KR" sz="2200" b="1" dirty="0"/>
              <a:t>Transformer</a:t>
            </a:r>
            <a:r>
              <a:rPr lang="en-US" altLang="ko-KR" sz="2200" dirty="0"/>
              <a:t>: </a:t>
            </a:r>
            <a:r>
              <a:rPr lang="en-US" altLang="ko-KR" sz="2200" u="sng" dirty="0"/>
              <a:t>A Transformer is an algorithm which can transform one </a:t>
            </a:r>
            <a:r>
              <a:rPr lang="en-US" altLang="ko-KR" sz="2200" u="sng" dirty="0" err="1"/>
              <a:t>DataFrame</a:t>
            </a:r>
            <a:r>
              <a:rPr lang="en-US" altLang="ko-KR" sz="2200" u="sng" dirty="0"/>
              <a:t> into another </a:t>
            </a:r>
            <a:r>
              <a:rPr lang="en-US" altLang="ko-KR" sz="2200" u="sng" dirty="0" err="1"/>
              <a:t>DataFrame</a:t>
            </a:r>
            <a:r>
              <a:rPr lang="en-US" altLang="ko-KR" sz="2200" u="sng" dirty="0"/>
              <a:t>.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E.g.</a:t>
            </a:r>
            <a:r>
              <a:rPr lang="en-US" altLang="ko-KR" sz="2200" dirty="0"/>
              <a:t>, an ML model is a Transformer which transforms a </a:t>
            </a:r>
            <a:r>
              <a:rPr lang="en-US" altLang="ko-KR" sz="2200" dirty="0" err="1"/>
              <a:t>DataFrame</a:t>
            </a:r>
            <a:r>
              <a:rPr lang="en-US" altLang="ko-KR" sz="2200" dirty="0"/>
              <a:t> with features into a </a:t>
            </a:r>
            <a:r>
              <a:rPr lang="en-US" altLang="ko-KR" sz="2200" dirty="0" err="1"/>
              <a:t>DataFrame</a:t>
            </a:r>
            <a:r>
              <a:rPr lang="en-US" altLang="ko-KR" sz="2200" dirty="0"/>
              <a:t> with predictions.</a:t>
            </a:r>
          </a:p>
          <a:p>
            <a:pPr>
              <a:buAutoNum type="arabicPeriod"/>
            </a:pPr>
            <a:endParaRPr lang="en-US" altLang="ko-KR" sz="2200" dirty="0"/>
          </a:p>
          <a:p>
            <a:pPr>
              <a:buAutoNum type="arabicPeriod"/>
            </a:pPr>
            <a:r>
              <a:rPr lang="en-US" altLang="ko-KR" sz="2200" b="1" dirty="0"/>
              <a:t>Estimator</a:t>
            </a:r>
            <a:r>
              <a:rPr lang="en-US" altLang="ko-KR" sz="2200" dirty="0"/>
              <a:t>: </a:t>
            </a:r>
            <a:r>
              <a:rPr lang="en-US" altLang="ko-KR" sz="2200" u="sng" dirty="0"/>
              <a:t>An Estimator is an algorithm which can be fit on a </a:t>
            </a:r>
            <a:r>
              <a:rPr lang="en-US" altLang="ko-KR" sz="2200" u="sng" dirty="0" err="1"/>
              <a:t>DataFrame</a:t>
            </a:r>
            <a:r>
              <a:rPr lang="en-US" altLang="ko-KR" sz="2200" u="sng" dirty="0"/>
              <a:t> to produce a Transformer.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E.g.</a:t>
            </a:r>
            <a:r>
              <a:rPr lang="en-US" altLang="ko-KR" sz="2200" dirty="0"/>
              <a:t>, </a:t>
            </a:r>
            <a:r>
              <a:rPr lang="en-US" altLang="ko-KR" sz="2200" dirty="0">
                <a:solidFill>
                  <a:srgbClr val="FF0000"/>
                </a:solidFill>
              </a:rPr>
              <a:t>a learning </a:t>
            </a:r>
            <a:r>
              <a:rPr lang="en-US" altLang="ko-KR" sz="2200" dirty="0" smtClean="0">
                <a:solidFill>
                  <a:srgbClr val="FF0000"/>
                </a:solidFill>
              </a:rPr>
              <a:t>algorithm(logistic regression) </a:t>
            </a:r>
            <a:r>
              <a:rPr lang="en-US" altLang="ko-KR" sz="2200" dirty="0"/>
              <a:t>is an Estimator which trains on a </a:t>
            </a:r>
            <a:r>
              <a:rPr lang="en-US" altLang="ko-KR" sz="2200" dirty="0" err="1"/>
              <a:t>DataFrame</a:t>
            </a:r>
            <a:r>
              <a:rPr lang="en-US" altLang="ko-KR" sz="2200" dirty="0"/>
              <a:t> and produces a model.</a:t>
            </a:r>
          </a:p>
          <a:p>
            <a:pPr>
              <a:buAutoNum type="arabicPeriod"/>
            </a:pPr>
            <a:endParaRPr lang="en-US" altLang="ko-KR" sz="2200" dirty="0"/>
          </a:p>
          <a:p>
            <a:pPr>
              <a:buAutoNum type="arabicPeriod"/>
            </a:pPr>
            <a:r>
              <a:rPr lang="en-US" altLang="ko-KR" sz="2200" b="1" dirty="0">
                <a:solidFill>
                  <a:srgbClr val="FF0000"/>
                </a:solidFill>
              </a:rPr>
              <a:t>Pipeline</a:t>
            </a:r>
            <a:r>
              <a:rPr lang="en-US" altLang="ko-KR" sz="2200" dirty="0"/>
              <a:t>: A Pipeline chains multiple Transformers and Estimators together to specify an ML workflow.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1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11705"/>
            <a:ext cx="8915400" cy="433938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Training time</a:t>
            </a:r>
            <a:r>
              <a:rPr lang="en-US" altLang="ko-KR" dirty="0"/>
              <a:t> usage of a </a:t>
            </a:r>
            <a:r>
              <a:rPr lang="en-US" altLang="ko-KR" u="sng" dirty="0"/>
              <a:t>Pipeline</a:t>
            </a:r>
            <a:r>
              <a:rPr lang="en-US" altLang="ko-KR" dirty="0"/>
              <a:t>(for the model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Test </a:t>
            </a:r>
            <a:r>
              <a:rPr lang="en-US" altLang="ko-KR" dirty="0">
                <a:solidFill>
                  <a:srgbClr val="FF0000"/>
                </a:solidFill>
              </a:rPr>
              <a:t>time</a:t>
            </a:r>
            <a:r>
              <a:rPr lang="en-US" altLang="ko-KR" dirty="0"/>
              <a:t> usage of a </a:t>
            </a:r>
            <a:r>
              <a:rPr lang="en-US" altLang="ko-KR" u="sng" dirty="0" err="1"/>
              <a:t>PipelineModel</a:t>
            </a:r>
            <a:r>
              <a:rPr lang="en-US" altLang="ko-KR" dirty="0"/>
              <a:t>(for predictions)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57" y="1988784"/>
            <a:ext cx="8708209" cy="1856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9987" y="1759486"/>
            <a:ext cx="107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200" b="1" dirty="0" smtClean="0">
                <a:latin typeface="+mn-ea"/>
              </a:rPr>
              <a:t>Transformer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8787" y="1749832"/>
            <a:ext cx="107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200" b="1" dirty="0" smtClean="0">
                <a:latin typeface="+mn-ea"/>
              </a:rPr>
              <a:t>Transformer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1901" y="1689741"/>
            <a:ext cx="107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200" b="1" dirty="0" smtClean="0">
                <a:latin typeface="+mn-ea"/>
              </a:rPr>
              <a:t>Estimator</a:t>
            </a:r>
            <a:endParaRPr lang="ko-KR" altLang="en-US" sz="1200" b="1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284" y="4720000"/>
            <a:ext cx="8708208" cy="1850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56756" y="4540362"/>
            <a:ext cx="107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200" b="1" dirty="0" smtClean="0">
                <a:latin typeface="+mn-ea"/>
              </a:rPr>
              <a:t>Transformer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9258" y="4540363"/>
            <a:ext cx="107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200" b="1" dirty="0" smtClean="0">
                <a:latin typeface="+mn-ea"/>
              </a:rPr>
              <a:t>Transformer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1018" y="4399728"/>
            <a:ext cx="107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200" b="1" dirty="0" smtClean="0">
                <a:latin typeface="+mn-ea"/>
              </a:rPr>
              <a:t>Transformer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46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16475"/>
            <a:ext cx="8915400" cy="377762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Training time</a:t>
            </a:r>
            <a:r>
              <a:rPr lang="en-US" altLang="ko-KR" dirty="0"/>
              <a:t> usage of a Pipeline(for the model)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27" y="1695071"/>
            <a:ext cx="8902302" cy="503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4208" y="3716434"/>
            <a:ext cx="4782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Split each document’s text into words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4208" y="4532315"/>
            <a:ext cx="59402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Convert the words into a numerical feature vector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5837" y="2372135"/>
            <a:ext cx="4782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Raw text</a:t>
            </a:r>
            <a:endParaRPr lang="ko-KR" altLang="en-US" sz="13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9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14706"/>
            <a:ext cx="8915400" cy="377762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Test time</a:t>
            </a:r>
            <a:r>
              <a:rPr lang="en-US" altLang="ko-KR" dirty="0"/>
              <a:t> usage of a </a:t>
            </a:r>
            <a:r>
              <a:rPr lang="en-US" altLang="ko-KR" dirty="0" err="1"/>
              <a:t>PipelineModel</a:t>
            </a:r>
            <a:r>
              <a:rPr lang="en-US" altLang="ko-KR" dirty="0"/>
              <a:t>(for predictions)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64" y="2097046"/>
            <a:ext cx="8923746" cy="436723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5565618" y="4180252"/>
            <a:ext cx="1625419" cy="7034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75973" y="3982517"/>
            <a:ext cx="2815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From </a:t>
            </a:r>
            <a:r>
              <a:rPr lang="en-US" altLang="ko-KR" sz="1300" b="1" dirty="0" err="1" smtClean="0">
                <a:latin typeface="+mn-ea"/>
              </a:rPr>
              <a:t>pipeline.fit</a:t>
            </a:r>
            <a:r>
              <a:rPr lang="en-US" altLang="ko-KR" sz="1300" b="1" dirty="0" smtClean="0">
                <a:latin typeface="+mn-ea"/>
              </a:rPr>
              <a:t>(training data)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5973" y="3049517"/>
            <a:ext cx="4782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Raw text</a:t>
            </a:r>
            <a:endParaRPr lang="ko-KR" altLang="en-US" sz="13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00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 smtClean="0"/>
              <a:t>Recent Spark </a:t>
            </a:r>
            <a:r>
              <a:rPr lang="en-US" altLang="ko-KR" sz="2500" dirty="0" err="1" smtClean="0"/>
              <a:t>Mllib</a:t>
            </a:r>
            <a:endParaRPr lang="en-US" altLang="ko-KR" sz="2500" dirty="0" smtClean="0"/>
          </a:p>
          <a:p>
            <a:r>
              <a:rPr lang="en-US" altLang="ko-KR" sz="2500" dirty="0" smtClean="0"/>
              <a:t>Pipeline</a:t>
            </a:r>
          </a:p>
          <a:p>
            <a:r>
              <a:rPr lang="en-US" altLang="ko-KR" sz="2500" b="1" dirty="0" smtClean="0"/>
              <a:t>Extraction, Transformation, </a:t>
            </a:r>
            <a:r>
              <a:rPr lang="en-US" altLang="ko-KR" sz="2500" b="1" dirty="0" smtClean="0"/>
              <a:t>Selection</a:t>
            </a:r>
            <a:endParaRPr lang="en-US" altLang="ko-KR" sz="2500" b="1" dirty="0" smtClean="0"/>
          </a:p>
          <a:p>
            <a:r>
              <a:rPr lang="en-US" altLang="ko-KR" sz="2500" dirty="0" smtClean="0"/>
              <a:t>Popular Algorithms : </a:t>
            </a:r>
            <a:r>
              <a:rPr lang="fr-FR" altLang="ko-KR" sz="2000" dirty="0"/>
              <a:t>Multilayer perceptron </a:t>
            </a:r>
            <a:r>
              <a:rPr lang="fr-FR" altLang="ko-KR" sz="2000" dirty="0" smtClean="0"/>
              <a:t>classifier, ALS</a:t>
            </a:r>
          </a:p>
          <a:p>
            <a:r>
              <a:rPr lang="fr-FR" altLang="ko-KR" sz="2500" dirty="0" smtClean="0"/>
              <a:t>Model selection and tuning : </a:t>
            </a:r>
            <a:r>
              <a:rPr lang="fr-FR" altLang="ko-KR" sz="2000" dirty="0" smtClean="0"/>
              <a:t>Train-Validation </a:t>
            </a:r>
            <a:r>
              <a:rPr lang="fr-FR" altLang="ko-KR" sz="2000" dirty="0"/>
              <a:t>Split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9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Extraction, Transformation, </a:t>
            </a:r>
            <a:r>
              <a:rPr lang="en-US" altLang="ko-KR" sz="3400" dirty="0" smtClean="0"/>
              <a:t>Selection</a:t>
            </a:r>
            <a:endParaRPr lang="ko-KR" altLang="en-US" sz="3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01800"/>
            <a:ext cx="8915400" cy="468630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2500" dirty="0">
                <a:solidFill>
                  <a:schemeClr val="accent5"/>
                </a:solidFill>
              </a:rPr>
              <a:t>Extraction : Extracting </a:t>
            </a:r>
            <a:r>
              <a:rPr lang="en-US" altLang="ko-KR" sz="2500" u="sng" dirty="0">
                <a:solidFill>
                  <a:schemeClr val="accent5"/>
                </a:solidFill>
              </a:rPr>
              <a:t>features</a:t>
            </a:r>
            <a:r>
              <a:rPr lang="en-US" altLang="ko-KR" sz="2500" dirty="0">
                <a:solidFill>
                  <a:schemeClr val="accent5"/>
                </a:solidFill>
              </a:rPr>
              <a:t> from “raw” data</a:t>
            </a:r>
          </a:p>
          <a:p>
            <a:pPr>
              <a:buAutoNum type="arabicPeriod"/>
            </a:pPr>
            <a:endParaRPr lang="en-US" altLang="ko-KR" sz="2500" dirty="0"/>
          </a:p>
          <a:p>
            <a:pPr>
              <a:buFont typeface="맑은 고딕" panose="020B0503020000020004" pitchFamily="50" charset="-127"/>
              <a:buAutoNum type="arabicPeriod"/>
            </a:pPr>
            <a:r>
              <a:rPr lang="en-US" altLang="ko-KR" sz="2500" dirty="0"/>
              <a:t>Transformation : Scaling, converting, or modifying </a:t>
            </a:r>
            <a:r>
              <a:rPr lang="en-US" altLang="ko-KR" sz="2500" u="sng" dirty="0"/>
              <a:t>features</a:t>
            </a:r>
          </a:p>
          <a:p>
            <a:pPr>
              <a:buFont typeface="맑은 고딕" panose="020B0503020000020004" pitchFamily="50" charset="-127"/>
              <a:buAutoNum type="arabicPeriod"/>
            </a:pPr>
            <a:endParaRPr lang="en-US" altLang="ko-KR" sz="2500" dirty="0"/>
          </a:p>
          <a:p>
            <a:pPr>
              <a:buFont typeface="맑은 고딕" panose="020B0503020000020004" pitchFamily="50" charset="-127"/>
              <a:buAutoNum type="arabicPeriod"/>
            </a:pPr>
            <a:r>
              <a:rPr lang="en-US" altLang="ko-KR" sz="2500" dirty="0"/>
              <a:t>Selection : Selecting </a:t>
            </a:r>
            <a:r>
              <a:rPr lang="en-US" altLang="ko-KR" sz="2500" u="sng" dirty="0"/>
              <a:t>a subset </a:t>
            </a:r>
            <a:r>
              <a:rPr lang="en-US" altLang="ko-KR" sz="2500" dirty="0"/>
              <a:t>from a larger set of </a:t>
            </a:r>
            <a:r>
              <a:rPr lang="en-US" altLang="ko-KR" sz="2500" u="sng" dirty="0"/>
              <a:t>features</a:t>
            </a:r>
          </a:p>
          <a:p>
            <a:pPr>
              <a:buFont typeface="맑은 고딕" panose="020B0503020000020004" pitchFamily="50" charset="-127"/>
              <a:buAutoNum type="arabicPeriod"/>
            </a:pPr>
            <a:endParaRPr lang="en-US" altLang="ko-KR" sz="2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9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Extraction : </a:t>
            </a:r>
            <a:r>
              <a:rPr lang="en-US" altLang="ko-KR" sz="2000" dirty="0"/>
              <a:t>Extracting </a:t>
            </a:r>
            <a:r>
              <a:rPr lang="en-US" altLang="ko-KR" sz="2000" dirty="0">
                <a:solidFill>
                  <a:srgbClr val="FF0000"/>
                </a:solidFill>
              </a:rPr>
              <a:t>features</a:t>
            </a:r>
            <a:r>
              <a:rPr lang="en-US" altLang="ko-KR" sz="2000" dirty="0"/>
              <a:t> from “raw” data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270000"/>
            <a:ext cx="8915400" cy="3777622"/>
          </a:xfrm>
        </p:spPr>
        <p:txBody>
          <a:bodyPr/>
          <a:lstStyle/>
          <a:p>
            <a:r>
              <a:rPr lang="en-US" altLang="ko-KR" dirty="0"/>
              <a:t>Feature extractor : Word2Vec(words -&gt; vectors)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92" y="1742719"/>
            <a:ext cx="9189740" cy="4861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0737" y="3438486"/>
            <a:ext cx="4782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Raw text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8879" y="5870988"/>
            <a:ext cx="53006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These vectors can then be used as features for prediction, </a:t>
            </a:r>
            <a:r>
              <a:rPr lang="en-US" altLang="ko-KR" sz="1300" b="1" dirty="0" err="1" smtClean="0">
                <a:solidFill>
                  <a:srgbClr val="FF0000"/>
                </a:solidFill>
                <a:latin typeface="+mn-ea"/>
              </a:rPr>
              <a:t>etc</a:t>
            </a:r>
            <a:endParaRPr lang="ko-KR" altLang="en-US" sz="13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20545" y="2117141"/>
            <a:ext cx="3494315" cy="14630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153648" y="3116450"/>
            <a:ext cx="3847012" cy="46373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 </a:t>
            </a:r>
            <a:r>
              <a:rPr lang="en-US" altLang="ko-KR" dirty="0" smtClean="0"/>
              <a:t>: </a:t>
            </a:r>
            <a:r>
              <a:rPr lang="en-US" altLang="ko-KR" sz="1800" dirty="0"/>
              <a:t>Scaling, converting, or modifying </a:t>
            </a:r>
            <a:r>
              <a:rPr lang="en-US" altLang="ko-KR" sz="1800" dirty="0">
                <a:solidFill>
                  <a:srgbClr val="FF0000"/>
                </a:solidFill>
              </a:rPr>
              <a:t>features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46200"/>
            <a:ext cx="8915400" cy="3777622"/>
          </a:xfrm>
        </p:spPr>
        <p:txBody>
          <a:bodyPr/>
          <a:lstStyle/>
          <a:p>
            <a:r>
              <a:rPr lang="en-US" altLang="ko-KR" dirty="0"/>
              <a:t>Feature Transformers : </a:t>
            </a:r>
            <a:r>
              <a:rPr lang="en-US" altLang="ko-KR" dirty="0" err="1"/>
              <a:t>StringIndexer</a:t>
            </a:r>
            <a:r>
              <a:rPr lang="en-US" altLang="ko-KR" dirty="0"/>
              <a:t> for pipeline process(estimator, transformer)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85" y="2245591"/>
            <a:ext cx="9093618" cy="45949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981" y="2297843"/>
            <a:ext cx="3009900" cy="165066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5209331" y="3884979"/>
            <a:ext cx="2841171" cy="2782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17445" y="2513380"/>
            <a:ext cx="4323806" cy="24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385679" y="4237678"/>
            <a:ext cx="4624252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b="1" dirty="0" smtClean="0"/>
              <a:t>Recent Spark </a:t>
            </a:r>
            <a:r>
              <a:rPr lang="en-US" altLang="ko-KR" sz="2500" b="1" dirty="0" err="1" smtClean="0"/>
              <a:t>Mllib</a:t>
            </a:r>
            <a:endParaRPr lang="en-US" altLang="ko-KR" sz="2500" b="1" dirty="0" smtClean="0"/>
          </a:p>
          <a:p>
            <a:r>
              <a:rPr lang="en-US" altLang="ko-KR" sz="2500" dirty="0" smtClean="0"/>
              <a:t>Pipeline</a:t>
            </a:r>
          </a:p>
          <a:p>
            <a:r>
              <a:rPr lang="en-US" altLang="ko-KR" sz="2500" dirty="0" smtClean="0"/>
              <a:t>Extraction, Transformation, Selection …</a:t>
            </a:r>
          </a:p>
          <a:p>
            <a:r>
              <a:rPr lang="en-US" altLang="ko-KR" sz="2500" dirty="0" smtClean="0"/>
              <a:t>Popular Algorithms : </a:t>
            </a:r>
            <a:r>
              <a:rPr lang="fr-FR" altLang="ko-KR" sz="2000" dirty="0"/>
              <a:t>Multilayer perceptron </a:t>
            </a:r>
            <a:r>
              <a:rPr lang="fr-FR" altLang="ko-KR" sz="2000" dirty="0" smtClean="0"/>
              <a:t>classifier, ALS</a:t>
            </a:r>
          </a:p>
          <a:p>
            <a:r>
              <a:rPr lang="fr-FR" altLang="ko-KR" sz="2500" dirty="0" smtClean="0"/>
              <a:t>Model selection and tuning : </a:t>
            </a:r>
            <a:r>
              <a:rPr lang="fr-FR" altLang="ko-KR" sz="2000" dirty="0" smtClean="0"/>
              <a:t>Train-Validation </a:t>
            </a:r>
            <a:r>
              <a:rPr lang="fr-FR" altLang="ko-KR" sz="2000" dirty="0"/>
              <a:t>Split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0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: </a:t>
            </a:r>
            <a:r>
              <a:rPr lang="en-US" altLang="ko-KR" sz="2000" dirty="0"/>
              <a:t>Selecting </a:t>
            </a:r>
            <a:r>
              <a:rPr lang="en-US" altLang="ko-KR" sz="2000" dirty="0">
                <a:solidFill>
                  <a:srgbClr val="FF0000"/>
                </a:solidFill>
              </a:rPr>
              <a:t>a subset </a:t>
            </a:r>
            <a:r>
              <a:rPr lang="en-US" altLang="ko-KR" sz="2000" dirty="0"/>
              <a:t>from a larger set of </a:t>
            </a:r>
            <a:r>
              <a:rPr lang="en-US" altLang="ko-KR" sz="2000" dirty="0">
                <a:solidFill>
                  <a:srgbClr val="FF0000"/>
                </a:solidFill>
              </a:rPr>
              <a:t>features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46200"/>
            <a:ext cx="8915400" cy="3777622"/>
          </a:xfrm>
        </p:spPr>
        <p:txBody>
          <a:bodyPr/>
          <a:lstStyle/>
          <a:p>
            <a:r>
              <a:rPr lang="en-US" altLang="ko-KR" dirty="0"/>
              <a:t>Feature Selector : </a:t>
            </a:r>
            <a:r>
              <a:rPr lang="en-US" altLang="ko-KR" dirty="0" err="1"/>
              <a:t>ChiSqSelector</a:t>
            </a:r>
            <a:r>
              <a:rPr lang="en-US" altLang="ko-KR" dirty="0"/>
              <a:t> for the most useful feature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89" y="1810310"/>
            <a:ext cx="9124950" cy="49241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12578" y="1330947"/>
            <a:ext cx="2062661" cy="14535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07" y="1377318"/>
            <a:ext cx="1883729" cy="12759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686" y="4259782"/>
            <a:ext cx="2566851" cy="141102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11417280" y="2966797"/>
            <a:ext cx="6532" cy="101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180458" y="1954426"/>
            <a:ext cx="3115491" cy="20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428652" y="3019049"/>
            <a:ext cx="3631474" cy="105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023835" y="4269220"/>
            <a:ext cx="2647888" cy="151247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 smtClean="0"/>
              <a:t>Recent Spark </a:t>
            </a:r>
            <a:r>
              <a:rPr lang="en-US" altLang="ko-KR" sz="2500" dirty="0" err="1" smtClean="0"/>
              <a:t>Mllib</a:t>
            </a:r>
            <a:endParaRPr lang="en-US" altLang="ko-KR" sz="2500" dirty="0" smtClean="0"/>
          </a:p>
          <a:p>
            <a:r>
              <a:rPr lang="en-US" altLang="ko-KR" sz="2500" dirty="0" smtClean="0"/>
              <a:t>Pipeline</a:t>
            </a:r>
          </a:p>
          <a:p>
            <a:r>
              <a:rPr lang="en-US" altLang="ko-KR" sz="2500" dirty="0" smtClean="0"/>
              <a:t>Extraction, Transformation, Selection …</a:t>
            </a:r>
          </a:p>
          <a:p>
            <a:r>
              <a:rPr lang="en-US" altLang="ko-KR" sz="2500" b="1" dirty="0" smtClean="0"/>
              <a:t>Popular Algorithms : </a:t>
            </a:r>
            <a:r>
              <a:rPr lang="fr-FR" altLang="ko-KR" sz="2000" b="1" dirty="0"/>
              <a:t>Multilayer perceptron </a:t>
            </a:r>
            <a:r>
              <a:rPr lang="fr-FR" altLang="ko-KR" sz="2000" b="1" dirty="0" smtClean="0"/>
              <a:t>classifier, ALS</a:t>
            </a:r>
          </a:p>
          <a:p>
            <a:r>
              <a:rPr lang="fr-FR" altLang="ko-KR" sz="2500" dirty="0" smtClean="0"/>
              <a:t>Model selection and tuning : </a:t>
            </a:r>
            <a:r>
              <a:rPr lang="fr-FR" altLang="ko-KR" sz="2000" dirty="0" smtClean="0"/>
              <a:t>Train-Validation </a:t>
            </a:r>
            <a:r>
              <a:rPr lang="fr-FR" altLang="ko-KR" sz="2000" dirty="0"/>
              <a:t>Split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3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Multilayer perceptron classifier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459831"/>
            <a:ext cx="8915400" cy="3777622"/>
          </a:xfrm>
        </p:spPr>
        <p:txBody>
          <a:bodyPr/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dirty="0" smtClean="0">
                <a:latin typeface="+mn-ea"/>
              </a:rPr>
              <a:t>A </a:t>
            </a:r>
            <a:r>
              <a:rPr lang="en-US" altLang="ko-KR" dirty="0">
                <a:latin typeface="+mn-ea"/>
              </a:rPr>
              <a:t>multilayer perceptron (MLP) is a feedforward </a:t>
            </a:r>
            <a:r>
              <a:rPr lang="en-US" altLang="ko-KR" b="1" dirty="0">
                <a:solidFill>
                  <a:schemeClr val="accent5"/>
                </a:solidFill>
                <a:latin typeface="+mn-ea"/>
              </a:rPr>
              <a:t>artificial neural network model</a:t>
            </a:r>
            <a:r>
              <a:rPr lang="en-US" altLang="ko-KR" dirty="0">
                <a:latin typeface="+mn-ea"/>
              </a:rPr>
              <a:t> that maps sets of input data onto a set of appropriate outputs. An MLP consists of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multiple layers</a:t>
            </a:r>
            <a:r>
              <a:rPr lang="en-US" altLang="ko-KR" dirty="0">
                <a:latin typeface="+mn-ea"/>
              </a:rPr>
              <a:t> of nodes in a directed graph, with each layer fully connected to the next one.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Except for the input nodes</a:t>
            </a:r>
            <a:r>
              <a:rPr lang="en-US" altLang="ko-KR" dirty="0">
                <a:latin typeface="+mn-ea"/>
              </a:rPr>
              <a:t>, each node is a neuron (or processing element) with a nonlinear activation function. </a:t>
            </a:r>
          </a:p>
          <a:p>
            <a:pPr>
              <a:buClr>
                <a:schemeClr val="accent1"/>
              </a:buClr>
              <a:buSzPct val="130000"/>
            </a:pPr>
            <a:r>
              <a:rPr lang="en-US" altLang="ko-KR" u="sng" dirty="0">
                <a:latin typeface="+mn-ea"/>
              </a:rPr>
              <a:t>MLP utilizes a supervised learning technique called </a:t>
            </a:r>
            <a:r>
              <a:rPr lang="en-US" altLang="ko-KR" u="sng" dirty="0">
                <a:solidFill>
                  <a:srgbClr val="FF0000"/>
                </a:solidFill>
                <a:latin typeface="+mn-ea"/>
              </a:rPr>
              <a:t>backpropagation</a:t>
            </a:r>
            <a:r>
              <a:rPr lang="en-US" altLang="ko-KR" u="sng" dirty="0">
                <a:latin typeface="+mn-ea"/>
              </a:rPr>
              <a:t> </a:t>
            </a:r>
            <a:r>
              <a:rPr lang="en-US" altLang="ko-KR" u="sng" dirty="0">
                <a:solidFill>
                  <a:srgbClr val="FF0000"/>
                </a:solidFill>
                <a:latin typeface="+mn-ea"/>
              </a:rPr>
              <a:t>for training the network</a:t>
            </a:r>
            <a:r>
              <a:rPr lang="en-US" altLang="ko-KR" u="sng" dirty="0">
                <a:latin typeface="+mn-ea"/>
              </a:rPr>
              <a:t>.</a:t>
            </a:r>
            <a:r>
              <a:rPr lang="en-US" altLang="ko-KR" dirty="0">
                <a:latin typeface="+mn-ea"/>
              </a:rPr>
              <a:t> MLP is a modification of the standard linear perceptron and can distinguish data that are not linearly separable.</a:t>
            </a:r>
            <a:endParaRPr lang="ko-KR" altLang="en-US" b="1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87" y="4460384"/>
            <a:ext cx="7796859" cy="21650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48287" y="4282481"/>
            <a:ext cx="1700331" cy="28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Input Layer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5886096" y="4282481"/>
            <a:ext cx="2123116" cy="28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Hidden Layer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946690" y="4293838"/>
            <a:ext cx="2048383" cy="28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Output Layer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8797114" y="6154712"/>
            <a:ext cx="3394886" cy="6372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29124" y="6250214"/>
            <a:ext cx="33628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ko-KR" altLang="en-US" sz="2300" b="1" dirty="0" smtClean="0">
                <a:latin typeface="+mn-ea"/>
              </a:rPr>
              <a:t>사용 예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en-US" altLang="ko-KR" sz="1600" dirty="0" smtClean="0">
                <a:latin typeface="+mn-ea"/>
              </a:rPr>
              <a:t>Speech recognition</a:t>
            </a:r>
            <a:endParaRPr lang="ko-KR" altLang="en-US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6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Multilayer perceptron classifier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26" y="1841862"/>
            <a:ext cx="6467475" cy="4772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15070" y="2320888"/>
            <a:ext cx="4782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Raw text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5071" y="3279687"/>
            <a:ext cx="4782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Train and test data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15071" y="3711285"/>
            <a:ext cx="4782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Set layers’ size</a:t>
            </a:r>
            <a:endParaRPr lang="ko-KR" altLang="en-US" sz="1300" b="1" dirty="0" smtClean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482" y="1326762"/>
            <a:ext cx="1724025" cy="54102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50" y="6368143"/>
            <a:ext cx="2686050" cy="21907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6102842" y="5358653"/>
            <a:ext cx="38794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042330" y="6199094"/>
            <a:ext cx="396689" cy="278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952286" y="2952206"/>
            <a:ext cx="595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27820" y="4003673"/>
            <a:ext cx="237744" cy="27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ALS(Alternating Least </a:t>
            </a:r>
            <a:r>
              <a:rPr lang="en-US" altLang="ko-KR" dirty="0"/>
              <a:t>S</a:t>
            </a:r>
            <a:r>
              <a:rPr lang="en-US" altLang="ko-KR" dirty="0" smtClean="0"/>
              <a:t>quares)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679" y="1784642"/>
            <a:ext cx="3019425" cy="447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11654" y="1863994"/>
            <a:ext cx="2886234" cy="18288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183" y="2396179"/>
            <a:ext cx="3305175" cy="38796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337" y="1497798"/>
            <a:ext cx="5371249" cy="49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 smtClean="0"/>
              <a:t>Recent Spark </a:t>
            </a:r>
            <a:r>
              <a:rPr lang="en-US" altLang="ko-KR" sz="2500" dirty="0" err="1" smtClean="0"/>
              <a:t>Mllib</a:t>
            </a:r>
            <a:endParaRPr lang="en-US" altLang="ko-KR" sz="2500" dirty="0" smtClean="0"/>
          </a:p>
          <a:p>
            <a:r>
              <a:rPr lang="en-US" altLang="ko-KR" sz="2500" dirty="0" smtClean="0"/>
              <a:t>Pipeline</a:t>
            </a:r>
          </a:p>
          <a:p>
            <a:r>
              <a:rPr lang="en-US" altLang="ko-KR" sz="2500" dirty="0" smtClean="0"/>
              <a:t>Extraction, Transformation, Selection …</a:t>
            </a:r>
          </a:p>
          <a:p>
            <a:r>
              <a:rPr lang="en-US" altLang="ko-KR" sz="2500" dirty="0" smtClean="0"/>
              <a:t>Popular Algorithms : </a:t>
            </a:r>
            <a:r>
              <a:rPr lang="fr-FR" altLang="ko-KR" sz="2000" dirty="0"/>
              <a:t>Multilayer perceptron </a:t>
            </a:r>
            <a:r>
              <a:rPr lang="fr-FR" altLang="ko-KR" sz="2000" dirty="0" smtClean="0"/>
              <a:t>classifier, ALS</a:t>
            </a:r>
          </a:p>
          <a:p>
            <a:r>
              <a:rPr lang="fr-FR" altLang="ko-KR" sz="2500" b="1" dirty="0" smtClean="0"/>
              <a:t>Model selection and tuning : </a:t>
            </a:r>
            <a:r>
              <a:rPr lang="fr-FR" altLang="ko-KR" sz="2000" b="1" dirty="0" smtClean="0"/>
              <a:t>Train-Validation </a:t>
            </a:r>
            <a:r>
              <a:rPr lang="fr-FR" altLang="ko-KR" sz="2000" b="1" dirty="0"/>
              <a:t>Split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6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selection and tuning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3777622"/>
          </a:xfrm>
        </p:spPr>
        <p:txBody>
          <a:bodyPr/>
          <a:lstStyle/>
          <a:p>
            <a:r>
              <a:rPr lang="en-US" altLang="ko-KR" dirty="0"/>
              <a:t>Train-Validation Split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4" y="1905000"/>
            <a:ext cx="6507988" cy="4898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218" y="1905000"/>
            <a:ext cx="4613882" cy="4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my opinion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891F-A966-4848-92BC-B0E90543D7B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7" y="1547588"/>
            <a:ext cx="4500723" cy="4002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5538" y="1221874"/>
            <a:ext cx="7659593" cy="29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>
                <a:latin typeface="+mn-ea"/>
              </a:rPr>
              <a:t>Specific training data &amp; test data &amp; features &amp; label  / unsupervised or supervised ?</a:t>
            </a:r>
            <a:endParaRPr lang="ko-KR" altLang="en-US" sz="1300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76" y="2385536"/>
            <a:ext cx="4083602" cy="2326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0513" y="5550426"/>
            <a:ext cx="4753780" cy="4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2500" b="1" dirty="0">
                <a:solidFill>
                  <a:srgbClr val="FF0000"/>
                </a:solidFill>
                <a:latin typeface="+mn-ea"/>
              </a:rPr>
              <a:t>More important!</a:t>
            </a:r>
            <a:endParaRPr lang="ko-KR" altLang="en-US" sz="25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덧셈 기호 8"/>
          <p:cNvSpPr/>
          <p:nvPr/>
        </p:nvSpPr>
        <p:spPr>
          <a:xfrm>
            <a:off x="6035849" y="3101711"/>
            <a:ext cx="672581" cy="8292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github.com/apache/spark</a:t>
            </a:r>
            <a:r>
              <a:rPr lang="en-US" altLang="ko-KR" dirty="0" smtClean="0"/>
              <a:t> - Spark repository</a:t>
            </a:r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spark.apache.org/docs/latest/ml-guide.html</a:t>
            </a:r>
            <a:r>
              <a:rPr lang="en-US" altLang="ko-KR" dirty="0" smtClean="0"/>
              <a:t> - Spark </a:t>
            </a:r>
            <a:r>
              <a:rPr lang="en-US" altLang="ko-KR" dirty="0" smtClean="0"/>
              <a:t>ML</a:t>
            </a:r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jangjy.tistory.com/96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libsvm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0268" y="3155554"/>
            <a:ext cx="8911687" cy="128089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7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the Spark 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13538" y="1842712"/>
            <a:ext cx="3265715" cy="75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" idx="2"/>
            <a:endCxn id="7" idx="0"/>
          </p:cNvCxnSpPr>
          <p:nvPr/>
        </p:nvCxnSpPr>
        <p:spPr>
          <a:xfrm flipH="1">
            <a:off x="4670490" y="2600357"/>
            <a:ext cx="2075906" cy="64929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" idx="2"/>
            <a:endCxn id="8" idx="0"/>
          </p:cNvCxnSpPr>
          <p:nvPr/>
        </p:nvCxnSpPr>
        <p:spPr>
          <a:xfrm>
            <a:off x="6746396" y="2600357"/>
            <a:ext cx="2075906" cy="67541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11161" y="3249648"/>
            <a:ext cx="23186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62973" y="3275774"/>
            <a:ext cx="23186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60" y="3942482"/>
            <a:ext cx="2318658" cy="1607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973" y="3951192"/>
            <a:ext cx="2318657" cy="159881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11160" y="5691900"/>
            <a:ext cx="2318658" cy="8098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Classification, Regression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62972" y="5691900"/>
            <a:ext cx="2318658" cy="8098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Clustering, Collaborative filtering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000" dirty="0" smtClean="0"/>
              <a:t>Examples of Supervised learning : </a:t>
            </a:r>
            <a:br>
              <a:rPr lang="en-US" altLang="ko-KR" sz="3000" dirty="0" smtClean="0"/>
            </a:br>
            <a:r>
              <a:rPr lang="en-US" altLang="ko-KR" sz="3000" dirty="0"/>
              <a:t>	</a:t>
            </a:r>
            <a:r>
              <a:rPr lang="en-US" altLang="ko-KR" sz="3000" dirty="0" smtClean="0"/>
              <a:t>				                    </a:t>
            </a:r>
            <a:r>
              <a:rPr lang="en-US" altLang="ko-KR" sz="2500" dirty="0" smtClean="0"/>
              <a:t>Classification and Regression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86" y="4088414"/>
            <a:ext cx="7301976" cy="2044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8943" y="1785273"/>
            <a:ext cx="8177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Classification : </a:t>
            </a:r>
            <a:r>
              <a:rPr lang="en-US" altLang="ko-KR" dirty="0" smtClean="0"/>
              <a:t>You </a:t>
            </a:r>
            <a:r>
              <a:rPr lang="en-US" altLang="ko-KR" dirty="0">
                <a:solidFill>
                  <a:srgbClr val="FF0000"/>
                </a:solidFill>
              </a:rPr>
              <a:t>train</a:t>
            </a:r>
            <a:r>
              <a:rPr lang="en-US" altLang="ko-KR" dirty="0"/>
              <a:t> with images/labels. Then on the future when you give a new image expecting that the computer will </a:t>
            </a:r>
            <a:r>
              <a:rPr lang="en-US" altLang="ko-KR" dirty="0" err="1"/>
              <a:t>recognise</a:t>
            </a:r>
            <a:r>
              <a:rPr lang="en-US" altLang="ko-KR" dirty="0"/>
              <a:t> the new object </a:t>
            </a:r>
            <a:endParaRPr lang="en-US" altLang="ko-KR" dirty="0" smtClean="0"/>
          </a:p>
          <a:p>
            <a:pPr>
              <a:buClr>
                <a:schemeClr val="accent1"/>
              </a:buClr>
              <a:buSzPct val="130000"/>
            </a:pPr>
            <a:r>
              <a:rPr lang="en-US" altLang="ko-KR" sz="1200" dirty="0" smtClean="0">
                <a:latin typeface="+mn-ea"/>
              </a:rPr>
              <a:t>-&gt; Logistic </a:t>
            </a:r>
            <a:r>
              <a:rPr lang="en-US" altLang="ko-KR" sz="1200" dirty="0">
                <a:latin typeface="+mn-ea"/>
              </a:rPr>
              <a:t>regression, Decision tree classifier, Random forest classifier, Gradient-boosted tree classifier, Multilayer perceptron classifier, One-vs-Rest classifier (a.k.a. One-vs-All), Naive Bayes</a:t>
            </a:r>
          </a:p>
          <a:p>
            <a:pPr>
              <a:buClr>
                <a:schemeClr val="accent1"/>
              </a:buClr>
              <a:buSzPct val="130000"/>
            </a:pPr>
            <a:endParaRPr lang="ko-KR" altLang="en-US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8997" y="6229005"/>
            <a:ext cx="196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Hospital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3355" y="6229005"/>
            <a:ext cx="196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Stock market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8943" y="3015541"/>
            <a:ext cx="8177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Regression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dirty="0"/>
              <a:t>You train the computer with </a:t>
            </a:r>
            <a:r>
              <a:rPr lang="en-US" altLang="ko-KR" dirty="0">
                <a:solidFill>
                  <a:srgbClr val="FF0000"/>
                </a:solidFill>
              </a:rPr>
              <a:t>historical</a:t>
            </a:r>
            <a:r>
              <a:rPr lang="en-US" altLang="ko-KR" dirty="0"/>
              <a:t> market data, and ask the computer to </a:t>
            </a:r>
            <a:r>
              <a:rPr lang="en-US" altLang="ko-KR" dirty="0">
                <a:solidFill>
                  <a:srgbClr val="FF0000"/>
                </a:solidFill>
              </a:rPr>
              <a:t>predict</a:t>
            </a:r>
            <a:r>
              <a:rPr lang="en-US" altLang="ko-KR" dirty="0"/>
              <a:t> the new price on the </a:t>
            </a:r>
            <a:r>
              <a:rPr lang="en-US" altLang="ko-KR" dirty="0" smtClean="0"/>
              <a:t>future</a:t>
            </a:r>
          </a:p>
          <a:p>
            <a:pPr>
              <a:buClr>
                <a:schemeClr val="accent1"/>
              </a:buClr>
              <a:buSzPct val="130000"/>
            </a:pPr>
            <a:r>
              <a:rPr lang="en-US" altLang="ko-KR" sz="1200" dirty="0">
                <a:latin typeface="+mn-ea"/>
              </a:rPr>
              <a:t>-&gt; </a:t>
            </a:r>
            <a:r>
              <a:rPr lang="en-US" altLang="ko-KR" sz="1200" dirty="0" smtClean="0">
                <a:latin typeface="+mn-ea"/>
              </a:rPr>
              <a:t>Linear </a:t>
            </a:r>
            <a:r>
              <a:rPr lang="en-US" altLang="ko-KR" sz="1200" dirty="0">
                <a:latin typeface="+mn-ea"/>
              </a:rPr>
              <a:t>regression, Generalized linear regression, Decision tree regression, Random forest regression, Gradient-boosted tree regression, Survival regression, Isotonic regression </a:t>
            </a:r>
          </a:p>
          <a:p>
            <a:pPr>
              <a:buClr>
                <a:schemeClr val="accent1"/>
              </a:buClr>
              <a:buSzPct val="130000"/>
            </a:pP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74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/>
              <a:t>Examples of </a:t>
            </a:r>
            <a:r>
              <a:rPr lang="en-US" altLang="ko-KR" sz="3300" dirty="0" smtClean="0"/>
              <a:t>Un</a:t>
            </a:r>
            <a:r>
              <a:rPr lang="en-US" altLang="ko-KR" sz="3300" dirty="0"/>
              <a:t>s</a:t>
            </a:r>
            <a:r>
              <a:rPr lang="en-US" altLang="ko-KR" sz="3300" dirty="0" smtClean="0"/>
              <a:t>upervised </a:t>
            </a:r>
            <a:r>
              <a:rPr lang="en-US" altLang="ko-KR" sz="3300" dirty="0"/>
              <a:t>learning 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	    </a:t>
            </a:r>
            <a:r>
              <a:rPr lang="en-US" altLang="ko-KR" sz="2800" dirty="0" smtClean="0"/>
              <a:t>Clustering </a:t>
            </a:r>
            <a:r>
              <a:rPr lang="en-US" altLang="ko-KR" sz="2800" dirty="0"/>
              <a:t>and </a:t>
            </a:r>
            <a:r>
              <a:rPr lang="en-US" altLang="ko-KR" sz="2800" dirty="0" smtClean="0"/>
              <a:t>Collaborative filtering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3333" y="1895165"/>
            <a:ext cx="817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Clustering : </a:t>
            </a:r>
            <a:r>
              <a:rPr lang="en-US" altLang="ko-KR" dirty="0"/>
              <a:t>You ask the computer to separate similar data on clusters, this is essential in research and science</a:t>
            </a:r>
            <a:r>
              <a:rPr lang="en-US" altLang="ko-KR" dirty="0" smtClean="0"/>
              <a:t>.</a:t>
            </a:r>
          </a:p>
          <a:p>
            <a:pPr>
              <a:buClr>
                <a:schemeClr val="accent1"/>
              </a:buClr>
              <a:buSzPct val="130000"/>
            </a:pPr>
            <a:r>
              <a:rPr lang="en-US" altLang="ko-KR" sz="1200" dirty="0">
                <a:latin typeface="+mn-ea"/>
              </a:rPr>
              <a:t>-&gt; </a:t>
            </a:r>
            <a:r>
              <a:rPr lang="en-US" altLang="ko-KR" sz="1200" dirty="0" smtClean="0">
                <a:latin typeface="+mn-ea"/>
              </a:rPr>
              <a:t>k-means, </a:t>
            </a:r>
            <a:r>
              <a:rPr lang="en-US" altLang="ko-KR" sz="1200" dirty="0" err="1" smtClean="0">
                <a:latin typeface="+mn-ea"/>
              </a:rPr>
              <a:t>gaussian</a:t>
            </a:r>
            <a:r>
              <a:rPr lang="en-US" altLang="ko-KR" sz="1200" dirty="0" smtClean="0">
                <a:latin typeface="+mn-ea"/>
              </a:rPr>
              <a:t> mixture, power iteration clustering(PIC), latent </a:t>
            </a:r>
            <a:r>
              <a:rPr lang="en-US" altLang="ko-KR" sz="1200" dirty="0" err="1" smtClean="0">
                <a:latin typeface="+mn-ea"/>
              </a:rPr>
              <a:t>dirichlet</a:t>
            </a:r>
            <a:r>
              <a:rPr lang="en-US" altLang="ko-KR" sz="1200" dirty="0" smtClean="0">
                <a:latin typeface="+mn-ea"/>
              </a:rPr>
              <a:t> allocation(LDA), streaming k-means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83" y="4687043"/>
            <a:ext cx="3207388" cy="1760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930" y="4807591"/>
            <a:ext cx="3254976" cy="1639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3333" y="2932716"/>
            <a:ext cx="8177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Collaborative filtering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dirty="0"/>
              <a:t>Amazon uses a machine learning technique called collaborative filtering (commonly referred to as recommendation), to determine which products users will like based on their </a:t>
            </a:r>
            <a:r>
              <a:rPr lang="en-US" altLang="ko-KR" dirty="0">
                <a:solidFill>
                  <a:srgbClr val="FF0000"/>
                </a:solidFill>
              </a:rPr>
              <a:t>history and similarity </a:t>
            </a:r>
            <a:r>
              <a:rPr lang="en-US" altLang="ko-KR" dirty="0"/>
              <a:t>to other users</a:t>
            </a:r>
            <a:r>
              <a:rPr lang="en-US" altLang="ko-KR" dirty="0" smtClean="0"/>
              <a:t>.</a:t>
            </a:r>
          </a:p>
          <a:p>
            <a:pPr>
              <a:buClr>
                <a:schemeClr val="accent1"/>
              </a:buClr>
              <a:buSzPct val="130000"/>
            </a:pPr>
            <a:r>
              <a:rPr lang="en-US" altLang="ko-KR" sz="1200" dirty="0">
                <a:latin typeface="+mn-ea"/>
              </a:rPr>
              <a:t>-&gt; alternating least squares (ALS)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3606" y="4339599"/>
            <a:ext cx="195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Clustering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7903" y="4377985"/>
            <a:ext cx="283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Collaborative Filtering</a:t>
            </a:r>
            <a:endParaRPr lang="ko-KR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50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Recent Spark </a:t>
            </a:r>
            <a:r>
              <a:rPr lang="en-US" altLang="ko-KR" dirty="0" err="1" smtClean="0"/>
              <a:t>MLlib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37367" y="4719445"/>
            <a:ext cx="9093618" cy="4277109"/>
          </a:xfrm>
        </p:spPr>
        <p:txBody>
          <a:bodyPr/>
          <a:lstStyle/>
          <a:p>
            <a:r>
              <a:rPr lang="en-US" altLang="ko-KR" dirty="0" smtClean="0"/>
              <a:t>Pipeline : </a:t>
            </a:r>
            <a:r>
              <a:rPr lang="en-US" altLang="ko-KR" sz="1300" b="0" dirty="0" smtClean="0"/>
              <a:t>Spark </a:t>
            </a:r>
            <a:r>
              <a:rPr lang="en-US" altLang="ko-KR" sz="1300" b="0" dirty="0" err="1" smtClean="0"/>
              <a:t>Mllib</a:t>
            </a:r>
            <a:r>
              <a:rPr lang="en-US" altLang="ko-KR" sz="1300" b="0" dirty="0" smtClean="0"/>
              <a:t> represents such a workflow as a Pipeline, which consists of a sequence of </a:t>
            </a:r>
            <a:r>
              <a:rPr lang="en-US" altLang="ko-KR" sz="1300" b="0" dirty="0" err="1" smtClean="0"/>
              <a:t>Pipelinestages</a:t>
            </a:r>
            <a:r>
              <a:rPr lang="en-US" altLang="ko-KR" sz="1300" b="0" dirty="0" smtClean="0"/>
              <a:t> to be run in a specific order.</a:t>
            </a:r>
            <a:endParaRPr lang="en-US" altLang="ko-KR" dirty="0">
              <a:latin typeface="+mn-ea"/>
            </a:endParaRPr>
          </a:p>
          <a:p>
            <a:pPr marL="0" indent="0">
              <a:buClr>
                <a:schemeClr val="accent1"/>
              </a:buClr>
              <a:buSzPct val="130000"/>
              <a:buNone/>
            </a:pPr>
            <a:r>
              <a:rPr lang="en-US" altLang="ko-KR" sz="1300" b="1" dirty="0">
                <a:latin typeface="+mn-ea"/>
              </a:rPr>
              <a:t>1. Split each document’s text into words</a:t>
            </a:r>
          </a:p>
          <a:p>
            <a:pPr marL="0" indent="0">
              <a:buClr>
                <a:schemeClr val="accent1"/>
              </a:buClr>
              <a:buSzPct val="130000"/>
              <a:buNone/>
            </a:pPr>
            <a:r>
              <a:rPr lang="en-US" altLang="ko-KR" sz="1300" b="1" dirty="0">
                <a:latin typeface="+mn-ea"/>
              </a:rPr>
              <a:t>2. Convert each document’s words into a numerical feature vector</a:t>
            </a:r>
          </a:p>
          <a:p>
            <a:pPr marL="0" indent="0">
              <a:buClr>
                <a:schemeClr val="accent1"/>
              </a:buClr>
              <a:buSzPct val="130000"/>
              <a:buNone/>
            </a:pPr>
            <a:r>
              <a:rPr lang="en-US" altLang="ko-KR" sz="1300" b="1" dirty="0">
                <a:latin typeface="+mn-ea"/>
              </a:rPr>
              <a:t>3. Learn a prediction model using the feature vectors and labels</a:t>
            </a:r>
          </a:p>
          <a:p>
            <a:pPr marL="0" indent="0">
              <a:buClr>
                <a:schemeClr val="accent1"/>
              </a:buClr>
              <a:buSzPct val="130000"/>
              <a:buNone/>
            </a:pPr>
            <a:r>
              <a:rPr lang="en-US" altLang="ko-KR" sz="1300" b="1" dirty="0">
                <a:latin typeface="+mn-ea"/>
              </a:rPr>
              <a:t>4. Predict</a:t>
            </a:r>
            <a:endParaRPr lang="ko-KR" altLang="en-US" sz="1300" b="1" dirty="0">
              <a:latin typeface="+mn-ea"/>
            </a:endParaRPr>
          </a:p>
          <a:p>
            <a:endParaRPr lang="ko-KR" altLang="en-US" b="0" dirty="0"/>
          </a:p>
        </p:txBody>
      </p:sp>
      <p:grpSp>
        <p:nvGrpSpPr>
          <p:cNvPr id="5" name="그룹 4"/>
          <p:cNvGrpSpPr/>
          <p:nvPr/>
        </p:nvGrpSpPr>
        <p:grpSpPr>
          <a:xfrm>
            <a:off x="2022853" y="1995137"/>
            <a:ext cx="7448777" cy="474056"/>
            <a:chOff x="1192303" y="851825"/>
            <a:chExt cx="7448777" cy="474056"/>
          </a:xfrm>
        </p:grpSpPr>
        <p:sp>
          <p:nvSpPr>
            <p:cNvPr id="6" name="직사각형 5"/>
            <p:cNvSpPr/>
            <p:nvPr/>
          </p:nvSpPr>
          <p:spPr>
            <a:xfrm>
              <a:off x="1192303" y="851827"/>
              <a:ext cx="1661160" cy="474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RDD-based API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64378" y="851825"/>
              <a:ext cx="2276702" cy="474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DataFrame</a:t>
              </a:r>
              <a:r>
                <a:rPr lang="en-US" altLang="ko-KR" dirty="0" smtClean="0"/>
                <a:t>-based API</a:t>
              </a:r>
              <a:endParaRPr lang="ko-KR" altLang="en-US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356508" y="1076225"/>
              <a:ext cx="662940" cy="2496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84013" y="1537938"/>
            <a:ext cx="39449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From Spark 2.0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0785" y="2621614"/>
            <a:ext cx="57508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dirty="0" smtClean="0">
                <a:latin typeface="+mn-ea"/>
              </a:rPr>
              <a:t>- A </a:t>
            </a:r>
            <a:r>
              <a:rPr lang="en-US" altLang="ko-KR" sz="1300" dirty="0" err="1" smtClean="0">
                <a:latin typeface="+mn-ea"/>
              </a:rPr>
              <a:t>DataFrame</a:t>
            </a:r>
            <a:r>
              <a:rPr lang="en-US" altLang="ko-KR" sz="1300" dirty="0" smtClean="0">
                <a:latin typeface="+mn-ea"/>
              </a:rPr>
              <a:t> : A Dataset organized into named columns like 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</a:rPr>
              <a:t>RDB</a:t>
            </a:r>
          </a:p>
          <a:p>
            <a:pPr>
              <a:buClr>
                <a:schemeClr val="accent1"/>
              </a:buClr>
              <a:buSzPct val="130000"/>
            </a:pPr>
            <a:r>
              <a:rPr lang="en-US" altLang="ko-KR" sz="1300" dirty="0" smtClean="0">
                <a:latin typeface="+mn-ea"/>
              </a:rPr>
              <a:t>- A Dataset </a:t>
            </a:r>
            <a:r>
              <a:rPr lang="en-US" altLang="ko-KR" sz="1300" dirty="0">
                <a:latin typeface="+mn-ea"/>
              </a:rPr>
              <a:t>: </a:t>
            </a:r>
            <a:r>
              <a:rPr lang="en-US" altLang="ko-KR" sz="1300" dirty="0" smtClean="0">
                <a:latin typeface="+mn-ea"/>
              </a:rPr>
              <a:t>A 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</a:rPr>
              <a:t>Distributed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en-US" altLang="ko-KR" sz="1300" dirty="0">
                <a:latin typeface="+mn-ea"/>
              </a:rPr>
              <a:t>collection of data</a:t>
            </a:r>
          </a:p>
          <a:p>
            <a:pPr>
              <a:buClr>
                <a:schemeClr val="accent1"/>
              </a:buClr>
              <a:buSzPct val="130000"/>
            </a:pPr>
            <a:endParaRPr lang="ko-KR" altLang="en-US" sz="13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4991" y="2496605"/>
            <a:ext cx="21401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Spark 2.1.0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9845" y="3188057"/>
            <a:ext cx="9664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b="1" dirty="0" smtClean="0">
                <a:latin typeface="+mn-ea"/>
              </a:rPr>
              <a:t>Q. Why </a:t>
            </a:r>
            <a:r>
              <a:rPr lang="en-US" altLang="ko-KR" b="1" dirty="0">
                <a:latin typeface="+mn-ea"/>
              </a:rPr>
              <a:t>is </a:t>
            </a:r>
            <a:r>
              <a:rPr lang="en-US" altLang="ko-KR" b="1" dirty="0" err="1">
                <a:latin typeface="+mn-ea"/>
              </a:rPr>
              <a:t>MLlib</a:t>
            </a:r>
            <a:r>
              <a:rPr lang="en-US" altLang="ko-KR" b="1" dirty="0">
                <a:latin typeface="+mn-ea"/>
              </a:rPr>
              <a:t> switching to the </a:t>
            </a:r>
            <a:r>
              <a:rPr lang="en-US" altLang="ko-KR" b="1" dirty="0" err="1">
                <a:latin typeface="+mn-ea"/>
              </a:rPr>
              <a:t>DataFrame</a:t>
            </a:r>
            <a:r>
              <a:rPr lang="en-US" altLang="ko-KR" b="1" dirty="0">
                <a:latin typeface="+mn-ea"/>
              </a:rPr>
              <a:t>-based API</a:t>
            </a:r>
            <a:r>
              <a:rPr lang="en-US" altLang="ko-KR" b="1" dirty="0" smtClean="0">
                <a:latin typeface="+mn-ea"/>
              </a:rPr>
              <a:t>?</a:t>
            </a:r>
          </a:p>
          <a:p>
            <a:pPr>
              <a:buClr>
                <a:schemeClr val="accent1"/>
              </a:buClr>
              <a:buSzPct val="130000"/>
            </a:pPr>
            <a:endParaRPr lang="en-US" altLang="ko-KR" b="1" dirty="0">
              <a:latin typeface="+mn-ea"/>
            </a:endParaRPr>
          </a:p>
          <a:p>
            <a:pPr>
              <a:buClr>
                <a:schemeClr val="accent1"/>
              </a:buClr>
              <a:buSzPct val="130000"/>
            </a:pPr>
            <a:r>
              <a:rPr lang="en-US" altLang="ko-KR" sz="1300" dirty="0" smtClean="0">
                <a:latin typeface="+mn-ea"/>
              </a:rPr>
              <a:t>1. </a:t>
            </a:r>
            <a:r>
              <a:rPr lang="en-US" altLang="ko-KR" sz="1300" dirty="0" err="1" smtClean="0">
                <a:latin typeface="+mn-ea"/>
              </a:rPr>
              <a:t>DataFrames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en-US" altLang="ko-KR" sz="1300" dirty="0">
                <a:latin typeface="+mn-ea"/>
              </a:rPr>
              <a:t>provide a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more user-friendly API </a:t>
            </a:r>
            <a:r>
              <a:rPr lang="en-US" altLang="ko-KR" sz="1300" dirty="0">
                <a:latin typeface="+mn-ea"/>
              </a:rPr>
              <a:t>than RDDs. The many benefits of </a:t>
            </a:r>
            <a:r>
              <a:rPr lang="en-US" altLang="ko-KR" sz="1300" dirty="0" err="1">
                <a:latin typeface="+mn-ea"/>
              </a:rPr>
              <a:t>DataFrames</a:t>
            </a:r>
            <a:r>
              <a:rPr lang="en-US" altLang="ko-KR" sz="1300" dirty="0">
                <a:latin typeface="+mn-ea"/>
              </a:rPr>
              <a:t> include </a:t>
            </a:r>
            <a:r>
              <a:rPr lang="en-US" altLang="ko-KR" sz="1300" dirty="0" smtClean="0">
                <a:latin typeface="+mn-ea"/>
              </a:rPr>
              <a:t>Tungsten </a:t>
            </a:r>
            <a:r>
              <a:rPr lang="en-US" altLang="ko-KR" sz="1300" dirty="0">
                <a:latin typeface="+mn-ea"/>
              </a:rPr>
              <a:t>and Catalyst optimizations, and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uniform APIs </a:t>
            </a:r>
            <a:r>
              <a:rPr lang="en-US" altLang="ko-KR" sz="1300" dirty="0">
                <a:latin typeface="+mn-ea"/>
              </a:rPr>
              <a:t>across </a:t>
            </a:r>
            <a:r>
              <a:rPr lang="en-US" altLang="ko-KR" sz="1300" dirty="0" smtClean="0">
                <a:latin typeface="+mn-ea"/>
              </a:rPr>
              <a:t>languages.</a:t>
            </a:r>
          </a:p>
          <a:p>
            <a:pPr>
              <a:buClr>
                <a:schemeClr val="accent1"/>
              </a:buClr>
              <a:buSzPct val="130000"/>
            </a:pPr>
            <a:endParaRPr lang="en-US" altLang="ko-KR" sz="1300" dirty="0" smtClean="0">
              <a:latin typeface="+mn-ea"/>
            </a:endParaRPr>
          </a:p>
          <a:p>
            <a:pPr>
              <a:buClr>
                <a:schemeClr val="accent1"/>
              </a:buClr>
              <a:buSzPct val="130000"/>
            </a:pPr>
            <a:r>
              <a:rPr lang="en-US" altLang="ko-KR" sz="1300" dirty="0">
                <a:latin typeface="+mn-ea"/>
              </a:rPr>
              <a:t>2</a:t>
            </a:r>
            <a:r>
              <a:rPr lang="en-US" altLang="ko-KR" sz="1300" dirty="0" smtClean="0">
                <a:latin typeface="+mn-ea"/>
              </a:rPr>
              <a:t>. </a:t>
            </a:r>
            <a:r>
              <a:rPr lang="en-US" altLang="ko-KR" sz="1300" dirty="0" err="1" smtClean="0">
                <a:latin typeface="+mn-ea"/>
              </a:rPr>
              <a:t>DataFrames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en-US" altLang="ko-KR" sz="1300" dirty="0">
                <a:latin typeface="+mn-ea"/>
              </a:rPr>
              <a:t>facilitate practical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ML Pipelines</a:t>
            </a:r>
            <a:r>
              <a:rPr lang="en-US" altLang="ko-KR" sz="1300" dirty="0">
                <a:latin typeface="+mn-ea"/>
              </a:rPr>
              <a:t>, particularly feature transformations</a:t>
            </a:r>
            <a:r>
              <a:rPr lang="en-US" altLang="ko-KR" sz="1300" dirty="0" smtClean="0">
                <a:latin typeface="+mn-ea"/>
              </a:rPr>
              <a:t>.</a:t>
            </a:r>
            <a:endParaRPr lang="ko-KR" altLang="en-US" sz="1300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4212" y="1553659"/>
            <a:ext cx="39449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From Spark 3.0</a:t>
            </a:r>
            <a:endParaRPr lang="ko-KR" altLang="en-US" sz="13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65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RDD-based API vs </a:t>
            </a:r>
            <a:r>
              <a:rPr lang="en-US" altLang="ko-KR" sz="3000" dirty="0" err="1" smtClean="0"/>
              <a:t>Dataframe</a:t>
            </a:r>
            <a:r>
              <a:rPr lang="en-US" altLang="ko-KR" sz="3000" dirty="0" smtClean="0"/>
              <a:t>-based API</a:t>
            </a:r>
            <a:endParaRPr lang="ko-KR" altLang="en-US" sz="3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435162" y="1848050"/>
            <a:ext cx="7448777" cy="691415"/>
            <a:chOff x="1192303" y="998020"/>
            <a:chExt cx="7448777" cy="327860"/>
          </a:xfrm>
        </p:grpSpPr>
        <p:sp>
          <p:nvSpPr>
            <p:cNvPr id="5" name="직사각형 4"/>
            <p:cNvSpPr/>
            <p:nvPr/>
          </p:nvSpPr>
          <p:spPr>
            <a:xfrm>
              <a:off x="1192303" y="1037925"/>
              <a:ext cx="1661160" cy="287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RDD-based API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64378" y="998020"/>
              <a:ext cx="2276702" cy="327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DataFrame</a:t>
              </a:r>
              <a:r>
                <a:rPr lang="en-US" altLang="ko-KR" dirty="0" smtClean="0"/>
                <a:t>-based API</a:t>
              </a:r>
              <a:endParaRPr lang="ko-KR" altLang="en-US" dirty="0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4356508" y="1076225"/>
              <a:ext cx="662940" cy="2496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67" y="3202405"/>
            <a:ext cx="4710907" cy="2582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772" y="3202405"/>
            <a:ext cx="4583647" cy="233934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191799" y="5465545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83639" y="5625565"/>
            <a:ext cx="3581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9371" y="5541745"/>
            <a:ext cx="1851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Loading data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099" y="5625565"/>
            <a:ext cx="1851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Loading data</a:t>
            </a:r>
            <a:endParaRPr lang="ko-KR" altLang="en-US" sz="13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7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SVM(Support Vector Machines)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40" y="2139884"/>
            <a:ext cx="9761456" cy="4383463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168040" y="1473724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Features</a:t>
            </a:r>
            <a:r>
              <a:rPr lang="ko-KR" altLang="en-US" dirty="0" smtClean="0"/>
              <a:t>를 공간상에서 가장 잘 구분할 수 있게 하는 </a:t>
            </a:r>
            <a:r>
              <a:rPr lang="en-US" altLang="ko-KR" dirty="0" smtClean="0"/>
              <a:t>pre-processing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6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7249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RDD-based API vs </a:t>
            </a:r>
            <a:r>
              <a:rPr lang="en-US" altLang="ko-KR" dirty="0" err="1"/>
              <a:t>Dataframe</a:t>
            </a:r>
            <a:r>
              <a:rPr lang="en-US" altLang="ko-KR" dirty="0"/>
              <a:t>-based API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57" y="2179611"/>
            <a:ext cx="3856514" cy="40290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732455" y="1366377"/>
            <a:ext cx="8047840" cy="581748"/>
            <a:chOff x="1192303" y="998020"/>
            <a:chExt cx="7448777" cy="327860"/>
          </a:xfrm>
        </p:grpSpPr>
        <p:sp>
          <p:nvSpPr>
            <p:cNvPr id="6" name="직사각형 5"/>
            <p:cNvSpPr/>
            <p:nvPr/>
          </p:nvSpPr>
          <p:spPr>
            <a:xfrm>
              <a:off x="1192303" y="1037925"/>
              <a:ext cx="1661160" cy="287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RDD-based API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64378" y="998020"/>
              <a:ext cx="2276702" cy="327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DataFrame</a:t>
              </a:r>
              <a:r>
                <a:rPr lang="en-US" altLang="ko-KR" dirty="0" smtClean="0"/>
                <a:t>-based API</a:t>
              </a:r>
              <a:endParaRPr lang="ko-KR" altLang="en-US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356508" y="1076225"/>
              <a:ext cx="662940" cy="2496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524" y="2079375"/>
            <a:ext cx="4459447" cy="12638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24" y="3343186"/>
            <a:ext cx="4625555" cy="21220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474" y="5627958"/>
            <a:ext cx="2900204" cy="116145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8847550" y="2299249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89726" y="4195257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871226" y="3593277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66204" y="3282284"/>
            <a:ext cx="1851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Parameters for ML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8191" y="3826099"/>
            <a:ext cx="18544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Parameters for ML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42881" y="2062032"/>
            <a:ext cx="1851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data for ML</a:t>
            </a:r>
            <a:endParaRPr lang="ko-KR" altLang="en-US" sz="1300" b="1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2303" y="1855866"/>
            <a:ext cx="1851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30000"/>
            </a:pPr>
            <a:r>
              <a:rPr lang="en-US" altLang="ko-KR" sz="1300" b="1" dirty="0" smtClean="0">
                <a:latin typeface="+mn-ea"/>
              </a:rPr>
              <a:t>data for ML</a:t>
            </a:r>
            <a:endParaRPr lang="ko-KR" altLang="en-US" sz="1300" b="1" dirty="0" smtClean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39323" y="2485741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대괄호 19"/>
          <p:cNvSpPr/>
          <p:nvPr/>
        </p:nvSpPr>
        <p:spPr>
          <a:xfrm>
            <a:off x="6999935" y="3806637"/>
            <a:ext cx="97666" cy="2743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80356" y="1989970"/>
            <a:ext cx="195331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1765</TotalTime>
  <Words>1062</Words>
  <Application>Microsoft Office PowerPoint</Application>
  <PresentationFormat>와이드스크린</PresentationFormat>
  <Paragraphs>172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HY중고딕</vt:lpstr>
      <vt:lpstr>맑은 고딕</vt:lpstr>
      <vt:lpstr>Arial</vt:lpstr>
      <vt:lpstr>Century Gothic</vt:lpstr>
      <vt:lpstr>Wingdings 3</vt:lpstr>
      <vt:lpstr>줄기</vt:lpstr>
      <vt:lpstr>Spark ML main guide</vt:lpstr>
      <vt:lpstr>Contents</vt:lpstr>
      <vt:lpstr>Types of the Spark ML</vt:lpstr>
      <vt:lpstr>Examples of Supervised learning :                           Classification and Regression</vt:lpstr>
      <vt:lpstr>Examples of Unsupervised learning :           Clustering and Collaborative filtering</vt:lpstr>
      <vt:lpstr>Recent Spark MLlib</vt:lpstr>
      <vt:lpstr>RDD-based API vs Dataframe-based API</vt:lpstr>
      <vt:lpstr>SVM(Support Vector Machines)</vt:lpstr>
      <vt:lpstr>RDD-based API vs Dataframe-based API</vt:lpstr>
      <vt:lpstr>RDD-based API vs Dataframe-based API</vt:lpstr>
      <vt:lpstr>PowerPoint 프레젠테이션</vt:lpstr>
      <vt:lpstr>Pipeline</vt:lpstr>
      <vt:lpstr>Pipeline</vt:lpstr>
      <vt:lpstr>Pipeline</vt:lpstr>
      <vt:lpstr>Pipeline</vt:lpstr>
      <vt:lpstr>PowerPoint 프레젠테이션</vt:lpstr>
      <vt:lpstr>Extraction, Transformation, Selection</vt:lpstr>
      <vt:lpstr>Extraction : Extracting features from “raw” data</vt:lpstr>
      <vt:lpstr>Transformation : Scaling, converting, or modifying features</vt:lpstr>
      <vt:lpstr>Selection : Selecting a subset from a larger set of features</vt:lpstr>
      <vt:lpstr>PowerPoint 프레젠테이션</vt:lpstr>
      <vt:lpstr>Multilayer perceptron classifier </vt:lpstr>
      <vt:lpstr>Multilayer perceptron classifier</vt:lpstr>
      <vt:lpstr>ALS(Alternating Least Squares)</vt:lpstr>
      <vt:lpstr>PowerPoint 프레젠테이션</vt:lpstr>
      <vt:lpstr>Model selection and tuning</vt:lpstr>
      <vt:lpstr>In my opinion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 main guide</dc:title>
  <dc:creator>user</dc:creator>
  <cp:lastModifiedBy>user</cp:lastModifiedBy>
  <cp:revision>54</cp:revision>
  <dcterms:created xsi:type="dcterms:W3CDTF">2017-03-01T03:05:59Z</dcterms:created>
  <dcterms:modified xsi:type="dcterms:W3CDTF">2017-03-05T23:59:25Z</dcterms:modified>
</cp:coreProperties>
</file>