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D483-9C1F-4A34-B3D4-AB9E648B7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9BE45B-366E-468C-8B78-A6654E2D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1442-963E-4EF7-80A6-13756A9D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71E0A-70EB-4DED-8344-B08ED231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7870A-9837-438E-AB26-EF70DDF0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7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A287D-5CF3-4278-8A8F-F044DBB4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34372-FF5B-43DB-A914-6A349E8E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853D0-D65C-459D-9D96-C463E6F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767C4-E950-4C19-A7BE-89C1C689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C670-507A-4F3F-B717-FD976B48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4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581836-B980-4AA9-B058-19C09EE83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A6DE9-DFE5-4BBF-9005-0BEF6B6D1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0C618-800E-4274-A1F4-4F4F4F1B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43BDD-6F78-46C4-A7C3-64AA430D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E7D72-4464-4C4C-9FE0-7FA6D40C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2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790C-F456-4BB4-A372-FEEA6989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3B34F-5ACC-4F13-A8FE-6F1672D1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3C711-09EA-42BE-BF7E-87E7FBF4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80E1-92ED-4F0B-8BA5-BC94AB37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FB33A-F978-433F-9E80-27A9ED1B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4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19E3-4224-4C01-9A09-8CD226E8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4769F-2799-47B3-A573-CB29A3A0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4B38C-D82A-4042-AAA3-DFC97CE3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88919-FC66-4FED-A457-41458389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11422-08EA-429C-A401-13CF471B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8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26F4F-53F9-4511-9F3E-C3A6DE04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764BA-CEF9-4BD9-9F81-1DE0A1B93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4A5CEA-A8E7-4FCF-AB90-5E98B97B3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8D7B4-9F1D-420C-8A0A-B3E92B55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4DB5D-5F4E-456B-A084-1158F04C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AB4D3-4EC9-4BDB-957D-6ADB800F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4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3FB5-1166-4F50-BAD7-58FA118E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A0932-5661-4531-A749-D2D6AB2F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48CB2-46DD-445D-B757-EB0B565C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77FC98-CFE4-4222-8541-9BE65B769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528878-BD89-4A10-AB7B-FE532618B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80597-54FC-4AF0-A4A4-2F0D21E3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CCBE08-75E7-4CA0-97B4-429454BD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97FD1A-58B2-4EBD-BAD7-4B3D37D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A4A4-8D86-4DEE-9CEB-5FCD081E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04C6B8-EE5E-4373-8D56-A2C0866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2E8E4-8BF9-488A-A032-BE69B320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78B3D-04C8-41F5-A443-A1499DB4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450B14-20F5-433D-95A3-49B9D60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772CBA-FC8E-4CEC-91B9-E36388B2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DAB58E-8817-4B15-887C-AC451710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1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A741-C7BF-4850-88C2-3CC27326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7250F-A8A7-4DB6-A39F-B753B045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3CF4C-FE2B-4329-A41D-64294208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604AE-C21B-41D9-B23B-B0E16A3C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DC0D2-C848-436D-8FD9-1C2067F6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B1DBF-D61F-459C-AF0C-C7A55EC6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3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F304-3240-4F37-BDE7-8D416B02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9EFB65-76F8-4F7C-B287-178844969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3216B-504B-4A64-BD99-F94BDFC1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1E5C2-BDBC-4758-B745-6C644519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8F80A-E7BD-4B9D-8AD8-4198120A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8B8C0-52CA-4202-B426-B9EA6E3D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6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176D5-4073-43BA-9E9C-FD0479C2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993C2-0A25-4D7B-889A-5BBDF6FC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3DE33-C47E-4021-A95A-53D45EEE4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5756-B1BC-4C5C-8AC7-F0E432EAE54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AA544-248F-4AB1-B02B-E6A6FF22A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66671-9615-401A-82EE-F28E34DAF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892A-D32F-4ED5-BA73-2CC093A6B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8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3D73F4A-4361-0753-7998-D7A4B924E0CD}"/>
              </a:ext>
            </a:extLst>
          </p:cNvPr>
          <p:cNvSpPr/>
          <p:nvPr/>
        </p:nvSpPr>
        <p:spPr>
          <a:xfrm>
            <a:off x="10158200" y="3983516"/>
            <a:ext cx="1472212" cy="567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395B4-E2FC-5850-F693-2226A2FD3532}"/>
              </a:ext>
            </a:extLst>
          </p:cNvPr>
          <p:cNvSpPr txBox="1"/>
          <p:nvPr/>
        </p:nvSpPr>
        <p:spPr>
          <a:xfrm>
            <a:off x="2164673" y="1347165"/>
            <a:ext cx="89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B263F-7F2F-CA84-BA0E-79E17711DBC3}"/>
              </a:ext>
            </a:extLst>
          </p:cNvPr>
          <p:cNvSpPr txBox="1"/>
          <p:nvPr/>
        </p:nvSpPr>
        <p:spPr>
          <a:xfrm>
            <a:off x="9030408" y="1314181"/>
            <a:ext cx="77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21AC54-2DE6-9A7E-7A89-7958680E36EA}"/>
              </a:ext>
            </a:extLst>
          </p:cNvPr>
          <p:cNvSpPr/>
          <p:nvPr/>
        </p:nvSpPr>
        <p:spPr>
          <a:xfrm>
            <a:off x="1976747" y="1081482"/>
            <a:ext cx="1396768" cy="92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8D08DF-5B41-E861-DACA-4E533533B3C0}"/>
              </a:ext>
            </a:extLst>
          </p:cNvPr>
          <p:cNvSpPr/>
          <p:nvPr/>
        </p:nvSpPr>
        <p:spPr>
          <a:xfrm>
            <a:off x="8806649" y="1131236"/>
            <a:ext cx="1220678" cy="83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911F25DC-594C-98D5-CE20-6C572582BD18}"/>
              </a:ext>
            </a:extLst>
          </p:cNvPr>
          <p:cNvSpPr/>
          <p:nvPr/>
        </p:nvSpPr>
        <p:spPr>
          <a:xfrm>
            <a:off x="4639381" y="503929"/>
            <a:ext cx="2358444" cy="21217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6A6B3C-C27C-A35B-25EC-6E8E08A53606}"/>
              </a:ext>
            </a:extLst>
          </p:cNvPr>
          <p:cNvSpPr txBox="1"/>
          <p:nvPr/>
        </p:nvSpPr>
        <p:spPr>
          <a:xfrm>
            <a:off x="5423149" y="1361602"/>
            <a:ext cx="761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구매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E7A88C1-21EB-2E6C-F72E-1D6CEEDDDF43}"/>
              </a:ext>
            </a:extLst>
          </p:cNvPr>
          <p:cNvGrpSpPr/>
          <p:nvPr/>
        </p:nvGrpSpPr>
        <p:grpSpPr>
          <a:xfrm>
            <a:off x="10292178" y="1305904"/>
            <a:ext cx="1472212" cy="830063"/>
            <a:chOff x="10131639" y="1348597"/>
            <a:chExt cx="1704512" cy="82118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6174D25-A07A-7054-0CB3-DE1AB7CC5D77}"/>
                </a:ext>
              </a:extLst>
            </p:cNvPr>
            <p:cNvSpPr/>
            <p:nvPr/>
          </p:nvSpPr>
          <p:spPr>
            <a:xfrm>
              <a:off x="10131639" y="1348597"/>
              <a:ext cx="1704512" cy="8211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657DF1-A26C-3EDC-7F0A-8BB14093FA65}"/>
                </a:ext>
              </a:extLst>
            </p:cNvPr>
            <p:cNvSpPr txBox="1"/>
            <p:nvPr/>
          </p:nvSpPr>
          <p:spPr>
            <a:xfrm>
              <a:off x="10505947" y="1540060"/>
              <a:ext cx="1074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DC0E4ED-02DB-5F9E-8BC4-6884B4FFBD01}"/>
              </a:ext>
            </a:extLst>
          </p:cNvPr>
          <p:cNvGrpSpPr/>
          <p:nvPr/>
        </p:nvGrpSpPr>
        <p:grpSpPr>
          <a:xfrm>
            <a:off x="10261847" y="400324"/>
            <a:ext cx="1472212" cy="830063"/>
            <a:chOff x="10027327" y="3725091"/>
            <a:chExt cx="1472212" cy="83006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18FA184-08EB-AD7B-7871-01CE2FF2C5DB}"/>
                </a:ext>
              </a:extLst>
            </p:cNvPr>
            <p:cNvSpPr/>
            <p:nvPr/>
          </p:nvSpPr>
          <p:spPr>
            <a:xfrm>
              <a:off x="10027327" y="3725091"/>
              <a:ext cx="1472212" cy="83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DD137-28D8-A946-9802-FDB784302CCE}"/>
                </a:ext>
              </a:extLst>
            </p:cNvPr>
            <p:cNvSpPr txBox="1"/>
            <p:nvPr/>
          </p:nvSpPr>
          <p:spPr>
            <a:xfrm>
              <a:off x="10215239" y="3955456"/>
              <a:ext cx="1284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비밀번호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F2255FE-A1D3-D395-4AD8-30EAF8FBFFBD}"/>
              </a:ext>
            </a:extLst>
          </p:cNvPr>
          <p:cNvGrpSpPr/>
          <p:nvPr/>
        </p:nvGrpSpPr>
        <p:grpSpPr>
          <a:xfrm>
            <a:off x="10318441" y="2228112"/>
            <a:ext cx="1546935" cy="795159"/>
            <a:chOff x="8314677" y="4440599"/>
            <a:chExt cx="1339048" cy="79515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42BE3A-EF4D-FA84-641A-49B94F858D68}"/>
                </a:ext>
              </a:extLst>
            </p:cNvPr>
            <p:cNvSpPr/>
            <p:nvPr/>
          </p:nvSpPr>
          <p:spPr>
            <a:xfrm>
              <a:off x="8314677" y="4440599"/>
              <a:ext cx="1339048" cy="7338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D509EC-608E-FDF5-EF8E-0EC9BEDC1E53}"/>
                </a:ext>
              </a:extLst>
            </p:cNvPr>
            <p:cNvSpPr txBox="1"/>
            <p:nvPr/>
          </p:nvSpPr>
          <p:spPr>
            <a:xfrm>
              <a:off x="8527308" y="4589427"/>
              <a:ext cx="107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주민번호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68A1333-BB33-8584-CD54-72EB74492D22}"/>
              </a:ext>
            </a:extLst>
          </p:cNvPr>
          <p:cNvGrpSpPr/>
          <p:nvPr/>
        </p:nvGrpSpPr>
        <p:grpSpPr>
          <a:xfrm>
            <a:off x="10564080" y="3054145"/>
            <a:ext cx="1066332" cy="821184"/>
            <a:chOff x="10707852" y="3032357"/>
            <a:chExt cx="1284575" cy="83006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6989047-DCAD-2EB2-22ED-345C52A2A844}"/>
                </a:ext>
              </a:extLst>
            </p:cNvPr>
            <p:cNvSpPr/>
            <p:nvPr/>
          </p:nvSpPr>
          <p:spPr>
            <a:xfrm>
              <a:off x="10707852" y="3032357"/>
              <a:ext cx="1136341" cy="83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547AD-A480-3C23-0869-943E7EA1AF8C}"/>
                </a:ext>
              </a:extLst>
            </p:cNvPr>
            <p:cNvSpPr txBox="1"/>
            <p:nvPr/>
          </p:nvSpPr>
          <p:spPr>
            <a:xfrm>
              <a:off x="10918229" y="3301797"/>
              <a:ext cx="1074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E5794AE-3FBD-B128-EF79-A0E105686FE0}"/>
              </a:ext>
            </a:extLst>
          </p:cNvPr>
          <p:cNvSpPr txBox="1"/>
          <p:nvPr/>
        </p:nvSpPr>
        <p:spPr>
          <a:xfrm>
            <a:off x="10417226" y="4082559"/>
            <a:ext cx="122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3B3A36-241C-D59F-170E-1012DDE42543}"/>
              </a:ext>
            </a:extLst>
          </p:cNvPr>
          <p:cNvSpPr/>
          <p:nvPr/>
        </p:nvSpPr>
        <p:spPr>
          <a:xfrm>
            <a:off x="195310" y="484720"/>
            <a:ext cx="1704512" cy="821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5ED0C9-D2A2-8264-24EF-A831D9AF894D}"/>
              </a:ext>
            </a:extLst>
          </p:cNvPr>
          <p:cNvSpPr/>
          <p:nvPr/>
        </p:nvSpPr>
        <p:spPr>
          <a:xfrm>
            <a:off x="196767" y="2439620"/>
            <a:ext cx="1704512" cy="821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7D50E9A-23AE-0A1C-49EC-1852C2AFCE81}"/>
              </a:ext>
            </a:extLst>
          </p:cNvPr>
          <p:cNvSpPr/>
          <p:nvPr/>
        </p:nvSpPr>
        <p:spPr>
          <a:xfrm>
            <a:off x="183814" y="1462170"/>
            <a:ext cx="1704512" cy="821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3EF86D-4F82-8364-FC5F-C9481BC76BA4}"/>
              </a:ext>
            </a:extLst>
          </p:cNvPr>
          <p:cNvSpPr txBox="1"/>
          <p:nvPr/>
        </p:nvSpPr>
        <p:spPr>
          <a:xfrm>
            <a:off x="541517" y="712150"/>
            <a:ext cx="139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0DFA4-841B-9B7B-CF1F-B1FFDDBBFDF8}"/>
              </a:ext>
            </a:extLst>
          </p:cNvPr>
          <p:cNvSpPr txBox="1"/>
          <p:nvPr/>
        </p:nvSpPr>
        <p:spPr>
          <a:xfrm>
            <a:off x="626217" y="1683513"/>
            <a:ext cx="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8AEBA8-AB7F-5CD4-30DA-F1F7143DF0C0}"/>
              </a:ext>
            </a:extLst>
          </p:cNvPr>
          <p:cNvSpPr txBox="1"/>
          <p:nvPr/>
        </p:nvSpPr>
        <p:spPr>
          <a:xfrm>
            <a:off x="684638" y="2700105"/>
            <a:ext cx="12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수량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9ADEE43-076D-DCD8-CE6B-3B54684840E1}"/>
              </a:ext>
            </a:extLst>
          </p:cNvPr>
          <p:cNvSpPr/>
          <p:nvPr/>
        </p:nvSpPr>
        <p:spPr>
          <a:xfrm>
            <a:off x="5942873" y="2926521"/>
            <a:ext cx="1704512" cy="821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CDD693-F639-80F7-ACBF-01B61E2F1231}"/>
              </a:ext>
            </a:extLst>
          </p:cNvPr>
          <p:cNvSpPr/>
          <p:nvPr/>
        </p:nvSpPr>
        <p:spPr>
          <a:xfrm>
            <a:off x="3965718" y="2962000"/>
            <a:ext cx="1704512" cy="821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31CDF7-B2F2-5BDD-14A5-0447BCAB6A77}"/>
              </a:ext>
            </a:extLst>
          </p:cNvPr>
          <p:cNvSpPr txBox="1"/>
          <p:nvPr/>
        </p:nvSpPr>
        <p:spPr>
          <a:xfrm>
            <a:off x="4337845" y="3187926"/>
            <a:ext cx="12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구매수량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401C0E-EB63-5B9C-14ED-31A7D3CEA4C0}"/>
              </a:ext>
            </a:extLst>
          </p:cNvPr>
          <p:cNvSpPr txBox="1"/>
          <p:nvPr/>
        </p:nvSpPr>
        <p:spPr>
          <a:xfrm>
            <a:off x="6232191" y="3152447"/>
            <a:ext cx="123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구매날짜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46C691-0B9E-BA9E-E1F6-F7A4986AD15D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flipH="1" flipV="1">
            <a:off x="3373515" y="1546267"/>
            <a:ext cx="1265866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83FDF0-CC6D-8411-44EB-245440B1BAFA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 flipV="1">
            <a:off x="6997825" y="1546268"/>
            <a:ext cx="1808824" cy="1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3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B286A-42D5-3A33-2CA0-0B994A35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문제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C5D8E-580F-0186-2214-C5EF044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/>
              <a:t>여러 학생의 성적을 관리하는 학생 관리 프로그램을 위한 </a:t>
            </a:r>
            <a:r>
              <a:rPr lang="en-US" altLang="ko-KR" dirty="0"/>
              <a:t>ERD</a:t>
            </a:r>
            <a:r>
              <a:rPr lang="ko-KR" altLang="en-US" dirty="0"/>
              <a:t>를 작성하세요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학생정보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확인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성적 정보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확인</a:t>
            </a:r>
          </a:p>
          <a:p>
            <a:endParaRPr lang="ko-KR" altLang="en-US" dirty="0"/>
          </a:p>
          <a:p>
            <a:r>
              <a:rPr lang="ko-KR" altLang="en-US" dirty="0"/>
              <a:t>요구사항 정리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학생정보 추가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이름을 입력하여 추가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번호가 같은 학생이 있다면 추가하지 않음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학생 정보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번호를 검색하여 있으면 이름을 수정하고</a:t>
            </a:r>
            <a:r>
              <a:rPr lang="en-US" altLang="ko-KR" dirty="0"/>
              <a:t>, </a:t>
            </a:r>
            <a:r>
              <a:rPr lang="ko-KR" altLang="en-US" dirty="0"/>
              <a:t>없으면 없다고 알림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학생 정보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번호가 일치하는 학생이 있으면 삭제하고</a:t>
            </a:r>
            <a:r>
              <a:rPr lang="en-US" altLang="ko-KR" dirty="0"/>
              <a:t>, </a:t>
            </a:r>
            <a:r>
              <a:rPr lang="ko-KR" altLang="en-US" dirty="0"/>
              <a:t>없으면 없다고 알림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성적 정보 추가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번호로 학생을 검색하여 있으면 성적의 학년</a:t>
            </a:r>
            <a:r>
              <a:rPr lang="en-US" altLang="ko-KR" dirty="0"/>
              <a:t>, </a:t>
            </a:r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기말</a:t>
            </a:r>
            <a:r>
              <a:rPr lang="en-US" altLang="ko-KR" dirty="0"/>
              <a:t>, </a:t>
            </a:r>
            <a:r>
              <a:rPr lang="ko-KR" altLang="en-US" dirty="0"/>
              <a:t>수행평가를 입력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과목이 일치하는 </a:t>
            </a:r>
            <a:r>
              <a:rPr lang="ko-KR" altLang="en-US" dirty="0" err="1"/>
              <a:t>성적있으면</a:t>
            </a:r>
            <a:r>
              <a:rPr lang="ko-KR" altLang="en-US" dirty="0"/>
              <a:t> 추가하지 않고 없으면 추가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성적 정보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번호로 학생을 검색하여 있으면 성적의 학년</a:t>
            </a:r>
            <a:r>
              <a:rPr lang="en-US" altLang="ko-KR" dirty="0"/>
              <a:t>, </a:t>
            </a:r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과목을 입력하여 검색하고</a:t>
            </a:r>
            <a:r>
              <a:rPr lang="en-US" altLang="ko-KR" dirty="0"/>
              <a:t>, </a:t>
            </a:r>
            <a:r>
              <a:rPr lang="ko-KR" altLang="en-US" dirty="0"/>
              <a:t>있으면 중간</a:t>
            </a:r>
            <a:r>
              <a:rPr lang="en-US" altLang="ko-KR" dirty="0"/>
              <a:t>, </a:t>
            </a:r>
            <a:r>
              <a:rPr lang="ko-KR" altLang="en-US" dirty="0"/>
              <a:t>기말 수행평가를 입력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검색한 과목이 없으면 수정할 수 없다고 알리고</a:t>
            </a:r>
            <a:r>
              <a:rPr lang="en-US" altLang="ko-KR" dirty="0"/>
              <a:t>, </a:t>
            </a:r>
            <a:r>
              <a:rPr lang="ko-KR" altLang="en-US" dirty="0"/>
              <a:t>있으면 과목 성적을 수정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성적 정보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번호로 학생을 검색하여 있으면 성적의 학년</a:t>
            </a:r>
            <a:r>
              <a:rPr lang="en-US" altLang="ko-KR" dirty="0"/>
              <a:t>, </a:t>
            </a:r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과목을 입력하여 검색하고</a:t>
            </a:r>
            <a:r>
              <a:rPr lang="en-US" altLang="ko-KR" dirty="0"/>
              <a:t>, </a:t>
            </a:r>
            <a:r>
              <a:rPr lang="ko-KR" altLang="en-US" dirty="0"/>
              <a:t>있으면 삭제</a:t>
            </a:r>
            <a:r>
              <a:rPr lang="en-US" altLang="ko-KR" dirty="0"/>
              <a:t>, </a:t>
            </a:r>
            <a:r>
              <a:rPr lang="ko-KR" altLang="en-US" dirty="0"/>
              <a:t>없으면 없다고 알림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97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>
            <a:extLst>
              <a:ext uri="{FF2B5EF4-FFF2-40B4-BE49-F238E27FC236}">
                <a16:creationId xmlns:a16="http://schemas.microsoft.com/office/drawing/2014/main" id="{B01EA977-3BC3-995B-DDD8-40CD2C0F4EAD}"/>
              </a:ext>
            </a:extLst>
          </p:cNvPr>
          <p:cNvSpPr/>
          <p:nvPr/>
        </p:nvSpPr>
        <p:spPr>
          <a:xfrm>
            <a:off x="5098473" y="484910"/>
            <a:ext cx="2078182" cy="181494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1A9C8-C5F1-0CBC-56B6-F9F9D8790B4D}"/>
              </a:ext>
            </a:extLst>
          </p:cNvPr>
          <p:cNvSpPr txBox="1"/>
          <p:nvPr/>
        </p:nvSpPr>
        <p:spPr>
          <a:xfrm>
            <a:off x="5631873" y="1130772"/>
            <a:ext cx="101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보유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7DD50E-FA38-BB85-D9FE-47BC11D0B88D}"/>
              </a:ext>
            </a:extLst>
          </p:cNvPr>
          <p:cNvSpPr/>
          <p:nvPr/>
        </p:nvSpPr>
        <p:spPr>
          <a:xfrm>
            <a:off x="2493818" y="909586"/>
            <a:ext cx="1690254" cy="954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F074E-1F47-ECEC-788F-BBF6995E7DAF}"/>
              </a:ext>
            </a:extLst>
          </p:cNvPr>
          <p:cNvSpPr/>
          <p:nvPr/>
        </p:nvSpPr>
        <p:spPr>
          <a:xfrm>
            <a:off x="8354292" y="892777"/>
            <a:ext cx="1446656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C2287-8C9D-7B68-8E1B-4978A47F2EFB}"/>
              </a:ext>
            </a:extLst>
          </p:cNvPr>
          <p:cNvSpPr txBox="1"/>
          <p:nvPr/>
        </p:nvSpPr>
        <p:spPr>
          <a:xfrm>
            <a:off x="2687748" y="1033137"/>
            <a:ext cx="142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학생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A3382-BD43-EA70-939C-AEB5F2E992ED}"/>
              </a:ext>
            </a:extLst>
          </p:cNvPr>
          <p:cNvSpPr txBox="1"/>
          <p:nvPr/>
        </p:nvSpPr>
        <p:spPr>
          <a:xfrm>
            <a:off x="8499765" y="1041117"/>
            <a:ext cx="1281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성적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B6A902-599F-08E2-0CD7-89412F0889F1}"/>
              </a:ext>
            </a:extLst>
          </p:cNvPr>
          <p:cNvGrpSpPr/>
          <p:nvPr/>
        </p:nvGrpSpPr>
        <p:grpSpPr>
          <a:xfrm>
            <a:off x="10512508" y="2875819"/>
            <a:ext cx="1190390" cy="768066"/>
            <a:chOff x="11303655" y="1490905"/>
            <a:chExt cx="1886071" cy="9906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2AC4CF5-E228-883D-7B42-1951A1663D5C}"/>
                </a:ext>
              </a:extLst>
            </p:cNvPr>
            <p:cNvSpPr/>
            <p:nvPr/>
          </p:nvSpPr>
          <p:spPr>
            <a:xfrm>
              <a:off x="11303655" y="1490905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F1D5F-143F-08FD-8927-B0F236C8AB7D}"/>
                </a:ext>
              </a:extLst>
            </p:cNvPr>
            <p:cNvSpPr txBox="1"/>
            <p:nvPr/>
          </p:nvSpPr>
          <p:spPr>
            <a:xfrm>
              <a:off x="11499473" y="1737383"/>
              <a:ext cx="1690253" cy="4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과목명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83B61F-FA3E-7F6F-986C-7D16E6C1F0A5}"/>
              </a:ext>
            </a:extLst>
          </p:cNvPr>
          <p:cNvGrpSpPr/>
          <p:nvPr/>
        </p:nvGrpSpPr>
        <p:grpSpPr>
          <a:xfrm>
            <a:off x="5582989" y="2727349"/>
            <a:ext cx="1177284" cy="628271"/>
            <a:chOff x="7862510" y="2328899"/>
            <a:chExt cx="1690253" cy="9906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934ADE-849E-477C-300E-3C17359D6BAD}"/>
                </a:ext>
              </a:extLst>
            </p:cNvPr>
            <p:cNvSpPr/>
            <p:nvPr/>
          </p:nvSpPr>
          <p:spPr>
            <a:xfrm>
              <a:off x="7862510" y="2328899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0CFE0-40D3-2B66-3832-4915B72BAAC2}"/>
                </a:ext>
              </a:extLst>
            </p:cNvPr>
            <p:cNvSpPr txBox="1"/>
            <p:nvPr/>
          </p:nvSpPr>
          <p:spPr>
            <a:xfrm>
              <a:off x="8218684" y="2526779"/>
              <a:ext cx="1274617" cy="582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수행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211E9A-CBE5-3475-FC9F-FAF9C666CFE9}"/>
              </a:ext>
            </a:extLst>
          </p:cNvPr>
          <p:cNvGrpSpPr/>
          <p:nvPr/>
        </p:nvGrpSpPr>
        <p:grpSpPr>
          <a:xfrm>
            <a:off x="4002294" y="2592265"/>
            <a:ext cx="1105606" cy="752605"/>
            <a:chOff x="7765474" y="2369127"/>
            <a:chExt cx="1690253" cy="9906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CB3E330-32C9-D7D7-8707-0843C87E0C6A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700E2F-48E4-2AB2-57D6-45D2BC00648B}"/>
                </a:ext>
              </a:extLst>
            </p:cNvPr>
            <p:cNvSpPr txBox="1"/>
            <p:nvPr/>
          </p:nvSpPr>
          <p:spPr>
            <a:xfrm>
              <a:off x="8164030" y="2632708"/>
              <a:ext cx="1066800" cy="38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중간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DCB82D-4185-742E-06E5-34BBD0B62483}"/>
              </a:ext>
            </a:extLst>
          </p:cNvPr>
          <p:cNvGrpSpPr/>
          <p:nvPr/>
        </p:nvGrpSpPr>
        <p:grpSpPr>
          <a:xfrm>
            <a:off x="7219330" y="2743447"/>
            <a:ext cx="1197780" cy="628271"/>
            <a:chOff x="7765474" y="2369127"/>
            <a:chExt cx="1690253" cy="990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6CA375B-0C45-DF58-92DC-83EA218B4BE4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3BDCF7-3945-3038-A3DE-2035CB8C3BA3}"/>
                </a:ext>
              </a:extLst>
            </p:cNvPr>
            <p:cNvSpPr txBox="1"/>
            <p:nvPr/>
          </p:nvSpPr>
          <p:spPr>
            <a:xfrm>
              <a:off x="8200428" y="2602097"/>
              <a:ext cx="1066800" cy="38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기말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4256A0-9C31-5CCE-8158-C0868D3202FB}"/>
              </a:ext>
            </a:extLst>
          </p:cNvPr>
          <p:cNvGrpSpPr/>
          <p:nvPr/>
        </p:nvGrpSpPr>
        <p:grpSpPr>
          <a:xfrm>
            <a:off x="357562" y="2598868"/>
            <a:ext cx="1308373" cy="605472"/>
            <a:chOff x="7765474" y="2369127"/>
            <a:chExt cx="1690253" cy="9906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BBF218E-75D7-FF83-8A26-4481E0C26528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552C07-5065-49B9-35BE-D2B8C3C0F905}"/>
                </a:ext>
              </a:extLst>
            </p:cNvPr>
            <p:cNvSpPr txBox="1"/>
            <p:nvPr/>
          </p:nvSpPr>
          <p:spPr>
            <a:xfrm>
              <a:off x="8202781" y="2543558"/>
              <a:ext cx="1066800" cy="4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번호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38640C-DD5F-B59B-853D-393B005DA70F}"/>
              </a:ext>
            </a:extLst>
          </p:cNvPr>
          <p:cNvGrpSpPr/>
          <p:nvPr/>
        </p:nvGrpSpPr>
        <p:grpSpPr>
          <a:xfrm>
            <a:off x="10362086" y="1202830"/>
            <a:ext cx="1406014" cy="647273"/>
            <a:chOff x="7765474" y="2369127"/>
            <a:chExt cx="1690253" cy="102125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2BEB719-42EE-96DA-77C3-3D2D506E22CF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EE573D-3051-57DB-F0B6-7533408DF653}"/>
                </a:ext>
              </a:extLst>
            </p:cNvPr>
            <p:cNvSpPr txBox="1"/>
            <p:nvPr/>
          </p:nvSpPr>
          <p:spPr>
            <a:xfrm>
              <a:off x="8235633" y="2556783"/>
              <a:ext cx="1066800" cy="83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학년</a:t>
              </a:r>
              <a:endParaRPr lang="en-US" altLang="ko-KR" dirty="0"/>
            </a:p>
            <a:p>
              <a:endParaRPr lang="ko-KR" altLang="en-US" u="sng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B55A7A7-C117-163C-1313-BFBB88790044}"/>
              </a:ext>
            </a:extLst>
          </p:cNvPr>
          <p:cNvGrpSpPr/>
          <p:nvPr/>
        </p:nvGrpSpPr>
        <p:grpSpPr>
          <a:xfrm>
            <a:off x="304341" y="3429000"/>
            <a:ext cx="1308373" cy="728705"/>
            <a:chOff x="7765474" y="2369127"/>
            <a:chExt cx="1690253" cy="9906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66AD932-BA64-569F-090A-1326FA366378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A200A8-183F-C72A-2B53-64E544B0C847}"/>
                </a:ext>
              </a:extLst>
            </p:cNvPr>
            <p:cNvSpPr txBox="1"/>
            <p:nvPr/>
          </p:nvSpPr>
          <p:spPr>
            <a:xfrm>
              <a:off x="8187983" y="2654666"/>
              <a:ext cx="1066800" cy="38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7874E6A-12CF-6C53-9F9C-55EC2EC31CC1}"/>
              </a:ext>
            </a:extLst>
          </p:cNvPr>
          <p:cNvGrpSpPr/>
          <p:nvPr/>
        </p:nvGrpSpPr>
        <p:grpSpPr>
          <a:xfrm>
            <a:off x="345816" y="1750314"/>
            <a:ext cx="1192603" cy="637654"/>
            <a:chOff x="7765474" y="2369127"/>
            <a:chExt cx="1690253" cy="9906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49199C4-22DC-2541-E52D-759F815C52F5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A36224-DB21-80B9-4B38-14C9683AA05C}"/>
                </a:ext>
              </a:extLst>
            </p:cNvPr>
            <p:cNvSpPr txBox="1"/>
            <p:nvPr/>
          </p:nvSpPr>
          <p:spPr>
            <a:xfrm>
              <a:off x="8319264" y="2582254"/>
              <a:ext cx="1066800" cy="38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F8B3C9-E76A-F051-5193-5CD8787FFFB9}"/>
              </a:ext>
            </a:extLst>
          </p:cNvPr>
          <p:cNvGrpSpPr/>
          <p:nvPr/>
        </p:nvGrpSpPr>
        <p:grpSpPr>
          <a:xfrm>
            <a:off x="10512508" y="2115568"/>
            <a:ext cx="1150485" cy="627847"/>
            <a:chOff x="7765474" y="2369127"/>
            <a:chExt cx="1690253" cy="9906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A79ED8-4AEF-486B-3F4F-1BA2ED99B390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ED5C60-EFCA-593A-DD58-B41E4C861D94}"/>
                </a:ext>
              </a:extLst>
            </p:cNvPr>
            <p:cNvSpPr txBox="1"/>
            <p:nvPr/>
          </p:nvSpPr>
          <p:spPr>
            <a:xfrm>
              <a:off x="8208817" y="2631441"/>
              <a:ext cx="1066799" cy="38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학기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4AEBACD-100A-0040-DEF5-C8B91119FE51}"/>
              </a:ext>
            </a:extLst>
          </p:cNvPr>
          <p:cNvGrpSpPr/>
          <p:nvPr/>
        </p:nvGrpSpPr>
        <p:grpSpPr>
          <a:xfrm>
            <a:off x="243327" y="80902"/>
            <a:ext cx="1493396" cy="752605"/>
            <a:chOff x="7765474" y="2369127"/>
            <a:chExt cx="1705689" cy="9906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7E598B4-FDC6-9175-10C2-C5559A0364DD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AE89D3-28BF-F630-CBDB-E0034AF5A9C4}"/>
                </a:ext>
              </a:extLst>
            </p:cNvPr>
            <p:cNvSpPr txBox="1"/>
            <p:nvPr/>
          </p:nvSpPr>
          <p:spPr>
            <a:xfrm>
              <a:off x="8086165" y="2512895"/>
              <a:ext cx="1384998" cy="76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u="sng" dirty="0"/>
                <a:t>학생번호</a:t>
              </a:r>
              <a:endParaRPr lang="en-US" altLang="ko-KR" sz="1600" u="sng" dirty="0"/>
            </a:p>
            <a:p>
              <a:r>
                <a:rPr lang="en-US" altLang="ko-KR" sz="1600" u="sng" dirty="0"/>
                <a:t>(</a:t>
              </a:r>
              <a:r>
                <a:rPr lang="ko-KR" altLang="en-US" sz="1600" u="sng" dirty="0" err="1"/>
                <a:t>기본키</a:t>
              </a:r>
              <a:r>
                <a:rPr lang="en-US" altLang="ko-KR" sz="1600" u="sng" dirty="0"/>
                <a:t>)</a:t>
              </a:r>
              <a:endParaRPr lang="ko-KR" altLang="en-US" sz="1600" u="sng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48EF11-3A4D-975B-FC31-3454437001A3}"/>
              </a:ext>
            </a:extLst>
          </p:cNvPr>
          <p:cNvGrpSpPr/>
          <p:nvPr/>
        </p:nvGrpSpPr>
        <p:grpSpPr>
          <a:xfrm>
            <a:off x="317854" y="955922"/>
            <a:ext cx="1294860" cy="643855"/>
            <a:chOff x="7765474" y="2369127"/>
            <a:chExt cx="1690253" cy="990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A49D037-0F12-D71C-21C4-E73C27F3D535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9580CF-445D-A93D-660C-BC770B21FF86}"/>
                </a:ext>
              </a:extLst>
            </p:cNvPr>
            <p:cNvSpPr txBox="1"/>
            <p:nvPr/>
          </p:nvSpPr>
          <p:spPr>
            <a:xfrm>
              <a:off x="8183708" y="2629497"/>
              <a:ext cx="1066800" cy="38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학년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8C20C34-7F6A-56F0-CA0B-890B00558573}"/>
              </a:ext>
            </a:extLst>
          </p:cNvPr>
          <p:cNvSpPr txBox="1"/>
          <p:nvPr/>
        </p:nvSpPr>
        <p:spPr>
          <a:xfrm>
            <a:off x="1767410" y="78752"/>
            <a:ext cx="26383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학년 반 번호가 다 기본키라서 학생번호라는 대리키를 만듦</a:t>
            </a:r>
            <a:endParaRPr lang="en-US" altLang="ko-KR" sz="1400" dirty="0"/>
          </a:p>
          <a:p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DFCE00A-53F2-3BC3-7336-0B694337846A}"/>
              </a:ext>
            </a:extLst>
          </p:cNvPr>
          <p:cNvGrpSpPr/>
          <p:nvPr/>
        </p:nvGrpSpPr>
        <p:grpSpPr>
          <a:xfrm>
            <a:off x="10161153" y="270751"/>
            <a:ext cx="1769509" cy="768066"/>
            <a:chOff x="7765474" y="2369127"/>
            <a:chExt cx="1769509" cy="99060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5836020-7CF2-49C1-E53E-27D05FE06A83}"/>
                </a:ext>
              </a:extLst>
            </p:cNvPr>
            <p:cNvSpPr/>
            <p:nvPr/>
          </p:nvSpPr>
          <p:spPr>
            <a:xfrm>
              <a:off x="7765474" y="2369127"/>
              <a:ext cx="1690253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1D46B18-9F2B-82C3-B230-B212272E9BF5}"/>
                </a:ext>
              </a:extLst>
            </p:cNvPr>
            <p:cNvSpPr txBox="1"/>
            <p:nvPr/>
          </p:nvSpPr>
          <p:spPr>
            <a:xfrm>
              <a:off x="8154658" y="2466586"/>
              <a:ext cx="1380325" cy="833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/>
                <a:t>성적번호</a:t>
              </a:r>
              <a:r>
                <a:rPr lang="en-US" altLang="ko-KR" u="sng" dirty="0"/>
                <a:t>(</a:t>
              </a:r>
              <a:r>
                <a:rPr lang="ko-KR" altLang="en-US" u="sng" dirty="0" err="1"/>
                <a:t>기본키</a:t>
              </a:r>
              <a:r>
                <a:rPr lang="en-US" altLang="ko-KR" u="sng" dirty="0"/>
                <a:t>)</a:t>
              </a: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CD0CAEE-3136-224E-2232-E745FB118D6C}"/>
              </a:ext>
            </a:extLst>
          </p:cNvPr>
          <p:cNvCxnSpPr>
            <a:cxnSpLocks/>
            <a:stCxn id="6" idx="1"/>
            <a:endCxn id="68" idx="1"/>
          </p:cNvCxnSpPr>
          <p:nvPr/>
        </p:nvCxnSpPr>
        <p:spPr>
          <a:xfrm flipH="1" flipV="1">
            <a:off x="1767410" y="478862"/>
            <a:ext cx="726408" cy="90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25664C2-6863-6FC6-9015-01A53D845570}"/>
              </a:ext>
            </a:extLst>
          </p:cNvPr>
          <p:cNvCxnSpPr>
            <a:cxnSpLocks/>
            <a:stCxn id="6" idx="1"/>
            <a:endCxn id="66" idx="6"/>
          </p:cNvCxnSpPr>
          <p:nvPr/>
        </p:nvCxnSpPr>
        <p:spPr>
          <a:xfrm flipH="1" flipV="1">
            <a:off x="1612714" y="1277850"/>
            <a:ext cx="881104" cy="109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C39FD40-113C-C9F3-82C7-ECBAF3D954EB}"/>
              </a:ext>
            </a:extLst>
          </p:cNvPr>
          <p:cNvCxnSpPr>
            <a:stCxn id="6" idx="1"/>
            <a:endCxn id="38" idx="3"/>
          </p:cNvCxnSpPr>
          <p:nvPr/>
        </p:nvCxnSpPr>
        <p:spPr>
          <a:xfrm flipH="1">
            <a:off x="1489266" y="1387081"/>
            <a:ext cx="1004552" cy="62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06FBC8D-7A70-13E3-668F-F96B802BC4E3}"/>
              </a:ext>
            </a:extLst>
          </p:cNvPr>
          <p:cNvCxnSpPr>
            <a:stCxn id="6" idx="1"/>
            <a:endCxn id="28" idx="6"/>
          </p:cNvCxnSpPr>
          <p:nvPr/>
        </p:nvCxnSpPr>
        <p:spPr>
          <a:xfrm flipH="1">
            <a:off x="1665935" y="1387081"/>
            <a:ext cx="827883" cy="151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62ED16-F002-127A-A15F-08DE46A01818}"/>
              </a:ext>
            </a:extLst>
          </p:cNvPr>
          <p:cNvCxnSpPr>
            <a:stCxn id="6" idx="1"/>
            <a:endCxn id="34" idx="6"/>
          </p:cNvCxnSpPr>
          <p:nvPr/>
        </p:nvCxnSpPr>
        <p:spPr>
          <a:xfrm flipH="1">
            <a:off x="1612714" y="1387081"/>
            <a:ext cx="881104" cy="240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9CF82EA-8816-3D58-6DD5-037917BFA217}"/>
              </a:ext>
            </a:extLst>
          </p:cNvPr>
          <p:cNvCxnSpPr>
            <a:cxnSpLocks/>
            <a:stCxn id="9" idx="3"/>
            <a:endCxn id="70" idx="2"/>
          </p:cNvCxnSpPr>
          <p:nvPr/>
        </p:nvCxnSpPr>
        <p:spPr>
          <a:xfrm flipV="1">
            <a:off x="9781310" y="654784"/>
            <a:ext cx="379843" cy="74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517D5DA-4701-378F-9543-37A5A6C5C926}"/>
              </a:ext>
            </a:extLst>
          </p:cNvPr>
          <p:cNvCxnSpPr>
            <a:stCxn id="9" idx="3"/>
            <a:endCxn id="31" idx="2"/>
          </p:cNvCxnSpPr>
          <p:nvPr/>
        </p:nvCxnSpPr>
        <p:spPr>
          <a:xfrm>
            <a:off x="9781310" y="1395060"/>
            <a:ext cx="580776" cy="12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457AA7E-BBA6-0880-CBDC-434BB968A62E}"/>
              </a:ext>
            </a:extLst>
          </p:cNvPr>
          <p:cNvCxnSpPr>
            <a:stCxn id="9" idx="3"/>
            <a:endCxn id="40" idx="2"/>
          </p:cNvCxnSpPr>
          <p:nvPr/>
        </p:nvCxnSpPr>
        <p:spPr>
          <a:xfrm>
            <a:off x="9781310" y="1395060"/>
            <a:ext cx="731198" cy="103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D5884A4-C671-DC47-616D-F560ECFB01AE}"/>
              </a:ext>
            </a:extLst>
          </p:cNvPr>
          <p:cNvCxnSpPr>
            <a:stCxn id="7" idx="3"/>
            <a:endCxn id="14" idx="2"/>
          </p:cNvCxnSpPr>
          <p:nvPr/>
        </p:nvCxnSpPr>
        <p:spPr>
          <a:xfrm>
            <a:off x="9800948" y="1388077"/>
            <a:ext cx="711560" cy="187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1DEE460-838A-1BD3-2B22-D13E845468F5}"/>
              </a:ext>
            </a:extLst>
          </p:cNvPr>
          <p:cNvCxnSpPr>
            <a:stCxn id="4" idx="2"/>
            <a:endCxn id="21" idx="0"/>
          </p:cNvCxnSpPr>
          <p:nvPr/>
        </p:nvCxnSpPr>
        <p:spPr>
          <a:xfrm flipH="1">
            <a:off x="4555097" y="2299855"/>
            <a:ext cx="1582467" cy="29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1007E05-FA48-1FD9-02DE-C87357C4D0B9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6137564" y="2299855"/>
            <a:ext cx="34067" cy="42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94C3235-059F-1246-3266-D18395606853}"/>
              </a:ext>
            </a:extLst>
          </p:cNvPr>
          <p:cNvCxnSpPr>
            <a:stCxn id="4" idx="2"/>
            <a:endCxn id="24" idx="0"/>
          </p:cNvCxnSpPr>
          <p:nvPr/>
        </p:nvCxnSpPr>
        <p:spPr>
          <a:xfrm>
            <a:off x="6137564" y="2299855"/>
            <a:ext cx="1680656" cy="44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EC939A6-24C4-8E57-1388-B7023222BC12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176655" y="1388077"/>
            <a:ext cx="1177637" cy="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E1DFA61-00FC-D1C6-A37D-C05C11F8BE3E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 flipV="1">
            <a:off x="4184072" y="1387081"/>
            <a:ext cx="914401" cy="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7324C2A-3AA8-DED3-618D-FF784C095670}"/>
              </a:ext>
            </a:extLst>
          </p:cNvPr>
          <p:cNvSpPr txBox="1"/>
          <p:nvPr/>
        </p:nvSpPr>
        <p:spPr>
          <a:xfrm>
            <a:off x="2867487" y="4270159"/>
            <a:ext cx="645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u="sng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성적</a:t>
            </a:r>
            <a:r>
              <a:rPr lang="en-US" altLang="ko-KR" dirty="0"/>
              <a:t>(</a:t>
            </a:r>
            <a:r>
              <a:rPr lang="ko-KR" altLang="en-US" u="sng" dirty="0"/>
              <a:t>성적번호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보유</a:t>
            </a:r>
            <a:r>
              <a:rPr lang="en-US" altLang="ko-KR" dirty="0"/>
              <a:t>(</a:t>
            </a:r>
            <a:r>
              <a:rPr lang="ko-KR" altLang="en-US" dirty="0"/>
              <a:t>보유번호</a:t>
            </a:r>
            <a:r>
              <a:rPr lang="en-US" altLang="ko-KR" dirty="0"/>
              <a:t>, </a:t>
            </a:r>
            <a:r>
              <a:rPr lang="ko-KR" altLang="en-US" dirty="0"/>
              <a:t>기말</a:t>
            </a:r>
            <a:r>
              <a:rPr lang="en-US" altLang="ko-KR" dirty="0"/>
              <a:t>, </a:t>
            </a:r>
            <a:r>
              <a:rPr lang="ko-KR" altLang="en-US" dirty="0"/>
              <a:t>수행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학생번호</a:t>
            </a:r>
            <a:r>
              <a:rPr lang="en-US" altLang="ko-KR" dirty="0"/>
              <a:t>(FK), </a:t>
            </a:r>
            <a:r>
              <a:rPr lang="ko-KR" altLang="en-US" dirty="0"/>
              <a:t>성적번호</a:t>
            </a:r>
            <a:r>
              <a:rPr lang="en-US" altLang="ko-KR" dirty="0"/>
              <a:t>(FK))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0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1DE54-FD04-8278-C1BD-3AE04C0C15DA}"/>
              </a:ext>
            </a:extLst>
          </p:cNvPr>
          <p:cNvSpPr txBox="1"/>
          <p:nvPr/>
        </p:nvSpPr>
        <p:spPr>
          <a:xfrm>
            <a:off x="3810000" y="5140171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학생은 강좌를 수강한다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교수는 강좌를 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한 강좌에는 </a:t>
            </a:r>
            <a:r>
              <a:rPr lang="en-US" altLang="ko-KR" dirty="0"/>
              <a:t>1</a:t>
            </a:r>
            <a:r>
              <a:rPr lang="ko-KR" altLang="en-US" dirty="0"/>
              <a:t>명의 교수만 강의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교수는 여러 학생을 지도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한 학생은 한 명의 교수에게 지도 받음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51B8FAD6-44A0-F6B2-1884-061266142D6D}"/>
              </a:ext>
            </a:extLst>
          </p:cNvPr>
          <p:cNvSpPr/>
          <p:nvPr/>
        </p:nvSpPr>
        <p:spPr>
          <a:xfrm>
            <a:off x="5292571" y="426128"/>
            <a:ext cx="1606858" cy="12695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6733F-084D-CB60-ED8A-35C3BCF0B0E7}"/>
              </a:ext>
            </a:extLst>
          </p:cNvPr>
          <p:cNvSpPr txBox="1"/>
          <p:nvPr/>
        </p:nvSpPr>
        <p:spPr>
          <a:xfrm>
            <a:off x="5780103" y="876215"/>
            <a:ext cx="6650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강좌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A72593-2D94-7153-607A-A53C27AC2A9E}"/>
              </a:ext>
            </a:extLst>
          </p:cNvPr>
          <p:cNvSpPr/>
          <p:nvPr/>
        </p:nvSpPr>
        <p:spPr>
          <a:xfrm>
            <a:off x="7794594" y="701336"/>
            <a:ext cx="1189608" cy="72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FBA75-B78C-192D-E7CC-3A7CE093F210}"/>
              </a:ext>
            </a:extLst>
          </p:cNvPr>
          <p:cNvSpPr txBox="1"/>
          <p:nvPr/>
        </p:nvSpPr>
        <p:spPr>
          <a:xfrm>
            <a:off x="8043169" y="876215"/>
            <a:ext cx="781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교수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FE2DB8-A31B-3D4B-D2C5-5769A4DB159E}"/>
              </a:ext>
            </a:extLst>
          </p:cNvPr>
          <p:cNvSpPr/>
          <p:nvPr/>
        </p:nvSpPr>
        <p:spPr>
          <a:xfrm>
            <a:off x="3264393" y="701336"/>
            <a:ext cx="1189608" cy="72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B4901-A028-7763-EDE1-55581EDC89A4}"/>
              </a:ext>
            </a:extLst>
          </p:cNvPr>
          <p:cNvSpPr txBox="1"/>
          <p:nvPr/>
        </p:nvSpPr>
        <p:spPr>
          <a:xfrm>
            <a:off x="3512968" y="876215"/>
            <a:ext cx="781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52D1D0-D264-9D37-0823-BF28C44572AE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>
            <a:off x="4454001" y="1060882"/>
            <a:ext cx="838570" cy="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C76E40-58EF-DC43-DC41-BF51206CBF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899429" y="1060882"/>
            <a:ext cx="895165" cy="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C95B3CD-5617-A0B6-1FA2-2526CA9A0505}"/>
              </a:ext>
            </a:extLst>
          </p:cNvPr>
          <p:cNvSpPr/>
          <p:nvPr/>
        </p:nvSpPr>
        <p:spPr>
          <a:xfrm>
            <a:off x="1469625" y="1749361"/>
            <a:ext cx="1038687" cy="634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890DA-5E17-D651-43FB-2283DDE1CA05}"/>
              </a:ext>
            </a:extLst>
          </p:cNvPr>
          <p:cNvSpPr txBox="1"/>
          <p:nvPr/>
        </p:nvSpPr>
        <p:spPr>
          <a:xfrm>
            <a:off x="1697855" y="1882072"/>
            <a:ext cx="7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195675B-2783-BB9F-5D92-5D7D1DD1C6FC}"/>
              </a:ext>
            </a:extLst>
          </p:cNvPr>
          <p:cNvSpPr/>
          <p:nvPr/>
        </p:nvSpPr>
        <p:spPr>
          <a:xfrm>
            <a:off x="1469625" y="228884"/>
            <a:ext cx="1038687" cy="634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442EA9-8524-7716-9D19-9D66CF9F323E}"/>
              </a:ext>
            </a:extLst>
          </p:cNvPr>
          <p:cNvSpPr txBox="1"/>
          <p:nvPr/>
        </p:nvSpPr>
        <p:spPr>
          <a:xfrm>
            <a:off x="1610835" y="984772"/>
            <a:ext cx="97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endParaRPr lang="en-US" altLang="ko-KR" dirty="0"/>
          </a:p>
          <a:p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F216DE-1C96-0232-B0B6-9ACAEA60C651}"/>
              </a:ext>
            </a:extLst>
          </p:cNvPr>
          <p:cNvSpPr/>
          <p:nvPr/>
        </p:nvSpPr>
        <p:spPr>
          <a:xfrm>
            <a:off x="1469625" y="996349"/>
            <a:ext cx="1038687" cy="634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F12BB-4B01-F02B-8E87-CE0F7565BB3E}"/>
              </a:ext>
            </a:extLst>
          </p:cNvPr>
          <p:cNvSpPr txBox="1"/>
          <p:nvPr/>
        </p:nvSpPr>
        <p:spPr>
          <a:xfrm>
            <a:off x="1697855" y="255517"/>
            <a:ext cx="792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학생번호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0AF333-1D80-282B-B280-9AD5F7D9BFC8}"/>
              </a:ext>
            </a:extLst>
          </p:cNvPr>
          <p:cNvSpPr/>
          <p:nvPr/>
        </p:nvSpPr>
        <p:spPr>
          <a:xfrm>
            <a:off x="1428934" y="2578962"/>
            <a:ext cx="1038687" cy="634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5C637-639C-F337-6CCF-B4CE7F562AD8}"/>
              </a:ext>
            </a:extLst>
          </p:cNvPr>
          <p:cNvSpPr txBox="1"/>
          <p:nvPr/>
        </p:nvSpPr>
        <p:spPr>
          <a:xfrm>
            <a:off x="1656610" y="2711673"/>
            <a:ext cx="7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학과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72268F2-0253-8880-24C5-E9214F980F81}"/>
              </a:ext>
            </a:extLst>
          </p:cNvPr>
          <p:cNvSpPr/>
          <p:nvPr/>
        </p:nvSpPr>
        <p:spPr>
          <a:xfrm>
            <a:off x="1346262" y="3377153"/>
            <a:ext cx="1038687" cy="634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8914F-8B89-5621-B0D9-1B3911804E2B}"/>
              </a:ext>
            </a:extLst>
          </p:cNvPr>
          <p:cNvSpPr txBox="1"/>
          <p:nvPr/>
        </p:nvSpPr>
        <p:spPr>
          <a:xfrm>
            <a:off x="1592802" y="3377153"/>
            <a:ext cx="79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주민번호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575A00-4E23-9CB1-D83E-160CED602A53}"/>
              </a:ext>
            </a:extLst>
          </p:cNvPr>
          <p:cNvSpPr/>
          <p:nvPr/>
        </p:nvSpPr>
        <p:spPr>
          <a:xfrm>
            <a:off x="9987379" y="361595"/>
            <a:ext cx="1038687" cy="699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70521-98FC-66F0-992A-F89F15D0AE14}"/>
              </a:ext>
            </a:extLst>
          </p:cNvPr>
          <p:cNvSpPr txBox="1"/>
          <p:nvPr/>
        </p:nvSpPr>
        <p:spPr>
          <a:xfrm>
            <a:off x="10164932" y="58592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31BF88-E7E1-EFC3-24B0-86D1EEC4CFB3}"/>
              </a:ext>
            </a:extLst>
          </p:cNvPr>
          <p:cNvSpPr/>
          <p:nvPr/>
        </p:nvSpPr>
        <p:spPr>
          <a:xfrm>
            <a:off x="4640987" y="2018540"/>
            <a:ext cx="1303167" cy="7468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E897C3-239D-8E4B-07B4-B6F53E6B0938}"/>
              </a:ext>
            </a:extLst>
          </p:cNvPr>
          <p:cNvSpPr txBox="1"/>
          <p:nvPr/>
        </p:nvSpPr>
        <p:spPr>
          <a:xfrm>
            <a:off x="5033639" y="2236693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57CFE-293F-33AF-10A3-DEE9505BD59E}"/>
              </a:ext>
            </a:extLst>
          </p:cNvPr>
          <p:cNvSpPr txBox="1"/>
          <p:nvPr/>
        </p:nvSpPr>
        <p:spPr>
          <a:xfrm>
            <a:off x="4249814" y="3147083"/>
            <a:ext cx="468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교수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보유</a:t>
            </a:r>
            <a:r>
              <a:rPr lang="en-US" altLang="ko-KR" dirty="0"/>
              <a:t>(</a:t>
            </a:r>
            <a:r>
              <a:rPr lang="ko-KR" altLang="en-US" dirty="0"/>
              <a:t>학점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7DA620-33D3-B648-BFD6-F6423F144403}"/>
              </a:ext>
            </a:extLst>
          </p:cNvPr>
          <p:cNvSpPr txBox="1"/>
          <p:nvPr/>
        </p:nvSpPr>
        <p:spPr>
          <a:xfrm>
            <a:off x="7563775" y="709363"/>
            <a:ext cx="17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F748D-CD79-5754-E10B-8D984F8111C0}"/>
              </a:ext>
            </a:extLst>
          </p:cNvPr>
          <p:cNvSpPr txBox="1"/>
          <p:nvPr/>
        </p:nvSpPr>
        <p:spPr>
          <a:xfrm>
            <a:off x="4473976" y="712718"/>
            <a:ext cx="24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78BB57-B975-7389-F4AA-1F455CE8932D}"/>
              </a:ext>
            </a:extLst>
          </p:cNvPr>
          <p:cNvSpPr/>
          <p:nvPr/>
        </p:nvSpPr>
        <p:spPr>
          <a:xfrm>
            <a:off x="6109871" y="2010688"/>
            <a:ext cx="1303167" cy="7468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54F6D8-4BC8-860F-B8B0-D9F39282C9E6}"/>
              </a:ext>
            </a:extLst>
          </p:cNvPr>
          <p:cNvSpPr txBox="1"/>
          <p:nvPr/>
        </p:nvSpPr>
        <p:spPr>
          <a:xfrm>
            <a:off x="6445189" y="2236693"/>
            <a:ext cx="701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강의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A22E674-EF62-E8C9-F0DE-A32E0B3C326C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8984202" y="711239"/>
            <a:ext cx="1003177" cy="35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53A8C93-A20B-63EC-C56B-05F64A17C513}"/>
              </a:ext>
            </a:extLst>
          </p:cNvPr>
          <p:cNvCxnSpPr>
            <a:stCxn id="5" idx="2"/>
            <a:endCxn id="36" idx="0"/>
          </p:cNvCxnSpPr>
          <p:nvPr/>
        </p:nvCxnSpPr>
        <p:spPr>
          <a:xfrm>
            <a:off x="6096000" y="1695635"/>
            <a:ext cx="665455" cy="31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5D771C0-4FA5-F2B7-8B10-93A1E07DAE21}"/>
              </a:ext>
            </a:extLst>
          </p:cNvPr>
          <p:cNvCxnSpPr>
            <a:stCxn id="5" idx="2"/>
            <a:endCxn id="29" idx="0"/>
          </p:cNvCxnSpPr>
          <p:nvPr/>
        </p:nvCxnSpPr>
        <p:spPr>
          <a:xfrm flipH="1">
            <a:off x="5292571" y="1695635"/>
            <a:ext cx="803429" cy="32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2CB962-AC66-090B-6F62-3282D7E01B9E}"/>
              </a:ext>
            </a:extLst>
          </p:cNvPr>
          <p:cNvCxnSpPr>
            <a:stCxn id="9" idx="1"/>
            <a:endCxn id="21" idx="3"/>
          </p:cNvCxnSpPr>
          <p:nvPr/>
        </p:nvCxnSpPr>
        <p:spPr>
          <a:xfrm flipH="1" flipV="1">
            <a:off x="2490187" y="547905"/>
            <a:ext cx="774206" cy="51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3AB8E84-4B1C-B5A9-A28A-7FF476A68CDD}"/>
              </a:ext>
            </a:extLst>
          </p:cNvPr>
          <p:cNvCxnSpPr>
            <a:cxnSpLocks/>
            <a:stCxn id="9" idx="1"/>
            <a:endCxn id="20" idx="6"/>
          </p:cNvCxnSpPr>
          <p:nvPr/>
        </p:nvCxnSpPr>
        <p:spPr>
          <a:xfrm flipH="1">
            <a:off x="2508312" y="1065321"/>
            <a:ext cx="756081" cy="24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330B65-91DA-50D5-B860-3AB89E8FC3E2}"/>
              </a:ext>
            </a:extLst>
          </p:cNvPr>
          <p:cNvCxnSpPr>
            <a:stCxn id="9" idx="1"/>
            <a:endCxn id="15" idx="6"/>
          </p:cNvCxnSpPr>
          <p:nvPr/>
        </p:nvCxnSpPr>
        <p:spPr>
          <a:xfrm flipH="1">
            <a:off x="2508312" y="1065321"/>
            <a:ext cx="756081" cy="100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0D062C5-96E5-9CF8-12BB-13F557D96CE9}"/>
              </a:ext>
            </a:extLst>
          </p:cNvPr>
          <p:cNvCxnSpPr>
            <a:stCxn id="9" idx="1"/>
            <a:endCxn id="23" idx="3"/>
          </p:cNvCxnSpPr>
          <p:nvPr/>
        </p:nvCxnSpPr>
        <p:spPr>
          <a:xfrm flipH="1">
            <a:off x="2467621" y="1065321"/>
            <a:ext cx="796772" cy="183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B5FCF27-DC7C-58BA-6EB3-FE2DE0E6AB15}"/>
              </a:ext>
            </a:extLst>
          </p:cNvPr>
          <p:cNvCxnSpPr>
            <a:stCxn id="9" idx="1"/>
            <a:endCxn id="26" idx="3"/>
          </p:cNvCxnSpPr>
          <p:nvPr/>
        </p:nvCxnSpPr>
        <p:spPr>
          <a:xfrm flipH="1">
            <a:off x="2385134" y="1065321"/>
            <a:ext cx="879259" cy="2634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6BD08-8921-5656-3A77-EDFC32760DE4}"/>
              </a:ext>
            </a:extLst>
          </p:cNvPr>
          <p:cNvSpPr txBox="1"/>
          <p:nvPr/>
        </p:nvSpPr>
        <p:spPr>
          <a:xfrm>
            <a:off x="976544" y="674703"/>
            <a:ext cx="99163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ko-KR" altLang="en-US" sz="3200" b="1" dirty="0"/>
              <a:t>문제</a:t>
            </a:r>
            <a:r>
              <a:rPr lang="en-US" altLang="ko-KR" sz="3200" b="1" dirty="0"/>
              <a:t>&gt;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수강관리 프로그램에 대한 </a:t>
            </a:r>
            <a:r>
              <a:rPr lang="en-US" altLang="ko-KR" sz="3200" dirty="0"/>
              <a:t>ERD</a:t>
            </a:r>
            <a:r>
              <a:rPr lang="ko-KR" altLang="en-US" sz="3200" dirty="0"/>
              <a:t>를 작성하세요</a:t>
            </a:r>
            <a:r>
              <a:rPr lang="en-US" altLang="ko-KR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- </a:t>
            </a:r>
            <a:r>
              <a:rPr lang="ko-KR" altLang="en-US" sz="3200" dirty="0"/>
              <a:t>학생은 강좌를 수강한다</a:t>
            </a:r>
            <a:r>
              <a:rPr lang="en-US" altLang="ko-KR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- </a:t>
            </a:r>
            <a:r>
              <a:rPr lang="ko-KR" altLang="en-US" sz="3200" dirty="0"/>
              <a:t>교수는 강좌를 강의한다</a:t>
            </a:r>
            <a:r>
              <a:rPr lang="en-US" altLang="ko-KR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- </a:t>
            </a:r>
            <a:r>
              <a:rPr lang="ko-KR" altLang="en-US" sz="3200" dirty="0"/>
              <a:t>한 강좌에는 </a:t>
            </a:r>
            <a:r>
              <a:rPr lang="en-US" altLang="ko-KR" sz="3200" dirty="0"/>
              <a:t>1</a:t>
            </a:r>
            <a:r>
              <a:rPr lang="ko-KR" altLang="en-US" sz="3200" dirty="0"/>
              <a:t>명의 교수만 강의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- </a:t>
            </a:r>
            <a:r>
              <a:rPr lang="ko-KR" altLang="en-US" sz="3200" dirty="0"/>
              <a:t>교수는 여러 학생을 지도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- </a:t>
            </a:r>
            <a:r>
              <a:rPr lang="ko-KR" altLang="en-US" sz="3200" dirty="0"/>
              <a:t>한 학생은 </a:t>
            </a:r>
            <a:r>
              <a:rPr lang="en-US" altLang="ko-KR" sz="3200" dirty="0"/>
              <a:t>1</a:t>
            </a:r>
            <a:r>
              <a:rPr lang="ko-KR" altLang="en-US" sz="3200" dirty="0"/>
              <a:t>명의 교수에게 지도 받음</a:t>
            </a:r>
          </a:p>
          <a:p>
            <a:endParaRPr lang="en-US" altLang="ko-KR" sz="3200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853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652088-A18D-9A31-82E6-DC39A3D8B073}"/>
              </a:ext>
            </a:extLst>
          </p:cNvPr>
          <p:cNvSpPr/>
          <p:nvPr/>
        </p:nvSpPr>
        <p:spPr>
          <a:xfrm>
            <a:off x="1966404" y="967664"/>
            <a:ext cx="1109709" cy="665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C5D147-CE10-CE37-9F0D-88B47C9B54B4}"/>
              </a:ext>
            </a:extLst>
          </p:cNvPr>
          <p:cNvSpPr/>
          <p:nvPr/>
        </p:nvSpPr>
        <p:spPr>
          <a:xfrm>
            <a:off x="8851037" y="967665"/>
            <a:ext cx="1109709" cy="665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986E99-A3B9-C8E0-6C5C-C3B271EB2621}"/>
              </a:ext>
            </a:extLst>
          </p:cNvPr>
          <p:cNvSpPr/>
          <p:nvPr/>
        </p:nvSpPr>
        <p:spPr>
          <a:xfrm>
            <a:off x="5193437" y="4314547"/>
            <a:ext cx="1109709" cy="665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AF3C3-7636-EF20-05F6-71DCF3EEE2CB}"/>
              </a:ext>
            </a:extLst>
          </p:cNvPr>
          <p:cNvSpPr txBox="1"/>
          <p:nvPr/>
        </p:nvSpPr>
        <p:spPr>
          <a:xfrm>
            <a:off x="2148397" y="1115910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D7A35-9F54-EAF8-5781-E4DFD2DEF415}"/>
              </a:ext>
            </a:extLst>
          </p:cNvPr>
          <p:cNvSpPr txBox="1"/>
          <p:nvPr/>
        </p:nvSpPr>
        <p:spPr>
          <a:xfrm>
            <a:off x="9064101" y="1162975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강좌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A48E9-DA14-A333-439F-07E93E9FEE83}"/>
              </a:ext>
            </a:extLst>
          </p:cNvPr>
          <p:cNvSpPr txBox="1"/>
          <p:nvPr/>
        </p:nvSpPr>
        <p:spPr>
          <a:xfrm>
            <a:off x="5415379" y="4462793"/>
            <a:ext cx="81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7C99CA-E5E9-89D6-E9A1-9241742490AD}"/>
              </a:ext>
            </a:extLst>
          </p:cNvPr>
          <p:cNvSpPr/>
          <p:nvPr/>
        </p:nvSpPr>
        <p:spPr>
          <a:xfrm>
            <a:off x="541538" y="497150"/>
            <a:ext cx="1020931" cy="665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EF66B-06F9-8BE1-26E2-48DB55AC63AE}"/>
              </a:ext>
            </a:extLst>
          </p:cNvPr>
          <p:cNvSpPr txBox="1"/>
          <p:nvPr/>
        </p:nvSpPr>
        <p:spPr>
          <a:xfrm>
            <a:off x="716870" y="645396"/>
            <a:ext cx="67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학번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FBCCDDF-26B7-11FA-5347-CDDF02C33C48}"/>
              </a:ext>
            </a:extLst>
          </p:cNvPr>
          <p:cNvSpPr/>
          <p:nvPr/>
        </p:nvSpPr>
        <p:spPr>
          <a:xfrm>
            <a:off x="541538" y="1350315"/>
            <a:ext cx="1020931" cy="665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76378-BC70-A230-A2DA-1F9377092325}"/>
              </a:ext>
            </a:extLst>
          </p:cNvPr>
          <p:cNvSpPr txBox="1"/>
          <p:nvPr/>
        </p:nvSpPr>
        <p:spPr>
          <a:xfrm>
            <a:off x="716870" y="1532307"/>
            <a:ext cx="76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729933-5D9E-16B6-3D8F-417393F8CAD8}"/>
              </a:ext>
            </a:extLst>
          </p:cNvPr>
          <p:cNvSpPr/>
          <p:nvPr/>
        </p:nvSpPr>
        <p:spPr>
          <a:xfrm>
            <a:off x="10454199" y="450085"/>
            <a:ext cx="1020931" cy="665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2EED7-97E6-D3DB-4CC8-99E71D961E86}"/>
              </a:ext>
            </a:extLst>
          </p:cNvPr>
          <p:cNvSpPr txBox="1"/>
          <p:nvPr/>
        </p:nvSpPr>
        <p:spPr>
          <a:xfrm>
            <a:off x="10679837" y="485598"/>
            <a:ext cx="68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강좌코드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12FF69D-AA23-72C2-07A0-FF2008032D82}"/>
              </a:ext>
            </a:extLst>
          </p:cNvPr>
          <p:cNvSpPr/>
          <p:nvPr/>
        </p:nvSpPr>
        <p:spPr>
          <a:xfrm>
            <a:off x="10454198" y="1199394"/>
            <a:ext cx="1020931" cy="665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00FD3-A93B-29D6-08E0-0E28177CA13D}"/>
              </a:ext>
            </a:extLst>
          </p:cNvPr>
          <p:cNvSpPr txBox="1"/>
          <p:nvPr/>
        </p:nvSpPr>
        <p:spPr>
          <a:xfrm>
            <a:off x="10582182" y="1347641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강좌명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E3274C-6C6F-E9AA-6B86-D299A3EF05DC}"/>
              </a:ext>
            </a:extLst>
          </p:cNvPr>
          <p:cNvSpPr/>
          <p:nvPr/>
        </p:nvSpPr>
        <p:spPr>
          <a:xfrm>
            <a:off x="4682971" y="5149048"/>
            <a:ext cx="1020931" cy="665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E159BA-8ABD-BBB0-4785-4A0198721DD3}"/>
              </a:ext>
            </a:extLst>
          </p:cNvPr>
          <p:cNvSpPr/>
          <p:nvPr/>
        </p:nvSpPr>
        <p:spPr>
          <a:xfrm>
            <a:off x="5894773" y="5149047"/>
            <a:ext cx="1020931" cy="665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1878A6-F6DE-CD76-A9B3-4AE3F7CE9D84}"/>
              </a:ext>
            </a:extLst>
          </p:cNvPr>
          <p:cNvSpPr txBox="1"/>
          <p:nvPr/>
        </p:nvSpPr>
        <p:spPr>
          <a:xfrm>
            <a:off x="4927107" y="5297293"/>
            <a:ext cx="77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교번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204676-CDA8-EB11-09AE-D6306B32BB37}"/>
              </a:ext>
            </a:extLst>
          </p:cNvPr>
          <p:cNvSpPr txBox="1"/>
          <p:nvPr/>
        </p:nvSpPr>
        <p:spPr>
          <a:xfrm>
            <a:off x="6096000" y="5344357"/>
            <a:ext cx="6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ACC89BA-9C57-B5A4-8635-78061E6A0512}"/>
              </a:ext>
            </a:extLst>
          </p:cNvPr>
          <p:cNvSpPr/>
          <p:nvPr/>
        </p:nvSpPr>
        <p:spPr>
          <a:xfrm>
            <a:off x="5055833" y="668499"/>
            <a:ext cx="1677880" cy="13582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3438BB-658C-919E-974C-573194FFB383}"/>
              </a:ext>
            </a:extLst>
          </p:cNvPr>
          <p:cNvSpPr txBox="1"/>
          <p:nvPr/>
        </p:nvSpPr>
        <p:spPr>
          <a:xfrm>
            <a:off x="5566299" y="1162975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수강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F41B7E-7E5E-5ACC-3FBC-851BECEFA231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 flipV="1">
            <a:off x="3076113" y="1300577"/>
            <a:ext cx="1979720" cy="47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869603E-F9A5-7E9D-3383-D0B49EFF8F15}"/>
              </a:ext>
            </a:extLst>
          </p:cNvPr>
          <p:cNvCxnSpPr>
            <a:stCxn id="22" idx="3"/>
            <a:endCxn id="5" idx="1"/>
          </p:cNvCxnSpPr>
          <p:nvPr/>
        </p:nvCxnSpPr>
        <p:spPr>
          <a:xfrm flipV="1">
            <a:off x="6733713" y="1300578"/>
            <a:ext cx="2117324" cy="4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130CC1F8-78A0-075A-773C-51CFA2A2AC96}"/>
              </a:ext>
            </a:extLst>
          </p:cNvPr>
          <p:cNvSpPr/>
          <p:nvPr/>
        </p:nvSpPr>
        <p:spPr>
          <a:xfrm>
            <a:off x="7350711" y="2256691"/>
            <a:ext cx="1615736" cy="13733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709762-2BE3-846B-2013-5D8091926982}"/>
              </a:ext>
            </a:extLst>
          </p:cNvPr>
          <p:cNvSpPr txBox="1"/>
          <p:nvPr/>
        </p:nvSpPr>
        <p:spPr>
          <a:xfrm>
            <a:off x="7892249" y="2761745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009A62-3BC1-1836-DBC4-98B33D501DDC}"/>
              </a:ext>
            </a:extLst>
          </p:cNvPr>
          <p:cNvCxnSpPr>
            <a:stCxn id="5" idx="2"/>
            <a:endCxn id="34" idx="0"/>
          </p:cNvCxnSpPr>
          <p:nvPr/>
        </p:nvCxnSpPr>
        <p:spPr>
          <a:xfrm flipH="1">
            <a:off x="8158579" y="1633490"/>
            <a:ext cx="1247313" cy="623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B967FE5-AE5E-1D8F-768F-9919D0DC709C}"/>
              </a:ext>
            </a:extLst>
          </p:cNvPr>
          <p:cNvCxnSpPr>
            <a:stCxn id="34" idx="2"/>
            <a:endCxn id="6" idx="0"/>
          </p:cNvCxnSpPr>
          <p:nvPr/>
        </p:nvCxnSpPr>
        <p:spPr>
          <a:xfrm flipH="1">
            <a:off x="5748292" y="3630056"/>
            <a:ext cx="2410287" cy="68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F103093D-5255-A653-CEB8-83EEF4D4BA80}"/>
              </a:ext>
            </a:extLst>
          </p:cNvPr>
          <p:cNvSpPr/>
          <p:nvPr/>
        </p:nvSpPr>
        <p:spPr>
          <a:xfrm>
            <a:off x="2757257" y="2362345"/>
            <a:ext cx="1553591" cy="12517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80E59D-ED61-50BF-4466-A523434033F7}"/>
              </a:ext>
            </a:extLst>
          </p:cNvPr>
          <p:cNvSpPr txBox="1"/>
          <p:nvPr/>
        </p:nvSpPr>
        <p:spPr>
          <a:xfrm>
            <a:off x="3227772" y="2840854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14275AF-C357-7935-A2AD-EDA6DF8AD30C}"/>
              </a:ext>
            </a:extLst>
          </p:cNvPr>
          <p:cNvCxnSpPr>
            <a:stCxn id="4" idx="2"/>
            <a:endCxn id="40" idx="0"/>
          </p:cNvCxnSpPr>
          <p:nvPr/>
        </p:nvCxnSpPr>
        <p:spPr>
          <a:xfrm>
            <a:off x="2521259" y="1633489"/>
            <a:ext cx="1012794" cy="728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60C3E7B-1722-1AFC-A5D4-B29C10B7D163}"/>
              </a:ext>
            </a:extLst>
          </p:cNvPr>
          <p:cNvCxnSpPr>
            <a:stCxn id="40" idx="2"/>
            <a:endCxn id="6" idx="0"/>
          </p:cNvCxnSpPr>
          <p:nvPr/>
        </p:nvCxnSpPr>
        <p:spPr>
          <a:xfrm>
            <a:off x="3534053" y="3614097"/>
            <a:ext cx="2214239" cy="7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81BEFA-F676-331C-D215-86715FB65868}"/>
              </a:ext>
            </a:extLst>
          </p:cNvPr>
          <p:cNvSpPr txBox="1"/>
          <p:nvPr/>
        </p:nvSpPr>
        <p:spPr>
          <a:xfrm>
            <a:off x="120959" y="4271884"/>
            <a:ext cx="4498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강좌에 분반이 없는 경우</a:t>
            </a:r>
            <a:r>
              <a:rPr lang="en-US" altLang="ko-KR" sz="1600" dirty="0"/>
              <a:t>&gt;</a:t>
            </a:r>
          </a:p>
          <a:p>
            <a:r>
              <a:rPr lang="ko-KR" altLang="en-US" sz="1600" dirty="0"/>
              <a:t>학생</a:t>
            </a:r>
            <a:r>
              <a:rPr lang="en-US" altLang="ko-KR" sz="1600" dirty="0"/>
              <a:t>(</a:t>
            </a:r>
            <a:r>
              <a:rPr lang="ko-KR" altLang="en-US" sz="1600" u="sng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강좌</a:t>
            </a:r>
            <a:r>
              <a:rPr lang="en-US" altLang="ko-KR" sz="1600" dirty="0"/>
              <a:t>(</a:t>
            </a:r>
            <a:r>
              <a:rPr lang="ko-KR" altLang="en-US" sz="1600" u="sng" dirty="0"/>
              <a:t>강좌코드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강좌명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교수</a:t>
            </a:r>
            <a:r>
              <a:rPr lang="en-US" altLang="ko-KR" sz="1600" dirty="0"/>
              <a:t>(</a:t>
            </a:r>
            <a:r>
              <a:rPr lang="ko-KR" altLang="en-US" sz="1600" u="sng" dirty="0"/>
              <a:t>교번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수강</a:t>
            </a:r>
            <a:r>
              <a:rPr lang="en-US" altLang="ko-KR" sz="1600" dirty="0"/>
              <a:t>(</a:t>
            </a:r>
            <a:r>
              <a:rPr lang="ko-KR" altLang="en-US" sz="1600" u="sng" dirty="0"/>
              <a:t>수강번호</a:t>
            </a:r>
            <a:r>
              <a:rPr lang="en-US" altLang="ko-KR" sz="1600" dirty="0"/>
              <a:t>, </a:t>
            </a:r>
            <a:r>
              <a:rPr lang="ko-KR" altLang="en-US" sz="1600" dirty="0"/>
              <a:t>학생번호</a:t>
            </a:r>
            <a:r>
              <a:rPr lang="en-US" altLang="ko-KR" sz="1600" dirty="0"/>
              <a:t>(FK), </a:t>
            </a:r>
            <a:r>
              <a:rPr lang="ko-KR" altLang="en-US" sz="1600" dirty="0"/>
              <a:t>강좌코드</a:t>
            </a:r>
            <a:r>
              <a:rPr lang="en-US" altLang="ko-KR" sz="1600" dirty="0"/>
              <a:t>(FK))</a:t>
            </a:r>
          </a:p>
          <a:p>
            <a:r>
              <a:rPr lang="ko-KR" altLang="en-US" sz="1600" dirty="0"/>
              <a:t>강의</a:t>
            </a:r>
            <a:r>
              <a:rPr lang="en-US" altLang="ko-KR" sz="1600" dirty="0"/>
              <a:t>(</a:t>
            </a:r>
            <a:r>
              <a:rPr lang="ko-KR" altLang="en-US" sz="1600" u="sng" dirty="0"/>
              <a:t>강의번호</a:t>
            </a:r>
            <a:r>
              <a:rPr lang="en-US" altLang="ko-KR" sz="1600" dirty="0"/>
              <a:t>, </a:t>
            </a:r>
            <a:r>
              <a:rPr lang="ko-KR" altLang="en-US" sz="1600" dirty="0"/>
              <a:t>교수번호</a:t>
            </a:r>
            <a:r>
              <a:rPr lang="en-US" altLang="ko-KR" sz="1600" dirty="0"/>
              <a:t>(FK),</a:t>
            </a:r>
            <a:r>
              <a:rPr lang="ko-KR" altLang="en-US" sz="1600" dirty="0"/>
              <a:t> 강좌코드</a:t>
            </a:r>
            <a:r>
              <a:rPr lang="en-US" altLang="ko-KR" sz="1600" dirty="0"/>
              <a:t>(FK))</a:t>
            </a:r>
          </a:p>
          <a:p>
            <a:r>
              <a:rPr lang="ko-KR" altLang="en-US" sz="1600" dirty="0"/>
              <a:t>지도</a:t>
            </a:r>
            <a:r>
              <a:rPr lang="en-US" altLang="ko-KR" sz="1600" dirty="0"/>
              <a:t>(</a:t>
            </a:r>
            <a:r>
              <a:rPr lang="ko-KR" altLang="en-US" sz="1600" u="sng" dirty="0"/>
              <a:t>지도번호</a:t>
            </a:r>
            <a:r>
              <a:rPr lang="en-US" altLang="ko-KR" sz="1600" dirty="0"/>
              <a:t>, </a:t>
            </a:r>
            <a:r>
              <a:rPr lang="ko-KR" altLang="en-US" sz="1600" dirty="0"/>
              <a:t>교수번호</a:t>
            </a:r>
            <a:r>
              <a:rPr lang="en-US" altLang="ko-KR" sz="1600" dirty="0"/>
              <a:t>(FK), </a:t>
            </a:r>
            <a:r>
              <a:rPr lang="ko-KR" altLang="en-US" sz="1600" dirty="0"/>
              <a:t>학생번호</a:t>
            </a:r>
            <a:r>
              <a:rPr lang="en-US" altLang="ko-KR" sz="1600" dirty="0"/>
              <a:t>(FK))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4362A6-7F58-0C60-3C98-B576D538EFD5}"/>
              </a:ext>
            </a:extLst>
          </p:cNvPr>
          <p:cNvSpPr txBox="1"/>
          <p:nvPr/>
        </p:nvSpPr>
        <p:spPr>
          <a:xfrm>
            <a:off x="7596511" y="4374795"/>
            <a:ext cx="47284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강좌에 분반이 있는 경우</a:t>
            </a:r>
            <a:r>
              <a:rPr lang="en-US" altLang="ko-KR" sz="1600" dirty="0"/>
              <a:t>&gt;</a:t>
            </a:r>
          </a:p>
          <a:p>
            <a:r>
              <a:rPr lang="ko-KR" altLang="en-US" sz="1600" dirty="0"/>
              <a:t>학생</a:t>
            </a:r>
            <a:r>
              <a:rPr lang="en-US" altLang="ko-KR" sz="1600" dirty="0"/>
              <a:t>(</a:t>
            </a:r>
            <a:r>
              <a:rPr lang="ko-KR" altLang="en-US" sz="1600" u="sng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지도교수번호</a:t>
            </a:r>
            <a:r>
              <a:rPr lang="en-US" altLang="ko-KR" sz="1600" dirty="0"/>
              <a:t>(FK)) –&gt; </a:t>
            </a:r>
            <a:r>
              <a:rPr lang="ko-KR" altLang="en-US" sz="1600" dirty="0"/>
              <a:t>외래키로 합쳐서 릴레이션을 한 줄 </a:t>
            </a:r>
            <a:r>
              <a:rPr lang="ko-KR" altLang="en-US" sz="1600" dirty="0" err="1"/>
              <a:t>줄여줌</a:t>
            </a:r>
            <a:endParaRPr lang="en-US" altLang="ko-KR" sz="1600" dirty="0"/>
          </a:p>
          <a:p>
            <a:r>
              <a:rPr lang="ko-KR" altLang="en-US" sz="1600" dirty="0"/>
              <a:t>강좌</a:t>
            </a:r>
            <a:r>
              <a:rPr lang="en-US" altLang="ko-KR" sz="1600" dirty="0"/>
              <a:t>(</a:t>
            </a:r>
            <a:r>
              <a:rPr lang="ko-KR" altLang="en-US" sz="1600" u="sng" dirty="0"/>
              <a:t>강좌코드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강좌명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교수</a:t>
            </a:r>
            <a:r>
              <a:rPr lang="en-US" altLang="ko-KR" sz="1600" dirty="0"/>
              <a:t>(</a:t>
            </a:r>
            <a:r>
              <a:rPr lang="ko-KR" altLang="en-US" sz="1600" u="sng" dirty="0"/>
              <a:t>교번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수강</a:t>
            </a:r>
            <a:r>
              <a:rPr lang="en-US" altLang="ko-KR" sz="1600" dirty="0"/>
              <a:t>(</a:t>
            </a:r>
            <a:r>
              <a:rPr lang="ko-KR" altLang="en-US" sz="1600" dirty="0"/>
              <a:t>수강번호</a:t>
            </a:r>
            <a:r>
              <a:rPr lang="en-US" altLang="ko-KR" sz="1600" dirty="0"/>
              <a:t>, </a:t>
            </a:r>
            <a:r>
              <a:rPr lang="ko-KR" altLang="en-US" sz="1600" dirty="0"/>
              <a:t>학생번호</a:t>
            </a:r>
            <a:r>
              <a:rPr lang="en-US" altLang="ko-KR" sz="1600" dirty="0"/>
              <a:t>(FK), </a:t>
            </a:r>
            <a:r>
              <a:rPr lang="ko-KR" altLang="en-US" sz="1600" dirty="0"/>
              <a:t>강의코드</a:t>
            </a:r>
            <a:r>
              <a:rPr lang="en-US" altLang="ko-KR" sz="1600" dirty="0"/>
              <a:t>(FK))</a:t>
            </a:r>
          </a:p>
          <a:p>
            <a:r>
              <a:rPr lang="ko-KR" altLang="en-US" sz="1600" dirty="0"/>
              <a:t>강의</a:t>
            </a:r>
            <a:r>
              <a:rPr lang="en-US" altLang="ko-KR" sz="1600" dirty="0"/>
              <a:t>(</a:t>
            </a:r>
            <a:r>
              <a:rPr lang="ko-KR" altLang="en-US" sz="1600" dirty="0"/>
              <a:t>강의번호</a:t>
            </a:r>
            <a:r>
              <a:rPr lang="en-US" altLang="ko-KR" sz="1600" dirty="0"/>
              <a:t>, </a:t>
            </a:r>
            <a:r>
              <a:rPr lang="ko-KR" altLang="en-US" sz="1600" dirty="0"/>
              <a:t>교수번호</a:t>
            </a:r>
            <a:r>
              <a:rPr lang="en-US" altLang="ko-KR" sz="1600" dirty="0"/>
              <a:t>(FK),</a:t>
            </a:r>
            <a:r>
              <a:rPr lang="ko-KR" altLang="en-US" sz="1600" dirty="0"/>
              <a:t> 강좌코드</a:t>
            </a:r>
            <a:r>
              <a:rPr lang="en-US" altLang="ko-KR" sz="1600" dirty="0"/>
              <a:t>(FK))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8450D27-F9A1-7DD0-33F3-3FF8B6FCD284}"/>
              </a:ext>
            </a:extLst>
          </p:cNvPr>
          <p:cNvSpPr/>
          <p:nvPr/>
        </p:nvSpPr>
        <p:spPr>
          <a:xfrm>
            <a:off x="3116433" y="78789"/>
            <a:ext cx="1020931" cy="665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56F390-CE4C-509B-9FE5-2718DDD0DBE1}"/>
              </a:ext>
            </a:extLst>
          </p:cNvPr>
          <p:cNvSpPr/>
          <p:nvPr/>
        </p:nvSpPr>
        <p:spPr>
          <a:xfrm>
            <a:off x="4240938" y="48610"/>
            <a:ext cx="1020931" cy="665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720EDA7-DFBD-7518-6B68-123698501685}"/>
              </a:ext>
            </a:extLst>
          </p:cNvPr>
          <p:cNvSpPr/>
          <p:nvPr/>
        </p:nvSpPr>
        <p:spPr>
          <a:xfrm>
            <a:off x="5409832" y="77185"/>
            <a:ext cx="1020931" cy="58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C2373D3-16F1-7020-7A16-937DBD989CED}"/>
              </a:ext>
            </a:extLst>
          </p:cNvPr>
          <p:cNvSpPr/>
          <p:nvPr/>
        </p:nvSpPr>
        <p:spPr>
          <a:xfrm>
            <a:off x="7885957" y="77185"/>
            <a:ext cx="1020931" cy="58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606E321-3D7A-E4F6-0575-0042AFFF4D2D}"/>
              </a:ext>
            </a:extLst>
          </p:cNvPr>
          <p:cNvSpPr/>
          <p:nvPr/>
        </p:nvSpPr>
        <p:spPr>
          <a:xfrm>
            <a:off x="6656401" y="62557"/>
            <a:ext cx="1020931" cy="58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EE975-7FBA-2D63-6AFA-923EA205B6B0}"/>
              </a:ext>
            </a:extLst>
          </p:cNvPr>
          <p:cNvSpPr txBox="1"/>
          <p:nvPr/>
        </p:nvSpPr>
        <p:spPr>
          <a:xfrm>
            <a:off x="3339667" y="219794"/>
            <a:ext cx="8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총점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6BA5B-F728-6FE7-264E-4C098387A594}"/>
              </a:ext>
            </a:extLst>
          </p:cNvPr>
          <p:cNvSpPr txBox="1"/>
          <p:nvPr/>
        </p:nvSpPr>
        <p:spPr>
          <a:xfrm>
            <a:off x="4483220" y="196856"/>
            <a:ext cx="76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4C6DF-13C5-EDEF-63E8-2F6DF254A764}"/>
              </a:ext>
            </a:extLst>
          </p:cNvPr>
          <p:cNvSpPr txBox="1"/>
          <p:nvPr/>
        </p:nvSpPr>
        <p:spPr>
          <a:xfrm>
            <a:off x="5614397" y="184651"/>
            <a:ext cx="74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FDFDE5-8C42-8270-63CA-96A55BA3F5A7}"/>
              </a:ext>
            </a:extLst>
          </p:cNvPr>
          <p:cNvSpPr txBox="1"/>
          <p:nvPr/>
        </p:nvSpPr>
        <p:spPr>
          <a:xfrm>
            <a:off x="6831374" y="196856"/>
            <a:ext cx="76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과제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C998FB-F6FA-1034-905D-20E56390298A}"/>
              </a:ext>
            </a:extLst>
          </p:cNvPr>
          <p:cNvSpPr txBox="1"/>
          <p:nvPr/>
        </p:nvSpPr>
        <p:spPr>
          <a:xfrm>
            <a:off x="8158579" y="219794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5793C2-38CC-142D-EAEF-8238C7A0AD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51A21C-6AC5-C0F6-B850-2BAEED22F379}"/>
              </a:ext>
            </a:extLst>
          </p:cNvPr>
          <p:cNvSpPr txBox="1"/>
          <p:nvPr/>
        </p:nvSpPr>
        <p:spPr>
          <a:xfrm>
            <a:off x="541538" y="2965142"/>
            <a:ext cx="10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대학생</a:t>
            </a:r>
          </a:p>
        </p:txBody>
      </p:sp>
    </p:spTree>
    <p:extLst>
      <p:ext uri="{BB962C8B-B14F-4D97-AF65-F5344CB8AC3E}">
        <p14:creationId xmlns:p14="http://schemas.microsoft.com/office/powerpoint/2010/main" val="169864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D5B720-EC68-D486-FED1-23A1E371F530}"/>
              </a:ext>
            </a:extLst>
          </p:cNvPr>
          <p:cNvSpPr txBox="1"/>
          <p:nvPr/>
        </p:nvSpPr>
        <p:spPr>
          <a:xfrm>
            <a:off x="337352" y="121074"/>
            <a:ext cx="5317724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ko-KR" altLang="en-US" sz="3200" b="1" dirty="0"/>
              <a:t>문제</a:t>
            </a:r>
            <a:r>
              <a:rPr lang="en-US" altLang="ko-KR" sz="3200" b="1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회원 가입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회원 가입시 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생년월일</a:t>
            </a:r>
            <a:r>
              <a:rPr lang="en-US" altLang="ko-KR" sz="1600" dirty="0"/>
              <a:t>, </a:t>
            </a:r>
            <a:r>
              <a:rPr lang="ko-KR" altLang="en-US" sz="1600" dirty="0"/>
              <a:t>주소를 입력한다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일반 회원과 관리자는 권한만 다르고 나머지 정보는 같다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관리자는 미리 등록된 회원 정보를 이용한다</a:t>
            </a:r>
            <a:r>
              <a:rPr lang="en-US" altLang="ko-KR" sz="1600" dirty="0"/>
              <a:t>. (admin/admin)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비번</a:t>
            </a:r>
            <a:r>
              <a:rPr lang="en-US" altLang="ko-KR" sz="1600" dirty="0"/>
              <a:t>, </a:t>
            </a:r>
            <a:r>
              <a:rPr lang="ko-KR" altLang="en-US" sz="1600" dirty="0"/>
              <a:t>비번확인은 </a:t>
            </a:r>
            <a:r>
              <a:rPr lang="ko-KR" altLang="en-US" sz="1600" dirty="0" err="1"/>
              <a:t>공백없이</a:t>
            </a:r>
            <a:r>
              <a:rPr lang="ko-KR" altLang="en-US" sz="1600" dirty="0"/>
              <a:t> 입력한다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생년월일은 </a:t>
            </a:r>
            <a:r>
              <a:rPr lang="en-US" altLang="ko-KR" sz="1600" dirty="0" err="1"/>
              <a:t>yyyy</a:t>
            </a:r>
            <a:r>
              <a:rPr lang="en-US" altLang="ko-KR" sz="1600" dirty="0"/>
              <a:t>-MM-dd </a:t>
            </a:r>
            <a:r>
              <a:rPr lang="ko-KR" altLang="en-US" sz="1600" dirty="0"/>
              <a:t>형태로 입력한다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주소는 공백을 포함한 한 줄을 입력한다</a:t>
            </a:r>
            <a:r>
              <a:rPr lang="en-US" altLang="ko-KR" sz="16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600" dirty="0" err="1"/>
              <a:t>일번</a:t>
            </a:r>
            <a:r>
              <a:rPr lang="ko-KR" altLang="en-US" sz="1600" dirty="0"/>
              <a:t> 회원은 권한이 </a:t>
            </a:r>
            <a:r>
              <a:rPr lang="en-US" altLang="ko-KR" sz="1600" dirty="0"/>
              <a:t>USER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관리자는 권한이 </a:t>
            </a:r>
            <a:r>
              <a:rPr lang="en-US" altLang="ko-KR" sz="1600" dirty="0"/>
              <a:t>ADMIN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로그인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아이디와 비밀번호를 입력하여 로그인한다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일치하는 회원 정보가 없으면 로그인 실패</a:t>
            </a:r>
            <a:r>
              <a:rPr lang="en-US" altLang="ko-KR" sz="1600" dirty="0"/>
              <a:t>, </a:t>
            </a:r>
            <a:r>
              <a:rPr lang="ko-KR" altLang="en-US" sz="1600" dirty="0"/>
              <a:t>있으면 로그인 성공을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제품 상세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제품에 대한 정보를 보여준다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 타입</a:t>
            </a:r>
            <a:r>
              <a:rPr lang="en-US" altLang="ko-KR" sz="1600" dirty="0"/>
              <a:t>(</a:t>
            </a:r>
            <a:r>
              <a:rPr lang="ko-KR" altLang="en-US" sz="1600" dirty="0"/>
              <a:t>상의</a:t>
            </a:r>
            <a:r>
              <a:rPr lang="en-US" altLang="ko-KR" sz="1600" dirty="0"/>
              <a:t>, </a:t>
            </a:r>
            <a:r>
              <a:rPr lang="ko-KR" altLang="en-US" sz="1600" dirty="0"/>
              <a:t>하의</a:t>
            </a:r>
            <a:r>
              <a:rPr lang="en-US" altLang="ko-KR" sz="1600" dirty="0"/>
              <a:t>, </a:t>
            </a:r>
            <a:r>
              <a:rPr lang="ko-KR" altLang="en-US" sz="1600" dirty="0"/>
              <a:t>원피스</a:t>
            </a:r>
            <a:r>
              <a:rPr lang="en-US" altLang="ko-KR" sz="1600" dirty="0"/>
              <a:t>, </a:t>
            </a:r>
            <a:r>
              <a:rPr lang="ko-KR" altLang="en-US" sz="1600" dirty="0"/>
              <a:t>신발</a:t>
            </a:r>
            <a:r>
              <a:rPr lang="en-US" altLang="ko-KR" sz="1600" dirty="0"/>
              <a:t>), </a:t>
            </a:r>
            <a:r>
              <a:rPr lang="ko-KR" altLang="en-US" sz="1600" dirty="0"/>
              <a:t>제품명</a:t>
            </a:r>
            <a:r>
              <a:rPr lang="en-US" altLang="ko-KR" sz="1600" dirty="0"/>
              <a:t>, </a:t>
            </a:r>
            <a:r>
              <a:rPr lang="ko-KR" altLang="en-US" sz="1600" dirty="0"/>
              <a:t>제품코드</a:t>
            </a:r>
            <a:r>
              <a:rPr lang="en-US" altLang="ko-KR" sz="1600" dirty="0"/>
              <a:t>, </a:t>
            </a:r>
            <a:r>
              <a:rPr lang="ko-KR" altLang="en-US" sz="1600" dirty="0"/>
              <a:t>제품 설명</a:t>
            </a:r>
            <a:r>
              <a:rPr lang="en-US" altLang="ko-KR" sz="1600" dirty="0"/>
              <a:t>, </a:t>
            </a:r>
            <a:r>
              <a:rPr lang="ko-KR" altLang="en-US" sz="1600" dirty="0"/>
              <a:t>구매 가능한 제품 크기를 표시</a:t>
            </a:r>
            <a:r>
              <a:rPr lang="en-US" altLang="ko-KR" sz="1600" dirty="0"/>
              <a:t>, </a:t>
            </a:r>
            <a:r>
              <a:rPr lang="ko-KR" altLang="en-US" sz="1600" dirty="0"/>
              <a:t>제품 </a:t>
            </a:r>
            <a:r>
              <a:rPr lang="ko-KR" altLang="en-US" sz="1600" dirty="0" err="1"/>
              <a:t>크기별</a:t>
            </a:r>
            <a:r>
              <a:rPr lang="ko-KR" altLang="en-US" sz="1600" dirty="0"/>
              <a:t> 구매 가능 수량</a:t>
            </a:r>
            <a:r>
              <a:rPr lang="en-US" altLang="ko-KR" sz="1600" dirty="0"/>
              <a:t>, </a:t>
            </a:r>
            <a:r>
              <a:rPr lang="ko-KR" altLang="en-US" sz="1600" dirty="0"/>
              <a:t>가격을 보여준다</a:t>
            </a:r>
            <a:r>
              <a:rPr lang="en-US" altLang="ko-KR" sz="1600" dirty="0"/>
              <a:t>.</a:t>
            </a:r>
          </a:p>
          <a:p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64B22-D09F-CCAE-698C-C47099A20887}"/>
              </a:ext>
            </a:extLst>
          </p:cNvPr>
          <p:cNvSpPr txBox="1"/>
          <p:nvPr/>
        </p:nvSpPr>
        <p:spPr>
          <a:xfrm>
            <a:off x="6187736" y="928942"/>
            <a:ext cx="59421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제품 등록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 정보를 입력하여 제품을 등록한다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 타입</a:t>
            </a:r>
            <a:r>
              <a:rPr lang="en-US" altLang="ko-KR" sz="1600" dirty="0"/>
              <a:t>, </a:t>
            </a:r>
            <a:r>
              <a:rPr lang="ko-KR" altLang="en-US" sz="1600" dirty="0"/>
              <a:t>제품명</a:t>
            </a:r>
            <a:r>
              <a:rPr lang="en-US" altLang="ko-KR" sz="1600" dirty="0"/>
              <a:t>, </a:t>
            </a:r>
            <a:r>
              <a:rPr lang="ko-KR" altLang="en-US" sz="1600" dirty="0"/>
              <a:t>제품코드</a:t>
            </a:r>
            <a:r>
              <a:rPr lang="en-US" altLang="ko-KR" sz="1600" dirty="0"/>
              <a:t>, </a:t>
            </a:r>
            <a:r>
              <a:rPr lang="ko-KR" altLang="en-US" sz="1600" dirty="0"/>
              <a:t>제품 설명</a:t>
            </a:r>
            <a:r>
              <a:rPr lang="en-US" altLang="ko-KR" sz="1600" dirty="0"/>
              <a:t>, </a:t>
            </a:r>
            <a:r>
              <a:rPr lang="ko-KR" altLang="en-US" sz="1600" dirty="0"/>
              <a:t>제품 가능 크기</a:t>
            </a:r>
            <a:r>
              <a:rPr lang="en-US" altLang="ko-KR" sz="1600" dirty="0"/>
              <a:t>[220(</a:t>
            </a:r>
            <a:r>
              <a:rPr lang="ko-KR" altLang="en-US" sz="1600" dirty="0"/>
              <a:t>신발</a:t>
            </a:r>
            <a:r>
              <a:rPr lang="en-US" altLang="ko-KR" sz="1600" dirty="0"/>
              <a:t>), S(</a:t>
            </a:r>
            <a:r>
              <a:rPr lang="ko-KR" altLang="en-US" sz="1600" dirty="0"/>
              <a:t>상의</a:t>
            </a:r>
            <a:r>
              <a:rPr lang="en-US" altLang="ko-KR" sz="1600" dirty="0"/>
              <a:t>), 28(</a:t>
            </a:r>
            <a:r>
              <a:rPr lang="ko-KR" altLang="en-US" sz="1600" dirty="0"/>
              <a:t>하의</a:t>
            </a:r>
            <a:r>
              <a:rPr lang="en-US" altLang="ko-KR" sz="1600" dirty="0"/>
              <a:t>)], </a:t>
            </a:r>
            <a:r>
              <a:rPr lang="ko-KR" altLang="en-US" sz="1600" dirty="0"/>
              <a:t>제품 가능 </a:t>
            </a:r>
            <a:r>
              <a:rPr lang="ko-KR" altLang="en-US" sz="1600" dirty="0" err="1"/>
              <a:t>크기별</a:t>
            </a:r>
            <a:r>
              <a:rPr lang="ko-KR" altLang="en-US" sz="1600" dirty="0"/>
              <a:t> 수량</a:t>
            </a:r>
            <a:r>
              <a:rPr lang="en-US" altLang="ko-KR" sz="1600" dirty="0"/>
              <a:t>, </a:t>
            </a:r>
            <a:r>
              <a:rPr lang="ko-KR" altLang="en-US" sz="1600" dirty="0"/>
              <a:t>가격을 입력한다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제품은 관리자만 등록한다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제품 수정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 정보를 입력하여 제품을 수정한다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 타입</a:t>
            </a:r>
            <a:r>
              <a:rPr lang="en-US" altLang="ko-KR" sz="1600" dirty="0"/>
              <a:t>, </a:t>
            </a:r>
            <a:r>
              <a:rPr lang="ko-KR" altLang="en-US" sz="1600" dirty="0"/>
              <a:t>제품명</a:t>
            </a:r>
            <a:r>
              <a:rPr lang="en-US" altLang="ko-KR" sz="1600" dirty="0"/>
              <a:t>, </a:t>
            </a:r>
            <a:r>
              <a:rPr lang="ko-KR" altLang="en-US" sz="1600" dirty="0"/>
              <a:t>제품코드</a:t>
            </a:r>
            <a:r>
              <a:rPr lang="en-US" altLang="ko-KR" sz="1600" dirty="0"/>
              <a:t>, </a:t>
            </a:r>
            <a:r>
              <a:rPr lang="ko-KR" altLang="en-US" sz="1600" dirty="0"/>
              <a:t>제품 설명</a:t>
            </a:r>
            <a:r>
              <a:rPr lang="en-US" altLang="ko-KR" sz="1600" dirty="0"/>
              <a:t>, </a:t>
            </a:r>
            <a:r>
              <a:rPr lang="ko-KR" altLang="en-US" sz="1600" dirty="0"/>
              <a:t>제품 가능 크기</a:t>
            </a:r>
            <a:r>
              <a:rPr lang="en-US" altLang="ko-KR" sz="1600" dirty="0"/>
              <a:t>[220(</a:t>
            </a:r>
            <a:r>
              <a:rPr lang="ko-KR" altLang="en-US" sz="1600" dirty="0"/>
              <a:t>신발</a:t>
            </a:r>
            <a:r>
              <a:rPr lang="en-US" altLang="ko-KR" sz="1600" dirty="0"/>
              <a:t>), S(</a:t>
            </a:r>
            <a:r>
              <a:rPr lang="ko-KR" altLang="en-US" sz="1600" dirty="0"/>
              <a:t>상의</a:t>
            </a:r>
            <a:r>
              <a:rPr lang="en-US" altLang="ko-KR" sz="1600" dirty="0"/>
              <a:t>), 28(</a:t>
            </a:r>
            <a:r>
              <a:rPr lang="ko-KR" altLang="en-US" sz="1600" dirty="0"/>
              <a:t>하의</a:t>
            </a:r>
            <a:r>
              <a:rPr lang="en-US" altLang="ko-KR" sz="1600" dirty="0"/>
              <a:t>)], </a:t>
            </a:r>
            <a:r>
              <a:rPr lang="ko-KR" altLang="en-US" sz="1600" dirty="0"/>
              <a:t>제품 가능 </a:t>
            </a:r>
            <a:r>
              <a:rPr lang="ko-KR" altLang="en-US" sz="1600" dirty="0" err="1"/>
              <a:t>크기별</a:t>
            </a:r>
            <a:r>
              <a:rPr lang="ko-KR" altLang="en-US" sz="1600" dirty="0"/>
              <a:t> 수량</a:t>
            </a:r>
            <a:r>
              <a:rPr lang="en-US" altLang="ko-KR" sz="1600" dirty="0"/>
              <a:t>, </a:t>
            </a:r>
            <a:r>
              <a:rPr lang="ko-KR" altLang="en-US" sz="1600" dirty="0"/>
              <a:t>가격 중</a:t>
            </a:r>
          </a:p>
          <a:p>
            <a:r>
              <a:rPr lang="ko-KR" altLang="en-US" sz="1600" dirty="0"/>
              <a:t>  수정하고 싶은 내용을 선택하여 수정한다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제품은 관리자만 수정한다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제품 구매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 상세에서만 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제품은 모든 회원이 구매할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제품을 선택</a:t>
            </a:r>
            <a:r>
              <a:rPr lang="en-US" altLang="ko-KR" sz="1600" dirty="0"/>
              <a:t>, </a:t>
            </a:r>
            <a:r>
              <a:rPr lang="ko-KR" altLang="en-US" sz="1600" dirty="0"/>
              <a:t>크기와 수량을 선택하여 구매한다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제품을 구매하기 위해 배송지를 입력한다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제품 구매 시 한 번에 한 종류만 구매 가능하다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배송 정보 확인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구매한 제품의 배송 사태를 확인한다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107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FFE641-5F58-244E-8BAC-E61D69CF7BA5}"/>
              </a:ext>
            </a:extLst>
          </p:cNvPr>
          <p:cNvGrpSpPr/>
          <p:nvPr/>
        </p:nvGrpSpPr>
        <p:grpSpPr>
          <a:xfrm>
            <a:off x="1349959" y="664792"/>
            <a:ext cx="9163236" cy="4681491"/>
            <a:chOff x="1091953" y="932155"/>
            <a:chExt cx="9163236" cy="46814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4049710-278D-93E5-30EE-EBED4101A44F}"/>
                </a:ext>
              </a:extLst>
            </p:cNvPr>
            <p:cNvSpPr/>
            <p:nvPr/>
          </p:nvSpPr>
          <p:spPr>
            <a:xfrm>
              <a:off x="1411550" y="1003177"/>
              <a:ext cx="1180730" cy="852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7411A2-C0E0-0CD2-5DB2-B581D080F23C}"/>
                </a:ext>
              </a:extLst>
            </p:cNvPr>
            <p:cNvSpPr/>
            <p:nvPr/>
          </p:nvSpPr>
          <p:spPr>
            <a:xfrm>
              <a:off x="9074459" y="1003177"/>
              <a:ext cx="1180730" cy="8522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25143F-2814-4A1D-4EEB-77709903DB91}"/>
                </a:ext>
              </a:extLst>
            </p:cNvPr>
            <p:cNvSpPr/>
            <p:nvPr/>
          </p:nvSpPr>
          <p:spPr>
            <a:xfrm>
              <a:off x="1411550" y="4761390"/>
              <a:ext cx="1180730" cy="852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8544B976-D5A7-658F-274F-1F770D8F98E6}"/>
                </a:ext>
              </a:extLst>
            </p:cNvPr>
            <p:cNvSpPr/>
            <p:nvPr/>
          </p:nvSpPr>
          <p:spPr>
            <a:xfrm>
              <a:off x="1091953" y="2734322"/>
              <a:ext cx="1802167" cy="994299"/>
            </a:xfrm>
            <a:prstGeom prst="diamond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499523B-061D-817B-E242-2EF07E7968A8}"/>
                </a:ext>
              </a:extLst>
            </p:cNvPr>
            <p:cNvSpPr/>
            <p:nvPr/>
          </p:nvSpPr>
          <p:spPr>
            <a:xfrm>
              <a:off x="4936725" y="932155"/>
              <a:ext cx="1802167" cy="994299"/>
            </a:xfrm>
            <a:prstGeom prst="diamond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B07710-F442-8F8D-2D96-4FC5AEB4991F}"/>
                </a:ext>
              </a:extLst>
            </p:cNvPr>
            <p:cNvSpPr txBox="1"/>
            <p:nvPr/>
          </p:nvSpPr>
          <p:spPr>
            <a:xfrm>
              <a:off x="1669002" y="1244354"/>
              <a:ext cx="86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제품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35BB4-28A5-B419-A1E1-C0432C9E3BEF}"/>
                </a:ext>
              </a:extLst>
            </p:cNvPr>
            <p:cNvSpPr txBox="1"/>
            <p:nvPr/>
          </p:nvSpPr>
          <p:spPr>
            <a:xfrm>
              <a:off x="1669002" y="5002852"/>
              <a:ext cx="834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옵션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27495A-EF26-13A6-A142-648B89C20799}"/>
                </a:ext>
              </a:extLst>
            </p:cNvPr>
            <p:cNvSpPr txBox="1"/>
            <p:nvPr/>
          </p:nvSpPr>
          <p:spPr>
            <a:xfrm>
              <a:off x="9375560" y="1244354"/>
              <a:ext cx="76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회원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724741-1FA4-E8CA-BEA6-D9DDD6354812}"/>
                </a:ext>
              </a:extLst>
            </p:cNvPr>
            <p:cNvSpPr txBox="1"/>
            <p:nvPr/>
          </p:nvSpPr>
          <p:spPr>
            <a:xfrm>
              <a:off x="1606858" y="3046805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보유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05503-2727-ED5A-4753-5EFA48B942CE}"/>
                </a:ext>
              </a:extLst>
            </p:cNvPr>
            <p:cNvSpPr txBox="1"/>
            <p:nvPr/>
          </p:nvSpPr>
          <p:spPr>
            <a:xfrm>
              <a:off x="5478262" y="1244354"/>
              <a:ext cx="71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구매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E3A8874-C5E9-5F99-C23B-63A50579D425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1993037" y="1855433"/>
              <a:ext cx="8878" cy="87888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57BA952-17AD-10C8-2200-C65AD8799048}"/>
                </a:ext>
              </a:extLst>
            </p:cNvPr>
            <p:cNvCxnSpPr>
              <a:stCxn id="8" idx="2"/>
              <a:endCxn id="6" idx="0"/>
            </p:cNvCxnSpPr>
            <p:nvPr/>
          </p:nvCxnSpPr>
          <p:spPr>
            <a:xfrm>
              <a:off x="1993037" y="3728621"/>
              <a:ext cx="8878" cy="103276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915D10-48F8-D1D8-768D-B58C5E575A44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2592280" y="1429305"/>
              <a:ext cx="2344445" cy="3758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D8360A8-14C5-239D-D087-42288D9A0769}"/>
                </a:ext>
              </a:extLst>
            </p:cNvPr>
            <p:cNvCxnSpPr>
              <a:stCxn id="11" idx="3"/>
              <a:endCxn id="5" idx="1"/>
            </p:cNvCxnSpPr>
            <p:nvPr/>
          </p:nvCxnSpPr>
          <p:spPr>
            <a:xfrm>
              <a:off x="6738892" y="1429305"/>
              <a:ext cx="2335567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FA316A28-24B6-6C63-D259-CBBC4E7B8B31}"/>
              </a:ext>
            </a:extLst>
          </p:cNvPr>
          <p:cNvSpPr/>
          <p:nvPr/>
        </p:nvSpPr>
        <p:spPr>
          <a:xfrm>
            <a:off x="378586" y="5585500"/>
            <a:ext cx="1047566" cy="61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EE345D1-8433-2183-D2CD-BAC986CF4A82}"/>
              </a:ext>
            </a:extLst>
          </p:cNvPr>
          <p:cNvGrpSpPr/>
          <p:nvPr/>
        </p:nvGrpSpPr>
        <p:grpSpPr>
          <a:xfrm>
            <a:off x="635304" y="5568320"/>
            <a:ext cx="3231475" cy="619136"/>
            <a:chOff x="435005" y="5753880"/>
            <a:chExt cx="3231475" cy="6191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9220C6-92E1-68B2-CE76-EABA89377B84}"/>
                </a:ext>
              </a:extLst>
            </p:cNvPr>
            <p:cNvSpPr txBox="1"/>
            <p:nvPr/>
          </p:nvSpPr>
          <p:spPr>
            <a:xfrm>
              <a:off x="435005" y="5788241"/>
              <a:ext cx="701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u="sng" dirty="0"/>
                <a:t>옵션번호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069B684-2C0E-B472-0ECC-05D4948AC9B7}"/>
                </a:ext>
              </a:extLst>
            </p:cNvPr>
            <p:cNvSpPr/>
            <p:nvPr/>
          </p:nvSpPr>
          <p:spPr>
            <a:xfrm>
              <a:off x="1402672" y="5753881"/>
              <a:ext cx="1047566" cy="6191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C6E3BA-E567-F289-28B3-9530436B02AD}"/>
                </a:ext>
              </a:extLst>
            </p:cNvPr>
            <p:cNvSpPr txBox="1"/>
            <p:nvPr/>
          </p:nvSpPr>
          <p:spPr>
            <a:xfrm>
              <a:off x="1593541" y="5894171"/>
              <a:ext cx="70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크기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D9FE39F-5D1C-4F77-6170-67D6F649416E}"/>
                </a:ext>
              </a:extLst>
            </p:cNvPr>
            <p:cNvSpPr/>
            <p:nvPr/>
          </p:nvSpPr>
          <p:spPr>
            <a:xfrm>
              <a:off x="2618914" y="5753880"/>
              <a:ext cx="1047566" cy="6191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F26ED8-909F-CC02-18C5-5A3590FEE9CA}"/>
                </a:ext>
              </a:extLst>
            </p:cNvPr>
            <p:cNvSpPr txBox="1"/>
            <p:nvPr/>
          </p:nvSpPr>
          <p:spPr>
            <a:xfrm>
              <a:off x="2827723" y="5911926"/>
              <a:ext cx="70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수량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6D903DD-26AE-C765-64F4-05A31C2E5709}"/>
              </a:ext>
            </a:extLst>
          </p:cNvPr>
          <p:cNvGrpSpPr/>
          <p:nvPr/>
        </p:nvGrpSpPr>
        <p:grpSpPr>
          <a:xfrm>
            <a:off x="244136" y="114644"/>
            <a:ext cx="1115444" cy="3066383"/>
            <a:chOff x="271143" y="80273"/>
            <a:chExt cx="1115444" cy="30663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C295523-71AD-E2FF-6288-126F56E3407A}"/>
                </a:ext>
              </a:extLst>
            </p:cNvPr>
            <p:cNvSpPr/>
            <p:nvPr/>
          </p:nvSpPr>
          <p:spPr>
            <a:xfrm>
              <a:off x="286303" y="80273"/>
              <a:ext cx="1047566" cy="61913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6FE4FD-B9E4-4120-9AD9-89ECDB688A80}"/>
                </a:ext>
              </a:extLst>
            </p:cNvPr>
            <p:cNvSpPr txBox="1"/>
            <p:nvPr/>
          </p:nvSpPr>
          <p:spPr>
            <a:xfrm>
              <a:off x="532659" y="122467"/>
              <a:ext cx="701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u="sng" dirty="0"/>
                <a:t>제품코드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0C5AEE4-8048-432E-7EFC-9487DB3942A9}"/>
                </a:ext>
              </a:extLst>
            </p:cNvPr>
            <p:cNvSpPr/>
            <p:nvPr/>
          </p:nvSpPr>
          <p:spPr>
            <a:xfrm>
              <a:off x="272065" y="744959"/>
              <a:ext cx="1047566" cy="61913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8B4844-0D18-FA64-A2CC-867E2D40A670}"/>
                </a:ext>
              </a:extLst>
            </p:cNvPr>
            <p:cNvSpPr txBox="1"/>
            <p:nvPr/>
          </p:nvSpPr>
          <p:spPr>
            <a:xfrm>
              <a:off x="516383" y="791984"/>
              <a:ext cx="610710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제품타입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4EAE7D9-0A4C-1B2E-5460-097E5F61F588}"/>
                </a:ext>
              </a:extLst>
            </p:cNvPr>
            <p:cNvSpPr/>
            <p:nvPr/>
          </p:nvSpPr>
          <p:spPr>
            <a:xfrm>
              <a:off x="271143" y="1412513"/>
              <a:ext cx="1047566" cy="4831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145551-5084-5951-DD33-885A1306D8B0}"/>
                </a:ext>
              </a:extLst>
            </p:cNvPr>
            <p:cNvSpPr txBox="1"/>
            <p:nvPr/>
          </p:nvSpPr>
          <p:spPr>
            <a:xfrm>
              <a:off x="409481" y="1503084"/>
              <a:ext cx="82451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제품명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57577E8-E73A-D103-FA54-2812431D1645}"/>
                </a:ext>
              </a:extLst>
            </p:cNvPr>
            <p:cNvSpPr/>
            <p:nvPr/>
          </p:nvSpPr>
          <p:spPr>
            <a:xfrm>
              <a:off x="293518" y="2676946"/>
              <a:ext cx="1047566" cy="4697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CC36D68-5517-796F-4624-6253718DA153}"/>
                </a:ext>
              </a:extLst>
            </p:cNvPr>
            <p:cNvSpPr/>
            <p:nvPr/>
          </p:nvSpPr>
          <p:spPr>
            <a:xfrm>
              <a:off x="271143" y="1987083"/>
              <a:ext cx="1047566" cy="61913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9D08E0-69DE-17B4-7C1B-E4905570252C}"/>
                </a:ext>
              </a:extLst>
            </p:cNvPr>
            <p:cNvSpPr txBox="1"/>
            <p:nvPr/>
          </p:nvSpPr>
          <p:spPr>
            <a:xfrm>
              <a:off x="512135" y="2012259"/>
              <a:ext cx="874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제품</a:t>
              </a:r>
              <a:endParaRPr lang="en-US" altLang="ko-KR" sz="1600" dirty="0"/>
            </a:p>
            <a:p>
              <a:r>
                <a:rPr lang="ko-KR" altLang="en-US" sz="1600" dirty="0"/>
                <a:t>상세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441329-49F1-8A59-70F6-5D2BEF0F08DB}"/>
                </a:ext>
              </a:extLst>
            </p:cNvPr>
            <p:cNvSpPr txBox="1"/>
            <p:nvPr/>
          </p:nvSpPr>
          <p:spPr>
            <a:xfrm>
              <a:off x="523040" y="2742524"/>
              <a:ext cx="59850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가격</a:t>
              </a: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4CC66860-4113-0918-B2B7-612E215E191B}"/>
              </a:ext>
            </a:extLst>
          </p:cNvPr>
          <p:cNvSpPr/>
          <p:nvPr/>
        </p:nvSpPr>
        <p:spPr>
          <a:xfrm>
            <a:off x="10848513" y="221942"/>
            <a:ext cx="977285" cy="5326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3368311-A5F3-8D0B-6573-5E2CF8698AA1}"/>
              </a:ext>
            </a:extLst>
          </p:cNvPr>
          <p:cNvSpPr/>
          <p:nvPr/>
        </p:nvSpPr>
        <p:spPr>
          <a:xfrm>
            <a:off x="10848884" y="817036"/>
            <a:ext cx="977285" cy="5326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872E2B8-2175-0043-D790-F638A76DC806}"/>
              </a:ext>
            </a:extLst>
          </p:cNvPr>
          <p:cNvSpPr/>
          <p:nvPr/>
        </p:nvSpPr>
        <p:spPr>
          <a:xfrm>
            <a:off x="10894010" y="2056320"/>
            <a:ext cx="977285" cy="5326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CBA225-5EA3-FBE9-CF82-D8A60717501E}"/>
              </a:ext>
            </a:extLst>
          </p:cNvPr>
          <p:cNvSpPr/>
          <p:nvPr/>
        </p:nvSpPr>
        <p:spPr>
          <a:xfrm>
            <a:off x="10864048" y="1436678"/>
            <a:ext cx="977285" cy="5326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6D57495-B933-9503-7988-F10D5AF82E68}"/>
              </a:ext>
            </a:extLst>
          </p:cNvPr>
          <p:cNvSpPr/>
          <p:nvPr/>
        </p:nvSpPr>
        <p:spPr>
          <a:xfrm>
            <a:off x="10917684" y="2658261"/>
            <a:ext cx="977285" cy="5326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C74E4A-E2F4-0571-F284-DB782B292561}"/>
              </a:ext>
            </a:extLst>
          </p:cNvPr>
          <p:cNvSpPr txBox="1"/>
          <p:nvPr/>
        </p:nvSpPr>
        <p:spPr>
          <a:xfrm>
            <a:off x="10929891" y="303606"/>
            <a:ext cx="9055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아이디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1E0EA-03C0-3EC6-4118-59F424C38AA0}"/>
              </a:ext>
            </a:extLst>
          </p:cNvPr>
          <p:cNvSpPr txBox="1"/>
          <p:nvPr/>
        </p:nvSpPr>
        <p:spPr>
          <a:xfrm>
            <a:off x="11044375" y="895274"/>
            <a:ext cx="676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비번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95922A-E70A-EE3B-60BF-BEA30454C0B5}"/>
              </a:ext>
            </a:extLst>
          </p:cNvPr>
          <p:cNvSpPr txBox="1"/>
          <p:nvPr/>
        </p:nvSpPr>
        <p:spPr>
          <a:xfrm>
            <a:off x="11058245" y="1526374"/>
            <a:ext cx="648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생일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52C789-9D56-15FD-F0B5-F58B4078C388}"/>
              </a:ext>
            </a:extLst>
          </p:cNvPr>
          <p:cNvSpPr txBox="1"/>
          <p:nvPr/>
        </p:nvSpPr>
        <p:spPr>
          <a:xfrm>
            <a:off x="11077112" y="2137984"/>
            <a:ext cx="6584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주소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629802-A06C-86D7-B4C4-98E963413BF1}"/>
              </a:ext>
            </a:extLst>
          </p:cNvPr>
          <p:cNvSpPr txBox="1"/>
          <p:nvPr/>
        </p:nvSpPr>
        <p:spPr>
          <a:xfrm>
            <a:off x="11077112" y="2733078"/>
            <a:ext cx="6584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권한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2D13931-0642-FEA5-022B-02F3B5D46494}"/>
              </a:ext>
            </a:extLst>
          </p:cNvPr>
          <p:cNvSpPr/>
          <p:nvPr/>
        </p:nvSpPr>
        <p:spPr>
          <a:xfrm>
            <a:off x="5434613" y="233443"/>
            <a:ext cx="1322773" cy="39537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C0FCBF-BA23-6D0D-B8F5-231424F344F0}"/>
              </a:ext>
            </a:extLst>
          </p:cNvPr>
          <p:cNvSpPr txBox="1"/>
          <p:nvPr/>
        </p:nvSpPr>
        <p:spPr>
          <a:xfrm>
            <a:off x="5727393" y="233443"/>
            <a:ext cx="87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BBCA53-C53D-5BEB-DA79-F93204176CA5}"/>
              </a:ext>
            </a:extLst>
          </p:cNvPr>
          <p:cNvSpPr txBox="1"/>
          <p:nvPr/>
        </p:nvSpPr>
        <p:spPr>
          <a:xfrm>
            <a:off x="4954110" y="2886799"/>
            <a:ext cx="520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</a:t>
            </a:r>
            <a:r>
              <a:rPr lang="en-US" altLang="ko-KR" dirty="0"/>
              <a:t>(</a:t>
            </a:r>
            <a:r>
              <a:rPr lang="ko-KR" altLang="en-US" u="sng" dirty="0"/>
              <a:t>제품코드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상세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u="sng" dirty="0"/>
              <a:t>옵션번호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제품코드</a:t>
            </a:r>
            <a:r>
              <a:rPr lang="en-US" altLang="ko-KR" dirty="0"/>
              <a:t>(FK))</a:t>
            </a:r>
          </a:p>
          <a:p>
            <a:r>
              <a:rPr lang="ko-KR" altLang="en-US" dirty="0"/>
              <a:t>회원</a:t>
            </a:r>
            <a:r>
              <a:rPr lang="en-US" altLang="ko-KR" dirty="0"/>
              <a:t>(</a:t>
            </a:r>
            <a:r>
              <a:rPr lang="ko-KR" altLang="en-US" u="sng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비번</a:t>
            </a:r>
            <a:r>
              <a:rPr lang="en-US" altLang="ko-KR" dirty="0"/>
              <a:t>, </a:t>
            </a:r>
            <a:r>
              <a:rPr lang="ko-KR" altLang="en-US" dirty="0"/>
              <a:t>생일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권한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구매</a:t>
            </a:r>
            <a:r>
              <a:rPr lang="en-US" altLang="ko-KR" dirty="0"/>
              <a:t>(</a:t>
            </a:r>
            <a:r>
              <a:rPr lang="ko-KR" altLang="en-US" u="sng" dirty="0"/>
              <a:t>구매번호</a:t>
            </a:r>
            <a:r>
              <a:rPr lang="en-US" altLang="ko-KR" dirty="0"/>
              <a:t>, </a:t>
            </a:r>
            <a:r>
              <a:rPr lang="ko-KR" altLang="en-US" dirty="0"/>
              <a:t>옵션번호</a:t>
            </a:r>
            <a:r>
              <a:rPr lang="en-US" altLang="ko-KR" dirty="0"/>
              <a:t>(FK), </a:t>
            </a:r>
            <a:r>
              <a:rPr lang="ko-KR" altLang="en-US" dirty="0"/>
              <a:t>아이디</a:t>
            </a:r>
            <a:r>
              <a:rPr lang="en-US" altLang="ko-KR" dirty="0"/>
              <a:t>(FK), </a:t>
            </a:r>
            <a:r>
              <a:rPr lang="ko-KR" altLang="en-US" dirty="0"/>
              <a:t>배송지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43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916</Words>
  <Application>Microsoft Office PowerPoint</Application>
  <PresentationFormat>와이드스크린</PresentationFormat>
  <Paragraphs>176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&lt;문제&gt;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하유쌤</dc:creator>
  <cp:keywords>합성도안;하유쌤;어린이집;도안;크리스마스</cp:keywords>
  <cp:lastModifiedBy>조 수빈</cp:lastModifiedBy>
  <cp:revision>15</cp:revision>
  <dcterms:created xsi:type="dcterms:W3CDTF">2019-12-20T13:13:11Z</dcterms:created>
  <dcterms:modified xsi:type="dcterms:W3CDTF">2022-06-08T08:14:19Z</dcterms:modified>
</cp:coreProperties>
</file>