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313" r:id="rId2"/>
    <p:sldId id="290" r:id="rId3"/>
    <p:sldId id="343" r:id="rId4"/>
    <p:sldId id="339" r:id="rId5"/>
    <p:sldId id="341" r:id="rId6"/>
    <p:sldId id="342" r:id="rId7"/>
    <p:sldId id="344" r:id="rId8"/>
    <p:sldId id="316" r:id="rId9"/>
    <p:sldId id="345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46" r:id="rId18"/>
    <p:sldId id="355" r:id="rId19"/>
    <p:sldId id="338" r:id="rId20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23"/>
      <p:bold r:id="rId24"/>
    </p:embeddedFont>
    <p:embeddedFont>
      <p:font typeface="나눔고딕 ExtraBold" panose="020D0904000000000000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  <p15:guide id="17" orient="horz" pos="2160">
          <p15:clr>
            <a:srgbClr val="A4A3A4"/>
          </p15:clr>
        </p15:guide>
        <p15:guide id="18" pos="612">
          <p15:clr>
            <a:srgbClr val="A4A3A4"/>
          </p15:clr>
        </p15:guide>
        <p15:guide id="19" pos="5148">
          <p15:clr>
            <a:srgbClr val="A4A3A4"/>
          </p15:clr>
        </p15:guide>
        <p15:guide id="20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00"/>
    <a:srgbClr val="00D200"/>
    <a:srgbClr val="00C800"/>
    <a:srgbClr val="2FB92F"/>
    <a:srgbClr val="2FD22F"/>
    <a:srgbClr val="2FC62F"/>
    <a:srgbClr val="72E62A"/>
    <a:srgbClr val="7BE838"/>
    <a:srgbClr val="96ED61"/>
    <a:srgbClr val="A7E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86364" autoAdjust="0"/>
  </p:normalViewPr>
  <p:slideViewPr>
    <p:cSldViewPr snapToGrid="0">
      <p:cViewPr varScale="1">
        <p:scale>
          <a:sx n="164" d="100"/>
          <a:sy n="164" d="100"/>
        </p:scale>
        <p:origin x="1684" y="9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  <p:guide orient="horz" pos="2160"/>
        <p:guide pos="612"/>
        <p:guide pos="51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2021-07-01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2021-07-01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688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60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910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60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728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82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62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37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15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2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41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48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730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46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90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8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2A16-CE59-4E53-82AE-9FC6FF6D048A}" type="datetime1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C92D-900F-4BD0-B918-3FBE650B22D9}" type="datetime1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38125" y="6356350"/>
            <a:ext cx="447674" cy="3651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B1F4-50A8-4391-BAD0-278CB2239EFE}" type="datetime1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38125" y="6356350"/>
            <a:ext cx="447674" cy="3651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35EAF13-0D8A-4960-9517-B982B375E8E2}" type="datetime1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38125" y="6356350"/>
            <a:ext cx="447674" cy="3651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B6CE81E-5E89-475A-95E7-219473B0AA7C}" type="datetime1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38125" y="6356350"/>
            <a:ext cx="447674" cy="3651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5B46DE3-B09A-4F6F-9C8F-6EF7FF6685D4}" type="datetime1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2018.3/Documentation/Manual/PlaymodeTestFramework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CA3C35-F055-4AAD-B1BA-412E855F29A2}"/>
              </a:ext>
            </a:extLst>
          </p:cNvPr>
          <p:cNvSpPr/>
          <p:nvPr/>
        </p:nvSpPr>
        <p:spPr>
          <a:xfrm>
            <a:off x="0" y="1597891"/>
            <a:ext cx="9143999" cy="1690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066799" y="786834"/>
            <a:ext cx="7697663" cy="3312368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b="1" dirty="0" err="1">
                <a:solidFill>
                  <a:srgbClr val="FFFFFF"/>
                </a:solidFill>
              </a:rPr>
              <a:t>TDD</a:t>
            </a:r>
            <a:r>
              <a:rPr lang="en-US" altLang="ko-KR" sz="6000" b="1" dirty="0">
                <a:solidFill>
                  <a:srgbClr val="FFFFFF"/>
                </a:solidFill>
              </a:rPr>
              <a:t> </a:t>
            </a:r>
            <a:r>
              <a:rPr lang="ko-KR" altLang="en-US" sz="6000" b="1" dirty="0">
                <a:solidFill>
                  <a:srgbClr val="FFFFFF"/>
                </a:solidFill>
              </a:rPr>
              <a:t>소개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070475" y="3590925"/>
            <a:ext cx="370522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조수민</a:t>
            </a:r>
            <a:br>
              <a:rPr lang="en-US" altLang="ko-KR" b="1" dirty="0"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Base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스튜디오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87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52A65-6CAC-46FB-A70E-1D3EF3BE284F}"/>
              </a:ext>
            </a:extLst>
          </p:cNvPr>
          <p:cNvSpPr/>
          <p:nvPr/>
        </p:nvSpPr>
        <p:spPr>
          <a:xfrm>
            <a:off x="544945" y="543869"/>
            <a:ext cx="4676775" cy="4322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  </a:t>
            </a:r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예제 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빨강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>
                <a:solidFill>
                  <a:srgbClr val="00B900"/>
                </a:solidFill>
                <a:latin typeface="나눔고딕" pitchFamily="50" charset="-127"/>
                <a:ea typeface="나눔고딕" pitchFamily="50" charset="-127"/>
              </a:rPr>
              <a:t>초록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 err="1">
                <a:latin typeface="나눔고딕" pitchFamily="50" charset="-127"/>
                <a:ea typeface="나눔고딕" pitchFamily="50" charset="-127"/>
              </a:rPr>
              <a:t>리팩토링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800" dirty="0">
                <a:latin typeface="나눔고딕" pitchFamily="50" charset="-127"/>
                <a:ea typeface="나눔고딕" pitchFamily="50" charset="-127"/>
              </a:rPr>
              <a:t> 패턴</a:t>
            </a:r>
            <a:endParaRPr lang="en-US" altLang="ko-KR" sz="1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81E64-9DC4-44BF-9716-B29F508D1F74}"/>
              </a:ext>
            </a:extLst>
          </p:cNvPr>
          <p:cNvSpPr txBox="1"/>
          <p:nvPr/>
        </p:nvSpPr>
        <p:spPr>
          <a:xfrm>
            <a:off x="544944" y="10822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8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빨강 막대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단계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컴파일 안됨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5" name="Picture 2" descr="[Test] &#10;public void &#10;//smtodo : &#10;Reward &#10;reward &#10;new Reward(); &#10;reward . ClearReward &#10;reward &#10;HpReward &#10;TimeReward : 4000; &#10;reward &#10;OverTimeLost &#10;reward &#10;-200; &#10;MininumTimeToGetTheTimeReward &#10;reward &#10;//smtodo : 7871 &#10;new Result(); &#10;Result result &#10;result . Win &#10;1; &#10;result. ElapsedTime 45; &#10;result . RemainingHP &#10;//smtodo : a 71 &#10;new TestRewardProcesser(reward, result) ; &#10;IRewardProcesser processer &#10;processer.GetRewardFromResu1t((int reward, &#10;/ / smtodo : &#10;Assert .AreEqua1(2øøø + 50 &#10;30 + 4000, &#10;Result result) &#10;reward) ; ">
            <a:extLst>
              <a:ext uri="{FF2B5EF4-FFF2-40B4-BE49-F238E27FC236}">
                <a16:creationId xmlns:a16="http://schemas.microsoft.com/office/drawing/2014/main" id="{36CB56DE-66A0-4BFE-9BBF-3D64ED74D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12" y="1451594"/>
            <a:ext cx="6844453" cy="533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B6E11A09-574B-45DF-BB96-3112D9EAC6AB}"/>
              </a:ext>
            </a:extLst>
          </p:cNvPr>
          <p:cNvSpPr/>
          <p:nvPr/>
        </p:nvSpPr>
        <p:spPr>
          <a:xfrm>
            <a:off x="1057759" y="5660756"/>
            <a:ext cx="4909089" cy="74391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80335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52A65-6CAC-46FB-A70E-1D3EF3BE284F}"/>
              </a:ext>
            </a:extLst>
          </p:cNvPr>
          <p:cNvSpPr/>
          <p:nvPr/>
        </p:nvSpPr>
        <p:spPr>
          <a:xfrm>
            <a:off x="544945" y="543869"/>
            <a:ext cx="4676775" cy="4322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  </a:t>
            </a:r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예제 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빨강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>
                <a:solidFill>
                  <a:srgbClr val="00B900"/>
                </a:solidFill>
                <a:latin typeface="나눔고딕" pitchFamily="50" charset="-127"/>
                <a:ea typeface="나눔고딕" pitchFamily="50" charset="-127"/>
              </a:rPr>
              <a:t>초록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 err="1">
                <a:latin typeface="나눔고딕" pitchFamily="50" charset="-127"/>
                <a:ea typeface="나눔고딕" pitchFamily="50" charset="-127"/>
              </a:rPr>
              <a:t>리팩토링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800" dirty="0">
                <a:latin typeface="나눔고딕" pitchFamily="50" charset="-127"/>
                <a:ea typeface="나눔고딕" pitchFamily="50" charset="-127"/>
              </a:rPr>
              <a:t> 패턴</a:t>
            </a:r>
            <a:endParaRPr lang="en-US" altLang="ko-KR" sz="1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81E64-9DC4-44BF-9716-B29F508D1F74}"/>
              </a:ext>
            </a:extLst>
          </p:cNvPr>
          <p:cNvSpPr txBox="1"/>
          <p:nvPr/>
        </p:nvSpPr>
        <p:spPr>
          <a:xfrm>
            <a:off x="544944" y="1082262"/>
            <a:ext cx="7266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8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빨강 막대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단계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클래스와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필요한 메소드를 생성만 함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rPr>
              <a:t>가짜로 구현하기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2053" name="Picture 5" descr="[Test] &#10;public void &#10;//smtodo : &#10;new Reward(); &#10;Reward &#10;reward &#10;reward &#10;ClearReward &#10;2000 ; &#10;reward &#10;HpReward &#10;30; &#10;reward . TimeReward = 4ØØØ; &#10;reward &#10;OverTimeLost &#10;-200; &#10;reward . MininumTimeToGetTheTimeReward &#10;//smtodo : a 71 AHA* &#10;Result result &#10;new Result(); &#10;result . Win &#10;1; &#10;result. ElapsedTime 45; &#10;result . RemainingHP &#10;//smtodo : a 71 &#10;new TestRewardProcesser(reward, &#10;IRewardProcesser processer &#10;processer.GetRewardFromResu1t((b001 succeed, int &#10;/ / smtodo : HI-O &#10;Assert.AreEqua1(2eee + 50 * 30 + 4000, &#10;result); ">
            <a:extLst>
              <a:ext uri="{FF2B5EF4-FFF2-40B4-BE49-F238E27FC236}">
                <a16:creationId xmlns:a16="http://schemas.microsoft.com/office/drawing/2014/main" id="{6E55CDBF-DFCE-4245-A0E0-0BE3779D4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83" y="1487837"/>
            <a:ext cx="6808188" cy="529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88210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52A65-6CAC-46FB-A70E-1D3EF3BE284F}"/>
              </a:ext>
            </a:extLst>
          </p:cNvPr>
          <p:cNvSpPr/>
          <p:nvPr/>
        </p:nvSpPr>
        <p:spPr>
          <a:xfrm>
            <a:off x="544945" y="543869"/>
            <a:ext cx="4676775" cy="4322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  </a:t>
            </a:r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예제 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빨강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>
                <a:solidFill>
                  <a:srgbClr val="00B900"/>
                </a:solidFill>
                <a:latin typeface="나눔고딕" pitchFamily="50" charset="-127"/>
                <a:ea typeface="나눔고딕" pitchFamily="50" charset="-127"/>
              </a:rPr>
              <a:t>초록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 err="1">
                <a:latin typeface="나눔고딕" pitchFamily="50" charset="-127"/>
                <a:ea typeface="나눔고딕" pitchFamily="50" charset="-127"/>
              </a:rPr>
              <a:t>리팩토링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800" dirty="0">
                <a:latin typeface="나눔고딕" pitchFamily="50" charset="-127"/>
                <a:ea typeface="나눔고딕" pitchFamily="50" charset="-127"/>
              </a:rPr>
              <a:t> 패턴</a:t>
            </a:r>
            <a:endParaRPr lang="en-US" altLang="ko-KR" sz="1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81E64-9DC4-44BF-9716-B29F508D1F74}"/>
              </a:ext>
            </a:extLst>
          </p:cNvPr>
          <p:cNvSpPr txBox="1"/>
          <p:nvPr/>
        </p:nvSpPr>
        <p:spPr>
          <a:xfrm>
            <a:off x="544944" y="1082262"/>
            <a:ext cx="7266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8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빨강 막대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단계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테스트 실패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4103" name="Picture 7" descr="BaseBSS &#10;) Assembly-CSharp- Editor.dll &#10;Ohive &#10;O ClubMatchTest &#10;C) ContestModeTest &#10;Fiqhtmest &#10;O Imp. oateyests &#10;InAppTest &#10;C) UI &#10;O MissionTester &#10;C) MOPubManagerTests &#10;O MopubUtilsTests &#10;C) Scenari09Test ">
            <a:extLst>
              <a:ext uri="{FF2B5EF4-FFF2-40B4-BE49-F238E27FC236}">
                <a16:creationId xmlns:a16="http://schemas.microsoft.com/office/drawing/2014/main" id="{8B734B85-F214-4668-AFB7-1CD9E2C3C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96" y="1620622"/>
            <a:ext cx="38290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51532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52A65-6CAC-46FB-A70E-1D3EF3BE284F}"/>
              </a:ext>
            </a:extLst>
          </p:cNvPr>
          <p:cNvSpPr/>
          <p:nvPr/>
        </p:nvSpPr>
        <p:spPr>
          <a:xfrm>
            <a:off x="544945" y="543869"/>
            <a:ext cx="4676775" cy="4322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  </a:t>
            </a:r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예제 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빨강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>
                <a:solidFill>
                  <a:srgbClr val="00B900"/>
                </a:solidFill>
                <a:latin typeface="나눔고딕" pitchFamily="50" charset="-127"/>
                <a:ea typeface="나눔고딕" pitchFamily="50" charset="-127"/>
              </a:rPr>
              <a:t>초록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 err="1">
                <a:latin typeface="나눔고딕" pitchFamily="50" charset="-127"/>
                <a:ea typeface="나눔고딕" pitchFamily="50" charset="-127"/>
              </a:rPr>
              <a:t>리팩토링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800" dirty="0">
                <a:latin typeface="나눔고딕" pitchFamily="50" charset="-127"/>
                <a:ea typeface="나눔고딕" pitchFamily="50" charset="-127"/>
              </a:rPr>
              <a:t> 패턴</a:t>
            </a:r>
            <a:endParaRPr lang="en-US" altLang="ko-KR" sz="1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81E64-9DC4-44BF-9716-B29F508D1F74}"/>
              </a:ext>
            </a:extLst>
          </p:cNvPr>
          <p:cNvSpPr txBox="1"/>
          <p:nvPr/>
        </p:nvSpPr>
        <p:spPr>
          <a:xfrm>
            <a:off x="544944" y="1082262"/>
            <a:ext cx="7266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5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800" b="1" dirty="0">
                <a:solidFill>
                  <a:srgbClr val="00B900"/>
                </a:solidFill>
                <a:latin typeface="나눔고딕" pitchFamily="50" charset="-127"/>
                <a:ea typeface="나눔고딕" pitchFamily="50" charset="-127"/>
              </a:rPr>
              <a:t>초록 막대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단계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내부를 </a:t>
            </a:r>
            <a:r>
              <a:rPr lang="ko-KR" altLang="en-US" sz="1800" b="1" dirty="0" err="1">
                <a:latin typeface="나눔고딕" pitchFamily="50" charset="-127"/>
                <a:ea typeface="나눔고딕" pitchFamily="50" charset="-127"/>
              </a:rPr>
              <a:t>하드코딩하여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테스트를 성공하게 만듦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5122" name="Picture 2" descr="public void GetRewardFromResuIt(RewardCaIIback callback) &#10;callback. Invoke(false, 1000); ">
            <a:extLst>
              <a:ext uri="{FF2B5EF4-FFF2-40B4-BE49-F238E27FC236}">
                <a16:creationId xmlns:a16="http://schemas.microsoft.com/office/drawing/2014/main" id="{6CBD2FC1-B108-43A8-9005-A77C73D26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67" y="1451594"/>
            <a:ext cx="72866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 V BaseBSS &#10;V Assembly-CSharp-Editor.dll &#10;C) hive &#10;v V Tests &#10;V &#10;C) Cl ubMatch Test &#10;FightTest &#10;C) Tm pression Data Tests &#10;• InAppTest &#10;C) Mission Tester &#10;C) MoPubManagerTests &#10;C) MOPubUtilsTests &#10;C) Scenari09Test ">
            <a:extLst>
              <a:ext uri="{FF2B5EF4-FFF2-40B4-BE49-F238E27FC236}">
                <a16:creationId xmlns:a16="http://schemas.microsoft.com/office/drawing/2014/main" id="{9B973DC0-C77D-4A3D-A90C-EAE1D1913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67" y="2794619"/>
            <a:ext cx="35528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67285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52A65-6CAC-46FB-A70E-1D3EF3BE284F}"/>
              </a:ext>
            </a:extLst>
          </p:cNvPr>
          <p:cNvSpPr/>
          <p:nvPr/>
        </p:nvSpPr>
        <p:spPr>
          <a:xfrm>
            <a:off x="544945" y="543869"/>
            <a:ext cx="4676775" cy="4322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  </a:t>
            </a:r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예제 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빨강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>
                <a:solidFill>
                  <a:srgbClr val="00B900"/>
                </a:solidFill>
                <a:latin typeface="나눔고딕" pitchFamily="50" charset="-127"/>
                <a:ea typeface="나눔고딕" pitchFamily="50" charset="-127"/>
              </a:rPr>
              <a:t>초록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 err="1">
                <a:latin typeface="나눔고딕" pitchFamily="50" charset="-127"/>
                <a:ea typeface="나눔고딕" pitchFamily="50" charset="-127"/>
              </a:rPr>
              <a:t>리팩토링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800" dirty="0">
                <a:latin typeface="나눔고딕" pitchFamily="50" charset="-127"/>
                <a:ea typeface="나눔고딕" pitchFamily="50" charset="-127"/>
              </a:rPr>
              <a:t> 패턴</a:t>
            </a:r>
            <a:endParaRPr lang="en-US" altLang="ko-KR" sz="1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81E64-9DC4-44BF-9716-B29F508D1F74}"/>
              </a:ext>
            </a:extLst>
          </p:cNvPr>
          <p:cNvSpPr txBox="1"/>
          <p:nvPr/>
        </p:nvSpPr>
        <p:spPr>
          <a:xfrm>
            <a:off x="544944" y="1082262"/>
            <a:ext cx="7266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6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800" b="1" dirty="0" err="1">
                <a:latin typeface="나눔고딕" pitchFamily="50" charset="-127"/>
                <a:ea typeface="나눔고딕" pitchFamily="50" charset="-127"/>
              </a:rPr>
              <a:t>리팩토링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단계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하드코딩을 지우고 실제 알고리즘을 넣는다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6146" name="Picture 2" descr="public void GetRewardFromResu1t(RewardCa11back callback) &#10;int gold &#10;e; &#10;if (result. Win &#10;callback . Invoke(false, &#10;e); &#10;gold &#10;gold &#10;reward . ClearReward; &#10;reward . HpReward • Mathf. Max(Ø, &#10;result . RemainingHP) ; &#10;int lostTimeInBaseTime &#10;Mathf , Max(Ø, result . Elapsed Time &#10;reward , MininumTimeToGetTheTimeReward) ; &#10;reward . TimeReward &#10;reward . OverTimeLost &#10;gold &#10;callback. Invoke(true, gold); &#10;lostTimeInBaseTime; ">
            <a:extLst>
              <a:ext uri="{FF2B5EF4-FFF2-40B4-BE49-F238E27FC236}">
                <a16:creationId xmlns:a16="http://schemas.microsoft.com/office/drawing/2014/main" id="{FE57F08F-3194-4587-9BDC-0DA892068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78" y="1495400"/>
            <a:ext cx="7097042" cy="497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0176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52A65-6CAC-46FB-A70E-1D3EF3BE284F}"/>
              </a:ext>
            </a:extLst>
          </p:cNvPr>
          <p:cNvSpPr/>
          <p:nvPr/>
        </p:nvSpPr>
        <p:spPr>
          <a:xfrm>
            <a:off x="544945" y="543869"/>
            <a:ext cx="4676775" cy="4322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  </a:t>
            </a:r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예제 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빨강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>
                <a:solidFill>
                  <a:srgbClr val="00B900"/>
                </a:solidFill>
                <a:latin typeface="나눔고딕" pitchFamily="50" charset="-127"/>
                <a:ea typeface="나눔고딕" pitchFamily="50" charset="-127"/>
              </a:rPr>
              <a:t>초록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 err="1">
                <a:latin typeface="나눔고딕" pitchFamily="50" charset="-127"/>
                <a:ea typeface="나눔고딕" pitchFamily="50" charset="-127"/>
              </a:rPr>
              <a:t>리팩토링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800" dirty="0">
                <a:latin typeface="나눔고딕" pitchFamily="50" charset="-127"/>
                <a:ea typeface="나눔고딕" pitchFamily="50" charset="-127"/>
              </a:rPr>
              <a:t> 패턴</a:t>
            </a:r>
            <a:endParaRPr lang="en-US" altLang="ko-KR" sz="1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81E64-9DC4-44BF-9716-B29F508D1F74}"/>
              </a:ext>
            </a:extLst>
          </p:cNvPr>
          <p:cNvSpPr txBox="1"/>
          <p:nvPr/>
        </p:nvSpPr>
        <p:spPr>
          <a:xfrm>
            <a:off x="544944" y="1082262"/>
            <a:ext cx="7266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7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800" b="1" dirty="0" err="1">
                <a:latin typeface="나눔고딕" pitchFamily="50" charset="-127"/>
                <a:ea typeface="나눔고딕" pitchFamily="50" charset="-127"/>
              </a:rPr>
              <a:t>리팩토링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단계</a:t>
            </a:r>
            <a:endParaRPr lang="ko-KR" altLang="en-US" dirty="0"/>
          </a:p>
        </p:txBody>
      </p:sp>
      <p:pic>
        <p:nvPicPr>
          <p:cNvPr id="7170" name="Picture 2" descr="[Test] &#10;public void 경기결과-테스트() &#10;보상정보 승리보상2000 체력보상30 시간보상4000 시간손실200(); &#10;경기결과 경기승리-경과시간45-남은제력50(); &#10;보상을-확인 해보자(3500); ">
            <a:extLst>
              <a:ext uri="{FF2B5EF4-FFF2-40B4-BE49-F238E27FC236}">
                <a16:creationId xmlns:a16="http://schemas.microsoft.com/office/drawing/2014/main" id="{57434A0A-7598-49DA-825F-8C2322222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66" y="1664453"/>
            <a:ext cx="81343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A89300-9BB9-440E-BCB3-C318EB15F5D2}"/>
              </a:ext>
            </a:extLst>
          </p:cNvPr>
          <p:cNvSpPr txBox="1"/>
          <p:nvPr/>
        </p:nvSpPr>
        <p:spPr>
          <a:xfrm>
            <a:off x="1859796" y="5084815"/>
            <a:ext cx="6544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테스트 코드는 계속 가져가야 하므로 보기 쉽게 만듦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00849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52A65-6CAC-46FB-A70E-1D3EF3BE284F}"/>
              </a:ext>
            </a:extLst>
          </p:cNvPr>
          <p:cNvSpPr/>
          <p:nvPr/>
        </p:nvSpPr>
        <p:spPr>
          <a:xfrm>
            <a:off x="544945" y="543869"/>
            <a:ext cx="4676775" cy="4322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  </a:t>
            </a:r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예제 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빨강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>
                <a:solidFill>
                  <a:srgbClr val="00B900"/>
                </a:solidFill>
                <a:latin typeface="나눔고딕" pitchFamily="50" charset="-127"/>
                <a:ea typeface="나눔고딕" pitchFamily="50" charset="-127"/>
              </a:rPr>
              <a:t>초록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 err="1">
                <a:latin typeface="나눔고딕" pitchFamily="50" charset="-127"/>
                <a:ea typeface="나눔고딕" pitchFamily="50" charset="-127"/>
              </a:rPr>
              <a:t>리팩토링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800" dirty="0">
                <a:latin typeface="나눔고딕" pitchFamily="50" charset="-127"/>
                <a:ea typeface="나눔고딕" pitchFamily="50" charset="-127"/>
              </a:rPr>
              <a:t> 패턴</a:t>
            </a:r>
            <a:endParaRPr lang="en-US" altLang="ko-KR" sz="1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81E64-9DC4-44BF-9716-B29F508D1F74}"/>
              </a:ext>
            </a:extLst>
          </p:cNvPr>
          <p:cNvSpPr txBox="1"/>
          <p:nvPr/>
        </p:nvSpPr>
        <p:spPr>
          <a:xfrm>
            <a:off x="544944" y="1082262"/>
            <a:ext cx="7266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최종 테스트 코드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빨강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초록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 err="1">
                <a:latin typeface="나눔고딕" pitchFamily="50" charset="-127"/>
                <a:ea typeface="나눔고딕" pitchFamily="50" charset="-127"/>
              </a:rPr>
              <a:t>리팩토링을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한번 더 거친 테스트 코드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5E0AC4-E0C1-4EFD-B696-E25770C96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18" y="1758895"/>
            <a:ext cx="8807903" cy="418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7264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777419" y="1577179"/>
            <a:ext cx="7689998" cy="455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최종 목적</a:t>
            </a:r>
            <a:endParaRPr lang="en-US" altLang="ko-KR" sz="1500" b="1" kern="0" spc="-30" dirty="0">
              <a:solidFill>
                <a:schemeClr val="accent4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b="1" dirty="0">
                <a:latin typeface="나눔고딕" panose="020B0600000101010101" charset="-127"/>
                <a:ea typeface="나눔고딕" panose="020B0600000101010101" charset="-127"/>
              </a:rPr>
              <a:t>테스트가 가능한 깔끔한 코드를 얻는다</a:t>
            </a:r>
            <a:endParaRPr lang="en-US" altLang="ko-KR" sz="1500" b="1" dirty="0">
              <a:latin typeface="나눔고딕" panose="020B0600000101010101" charset="-127"/>
              <a:ea typeface="나눔고딕" panose="020B0600000101010101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500" b="1" kern="0" spc="-30" dirty="0">
              <a:solidFill>
                <a:schemeClr val="accent4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규칙</a:t>
            </a:r>
            <a:endParaRPr lang="en-US" altLang="ko-KR" sz="1500" b="1" kern="0" spc="-30" dirty="0">
              <a:solidFill>
                <a:schemeClr val="accent4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-  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점점 중복을 제거해 나간다 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추상화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적은 코드를 사용 하는 것 등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테스트를 진행하면서 생기는 새로운 테스트를 작업 목록에 </a:t>
            </a:r>
            <a:r>
              <a:rPr lang="ko-KR" altLang="en-US" sz="1500" dirty="0" err="1">
                <a:latin typeface="나눔고딕" pitchFamily="50" charset="-127"/>
                <a:ea typeface="나눔고딕" pitchFamily="50" charset="-127"/>
              </a:rPr>
              <a:t>적어둔다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의미 있는 테스트를 작성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kern="0" spc="-30" dirty="0" err="1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느낀점</a:t>
            </a:r>
            <a:endParaRPr lang="en-US" altLang="ko-KR" sz="1500" b="1" kern="0" spc="-30" dirty="0">
              <a:solidFill>
                <a:schemeClr val="accent4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다른 파트의 작업이 안되어도 </a:t>
            </a:r>
            <a:r>
              <a:rPr lang="en-US" altLang="ko-KR" sz="1500" dirty="0" err="1">
                <a:latin typeface="나눔고딕" pitchFamily="50" charset="-127"/>
                <a:ea typeface="나눔고딕" pitchFamily="50" charset="-127"/>
              </a:rPr>
              <a:t>TDD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로 시작할 수 있다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컴포넌트화가 잘된다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초록 막대에 다다른 순간 마음이 편해진다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 err="1">
                <a:latin typeface="나눔고딕" pitchFamily="50" charset="-127"/>
                <a:ea typeface="나눔고딕" pitchFamily="50" charset="-127"/>
              </a:rPr>
              <a:t>리팩토링의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 의미가 단순하다 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하드코딩을 없애거나 코드의 양을 줄여도 </a:t>
            </a:r>
            <a:r>
              <a:rPr lang="ko-KR" altLang="en-US" sz="1500" dirty="0" err="1">
                <a:latin typeface="나눔고딕" pitchFamily="50" charset="-127"/>
                <a:ea typeface="나눔고딕" pitchFamily="50" charset="-127"/>
              </a:rPr>
              <a:t>리팩토링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500" b="1" kern="0" spc="-30" dirty="0">
              <a:solidFill>
                <a:schemeClr val="accent4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DDF870-752E-4243-A07B-8812BC8FA6F6}"/>
              </a:ext>
            </a:extLst>
          </p:cNvPr>
          <p:cNvSpPr/>
          <p:nvPr/>
        </p:nvSpPr>
        <p:spPr>
          <a:xfrm>
            <a:off x="544945" y="543869"/>
            <a:ext cx="4676775" cy="4322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  4. </a:t>
            </a:r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예제 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빨강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>
                <a:solidFill>
                  <a:srgbClr val="00B900"/>
                </a:solidFill>
                <a:latin typeface="나눔고딕" pitchFamily="50" charset="-127"/>
                <a:ea typeface="나눔고딕" pitchFamily="50" charset="-127"/>
              </a:rPr>
              <a:t>초록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 err="1">
                <a:latin typeface="나눔고딕" pitchFamily="50" charset="-127"/>
                <a:ea typeface="나눔고딕" pitchFamily="50" charset="-127"/>
              </a:rPr>
              <a:t>리팩토링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800" dirty="0">
                <a:latin typeface="나눔고딕" pitchFamily="50" charset="-127"/>
                <a:ea typeface="나눔고딕" pitchFamily="50" charset="-127"/>
              </a:rPr>
              <a:t> 패턴</a:t>
            </a:r>
            <a:endParaRPr lang="en-US" altLang="ko-KR" sz="18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73713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44945" y="1193596"/>
            <a:ext cx="7689998" cy="3052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유니티에서 제공하는 테스트 자동화 기능</a:t>
            </a:r>
            <a:endParaRPr lang="en-US" altLang="ko-KR" sz="1500" b="1" kern="0" spc="-30" dirty="0">
              <a:solidFill>
                <a:schemeClr val="accent4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CLI 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기능 제공 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ko-KR" sz="1000" dirty="0" err="1">
                <a:effectLst/>
                <a:ea typeface="Calibri" panose="020F0502020204030204" pitchFamily="34" charset="0"/>
                <a:hlinkClick r:id="rId3"/>
              </a:rPr>
              <a:t>https</a:t>
            </a:r>
            <a:r>
              <a:rPr lang="ko-KR" altLang="ko-KR" sz="1000" dirty="0">
                <a:effectLst/>
                <a:ea typeface="Calibri" panose="020F0502020204030204" pitchFamily="34" charset="0"/>
                <a:hlinkClick r:id="rId3"/>
              </a:rPr>
              <a:t>://</a:t>
            </a:r>
            <a:r>
              <a:rPr lang="ko-KR" altLang="ko-KR" sz="1000" dirty="0" err="1">
                <a:effectLst/>
                <a:ea typeface="Calibri" panose="020F0502020204030204" pitchFamily="34" charset="0"/>
                <a:hlinkClick r:id="rId3"/>
              </a:rPr>
              <a:t>docs.unity3d.com</a:t>
            </a:r>
            <a:r>
              <a:rPr lang="ko-KR" altLang="ko-KR" sz="1000" dirty="0">
                <a:effectLst/>
                <a:ea typeface="Calibri" panose="020F0502020204030204" pitchFamily="34" charset="0"/>
                <a:hlinkClick r:id="rId3"/>
              </a:rPr>
              <a:t>/2018.3/</a:t>
            </a:r>
            <a:r>
              <a:rPr lang="ko-KR" altLang="ko-KR" sz="1000" dirty="0" err="1">
                <a:effectLst/>
                <a:ea typeface="Calibri" panose="020F0502020204030204" pitchFamily="34" charset="0"/>
                <a:hlinkClick r:id="rId3"/>
              </a:rPr>
              <a:t>Documentation</a:t>
            </a:r>
            <a:r>
              <a:rPr lang="ko-KR" altLang="ko-KR" sz="1000" dirty="0">
                <a:effectLst/>
                <a:ea typeface="Calibri" panose="020F0502020204030204" pitchFamily="34" charset="0"/>
                <a:hlinkClick r:id="rId3"/>
              </a:rPr>
              <a:t>/</a:t>
            </a:r>
            <a:r>
              <a:rPr lang="ko-KR" altLang="ko-KR" sz="1000" dirty="0" err="1">
                <a:effectLst/>
                <a:ea typeface="Calibri" panose="020F0502020204030204" pitchFamily="34" charset="0"/>
                <a:hlinkClick r:id="rId3"/>
              </a:rPr>
              <a:t>Manual</a:t>
            </a:r>
            <a:r>
              <a:rPr lang="ko-KR" altLang="ko-KR" sz="1000" dirty="0">
                <a:effectLst/>
                <a:ea typeface="Calibri" panose="020F0502020204030204" pitchFamily="34" charset="0"/>
                <a:hlinkClick r:id="rId3"/>
              </a:rPr>
              <a:t>/</a:t>
            </a:r>
            <a:r>
              <a:rPr lang="ko-KR" altLang="ko-KR" sz="1000" dirty="0" err="1">
                <a:effectLst/>
                <a:ea typeface="Calibri" panose="020F0502020204030204" pitchFamily="34" charset="0"/>
                <a:hlinkClick r:id="rId3"/>
              </a:rPr>
              <a:t>PlaymodeTestFramework.html</a:t>
            </a:r>
            <a:endParaRPr lang="en-US" altLang="ko-KR" sz="1000" dirty="0">
              <a:effectLst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데이터 테스트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씬 플레이 테스트 모두 제공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다양한 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Assert 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메소드가 존재 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모든 값 비교 구문을 만들 수 있다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범위형 파라미터 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리스트에 있는 모든 값을 자동으로 순회하여 테스트 해준다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DDF870-752E-4243-A07B-8812BC8FA6F6}"/>
              </a:ext>
            </a:extLst>
          </p:cNvPr>
          <p:cNvSpPr/>
          <p:nvPr/>
        </p:nvSpPr>
        <p:spPr>
          <a:xfrm>
            <a:off x="544945" y="543869"/>
            <a:ext cx="4676775" cy="4322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  </a:t>
            </a:r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5. </a:t>
            </a:r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유니티 </a:t>
            </a:r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Test Runner</a:t>
            </a:r>
            <a:endParaRPr lang="en-US" altLang="ko-KR" sz="18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B8DD8E-5114-44D1-A870-6504504AE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58" y="4304313"/>
            <a:ext cx="8152108" cy="6638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5A9717-82E2-44C8-B5F3-44405A702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7452" y="2467562"/>
            <a:ext cx="23241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0119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CA3C35-F055-4AAD-B1BA-412E855F29A2}"/>
              </a:ext>
            </a:extLst>
          </p:cNvPr>
          <p:cNvSpPr/>
          <p:nvPr/>
        </p:nvSpPr>
        <p:spPr>
          <a:xfrm>
            <a:off x="0" y="1597891"/>
            <a:ext cx="9143999" cy="1690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066799" y="786834"/>
            <a:ext cx="7697663" cy="3312368"/>
          </a:xfrm>
        </p:spPr>
        <p:txBody>
          <a:bodyPr>
            <a:normAutofit/>
          </a:bodyPr>
          <a:lstStyle/>
          <a:p>
            <a:pPr algn="r"/>
            <a:r>
              <a:rPr lang="ko-KR" altLang="en-US" sz="6000" b="1" dirty="0">
                <a:solidFill>
                  <a:srgbClr val="FFFFFF"/>
                </a:solidFill>
              </a:rPr>
              <a:t>감사합니다</a:t>
            </a:r>
            <a:r>
              <a:rPr lang="en-US" altLang="ko-KR" sz="6000" b="1" dirty="0">
                <a:solidFill>
                  <a:srgbClr val="FFFFFF"/>
                </a:solidFill>
              </a:rPr>
              <a:t>!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75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9C367B-CB03-4A23-8252-9C14D373803E}"/>
              </a:ext>
            </a:extLst>
          </p:cNvPr>
          <p:cNvSpPr/>
          <p:nvPr/>
        </p:nvSpPr>
        <p:spPr>
          <a:xfrm>
            <a:off x="0" y="972249"/>
            <a:ext cx="9144000" cy="81614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제목 4">
            <a:extLst>
              <a:ext uri="{FF2B5EF4-FFF2-40B4-BE49-F238E27FC236}">
                <a16:creationId xmlns:a16="http://schemas.microsoft.com/office/drawing/2014/main" id="{1CCBE1EB-B6AA-4EB1-B8C8-0B06CDD3CD20}"/>
              </a:ext>
            </a:extLst>
          </p:cNvPr>
          <p:cNvSpPr txBox="1">
            <a:spLocks/>
          </p:cNvSpPr>
          <p:nvPr/>
        </p:nvSpPr>
        <p:spPr>
          <a:xfrm>
            <a:off x="1297868" y="620712"/>
            <a:ext cx="65482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sz="3800" b="1" spc="-9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en-US" altLang="ko-KR" sz="4000" b="1" spc="-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B33D62-371E-4D08-B628-9CD0A0F4CA98}"/>
              </a:ext>
            </a:extLst>
          </p:cNvPr>
          <p:cNvSpPr/>
          <p:nvPr/>
        </p:nvSpPr>
        <p:spPr>
          <a:xfrm>
            <a:off x="1457325" y="2438400"/>
            <a:ext cx="62865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kern="0" spc="-3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TDD</a:t>
            </a:r>
            <a:r>
              <a:rPr lang="ko-KR" altLang="en-US" sz="2000" b="1" kern="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를 사용하는 이유</a:t>
            </a:r>
            <a:endParaRPr lang="en-US" altLang="ko-KR" sz="2000" b="1" kern="0" spc="-3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b="1" kern="0" spc="-3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000" b="1" kern="0" spc="-3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TDD</a:t>
            </a:r>
            <a:r>
              <a:rPr lang="ko-KR" altLang="en-US" sz="2000" b="1" kern="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에서 가져야할 마인드</a:t>
            </a:r>
            <a:endParaRPr lang="en-US" altLang="ko-KR" sz="2000" b="1" kern="0" spc="-3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b="1" kern="0" spc="-3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000" b="1" kern="0" spc="-3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TDD</a:t>
            </a:r>
            <a:r>
              <a:rPr lang="en-US" altLang="ko-KR" sz="2000" b="1" kern="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b="1" kern="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패턴</a:t>
            </a:r>
            <a:endParaRPr lang="en-US" altLang="ko-KR" sz="2000" b="1" kern="0" spc="-3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b="1" kern="0" spc="-3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kern="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예제</a:t>
            </a:r>
            <a:endParaRPr lang="en-US" altLang="ko-KR" sz="2000" b="1" kern="0" spc="-3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b="1" kern="0" spc="-3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kern="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유니티 </a:t>
            </a:r>
            <a:r>
              <a:rPr lang="en-US" altLang="ko-KR" sz="2000" b="1" kern="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Test Runner </a:t>
            </a:r>
            <a:r>
              <a:rPr lang="ko-KR" altLang="en-US" sz="2000" b="1" kern="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소개</a:t>
            </a:r>
            <a:endParaRPr lang="en-US" altLang="ko-KR" sz="2000" b="1" kern="0" spc="-3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73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44945" y="1230727"/>
            <a:ext cx="7689998" cy="4253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kern="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TDD – </a:t>
            </a:r>
            <a:r>
              <a:rPr lang="ko-KR" altLang="en-US" sz="2000" b="1" kern="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테스트 주도 개발</a:t>
            </a:r>
            <a:r>
              <a:rPr lang="en-US" altLang="ko-KR" sz="2000" b="1" kern="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(Test Driven Development)</a:t>
            </a:r>
          </a:p>
          <a:p>
            <a:pPr>
              <a:lnSpc>
                <a:spcPct val="150000"/>
              </a:lnSpc>
            </a:pPr>
            <a:endParaRPr lang="en-US" altLang="ko-KR" sz="1200" b="1" kern="0" spc="-30" dirty="0">
              <a:solidFill>
                <a:schemeClr val="accent4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테스트를 소유한다</a:t>
            </a:r>
            <a:endParaRPr lang="en-US" altLang="ko-KR" sz="1500" b="1" kern="0" spc="-30" dirty="0">
              <a:solidFill>
                <a:schemeClr val="accent4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일회성이 아니므로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자동화가 가능하다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1500" b="1" kern="0" spc="-30" dirty="0">
              <a:solidFill>
                <a:schemeClr val="accent4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강한 코드를 만들기 위해</a:t>
            </a:r>
            <a:r>
              <a:rPr lang="en-US" altLang="ko-KR" sz="1500" kern="0" spc="-30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이걸 고치면서 다른 부분을 망가트리지 않았을까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두려움을 지루함으로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기능을 우선시 하는 실용적인 개발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구조는 실제 구현에 맞춰서 이루어진다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인터페이스를 만든 후에 </a:t>
            </a:r>
            <a:r>
              <a:rPr lang="ko-KR" altLang="en-US" sz="1500" dirty="0" err="1">
                <a:latin typeface="나눔고딕" pitchFamily="50" charset="-127"/>
                <a:ea typeface="나눔고딕" pitchFamily="50" charset="-127"/>
              </a:rPr>
              <a:t>리팩토링을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 하는 과정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52A65-6CAC-46FB-A70E-1D3EF3BE284F}"/>
              </a:ext>
            </a:extLst>
          </p:cNvPr>
          <p:cNvSpPr/>
          <p:nvPr/>
        </p:nvSpPr>
        <p:spPr>
          <a:xfrm>
            <a:off x="544945" y="543869"/>
            <a:ext cx="4027055" cy="4322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  </a:t>
            </a:r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1. </a:t>
            </a:r>
            <a:r>
              <a:rPr lang="en-US" altLang="ko-KR" b="1" dirty="0" err="1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TDD</a:t>
            </a:r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를 사용하는 이유</a:t>
            </a:r>
          </a:p>
        </p:txBody>
      </p:sp>
    </p:spTree>
    <p:extLst>
      <p:ext uri="{BB962C8B-B14F-4D97-AF65-F5344CB8AC3E}">
        <p14:creationId xmlns:p14="http://schemas.microsoft.com/office/powerpoint/2010/main" val="21750834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44945" y="1311042"/>
            <a:ext cx="7689998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예제 </a:t>
            </a:r>
            <a:r>
              <a:rPr lang="en-US" altLang="ko-KR" sz="20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- </a:t>
            </a:r>
            <a:r>
              <a:rPr lang="ko-KR" altLang="en-US" sz="20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마일리지와 마일리지 상점을 구현하자</a:t>
            </a:r>
            <a:r>
              <a:rPr lang="en-US" altLang="ko-KR" sz="20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 어떤 객체를 만들어야 하는지 생각한다</a:t>
            </a:r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52A65-6CAC-46FB-A70E-1D3EF3BE284F}"/>
              </a:ext>
            </a:extLst>
          </p:cNvPr>
          <p:cNvSpPr/>
          <p:nvPr/>
        </p:nvSpPr>
        <p:spPr>
          <a:xfrm>
            <a:off x="544945" y="543869"/>
            <a:ext cx="4027055" cy="4322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  2. </a:t>
            </a:r>
            <a:r>
              <a:rPr lang="en-US" altLang="ko-KR" b="1" dirty="0" err="1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TDD</a:t>
            </a:r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에서 가져야할 마인드</a:t>
            </a:r>
          </a:p>
        </p:txBody>
      </p:sp>
    </p:spTree>
    <p:extLst>
      <p:ext uri="{BB962C8B-B14F-4D97-AF65-F5344CB8AC3E}">
        <p14:creationId xmlns:p14="http://schemas.microsoft.com/office/powerpoint/2010/main" val="181703410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727001" y="1831159"/>
            <a:ext cx="7689998" cy="2131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0" dirty="0">
                <a:latin typeface="나눔고딕" pitchFamily="50" charset="-127"/>
                <a:ea typeface="나눔고딕" pitchFamily="50" charset="-127"/>
              </a:rPr>
              <a:t>X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9346806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44945" y="1403320"/>
            <a:ext cx="7689998" cy="206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예제 </a:t>
            </a:r>
            <a:r>
              <a:rPr lang="en-US" altLang="ko-KR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- </a:t>
            </a: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마일리지와 마일리지 상점을 구현하자</a:t>
            </a:r>
            <a:r>
              <a:rPr lang="en-US" altLang="ko-KR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!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어떤 테스트를 만들지를 먼저 생각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Assert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문을 먼저 만든다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결과에서 출발하는 것이 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TDD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의 시작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52A65-6CAC-46FB-A70E-1D3EF3BE284F}"/>
              </a:ext>
            </a:extLst>
          </p:cNvPr>
          <p:cNvSpPr/>
          <p:nvPr/>
        </p:nvSpPr>
        <p:spPr>
          <a:xfrm>
            <a:off x="544945" y="543869"/>
            <a:ext cx="4027055" cy="4322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   </a:t>
            </a:r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2. </a:t>
            </a:r>
            <a:r>
              <a:rPr lang="en-US" altLang="ko-KR" b="1" dirty="0" err="1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TDD</a:t>
            </a:r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에서 가져야할 마인드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7457A6-1DC6-4655-BE89-F330B0F58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43869"/>
            <a:ext cx="4454554" cy="611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48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44945" y="1456793"/>
            <a:ext cx="7689998" cy="379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테스트 코드를 먼저 구현하므로</a:t>
            </a:r>
            <a:r>
              <a:rPr lang="en-US" altLang="ko-KR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) </a:t>
            </a: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테스트를 소유한다</a:t>
            </a:r>
            <a:endParaRPr lang="en-US" altLang="ko-KR" sz="1500" b="1" kern="0" spc="-30" dirty="0">
              <a:solidFill>
                <a:schemeClr val="accent4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일회성이 아니므로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자동화가 가능하다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b="1" kern="0" spc="-30" dirty="0">
              <a:solidFill>
                <a:schemeClr val="accent4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개발 중간 중간에 계속 테스트가 가능하다</a:t>
            </a:r>
            <a:r>
              <a:rPr lang="en-US" altLang="ko-KR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) </a:t>
            </a: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변화에</a:t>
            </a:r>
            <a:r>
              <a:rPr lang="en-US" altLang="ko-KR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강한 코드를 만들기 위해</a:t>
            </a:r>
            <a:r>
              <a:rPr lang="en-US" altLang="ko-KR" sz="1500" kern="0" spc="-30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이걸 고치면서 다른 부분을 망가트리지 않았을까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두려움을 지루함으로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실제 사용하는 결과값을 중심으로 구현하므로</a:t>
            </a:r>
            <a:r>
              <a:rPr lang="en-US" altLang="ko-KR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) </a:t>
            </a: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기능을 우선시 하는 실용적인 개발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구조는 실제 구현에 맞춰서 이루어진다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인터페이스를 만든 후에 </a:t>
            </a:r>
            <a:r>
              <a:rPr lang="ko-KR" altLang="en-US" sz="1500" dirty="0" err="1">
                <a:latin typeface="나눔고딕" pitchFamily="50" charset="-127"/>
                <a:ea typeface="나눔고딕" pitchFamily="50" charset="-127"/>
              </a:rPr>
              <a:t>리팩토링을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 하는 과정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52A65-6CAC-46FB-A70E-1D3EF3BE284F}"/>
              </a:ext>
            </a:extLst>
          </p:cNvPr>
          <p:cNvSpPr/>
          <p:nvPr/>
        </p:nvSpPr>
        <p:spPr>
          <a:xfrm>
            <a:off x="544945" y="543869"/>
            <a:ext cx="4027055" cy="4322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   </a:t>
            </a:r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2. </a:t>
            </a:r>
            <a:r>
              <a:rPr lang="en-US" altLang="ko-KR" b="1" dirty="0" err="1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TDD</a:t>
            </a:r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에서 가져야할 마인드</a:t>
            </a:r>
          </a:p>
        </p:txBody>
      </p:sp>
    </p:spTree>
    <p:extLst>
      <p:ext uri="{BB962C8B-B14F-4D97-AF65-F5344CB8AC3E}">
        <p14:creationId xmlns:p14="http://schemas.microsoft.com/office/powerpoint/2010/main" val="155352103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44945" y="1588716"/>
            <a:ext cx="7689998" cy="3168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1. </a:t>
            </a: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작성할 테스트를 많이 </a:t>
            </a:r>
            <a:r>
              <a:rPr lang="ko-KR" altLang="en-US" sz="1500" b="1" kern="0" spc="-30" dirty="0" err="1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적어놓자</a:t>
            </a:r>
            <a:endParaRPr lang="en-US" altLang="ko-KR" sz="1500" b="1" kern="0" spc="-30" dirty="0">
              <a:solidFill>
                <a:schemeClr val="accent4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테스트가 크다고 생각할 때는 잘게 쪼갠다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b="1" kern="0" spc="-30" dirty="0">
              <a:solidFill>
                <a:schemeClr val="accent4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2. </a:t>
            </a: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개발 주기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5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빨강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500" b="1" dirty="0">
                <a:solidFill>
                  <a:srgbClr val="00B900"/>
                </a:solidFill>
                <a:latin typeface="나눔고딕" pitchFamily="50" charset="-127"/>
                <a:ea typeface="나눔고딕" pitchFamily="50" charset="-127"/>
              </a:rPr>
              <a:t>초록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500" b="1" dirty="0" err="1">
                <a:latin typeface="나눔고딕" pitchFamily="50" charset="-127"/>
                <a:ea typeface="나눔고딕" pitchFamily="50" charset="-127"/>
              </a:rPr>
              <a:t>리팩토링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 패턴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빨강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5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실패하는 작은 테스트를 작성한다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처음에는 컴파일조차 되지 않을 수 있다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00B900"/>
                </a:solidFill>
                <a:latin typeface="나눔고딕" pitchFamily="50" charset="-127"/>
                <a:ea typeface="나눔고딕" pitchFamily="50" charset="-127"/>
              </a:rPr>
              <a:t>초록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실패한 테스트가 통과할 수 있도록 수정한다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500" b="1" dirty="0">
                <a:solidFill>
                  <a:srgbClr val="00B900"/>
                </a:solidFill>
                <a:latin typeface="나눔고딕" pitchFamily="50" charset="-127"/>
                <a:ea typeface="나눔고딕" pitchFamily="50" charset="-127"/>
              </a:rPr>
              <a:t>어떠한 죄악을 저질러도 된다</a:t>
            </a:r>
            <a:endParaRPr lang="en-US" altLang="ko-KR" sz="1500" b="1" dirty="0">
              <a:solidFill>
                <a:srgbClr val="00B9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err="1">
                <a:latin typeface="나눔고딕" pitchFamily="50" charset="-127"/>
                <a:ea typeface="나눔고딕" pitchFamily="50" charset="-127"/>
              </a:rPr>
              <a:t>리팩토링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초록 막대 과정에서 생겨난 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중복을 제거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한다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52A65-6CAC-46FB-A70E-1D3EF3BE284F}"/>
              </a:ext>
            </a:extLst>
          </p:cNvPr>
          <p:cNvSpPr/>
          <p:nvPr/>
        </p:nvSpPr>
        <p:spPr>
          <a:xfrm>
            <a:off x="544945" y="543869"/>
            <a:ext cx="4027055" cy="4322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   </a:t>
            </a:r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3. </a:t>
            </a:r>
            <a:r>
              <a:rPr lang="en-US" altLang="ko-KR" b="1" dirty="0" err="1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TDD</a:t>
            </a:r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패턴</a:t>
            </a:r>
          </a:p>
        </p:txBody>
      </p:sp>
    </p:spTree>
    <p:extLst>
      <p:ext uri="{BB962C8B-B14F-4D97-AF65-F5344CB8AC3E}">
        <p14:creationId xmlns:p14="http://schemas.microsoft.com/office/powerpoint/2010/main" val="25065071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52A65-6CAC-46FB-A70E-1D3EF3BE284F}"/>
              </a:ext>
            </a:extLst>
          </p:cNvPr>
          <p:cNvSpPr/>
          <p:nvPr/>
        </p:nvSpPr>
        <p:spPr>
          <a:xfrm>
            <a:off x="544945" y="543869"/>
            <a:ext cx="4676775" cy="4322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  </a:t>
            </a:r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예제 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빨강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>
                <a:solidFill>
                  <a:srgbClr val="00B900"/>
                </a:solidFill>
                <a:latin typeface="나눔고딕" pitchFamily="50" charset="-127"/>
                <a:ea typeface="나눔고딕" pitchFamily="50" charset="-127"/>
              </a:rPr>
              <a:t>초록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 err="1">
                <a:latin typeface="나눔고딕" pitchFamily="50" charset="-127"/>
                <a:ea typeface="나눔고딕" pitchFamily="50" charset="-127"/>
              </a:rPr>
              <a:t>리팩토링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800" dirty="0">
                <a:latin typeface="나눔고딕" pitchFamily="50" charset="-127"/>
                <a:ea typeface="나눔고딕" pitchFamily="50" charset="-127"/>
              </a:rPr>
              <a:t> 패턴</a:t>
            </a:r>
            <a:endParaRPr lang="en-US" altLang="ko-KR" sz="18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[Test] &#10;public void 경기결과-테스트() &#10;//smtodo &#10;//smtodo &#10;//smtodo &#10;//smtodo &#10;보상 &#10;入-| 보 H 卜으 &#10;: 경기 결과 생성l &#10;•. 경기 결과를 전달 &#10;•. 경기 보상을 받음 ">
            <a:extLst>
              <a:ext uri="{FF2B5EF4-FFF2-40B4-BE49-F238E27FC236}">
                <a16:creationId xmlns:a16="http://schemas.microsoft.com/office/drawing/2014/main" id="{358DD9F6-DBAB-4B6C-834D-46EB09C92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83" y="2284775"/>
            <a:ext cx="46767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581E64-9DC4-44BF-9716-B29F508D1F74}"/>
              </a:ext>
            </a:extLst>
          </p:cNvPr>
          <p:cNvSpPr txBox="1"/>
          <p:nvPr/>
        </p:nvSpPr>
        <p:spPr>
          <a:xfrm>
            <a:off x="544944" y="10822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8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빨강 막대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단계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슈도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코드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37281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4138</TotalTime>
  <Words>604</Words>
  <Application>Microsoft Office PowerPoint</Application>
  <PresentationFormat>화면 슬라이드 쇼(4:3)</PresentationFormat>
  <Paragraphs>121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나눔고딕</vt:lpstr>
      <vt:lpstr>맑은 고딕</vt:lpstr>
      <vt:lpstr>나눔고딕 ExtraBold</vt:lpstr>
      <vt:lpstr>나눔스퀘어 ExtraBold</vt:lpstr>
      <vt:lpstr>Arial</vt:lpstr>
      <vt:lpstr>Wingdings</vt:lpstr>
      <vt:lpstr>Office 테마</vt:lpstr>
      <vt:lpstr>TDD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Cho sumin</cp:lastModifiedBy>
  <cp:revision>120</cp:revision>
  <cp:lastPrinted>2011-08-28T13:13:29Z</cp:lastPrinted>
  <dcterms:created xsi:type="dcterms:W3CDTF">2011-08-24T01:05:33Z</dcterms:created>
  <dcterms:modified xsi:type="dcterms:W3CDTF">2021-07-01T13:00:54Z</dcterms:modified>
</cp:coreProperties>
</file>