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5200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6" autoAdjust="0"/>
    <p:restoredTop sz="94660"/>
  </p:normalViewPr>
  <p:slideViewPr>
    <p:cSldViewPr snapToGrid="0">
      <p:cViewPr>
        <p:scale>
          <a:sx n="20" d="100"/>
          <a:sy n="20" d="100"/>
        </p:scale>
        <p:origin x="-18" y="-828"/>
      </p:cViewPr>
      <p:guideLst>
        <p:guide orient="horz" pos="10368"/>
        <p:guide pos="13824"/>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5/30/2017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hyperlink" Target="http://cs231n.stanford.edu/reports/2016/pdfs/113_Report.pdf" TargetMode="Externa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microsoft.com/office/2007/relationships/hdphoto" Target="../media/hdphoto1.wdp"/><Relationship Id="rId15" Type="http://schemas.openxmlformats.org/officeDocument/2006/relationships/image" Target="../media/image12.jpe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32"/>
          </p:nvPr>
        </p:nvSpPr>
        <p:spPr>
          <a:xfrm>
            <a:off x="29900879" y="7114032"/>
            <a:ext cx="6482615" cy="4551735"/>
          </a:xfrm>
        </p:spPr>
        <p:txBody>
          <a:bodyPr/>
          <a:lstStyle/>
          <a:p>
            <a:pPr marL="0" indent="0">
              <a:buNone/>
            </a:pPr>
            <a:r>
              <a:rPr lang="en-US" dirty="0"/>
              <a:t>As we expected, the CNN film-strip model performed the best, followed by the convolutional model and then the feed-forward model. Even though an accuracy near 50% may seem low, this is close to the human accuracy level</a:t>
            </a:r>
          </a:p>
          <a:p>
            <a:pPr marL="0" indent="0">
              <a:buNone/>
            </a:pPr>
            <a:endParaRPr lang="en-US" dirty="0"/>
          </a:p>
          <a:p>
            <a:pPr marL="0" indent="0">
              <a:buNone/>
            </a:pPr>
            <a:endParaRPr lang="en-US" dirty="0"/>
          </a:p>
          <a:p>
            <a:pPr marL="0" indent="0">
              <a:buNone/>
            </a:pPr>
            <a:endParaRPr lang="en-US" dirty="0"/>
          </a:p>
        </p:txBody>
      </p:sp>
      <p:sp>
        <p:nvSpPr>
          <p:cNvPr id="5" name="Rectangle 4"/>
          <p:cNvSpPr/>
          <p:nvPr/>
        </p:nvSpPr>
        <p:spPr>
          <a:xfrm>
            <a:off x="3842444" y="0"/>
            <a:ext cx="400487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1" y="288910"/>
            <a:ext cx="43891198" cy="2971740"/>
          </a:xfrm>
        </p:spPr>
        <p:txBody>
          <a:bodyPr/>
          <a:lstStyle/>
          <a:p>
            <a:pPr algn="ctr"/>
            <a:r>
              <a:rPr lang="en-US" dirty="0"/>
              <a:t>Learning to Fight</a:t>
            </a:r>
          </a:p>
        </p:txBody>
      </p:sp>
      <p:sp>
        <p:nvSpPr>
          <p:cNvPr id="23" name="Text Placeholder 22"/>
          <p:cNvSpPr>
            <a:spLocks noGrp="1"/>
          </p:cNvSpPr>
          <p:nvPr>
            <p:ph type="body" sz="quarter" idx="36"/>
          </p:nvPr>
        </p:nvSpPr>
        <p:spPr/>
        <p:txBody>
          <a:bodyPr/>
          <a:lstStyle/>
          <a:p>
            <a:r>
              <a:rPr lang="en-US" dirty="0">
                <a:solidFill>
                  <a:schemeClr val="bg1"/>
                </a:solidFill>
              </a:rPr>
              <a:t>Michael Cho, Annie Didier, Dustin Fontaine, Dylan Fontaine | MSiA 490-30 Deep Learning | Spring 2017 | Northwestern University</a:t>
            </a:r>
          </a:p>
        </p:txBody>
      </p:sp>
      <p:sp>
        <p:nvSpPr>
          <p:cNvPr id="67" name="Text Placeholder 66"/>
          <p:cNvSpPr>
            <a:spLocks noGrp="1"/>
          </p:cNvSpPr>
          <p:nvPr>
            <p:ph type="body" sz="quarter" idx="13"/>
          </p:nvPr>
        </p:nvSpPr>
        <p:spPr>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1143000" y="7114032"/>
            <a:ext cx="12801600" cy="8304644"/>
          </a:xfrm>
        </p:spPr>
        <p:txBody>
          <a:bodyPr anchor="t"/>
          <a:lstStyle/>
          <a:p>
            <a:r>
              <a:rPr lang="en-US" sz="3200" dirty="0"/>
              <a:t>Artificial intelligence (AI) is used in video games to control non-human “computer” players. The AI often relies on simple logic and heuristics instead of more complex models that allow the computer to closely imitate human behavior. </a:t>
            </a:r>
          </a:p>
          <a:p>
            <a:r>
              <a:rPr lang="en-US" sz="3200" dirty="0"/>
              <a:t>Games that feature a human-trained AI could be very popular among both recreational and hardcore gamers. “Play GTA VI cooperatively with AI trained by celebrity Snoop Dogg” or “Fight against AI trained by World Champion Mew2King” are possible headlines that could be used to market such games. </a:t>
            </a:r>
          </a:p>
          <a:p>
            <a:r>
              <a:rPr lang="en-US" sz="3200" dirty="0"/>
              <a:t>While reinforcement learning is commonly used to create video game AI, that approach is very time consuming and does not necessarily lead to a human-like play style. We will use the image classification framework proposed by Chen and Yi of Stanford (2016) to create an AI for the game “Rumblah: Flash Fighting Engine”.</a:t>
            </a:r>
          </a:p>
        </p:txBody>
      </p:sp>
      <p:sp>
        <p:nvSpPr>
          <p:cNvPr id="68" name="Text Placeholder 67"/>
          <p:cNvSpPr>
            <a:spLocks noGrp="1"/>
          </p:cNvSpPr>
          <p:nvPr>
            <p:ph type="body" sz="quarter" idx="37"/>
          </p:nvPr>
        </p:nvSpPr>
        <p:spPr>
          <a:xfrm>
            <a:off x="1143000" y="16250129"/>
            <a:ext cx="12801600" cy="1280160"/>
          </a:xfrm>
          <a:solidFill>
            <a:srgbClr val="520063"/>
          </a:solidFill>
        </p:spPr>
        <p:txBody>
          <a:bodyPr/>
          <a:lstStyle/>
          <a:p>
            <a:r>
              <a:rPr lang="en-US" dirty="0"/>
              <a:t>Dataset</a:t>
            </a:r>
          </a:p>
        </p:txBody>
      </p:sp>
      <p:sp>
        <p:nvSpPr>
          <p:cNvPr id="11" name="Content Placeholder 10"/>
          <p:cNvSpPr>
            <a:spLocks noGrp="1"/>
          </p:cNvSpPr>
          <p:nvPr>
            <p:ph sz="quarter" idx="38"/>
          </p:nvPr>
        </p:nvSpPr>
        <p:spPr>
          <a:xfrm>
            <a:off x="1143000" y="17802483"/>
            <a:ext cx="12801600" cy="14307955"/>
          </a:xfrm>
          <a:solidFill>
            <a:srgbClr val="E8E8E8"/>
          </a:solidFill>
        </p:spPr>
        <p:txBody>
          <a:bodyPr>
            <a:noAutofit/>
          </a:bodyPr>
          <a:lstStyle/>
          <a:p>
            <a:pPr marL="0" indent="0">
              <a:buNone/>
            </a:pPr>
            <a:r>
              <a:rPr lang="en-US" dirty="0"/>
              <a:t>We generated our dataset by recording human vs. human matches on “Rumblah: Flash Fighting Engine”. As two players fought each other, we captured screenshots of the gameplay and logged the keystrokes of one of the players. The game settings were held constant throughout recording and we always logged the keystrokes of the green player. The resulting screenshots were labelled according to which key (if any) the player was pressing while the screenshot was taken. See the example screenshots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dirty="0"/>
          </a:p>
          <a:p>
            <a:pPr marL="0" indent="0">
              <a:buNone/>
            </a:pPr>
            <a:r>
              <a:rPr lang="en-US" dirty="0"/>
              <a:t>Collecting screenshots in this manner allowed us to capture the actions that a human made based on stimuli present on the screen. In other words, the human reacted to various things on the screen such as the position of the opponent and then decided which button to press. Our dataset captures this information.  </a:t>
            </a:r>
          </a:p>
        </p:txBody>
      </p:sp>
      <p:sp>
        <p:nvSpPr>
          <p:cNvPr id="9" name="Text Placeholder 8"/>
          <p:cNvSpPr>
            <a:spLocks noGrp="1"/>
          </p:cNvSpPr>
          <p:nvPr>
            <p:ph type="body" sz="quarter" idx="21"/>
          </p:nvPr>
        </p:nvSpPr>
        <p:spPr>
          <a:solidFill>
            <a:srgbClr val="520063"/>
          </a:solidFill>
        </p:spPr>
        <p:txBody>
          <a:bodyPr/>
          <a:lstStyle/>
          <a:p>
            <a:r>
              <a:rPr lang="en-US" dirty="0"/>
              <a:t>Technical Approach</a:t>
            </a:r>
          </a:p>
        </p:txBody>
      </p:sp>
      <p:sp>
        <p:nvSpPr>
          <p:cNvPr id="18" name="Text Placeholder 17"/>
          <p:cNvSpPr>
            <a:spLocks noGrp="1"/>
          </p:cNvSpPr>
          <p:nvPr>
            <p:ph type="body" sz="quarter" idx="31"/>
          </p:nvPr>
        </p:nvSpPr>
        <p:spPr>
          <a:solidFill>
            <a:srgbClr val="520063"/>
          </a:solidFill>
        </p:spPr>
        <p:txBody>
          <a:bodyPr/>
          <a:lstStyle/>
          <a:p>
            <a:r>
              <a:rPr lang="en-US" dirty="0"/>
              <a:t>Results</a:t>
            </a:r>
          </a:p>
        </p:txBody>
      </p:sp>
      <p:sp>
        <p:nvSpPr>
          <p:cNvPr id="71" name="Text Placeholder 70"/>
          <p:cNvSpPr>
            <a:spLocks noGrp="1"/>
          </p:cNvSpPr>
          <p:nvPr>
            <p:ph type="body" sz="quarter" idx="41"/>
          </p:nvPr>
        </p:nvSpPr>
        <p:spPr>
          <a:xfrm>
            <a:off x="29951229" y="23137787"/>
            <a:ext cx="12801600" cy="1219200"/>
          </a:xfrm>
          <a:solidFill>
            <a:srgbClr val="520063"/>
          </a:solidFill>
        </p:spPr>
        <p:txBody>
          <a:bodyPr/>
          <a:lstStyle/>
          <a:p>
            <a:r>
              <a:rPr lang="en-US" dirty="0"/>
              <a:t>Conclusion</a:t>
            </a:r>
          </a:p>
        </p:txBody>
      </p:sp>
      <p:sp>
        <p:nvSpPr>
          <p:cNvPr id="15" name="Content Placeholder 14"/>
          <p:cNvSpPr>
            <a:spLocks noGrp="1"/>
          </p:cNvSpPr>
          <p:nvPr>
            <p:ph sz="quarter" idx="42"/>
          </p:nvPr>
        </p:nvSpPr>
        <p:spPr>
          <a:xfrm>
            <a:off x="29900879" y="24531222"/>
            <a:ext cx="12801600" cy="7579215"/>
          </a:xfrm>
          <a:solidFill>
            <a:srgbClr val="E8E8E8"/>
          </a:solidFill>
        </p:spPr>
        <p:txBody>
          <a:bodyPr>
            <a:normAutofit fontScale="92500" lnSpcReduction="20000"/>
          </a:bodyPr>
          <a:lstStyle/>
          <a:p>
            <a:pPr marL="0" indent="0">
              <a:buNone/>
            </a:pPr>
            <a:r>
              <a:rPr lang="en-US" sz="3500" dirty="0"/>
              <a:t>The results have demonstrated the viability of this image classification framework for creating a video game AI.  While Rumblah is a relatively simple game, this framework is general enough to be applied to any action game.  With a moderately sized sample of recorded gameplay, an image classification model can be fit and used to control an AI.  Compared to reinforcement learning, this approach is less computationally expensive and can get by with less training data.  A drawback is that this model bases the AI purely on the behavior of the human player it is trained on and instead of learning the optimal strategy itself.  This, however, can allow it to take on human like characteristics, which may be of interest to video game developers.</a:t>
            </a:r>
          </a:p>
          <a:p>
            <a:pPr marL="0" indent="0">
              <a:buNone/>
            </a:pPr>
            <a:r>
              <a:rPr lang="en-US" sz="3500" dirty="0"/>
              <a:t>To improve this work, more sophisticated methods like incorporating the time series of actions that lead up to the current screenshot could be used.  Instead of stitching the previous images together, the classifications of the last few observations could be used as predictors for the image at hand.  In addition, it would be interesting to apply this methodology to a variety of other video games to further understand its’ strengths and weaknesses.</a:t>
            </a:r>
          </a:p>
          <a:p>
            <a:endParaRPr lang="en-US" dirty="0"/>
          </a:p>
        </p:txBody>
      </p:sp>
      <p:sp>
        <p:nvSpPr>
          <p:cNvPr id="21" name="Text Placeholder 20"/>
          <p:cNvSpPr>
            <a:spLocks noGrp="1"/>
          </p:cNvSpPr>
          <p:nvPr>
            <p:ph type="body" sz="quarter" idx="34"/>
          </p:nvPr>
        </p:nvSpPr>
        <p:spPr>
          <a:xfrm>
            <a:off x="15544800" y="29655086"/>
            <a:ext cx="12801600" cy="1219200"/>
          </a:xfrm>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xfrm>
            <a:off x="15544800" y="31163627"/>
            <a:ext cx="12801600" cy="946812"/>
          </a:xfrm>
          <a:solidFill>
            <a:srgbClr val="E8E8E8"/>
          </a:solidFill>
        </p:spPr>
        <p:txBody>
          <a:bodyPr>
            <a:normAutofit/>
          </a:bodyPr>
          <a:lstStyle/>
          <a:p>
            <a:pPr marL="0" indent="0">
              <a:buNone/>
            </a:pPr>
            <a:r>
              <a:rPr lang="en-US" dirty="0">
                <a:hlinkClick r:id="rId2"/>
              </a:rPr>
              <a:t>http://cs231n.stanford.edu/reports/2016/pdfs/113_Report.pdf</a:t>
            </a:r>
            <a:endParaRPr lang="en-US" dirty="0"/>
          </a:p>
          <a:p>
            <a:pPr marL="0" indent="0">
              <a:buNone/>
            </a:pPr>
            <a:endParaRPr lang="en-US" dirty="0"/>
          </a:p>
        </p:txBody>
      </p:sp>
      <p:pic>
        <p:nvPicPr>
          <p:cNvPr id="27" name="Picture 2" descr="bg"/>
          <p:cNvPicPr>
            <a:picLocks noChangeAspect="1" noChangeArrowheads="1"/>
          </p:cNvPicPr>
          <p:nvPr/>
        </p:nvPicPr>
        <p:blipFill rotWithShape="1">
          <a:blip r:embed="rId3">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13"/>
          <p:cNvSpPr>
            <a:spLocks noGrp="1"/>
          </p:cNvSpPr>
          <p:nvPr>
            <p:ph sz="quarter" idx="27"/>
          </p:nvPr>
        </p:nvSpPr>
        <p:spPr>
          <a:xfrm>
            <a:off x="15544800" y="7114030"/>
            <a:ext cx="12801600" cy="21303287"/>
          </a:xfrm>
        </p:spPr>
        <p:txBody>
          <a:bodyPr>
            <a:noAutofit/>
          </a:bodyPr>
          <a:lstStyle/>
          <a:p>
            <a:pPr marL="0" indent="0">
              <a:buNone/>
            </a:pPr>
            <a:r>
              <a:rPr lang="en-US" b="1" dirty="0"/>
              <a:t>Fitting Models</a:t>
            </a:r>
            <a:endParaRPr lang="en-US" dirty="0"/>
          </a:p>
          <a:p>
            <a:pPr marL="0" indent="0">
              <a:buNone/>
            </a:pPr>
            <a:r>
              <a:rPr lang="en-US" dirty="0"/>
              <a:t>The initial model that we fit to our data was a simple feedforward neural network. This model was created to serve as a proof-of-concept and baseline that future models could be compared to.</a:t>
            </a:r>
          </a:p>
          <a:p>
            <a:pPr marL="0" indent="0">
              <a:buNone/>
            </a:pPr>
            <a:r>
              <a:rPr lang="en-US" dirty="0"/>
              <a:t>The next model that we fit was a convolutional neural network. Convolutional models are known to perform well with image recognition problems, so this type of model was the natural next step for us. We based our model’s architecture on the popular VGG16 model.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Since the first two models we fit only consider a single screenshot and not any previous information, we decided to fit sequential and convolutional models using “filmstrips” of four consecutive screenshots stitched together. The goal is to allow the models to consider not only the current state of the fight, but also the state just prior to current moment.</a:t>
            </a:r>
            <a:endParaRPr lang="en-US" b="1" dirty="0"/>
          </a:p>
          <a:p>
            <a:pPr marL="0" indent="0">
              <a:buNone/>
            </a:pPr>
            <a:r>
              <a:rPr lang="en-US" b="1" dirty="0"/>
              <a:t>Playing the Game</a:t>
            </a:r>
          </a:p>
          <a:p>
            <a:pPr marL="0" indent="0">
              <a:buNone/>
            </a:pPr>
            <a:r>
              <a:rPr lang="en-US" dirty="0"/>
              <a:t>To put our models into action, we developed a program that controls one of the players (the green player) in the game. It can fight against a CPU or human opponent.</a:t>
            </a:r>
          </a:p>
          <a:p>
            <a:pPr marL="0" indent="0">
              <a:buNone/>
            </a:pPr>
            <a:r>
              <a:rPr lang="en-US" dirty="0"/>
              <a:t>A pipeline was created that was similar in function to the image preprocessing in the model fitting stage.  As the game is running in the browser, screenshots are captured and downscaled, then fed into the model.  The model outputs a predicted class for the current screenshot and emulates the associated keystroke in the browser, thus controlling the green character.</a:t>
            </a:r>
          </a:p>
          <a:p>
            <a:pPr marL="0" indent="0">
              <a:buNone/>
            </a:pPr>
            <a:endParaRPr lang="en-US" b="1" dirty="0"/>
          </a:p>
          <a:p>
            <a:endParaRPr lang="en-US" b="1" dirty="0"/>
          </a:p>
          <a:p>
            <a:endParaRPr lang="en-US" b="1" dirty="0"/>
          </a:p>
          <a:p>
            <a:pPr marL="0" indent="0">
              <a:buNone/>
            </a:pPr>
            <a:endParaRPr lang="en-US" b="1" dirty="0"/>
          </a:p>
          <a:p>
            <a:pPr marL="0" indent="0">
              <a:buNone/>
            </a:pPr>
            <a:r>
              <a:rPr lang="en-US" dirty="0"/>
              <a:t>During initial trial runs of gameplay, our AI would get stuck and not perform any actions. This was due to many screenshots being classified as “Do Nothing”. Since human players rarely decide to “Do Nothing” (they only really do nothing in between subsequent button presses), we decided to deter the AI from doing nothing by downscaling the predicted probability for that class.  Thus, the AI became more active and avoided getting stuck in ruts of inaction. </a:t>
            </a:r>
          </a:p>
        </p:txBody>
      </p:sp>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99795">
                        <a14:foregroundMark x1="3282" y1="50402" x2="8205" y2="54016"/>
                        <a14:foregroundMark x1="36103" y1="68876" x2="41436" y2="75502"/>
                        <a14:foregroundMark x1="26051" y1="15663" x2="20615" y2="91566"/>
                        <a14:foregroundMark x1="58769" y1="72892" x2="64718" y2="72892"/>
                        <a14:foregroundMark x1="91487" y1="53012" x2="95077" y2="57631"/>
                        <a14:backgroundMark x1="48000" y1="20482" x2="50462" y2="76305"/>
                        <a14:backgroundMark x1="5744" y1="11044" x2="5231" y2="34337"/>
                        <a14:backgroundMark x1="95077" y1="16867" x2="95077" y2="34337"/>
                      </a14:backgroundRemoval>
                    </a14:imgEffect>
                  </a14:imgLayer>
                </a14:imgProps>
              </a:ext>
            </a:extLst>
          </a:blip>
          <a:srcRect r="51616"/>
          <a:stretch/>
        </p:blipFill>
        <p:spPr>
          <a:xfrm>
            <a:off x="12046878" y="24221"/>
            <a:ext cx="3855095" cy="4069684"/>
          </a:xfrm>
          <a:prstGeom prst="rect">
            <a:avLst/>
          </a:prstGeom>
        </p:spPr>
      </p:pic>
      <p:pic>
        <p:nvPicPr>
          <p:cNvPr id="168" name="Picture 167"/>
          <p:cNvPicPr>
            <a:picLocks noChangeAspect="1"/>
          </p:cNvPicPr>
          <p:nvPr/>
        </p:nvPicPr>
        <p:blipFill rotWithShape="1">
          <a:blip r:embed="rId6">
            <a:extLst>
              <a:ext uri="{BEBA8EAE-BF5A-486C-A8C5-ECC9F3942E4B}">
                <a14:imgProps xmlns:a14="http://schemas.microsoft.com/office/drawing/2010/main">
                  <a14:imgLayer r:embed="rId5">
                    <a14:imgEffect>
                      <a14:backgroundRemoval t="0" b="100000" l="0" r="99795">
                        <a14:foregroundMark x1="3282" y1="50402" x2="8205" y2="54016"/>
                        <a14:foregroundMark x1="36103" y1="68876" x2="41436" y2="75502"/>
                        <a14:foregroundMark x1="26051" y1="15663" x2="20615" y2="91566"/>
                        <a14:foregroundMark x1="58769" y1="72892" x2="64718" y2="72892"/>
                        <a14:foregroundMark x1="91487" y1="53012" x2="95077" y2="57631"/>
                        <a14:backgroundMark x1="48000" y1="20482" x2="50462" y2="76305"/>
                        <a14:backgroundMark x1="5744" y1="11044" x2="5231" y2="34337"/>
                        <a14:backgroundMark x1="95077" y1="16867" x2="95077" y2="34337"/>
                      </a14:backgroundRemoval>
                    </a14:imgEffect>
                  </a14:imgLayer>
                </a14:imgProps>
              </a:ext>
            </a:extLst>
          </a:blip>
          <a:srcRect l="45521"/>
          <a:stretch/>
        </p:blipFill>
        <p:spPr>
          <a:xfrm>
            <a:off x="27529435" y="30466"/>
            <a:ext cx="4329842" cy="4059413"/>
          </a:xfrm>
          <a:prstGeom prst="rect">
            <a:avLst/>
          </a:prstGeom>
        </p:spPr>
      </p:pic>
      <p:grpSp>
        <p:nvGrpSpPr>
          <p:cNvPr id="65" name="Group 64"/>
          <p:cNvGrpSpPr/>
          <p:nvPr/>
        </p:nvGrpSpPr>
        <p:grpSpPr>
          <a:xfrm>
            <a:off x="1628808" y="22470506"/>
            <a:ext cx="11962907" cy="1899016"/>
            <a:chOff x="1544253" y="23434167"/>
            <a:chExt cx="11962907" cy="1899016"/>
          </a:xfrm>
        </p:grpSpPr>
        <p:pic>
          <p:nvPicPr>
            <p:cNvPr id="7" name="Picture 6"/>
            <p:cNvPicPr>
              <a:picLocks noChangeAspect="1"/>
            </p:cNvPicPr>
            <p:nvPr/>
          </p:nvPicPr>
          <p:blipFill rotWithShape="1">
            <a:blip r:embed="rId7"/>
            <a:srcRect l="16209" t="10082" r="16737" b="5762"/>
            <a:stretch/>
          </p:blipFill>
          <p:spPr>
            <a:xfrm>
              <a:off x="1544253" y="23456243"/>
              <a:ext cx="2628900" cy="1854993"/>
            </a:xfrm>
            <a:prstGeom prst="rect">
              <a:avLst/>
            </a:prstGeom>
          </p:spPr>
        </p:pic>
        <p:pic>
          <p:nvPicPr>
            <p:cNvPr id="12" name="Picture 11"/>
            <p:cNvPicPr>
              <a:picLocks noChangeAspect="1"/>
            </p:cNvPicPr>
            <p:nvPr/>
          </p:nvPicPr>
          <p:blipFill rotWithShape="1">
            <a:blip r:embed="rId8"/>
            <a:srcRect l="16379" t="9510" r="15969" b="6568"/>
            <a:stretch/>
          </p:blipFill>
          <p:spPr>
            <a:xfrm>
              <a:off x="7757909" y="23462555"/>
              <a:ext cx="2647886" cy="1846737"/>
            </a:xfrm>
            <a:prstGeom prst="rect">
              <a:avLst/>
            </a:prstGeom>
          </p:spPr>
        </p:pic>
        <p:pic>
          <p:nvPicPr>
            <p:cNvPr id="13" name="Picture 12"/>
            <p:cNvPicPr>
              <a:picLocks noChangeAspect="1"/>
            </p:cNvPicPr>
            <p:nvPr/>
          </p:nvPicPr>
          <p:blipFill rotWithShape="1">
            <a:blip r:embed="rId9"/>
            <a:srcRect l="14568" t="9510" r="17288" b="5098"/>
            <a:stretch/>
          </p:blipFill>
          <p:spPr>
            <a:xfrm>
              <a:off x="4637942" y="23434167"/>
              <a:ext cx="2655178" cy="1870628"/>
            </a:xfrm>
            <a:prstGeom prst="rect">
              <a:avLst/>
            </a:prstGeom>
          </p:spPr>
        </p:pic>
        <p:pic>
          <p:nvPicPr>
            <p:cNvPr id="31" name="Picture 30"/>
            <p:cNvPicPr>
              <a:picLocks noChangeAspect="1"/>
            </p:cNvPicPr>
            <p:nvPr/>
          </p:nvPicPr>
          <p:blipFill rotWithShape="1">
            <a:blip r:embed="rId10"/>
            <a:srcRect l="15717" t="9502" r="15663" b="5719"/>
            <a:stretch/>
          </p:blipFill>
          <p:spPr>
            <a:xfrm>
              <a:off x="10822173" y="23468129"/>
              <a:ext cx="2684987" cy="1865054"/>
            </a:xfrm>
            <a:prstGeom prst="rect">
              <a:avLst/>
            </a:prstGeom>
          </p:spPr>
        </p:pic>
      </p:grpSp>
      <p:sp>
        <p:nvSpPr>
          <p:cNvPr id="167" name="Content Placeholder 10"/>
          <p:cNvSpPr>
            <a:spLocks noGrp="1"/>
          </p:cNvSpPr>
          <p:nvPr>
            <p:ph sz="quarter" idx="38"/>
          </p:nvPr>
        </p:nvSpPr>
        <p:spPr>
          <a:xfrm>
            <a:off x="1192207" y="24350975"/>
            <a:ext cx="12801600" cy="797713"/>
          </a:xfrm>
          <a:noFill/>
        </p:spPr>
        <p:txBody>
          <a:bodyPr>
            <a:noAutofit/>
          </a:bodyPr>
          <a:lstStyle/>
          <a:p>
            <a:pPr marL="0" indent="0" algn="ctr">
              <a:buNone/>
            </a:pPr>
            <a:r>
              <a:rPr lang="en-US" i="1" dirty="0"/>
              <a:t>From left to right, these screenshots were labelled “Right”, “Left”, “Punch”, and “Do Nothing”.</a:t>
            </a:r>
          </a:p>
        </p:txBody>
      </p:sp>
      <p:cxnSp>
        <p:nvCxnSpPr>
          <p:cNvPr id="205" name="Straight Connector 204"/>
          <p:cNvCxnSpPr>
            <a:stCxn id="50" idx="6"/>
          </p:cNvCxnSpPr>
          <p:nvPr/>
        </p:nvCxnSpPr>
        <p:spPr bwMode="auto">
          <a:xfrm>
            <a:off x="24129108" y="23270040"/>
            <a:ext cx="560479" cy="95213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Straight Connector 206"/>
          <p:cNvCxnSpPr>
            <a:stCxn id="52" idx="6"/>
          </p:cNvCxnSpPr>
          <p:nvPr/>
        </p:nvCxnSpPr>
        <p:spPr bwMode="auto">
          <a:xfrm>
            <a:off x="24129108" y="23770399"/>
            <a:ext cx="560479" cy="45177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Straight Connector 207"/>
          <p:cNvCxnSpPr>
            <a:stCxn id="51" idx="6"/>
          </p:cNvCxnSpPr>
          <p:nvPr/>
        </p:nvCxnSpPr>
        <p:spPr bwMode="auto">
          <a:xfrm flipV="1">
            <a:off x="24129108" y="24222174"/>
            <a:ext cx="560479" cy="4664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Group 9"/>
          <p:cNvGrpSpPr/>
          <p:nvPr/>
        </p:nvGrpSpPr>
        <p:grpSpPr>
          <a:xfrm>
            <a:off x="15660727" y="23065348"/>
            <a:ext cx="12233864" cy="1886327"/>
            <a:chOff x="15660727" y="23996915"/>
            <a:chExt cx="12233864" cy="1886327"/>
          </a:xfrm>
        </p:grpSpPr>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39707" y="24323231"/>
              <a:ext cx="1259327" cy="1259327"/>
            </a:xfrm>
            <a:prstGeom prst="rect">
              <a:avLst/>
            </a:prstGeom>
          </p:spPr>
        </p:pic>
        <p:cxnSp>
          <p:nvCxnSpPr>
            <p:cNvPr id="228" name="Straight Arrow Connector 227"/>
            <p:cNvCxnSpPr/>
            <p:nvPr/>
          </p:nvCxnSpPr>
          <p:spPr>
            <a:xfrm>
              <a:off x="19066973" y="24916820"/>
              <a:ext cx="66572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21183899" y="24927853"/>
              <a:ext cx="66572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15660727" y="24019793"/>
              <a:ext cx="3275597" cy="1840573"/>
              <a:chOff x="15660727" y="17619000"/>
              <a:chExt cx="3275597" cy="1840573"/>
            </a:xfrm>
          </p:grpSpPr>
          <p:pic>
            <p:nvPicPr>
              <p:cNvPr id="102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660727" y="17619000"/>
                <a:ext cx="3275597" cy="1840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7" name="Picture 276"/>
              <p:cNvPicPr>
                <a:picLocks noChangeAspect="1"/>
              </p:cNvPicPr>
              <p:nvPr/>
            </p:nvPicPr>
            <p:blipFill rotWithShape="1">
              <a:blip r:embed="rId8"/>
              <a:srcRect l="16379" t="9510" r="15969" b="6568"/>
              <a:stretch/>
            </p:blipFill>
            <p:spPr>
              <a:xfrm>
                <a:off x="16112027" y="17802753"/>
                <a:ext cx="2367042" cy="1549614"/>
              </a:xfrm>
              <a:prstGeom prst="rect">
                <a:avLst/>
              </a:prstGeom>
            </p:spPr>
          </p:pic>
        </p:grpSp>
        <p:grpSp>
          <p:nvGrpSpPr>
            <p:cNvPr id="242" name="Group 241"/>
            <p:cNvGrpSpPr/>
            <p:nvPr/>
          </p:nvGrpSpPr>
          <p:grpSpPr>
            <a:xfrm>
              <a:off x="21989244" y="23996915"/>
              <a:ext cx="3843183" cy="1886327"/>
              <a:chOff x="22415110" y="17596122"/>
              <a:chExt cx="3843183" cy="1886327"/>
            </a:xfrm>
          </p:grpSpPr>
          <p:grpSp>
            <p:nvGrpSpPr>
              <p:cNvPr id="240" name="Group 239"/>
              <p:cNvGrpSpPr/>
              <p:nvPr/>
            </p:nvGrpSpPr>
            <p:grpSpPr>
              <a:xfrm>
                <a:off x="22415110" y="17596122"/>
                <a:ext cx="3102544" cy="1886327"/>
                <a:chOff x="22415110" y="17596122"/>
                <a:chExt cx="3102544" cy="1886327"/>
              </a:xfrm>
            </p:grpSpPr>
            <p:grpSp>
              <p:nvGrpSpPr>
                <p:cNvPr id="215" name="Group 214"/>
                <p:cNvGrpSpPr/>
                <p:nvPr/>
              </p:nvGrpSpPr>
              <p:grpSpPr>
                <a:xfrm>
                  <a:off x="22415110" y="17596122"/>
                  <a:ext cx="2701312" cy="1886327"/>
                  <a:chOff x="15152443" y="24251728"/>
                  <a:chExt cx="11241249" cy="7849769"/>
                </a:xfrm>
              </p:grpSpPr>
              <p:grpSp>
                <p:nvGrpSpPr>
                  <p:cNvPr id="42" name="Group 41"/>
                  <p:cNvGrpSpPr/>
                  <p:nvPr/>
                </p:nvGrpSpPr>
                <p:grpSpPr>
                  <a:xfrm>
                    <a:off x="15152443" y="24251728"/>
                    <a:ext cx="11241249" cy="7849769"/>
                    <a:chOff x="3276600" y="1600200"/>
                    <a:chExt cx="2518508" cy="1758677"/>
                  </a:xfrm>
                </p:grpSpPr>
                <p:sp>
                  <p:nvSpPr>
                    <p:cNvPr id="43" name="Oval 42"/>
                    <p:cNvSpPr/>
                    <p:nvPr/>
                  </p:nvSpPr>
                  <p:spPr bwMode="auto">
                    <a:xfrm>
                      <a:off x="3430927" y="1918267"/>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44" name="Oval 43"/>
                    <p:cNvSpPr/>
                    <p:nvPr/>
                  </p:nvSpPr>
                  <p:spPr bwMode="auto">
                    <a:xfrm>
                      <a:off x="3430927" y="2849459"/>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45" name="Oval 44"/>
                    <p:cNvSpPr/>
                    <p:nvPr/>
                  </p:nvSpPr>
                  <p:spPr bwMode="auto">
                    <a:xfrm>
                      <a:off x="3430927" y="2384766"/>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46" name="Oval 45"/>
                    <p:cNvSpPr/>
                    <p:nvPr/>
                  </p:nvSpPr>
                  <p:spPr bwMode="auto">
                    <a:xfrm>
                      <a:off x="4195190" y="166471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47" name="Oval 46"/>
                    <p:cNvSpPr/>
                    <p:nvPr/>
                  </p:nvSpPr>
                  <p:spPr bwMode="auto">
                    <a:xfrm>
                      <a:off x="4195190" y="2595908"/>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48" name="Oval 47"/>
                    <p:cNvSpPr/>
                    <p:nvPr/>
                  </p:nvSpPr>
                  <p:spPr bwMode="auto">
                    <a:xfrm>
                      <a:off x="4195190" y="2131214"/>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49" name="Oval 48"/>
                    <p:cNvSpPr/>
                    <p:nvPr/>
                  </p:nvSpPr>
                  <p:spPr bwMode="auto">
                    <a:xfrm>
                      <a:off x="4194288" y="3060601"/>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50" name="Oval 49"/>
                    <p:cNvSpPr/>
                    <p:nvPr/>
                  </p:nvSpPr>
                  <p:spPr bwMode="auto">
                    <a:xfrm>
                      <a:off x="5017202" y="1663813"/>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51" name="Oval 50"/>
                    <p:cNvSpPr/>
                    <p:nvPr/>
                  </p:nvSpPr>
                  <p:spPr bwMode="auto">
                    <a:xfrm>
                      <a:off x="5017202" y="259500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52" name="Oval 51"/>
                    <p:cNvSpPr/>
                    <p:nvPr/>
                  </p:nvSpPr>
                  <p:spPr bwMode="auto">
                    <a:xfrm>
                      <a:off x="5017202" y="2130312"/>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53" name="Oval 52"/>
                    <p:cNvSpPr/>
                    <p:nvPr/>
                  </p:nvSpPr>
                  <p:spPr bwMode="auto">
                    <a:xfrm>
                      <a:off x="5016300" y="3059699"/>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cxnSp>
                  <p:nvCxnSpPr>
                    <p:cNvPr id="55" name="Straight Connector 54"/>
                    <p:cNvCxnSpPr>
                      <a:stCxn id="43" idx="6"/>
                      <a:endCxn id="46" idx="2"/>
                    </p:cNvCxnSpPr>
                    <p:nvPr/>
                  </p:nvCxnSpPr>
                  <p:spPr bwMode="auto">
                    <a:xfrm flipV="1">
                      <a:off x="3685381" y="1791942"/>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a:stCxn id="43" idx="6"/>
                      <a:endCxn id="48" idx="2"/>
                    </p:cNvCxnSpPr>
                    <p:nvPr/>
                  </p:nvCxnSpPr>
                  <p:spPr bwMode="auto">
                    <a:xfrm>
                      <a:off x="3685381" y="2045494"/>
                      <a:ext cx="509810" cy="212947"/>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p:cNvCxnSpPr>
                      <a:stCxn id="43" idx="6"/>
                      <a:endCxn id="47" idx="2"/>
                    </p:cNvCxnSpPr>
                    <p:nvPr/>
                  </p:nvCxnSpPr>
                  <p:spPr bwMode="auto">
                    <a:xfrm>
                      <a:off x="3685381" y="2045494"/>
                      <a:ext cx="509810" cy="67764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a:stCxn id="43" idx="6"/>
                      <a:endCxn id="49" idx="2"/>
                    </p:cNvCxnSpPr>
                    <p:nvPr/>
                  </p:nvCxnSpPr>
                  <p:spPr bwMode="auto">
                    <a:xfrm>
                      <a:off x="3685381" y="2045494"/>
                      <a:ext cx="508907" cy="114233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a:stCxn id="45" idx="6"/>
                      <a:endCxn id="46" idx="2"/>
                    </p:cNvCxnSpPr>
                    <p:nvPr/>
                  </p:nvCxnSpPr>
                  <p:spPr bwMode="auto">
                    <a:xfrm flipV="1">
                      <a:off x="3685381" y="1791942"/>
                      <a:ext cx="509810" cy="72005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stCxn id="45" idx="6"/>
                      <a:endCxn id="48" idx="2"/>
                    </p:cNvCxnSpPr>
                    <p:nvPr/>
                  </p:nvCxnSpPr>
                  <p:spPr bwMode="auto">
                    <a:xfrm flipV="1">
                      <a:off x="3685381" y="2258441"/>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45" idx="6"/>
                      <a:endCxn id="47" idx="2"/>
                    </p:cNvCxnSpPr>
                    <p:nvPr/>
                  </p:nvCxnSpPr>
                  <p:spPr bwMode="auto">
                    <a:xfrm>
                      <a:off x="3685381" y="2511993"/>
                      <a:ext cx="509810"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p:cNvCxnSpPr>
                      <a:stCxn id="44" idx="6"/>
                      <a:endCxn id="46" idx="2"/>
                    </p:cNvCxnSpPr>
                    <p:nvPr/>
                  </p:nvCxnSpPr>
                  <p:spPr bwMode="auto">
                    <a:xfrm flipV="1">
                      <a:off x="3685381" y="1791942"/>
                      <a:ext cx="509810" cy="118474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a:stCxn id="44" idx="6"/>
                      <a:endCxn id="48" idx="2"/>
                    </p:cNvCxnSpPr>
                    <p:nvPr/>
                  </p:nvCxnSpPr>
                  <p:spPr bwMode="auto">
                    <a:xfrm flipV="1">
                      <a:off x="3685381" y="2258441"/>
                      <a:ext cx="509810" cy="71824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p:cNvCxnSpPr>
                      <a:stCxn id="44" idx="6"/>
                      <a:endCxn id="47" idx="2"/>
                    </p:cNvCxnSpPr>
                    <p:nvPr/>
                  </p:nvCxnSpPr>
                  <p:spPr bwMode="auto">
                    <a:xfrm flipV="1">
                      <a:off x="3685381" y="2723135"/>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p:cNvCxnSpPr>
                      <a:stCxn id="44" idx="6"/>
                      <a:endCxn id="49" idx="2"/>
                    </p:cNvCxnSpPr>
                    <p:nvPr/>
                  </p:nvCxnSpPr>
                  <p:spPr bwMode="auto">
                    <a:xfrm>
                      <a:off x="3685381" y="2976686"/>
                      <a:ext cx="508907"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a:stCxn id="50" idx="2"/>
                      <a:endCxn id="46" idx="6"/>
                    </p:cNvCxnSpPr>
                    <p:nvPr/>
                  </p:nvCxnSpPr>
                  <p:spPr bwMode="auto">
                    <a:xfrm flipH="1">
                      <a:off x="4449644" y="1791040"/>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74"/>
                    <p:cNvCxnSpPr>
                      <a:stCxn id="52" idx="2"/>
                      <a:endCxn id="46" idx="6"/>
                    </p:cNvCxnSpPr>
                    <p:nvPr/>
                  </p:nvCxnSpPr>
                  <p:spPr bwMode="auto">
                    <a:xfrm flipH="1" flipV="1">
                      <a:off x="4449644" y="1791942"/>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51" idx="2"/>
                      <a:endCxn id="46" idx="6"/>
                    </p:cNvCxnSpPr>
                    <p:nvPr/>
                  </p:nvCxnSpPr>
                  <p:spPr bwMode="auto">
                    <a:xfrm flipH="1" flipV="1">
                      <a:off x="4449644" y="1791942"/>
                      <a:ext cx="567558" cy="9302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stCxn id="53" idx="2"/>
                      <a:endCxn id="46" idx="6"/>
                    </p:cNvCxnSpPr>
                    <p:nvPr/>
                  </p:nvCxnSpPr>
                  <p:spPr bwMode="auto">
                    <a:xfrm flipH="1" flipV="1">
                      <a:off x="4449644" y="1791942"/>
                      <a:ext cx="566656" cy="13949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50" idx="2"/>
                      <a:endCxn id="48" idx="6"/>
                    </p:cNvCxnSpPr>
                    <p:nvPr/>
                  </p:nvCxnSpPr>
                  <p:spPr bwMode="auto">
                    <a:xfrm flipH="1">
                      <a:off x="4449644" y="1791040"/>
                      <a:ext cx="567558" cy="46740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stCxn id="52" idx="2"/>
                      <a:endCxn id="48" idx="6"/>
                    </p:cNvCxnSpPr>
                    <p:nvPr/>
                  </p:nvCxnSpPr>
                  <p:spPr bwMode="auto">
                    <a:xfrm flipH="1">
                      <a:off x="4449644" y="2257539"/>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51" idx="2"/>
                      <a:endCxn id="48" idx="6"/>
                    </p:cNvCxnSpPr>
                    <p:nvPr/>
                  </p:nvCxnSpPr>
                  <p:spPr bwMode="auto">
                    <a:xfrm flipH="1" flipV="1">
                      <a:off x="4449644" y="2258441"/>
                      <a:ext cx="567558"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stCxn id="53" idx="2"/>
                      <a:endCxn id="48" idx="6"/>
                    </p:cNvCxnSpPr>
                    <p:nvPr/>
                  </p:nvCxnSpPr>
                  <p:spPr bwMode="auto">
                    <a:xfrm flipH="1" flipV="1">
                      <a:off x="4449644" y="2258441"/>
                      <a:ext cx="566656" cy="92848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50" idx="2"/>
                      <a:endCxn id="47" idx="6"/>
                    </p:cNvCxnSpPr>
                    <p:nvPr/>
                  </p:nvCxnSpPr>
                  <p:spPr bwMode="auto">
                    <a:xfrm flipH="1">
                      <a:off x="4449644" y="1791040"/>
                      <a:ext cx="567558" cy="93209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stCxn id="52" idx="2"/>
                      <a:endCxn id="47" idx="6"/>
                    </p:cNvCxnSpPr>
                    <p:nvPr/>
                  </p:nvCxnSpPr>
                  <p:spPr bwMode="auto">
                    <a:xfrm flipH="1">
                      <a:off x="4449644" y="2257539"/>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stCxn id="51" idx="2"/>
                      <a:endCxn id="47" idx="6"/>
                    </p:cNvCxnSpPr>
                    <p:nvPr/>
                  </p:nvCxnSpPr>
                  <p:spPr bwMode="auto">
                    <a:xfrm flipH="1">
                      <a:off x="4449644" y="2722233"/>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stCxn id="53" idx="2"/>
                      <a:endCxn id="47" idx="6"/>
                    </p:cNvCxnSpPr>
                    <p:nvPr/>
                  </p:nvCxnSpPr>
                  <p:spPr bwMode="auto">
                    <a:xfrm flipH="1" flipV="1">
                      <a:off x="4449644" y="2723135"/>
                      <a:ext cx="566656"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stCxn id="50" idx="2"/>
                      <a:endCxn id="49" idx="6"/>
                    </p:cNvCxnSpPr>
                    <p:nvPr/>
                  </p:nvCxnSpPr>
                  <p:spPr bwMode="auto">
                    <a:xfrm flipH="1">
                      <a:off x="4448742" y="1791040"/>
                      <a:ext cx="568460" cy="139678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stCxn id="52" idx="2"/>
                      <a:endCxn id="49" idx="6"/>
                    </p:cNvCxnSpPr>
                    <p:nvPr/>
                  </p:nvCxnSpPr>
                  <p:spPr bwMode="auto">
                    <a:xfrm flipH="1">
                      <a:off x="4448742" y="2257539"/>
                      <a:ext cx="568460" cy="930289"/>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51" idx="2"/>
                      <a:endCxn id="49" idx="6"/>
                    </p:cNvCxnSpPr>
                    <p:nvPr/>
                  </p:nvCxnSpPr>
                  <p:spPr bwMode="auto">
                    <a:xfrm flipH="1">
                      <a:off x="4448742" y="2722233"/>
                      <a:ext cx="568460"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stCxn id="53" idx="2"/>
                      <a:endCxn id="49" idx="6"/>
                    </p:cNvCxnSpPr>
                    <p:nvPr/>
                  </p:nvCxnSpPr>
                  <p:spPr bwMode="auto">
                    <a:xfrm flipH="1">
                      <a:off x="4448742" y="3186926"/>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50" idx="6"/>
                    </p:cNvCxnSpPr>
                    <p:nvPr/>
                  </p:nvCxnSpPr>
                  <p:spPr bwMode="auto">
                    <a:xfrm>
                      <a:off x="5271656" y="1791040"/>
                      <a:ext cx="522550" cy="12903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2" idx="6"/>
                    </p:cNvCxnSpPr>
                    <p:nvPr/>
                  </p:nvCxnSpPr>
                  <p:spPr bwMode="auto">
                    <a:xfrm flipV="1">
                      <a:off x="5271656" y="1920075"/>
                      <a:ext cx="522550" cy="33746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51" idx="6"/>
                    </p:cNvCxnSpPr>
                    <p:nvPr/>
                  </p:nvCxnSpPr>
                  <p:spPr bwMode="auto">
                    <a:xfrm flipV="1">
                      <a:off x="5271656" y="1920075"/>
                      <a:ext cx="522550" cy="80215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53" idx="6"/>
                    </p:cNvCxnSpPr>
                    <p:nvPr/>
                  </p:nvCxnSpPr>
                  <p:spPr bwMode="auto">
                    <a:xfrm flipV="1">
                      <a:off x="5270754" y="1920075"/>
                      <a:ext cx="523452" cy="126685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Rounded Rectangle 93"/>
                    <p:cNvSpPr/>
                    <p:nvPr/>
                  </p:nvSpPr>
                  <p:spPr bwMode="auto">
                    <a:xfrm>
                      <a:off x="3276600" y="1748631"/>
                      <a:ext cx="563107" cy="1526723"/>
                    </a:xfrm>
                    <a:prstGeom prst="roundRect">
                      <a:avLst/>
                    </a:prstGeom>
                    <a:noFill/>
                    <a:ln w="28575"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95" name="Rounded Rectangle 94"/>
                    <p:cNvSpPr/>
                    <p:nvPr/>
                  </p:nvSpPr>
                  <p:spPr bwMode="auto">
                    <a:xfrm>
                      <a:off x="4039510" y="1600200"/>
                      <a:ext cx="563107" cy="1758677"/>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96" name="Rounded Rectangle 95"/>
                    <p:cNvSpPr/>
                    <p:nvPr/>
                  </p:nvSpPr>
                  <p:spPr bwMode="auto">
                    <a:xfrm>
                      <a:off x="4861973" y="1600200"/>
                      <a:ext cx="563107" cy="1758677"/>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cxnSp>
                  <p:nvCxnSpPr>
                    <p:cNvPr id="102" name="Straight Connector 101"/>
                    <p:cNvCxnSpPr/>
                    <p:nvPr/>
                  </p:nvCxnSpPr>
                  <p:spPr bwMode="auto">
                    <a:xfrm>
                      <a:off x="3685381" y="2511993"/>
                      <a:ext cx="508907" cy="67583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Straight Connector 107"/>
                    <p:cNvCxnSpPr>
                      <a:stCxn id="50" idx="6"/>
                    </p:cNvCxnSpPr>
                    <p:nvPr/>
                  </p:nvCxnSpPr>
                  <p:spPr bwMode="auto">
                    <a:xfrm>
                      <a:off x="5271656" y="1791040"/>
                      <a:ext cx="523452" cy="127152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Straight Connector 108"/>
                    <p:cNvCxnSpPr>
                      <a:stCxn id="52" idx="6"/>
                    </p:cNvCxnSpPr>
                    <p:nvPr/>
                  </p:nvCxnSpPr>
                  <p:spPr bwMode="auto">
                    <a:xfrm>
                      <a:off x="5271656" y="2257539"/>
                      <a:ext cx="523452" cy="805029"/>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Straight Connector 109"/>
                    <p:cNvCxnSpPr>
                      <a:stCxn id="51" idx="6"/>
                    </p:cNvCxnSpPr>
                    <p:nvPr/>
                  </p:nvCxnSpPr>
                  <p:spPr bwMode="auto">
                    <a:xfrm>
                      <a:off x="5271656" y="2722233"/>
                      <a:ext cx="523452" cy="34033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Straight Connector 110"/>
                    <p:cNvCxnSpPr>
                      <a:stCxn id="53" idx="6"/>
                    </p:cNvCxnSpPr>
                    <p:nvPr/>
                  </p:nvCxnSpPr>
                  <p:spPr bwMode="auto">
                    <a:xfrm flipV="1">
                      <a:off x="5270754" y="3062568"/>
                      <a:ext cx="524354" cy="12435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4" name="Straight Connector 203"/>
                  <p:cNvCxnSpPr/>
                  <p:nvPr/>
                </p:nvCxnSpPr>
                <p:spPr bwMode="auto">
                  <a:xfrm>
                    <a:off x="24057286" y="25111602"/>
                    <a:ext cx="2336405" cy="226341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Straight Connector 205"/>
                  <p:cNvCxnSpPr>
                    <a:stCxn id="52" idx="6"/>
                  </p:cNvCxnSpPr>
                  <p:nvPr/>
                </p:nvCxnSpPr>
                <p:spPr bwMode="auto">
                  <a:xfrm>
                    <a:off x="24057286" y="27185729"/>
                    <a:ext cx="2336405" cy="1892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Connector 208"/>
                  <p:cNvCxnSpPr>
                    <a:stCxn id="51" idx="6"/>
                  </p:cNvCxnSpPr>
                  <p:nvPr/>
                </p:nvCxnSpPr>
                <p:spPr bwMode="auto">
                  <a:xfrm flipV="1">
                    <a:off x="24057286" y="27375020"/>
                    <a:ext cx="2336405" cy="188484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Straight Connector 210"/>
                  <p:cNvCxnSpPr/>
                  <p:nvPr/>
                </p:nvCxnSpPr>
                <p:spPr bwMode="auto">
                  <a:xfrm flipV="1">
                    <a:off x="24057286" y="27375020"/>
                    <a:ext cx="2336405" cy="395898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Straight Connector 213"/>
                  <p:cNvCxnSpPr>
                    <a:stCxn id="53" idx="6"/>
                  </p:cNvCxnSpPr>
                  <p:nvPr/>
                </p:nvCxnSpPr>
                <p:spPr bwMode="auto">
                  <a:xfrm flipV="1">
                    <a:off x="24053260" y="29065746"/>
                    <a:ext cx="2336403" cy="2268257"/>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6" name="Group 225"/>
                <p:cNvGrpSpPr/>
                <p:nvPr/>
              </p:nvGrpSpPr>
              <p:grpSpPr>
                <a:xfrm>
                  <a:off x="25101805" y="17726204"/>
                  <a:ext cx="415849" cy="1626163"/>
                  <a:chOff x="25579088" y="17182603"/>
                  <a:chExt cx="638111" cy="2495313"/>
                </a:xfrm>
              </p:grpSpPr>
              <p:pic>
                <p:nvPicPr>
                  <p:cNvPr id="217"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579088" y="17182603"/>
                    <a:ext cx="638110" cy="64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8"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579089" y="17799005"/>
                    <a:ext cx="638110" cy="64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0" name="Picture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579088" y="18427849"/>
                    <a:ext cx="638110" cy="64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1" name="TextBox 220"/>
                  <p:cNvSpPr txBox="1"/>
                  <p:nvPr/>
                </p:nvSpPr>
                <p:spPr>
                  <a:xfrm>
                    <a:off x="25579090" y="18578535"/>
                    <a:ext cx="638109" cy="286542"/>
                  </a:xfrm>
                  <a:prstGeom prst="rect">
                    <a:avLst/>
                  </a:prstGeom>
                  <a:noFill/>
                </p:spPr>
                <p:txBody>
                  <a:bodyPr wrap="square" rtlCol="0">
                    <a:spAutoFit/>
                  </a:bodyPr>
                  <a:lstStyle/>
                  <a:p>
                    <a:pPr algn="ctr"/>
                    <a:r>
                      <a:rPr lang="en-US" sz="500" b="1" dirty="0"/>
                      <a:t>Punch</a:t>
                    </a:r>
                  </a:p>
                </p:txBody>
              </p:sp>
              <p:sp>
                <p:nvSpPr>
                  <p:cNvPr id="224" name="Rounded Rectangle 223"/>
                  <p:cNvSpPr/>
                  <p:nvPr/>
                </p:nvSpPr>
                <p:spPr>
                  <a:xfrm>
                    <a:off x="25585084" y="19084468"/>
                    <a:ext cx="594360" cy="593448"/>
                  </a:xfrm>
                  <a:prstGeom prst="round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grpSp>
          <p:sp>
            <p:nvSpPr>
              <p:cNvPr id="241" name="Rectangle 240"/>
              <p:cNvSpPr/>
              <p:nvPr/>
            </p:nvSpPr>
            <p:spPr>
              <a:xfrm>
                <a:off x="25517654" y="18619382"/>
                <a:ext cx="740639" cy="133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281" name="Rectangle 280"/>
              <p:cNvSpPr/>
              <p:nvPr/>
            </p:nvSpPr>
            <p:spPr>
              <a:xfrm>
                <a:off x="25517654" y="19092017"/>
                <a:ext cx="370319" cy="139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282" name="Rectangle 281"/>
              <p:cNvSpPr/>
              <p:nvPr/>
            </p:nvSpPr>
            <p:spPr>
              <a:xfrm>
                <a:off x="25517653" y="17865116"/>
                <a:ext cx="92579" cy="139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283" name="Rectangle 282"/>
              <p:cNvSpPr/>
              <p:nvPr/>
            </p:nvSpPr>
            <p:spPr>
              <a:xfrm>
                <a:off x="25521732" y="18266817"/>
                <a:ext cx="45720" cy="1393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cxnSp>
          <p:nvCxnSpPr>
            <p:cNvPr id="284" name="Straight Arrow Connector 283"/>
            <p:cNvCxnSpPr/>
            <p:nvPr/>
          </p:nvCxnSpPr>
          <p:spPr>
            <a:xfrm>
              <a:off x="25897910" y="24927853"/>
              <a:ext cx="66572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43" name="Group 242"/>
            <p:cNvGrpSpPr/>
            <p:nvPr/>
          </p:nvGrpSpPr>
          <p:grpSpPr>
            <a:xfrm>
              <a:off x="26769997" y="24376046"/>
              <a:ext cx="1124594" cy="1128066"/>
              <a:chOff x="28243956" y="17981004"/>
              <a:chExt cx="1124594" cy="1128066"/>
            </a:xfrm>
          </p:grpSpPr>
          <p:pic>
            <p:nvPicPr>
              <p:cNvPr id="287"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243956" y="17981004"/>
                <a:ext cx="1124594" cy="1128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 name="TextBox 285"/>
              <p:cNvSpPr txBox="1"/>
              <p:nvPr/>
            </p:nvSpPr>
            <p:spPr>
              <a:xfrm>
                <a:off x="28243956" y="18346750"/>
                <a:ext cx="1124594" cy="338554"/>
              </a:xfrm>
              <a:prstGeom prst="rect">
                <a:avLst/>
              </a:prstGeom>
              <a:noFill/>
            </p:spPr>
            <p:txBody>
              <a:bodyPr wrap="square" rtlCol="0">
                <a:spAutoFit/>
              </a:bodyPr>
              <a:lstStyle/>
              <a:p>
                <a:pPr algn="ctr"/>
                <a:r>
                  <a:rPr lang="en-US" sz="1600" b="1" dirty="0"/>
                  <a:t>Punch</a:t>
                </a:r>
                <a:endParaRPr lang="en-US" sz="500" b="1" dirty="0"/>
              </a:p>
            </p:txBody>
          </p:sp>
        </p:grpSp>
      </p:grpSp>
      <p:sp>
        <p:nvSpPr>
          <p:cNvPr id="291" name="Content Placeholder 10"/>
          <p:cNvSpPr>
            <a:spLocks noGrp="1"/>
          </p:cNvSpPr>
          <p:nvPr>
            <p:ph sz="quarter" idx="38"/>
          </p:nvPr>
        </p:nvSpPr>
        <p:spPr>
          <a:xfrm>
            <a:off x="15660727" y="24898617"/>
            <a:ext cx="3275597" cy="632384"/>
          </a:xfrm>
          <a:noFill/>
        </p:spPr>
        <p:txBody>
          <a:bodyPr>
            <a:noAutofit/>
          </a:bodyPr>
          <a:lstStyle/>
          <a:p>
            <a:pPr marL="0" indent="0" algn="ctr">
              <a:buNone/>
            </a:pPr>
            <a:r>
              <a:rPr lang="en-US" sz="2400" i="1" dirty="0"/>
              <a:t>Raw Screenshot       </a:t>
            </a:r>
          </a:p>
        </p:txBody>
      </p:sp>
      <p:sp>
        <p:nvSpPr>
          <p:cNvPr id="292" name="Content Placeholder 10"/>
          <p:cNvSpPr>
            <a:spLocks noGrp="1"/>
          </p:cNvSpPr>
          <p:nvPr>
            <p:ph sz="quarter" idx="38"/>
          </p:nvPr>
        </p:nvSpPr>
        <p:spPr>
          <a:xfrm>
            <a:off x="19303584" y="24680076"/>
            <a:ext cx="2449789" cy="971240"/>
          </a:xfrm>
          <a:noFill/>
        </p:spPr>
        <p:txBody>
          <a:bodyPr>
            <a:noAutofit/>
          </a:bodyPr>
          <a:lstStyle/>
          <a:p>
            <a:pPr marL="0" indent="0" algn="ctr">
              <a:buNone/>
            </a:pPr>
            <a:r>
              <a:rPr lang="en-US" sz="2400" i="1" dirty="0"/>
              <a:t>Downscaled 56x56</a:t>
            </a:r>
          </a:p>
        </p:txBody>
      </p:sp>
      <p:sp>
        <p:nvSpPr>
          <p:cNvPr id="293" name="Content Placeholder 10"/>
          <p:cNvSpPr>
            <a:spLocks noGrp="1"/>
          </p:cNvSpPr>
          <p:nvPr>
            <p:ph sz="quarter" idx="38"/>
          </p:nvPr>
        </p:nvSpPr>
        <p:spPr>
          <a:xfrm>
            <a:off x="21989244" y="24920706"/>
            <a:ext cx="3843183" cy="778737"/>
          </a:xfrm>
          <a:noFill/>
        </p:spPr>
        <p:txBody>
          <a:bodyPr>
            <a:noAutofit/>
          </a:bodyPr>
          <a:lstStyle/>
          <a:p>
            <a:pPr marL="0" indent="0" algn="ctr">
              <a:buNone/>
            </a:pPr>
            <a:r>
              <a:rPr lang="en-US" sz="2400" i="1" dirty="0"/>
              <a:t>Classified by Model</a:t>
            </a:r>
          </a:p>
        </p:txBody>
      </p:sp>
      <p:sp>
        <p:nvSpPr>
          <p:cNvPr id="294" name="Content Placeholder 10"/>
          <p:cNvSpPr>
            <a:spLocks noGrp="1"/>
          </p:cNvSpPr>
          <p:nvPr>
            <p:ph sz="quarter" idx="38"/>
          </p:nvPr>
        </p:nvSpPr>
        <p:spPr>
          <a:xfrm>
            <a:off x="26064402" y="24623173"/>
            <a:ext cx="2535783" cy="1083537"/>
          </a:xfrm>
          <a:noFill/>
        </p:spPr>
        <p:txBody>
          <a:bodyPr>
            <a:noAutofit/>
          </a:bodyPr>
          <a:lstStyle/>
          <a:p>
            <a:pPr marL="0" indent="0" algn="ctr">
              <a:buNone/>
            </a:pPr>
            <a:r>
              <a:rPr lang="en-US" sz="2400" i="1" dirty="0"/>
              <a:t>Keystroke Emulated</a:t>
            </a:r>
          </a:p>
        </p:txBody>
      </p:sp>
      <p:sp>
        <p:nvSpPr>
          <p:cNvPr id="129" name="Content Placeholder 7"/>
          <p:cNvSpPr>
            <a:spLocks noGrp="1"/>
          </p:cNvSpPr>
          <p:nvPr>
            <p:ph sz="quarter" idx="32"/>
          </p:nvPr>
        </p:nvSpPr>
        <p:spPr>
          <a:xfrm>
            <a:off x="29946600" y="11234386"/>
            <a:ext cx="12755880" cy="2920728"/>
          </a:xfrm>
        </p:spPr>
        <p:txBody>
          <a:bodyPr/>
          <a:lstStyle/>
          <a:p>
            <a:pPr marL="0" indent="0">
              <a:buNone/>
            </a:pPr>
            <a:r>
              <a:rPr lang="en-US" dirty="0"/>
              <a:t>An interesting finding we had is that the models generally focus on the same things that humans do when playing the game. The pixels that turned out to be the most important when classifying a new image usually corresponded to the location of the two players and occasionally the combo-meter. See the example heatmaps below.</a:t>
            </a:r>
          </a:p>
        </p:txBody>
      </p:sp>
      <p:sp>
        <p:nvSpPr>
          <p:cNvPr id="132" name="Content Placeholder 10"/>
          <p:cNvSpPr>
            <a:spLocks noGrp="1"/>
          </p:cNvSpPr>
          <p:nvPr>
            <p:ph sz="quarter" idx="38"/>
          </p:nvPr>
        </p:nvSpPr>
        <p:spPr>
          <a:xfrm>
            <a:off x="29897392" y="17797745"/>
            <a:ext cx="9095237" cy="1624332"/>
          </a:xfrm>
          <a:noFill/>
        </p:spPr>
        <p:txBody>
          <a:bodyPr>
            <a:noAutofit/>
          </a:bodyPr>
          <a:lstStyle/>
          <a:p>
            <a:pPr marL="0" indent="0">
              <a:buNone/>
            </a:pPr>
            <a:r>
              <a:rPr lang="en-US" i="1" dirty="0"/>
              <a:t>The top row shows actual screenshots and the bottom row shows the corresponding heatmaps.</a:t>
            </a:r>
          </a:p>
        </p:txBody>
      </p:sp>
      <p:sp>
        <p:nvSpPr>
          <p:cNvPr id="133" name="Content Placeholder 10"/>
          <p:cNvSpPr>
            <a:spLocks noGrp="1"/>
          </p:cNvSpPr>
          <p:nvPr>
            <p:ph sz="quarter" idx="38"/>
          </p:nvPr>
        </p:nvSpPr>
        <p:spPr>
          <a:xfrm>
            <a:off x="30162911" y="17344512"/>
            <a:ext cx="1654233" cy="589373"/>
          </a:xfrm>
          <a:noFill/>
        </p:spPr>
        <p:txBody>
          <a:bodyPr>
            <a:noAutofit/>
          </a:bodyPr>
          <a:lstStyle/>
          <a:p>
            <a:pPr marL="0" indent="0" algn="ctr">
              <a:buNone/>
            </a:pPr>
            <a:r>
              <a:rPr lang="en-US" sz="1600" i="1" dirty="0"/>
              <a:t>Right</a:t>
            </a:r>
          </a:p>
        </p:txBody>
      </p:sp>
      <p:sp>
        <p:nvSpPr>
          <p:cNvPr id="135" name="Content Placeholder 7"/>
          <p:cNvSpPr>
            <a:spLocks noGrp="1"/>
          </p:cNvSpPr>
          <p:nvPr>
            <p:ph sz="quarter" idx="32"/>
          </p:nvPr>
        </p:nvSpPr>
        <p:spPr>
          <a:xfrm>
            <a:off x="29900879" y="10515337"/>
            <a:ext cx="12801600" cy="2350664"/>
          </a:xfrm>
        </p:spPr>
        <p:txBody>
          <a:bodyPr/>
          <a:lstStyle/>
          <a:p>
            <a:pPr marL="0" indent="0">
              <a:buNone/>
            </a:pPr>
            <a:r>
              <a:rPr lang="en-US" dirty="0"/>
              <a:t>of 56% (based on a random sample of 100 screenshots).  </a:t>
            </a:r>
          </a:p>
          <a:p>
            <a:pPr marL="0" indent="0">
              <a:buNone/>
            </a:pPr>
            <a:endParaRPr lang="en-US" dirty="0"/>
          </a:p>
        </p:txBody>
      </p:sp>
      <p:sp>
        <p:nvSpPr>
          <p:cNvPr id="136" name="Content Placeholder 7"/>
          <p:cNvSpPr>
            <a:spLocks noGrp="1"/>
          </p:cNvSpPr>
          <p:nvPr>
            <p:ph sz="quarter" idx="32"/>
          </p:nvPr>
        </p:nvSpPr>
        <p:spPr>
          <a:xfrm>
            <a:off x="29897393" y="19313093"/>
            <a:ext cx="12755880" cy="4235770"/>
          </a:xfrm>
        </p:spPr>
        <p:txBody>
          <a:bodyPr>
            <a:normAutofit/>
          </a:bodyPr>
          <a:lstStyle/>
          <a:p>
            <a:pPr marL="0" indent="0">
              <a:buNone/>
            </a:pPr>
            <a:r>
              <a:rPr lang="en-US" dirty="0"/>
              <a:t>An aspect of the AI’s performance that is difficult to measure is how human-like it plays the game. Based on our observation, the AI plays similar to how humans play, with the general strategy of moving towards the opponent if they are out of attack range, and repeatedly punching the opponent if they are within attack range. However, the AI appears to play more predictably than a human. We believe that adding stochasticity to the AI’s decision making could solve this issue.</a:t>
            </a:r>
          </a:p>
        </p:txBody>
      </p:sp>
      <p:sp>
        <p:nvSpPr>
          <p:cNvPr id="139" name="Content Placeholder 10"/>
          <p:cNvSpPr>
            <a:spLocks noGrp="1"/>
          </p:cNvSpPr>
          <p:nvPr>
            <p:ph sz="quarter" idx="38"/>
          </p:nvPr>
        </p:nvSpPr>
        <p:spPr>
          <a:xfrm>
            <a:off x="32405420" y="17344512"/>
            <a:ext cx="1631678" cy="589373"/>
          </a:xfrm>
          <a:noFill/>
        </p:spPr>
        <p:txBody>
          <a:bodyPr>
            <a:noAutofit/>
          </a:bodyPr>
          <a:lstStyle/>
          <a:p>
            <a:pPr marL="0" indent="0" algn="ctr">
              <a:buNone/>
            </a:pPr>
            <a:r>
              <a:rPr lang="en-US" sz="1600" i="1" dirty="0"/>
              <a:t>Punch</a:t>
            </a:r>
          </a:p>
        </p:txBody>
      </p:sp>
      <p:sp>
        <p:nvSpPr>
          <p:cNvPr id="143" name="Content Placeholder 10"/>
          <p:cNvSpPr>
            <a:spLocks noGrp="1"/>
          </p:cNvSpPr>
          <p:nvPr>
            <p:ph sz="quarter" idx="38"/>
          </p:nvPr>
        </p:nvSpPr>
        <p:spPr>
          <a:xfrm>
            <a:off x="34563563" y="17344512"/>
            <a:ext cx="1650735" cy="589373"/>
          </a:xfrm>
          <a:noFill/>
        </p:spPr>
        <p:txBody>
          <a:bodyPr>
            <a:noAutofit/>
          </a:bodyPr>
          <a:lstStyle/>
          <a:p>
            <a:pPr marL="0" indent="0" algn="ctr">
              <a:buNone/>
            </a:pPr>
            <a:r>
              <a:rPr lang="en-US" sz="1600" i="1" dirty="0"/>
              <a:t>Do Nothing</a:t>
            </a:r>
          </a:p>
        </p:txBody>
      </p:sp>
      <p:sp>
        <p:nvSpPr>
          <p:cNvPr id="145" name="Content Placeholder 10"/>
          <p:cNvSpPr>
            <a:spLocks noGrp="1"/>
          </p:cNvSpPr>
          <p:nvPr>
            <p:ph sz="quarter" idx="38"/>
          </p:nvPr>
        </p:nvSpPr>
        <p:spPr>
          <a:xfrm>
            <a:off x="36812510" y="17399210"/>
            <a:ext cx="1642332" cy="589373"/>
          </a:xfrm>
          <a:noFill/>
        </p:spPr>
        <p:txBody>
          <a:bodyPr>
            <a:noAutofit/>
          </a:bodyPr>
          <a:lstStyle/>
          <a:p>
            <a:pPr marL="0" indent="0" algn="ctr">
              <a:buNone/>
            </a:pPr>
            <a:r>
              <a:rPr lang="en-US" sz="1600" i="1" dirty="0"/>
              <a:t>Left</a:t>
            </a:r>
          </a:p>
        </p:txBody>
      </p:sp>
      <p:pic>
        <p:nvPicPr>
          <p:cNvPr id="16" name="Picture 2" descr="https://i.groupme.com/204x363.png.b8c134f010ca4ac0b7ca384401f93659"/>
          <p:cNvPicPr>
            <a:picLocks noChangeAspect="1" noChangeArrowheads="1"/>
          </p:cNvPicPr>
          <p:nvPr/>
        </p:nvPicPr>
        <p:blipFill rotWithShape="1">
          <a:blip r:embed="rId17">
            <a:extLst>
              <a:ext uri="{28A0092B-C50C-407E-A947-70E740481C1C}">
                <a14:useLocalDpi xmlns:a14="http://schemas.microsoft.com/office/drawing/2010/main" val="0"/>
              </a:ext>
            </a:extLst>
          </a:blip>
          <a:srcRect l="11346" t="6046" r="15962" b="53391"/>
          <a:stretch/>
        </p:blipFill>
        <p:spPr bwMode="auto">
          <a:xfrm>
            <a:off x="30151512" y="15777708"/>
            <a:ext cx="1685344" cy="1673352"/>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https://i.groupme.com/204x363.png.b8c134f010ca4ac0b7ca384401f93659"/>
          <p:cNvPicPr>
            <a:picLocks noChangeAspect="1" noChangeArrowheads="1"/>
          </p:cNvPicPr>
          <p:nvPr/>
        </p:nvPicPr>
        <p:blipFill rotWithShape="1">
          <a:blip r:embed="rId17">
            <a:extLst>
              <a:ext uri="{28A0092B-C50C-407E-A947-70E740481C1C}">
                <a14:useLocalDpi xmlns:a14="http://schemas.microsoft.com/office/drawing/2010/main" val="0"/>
              </a:ext>
            </a:extLst>
          </a:blip>
          <a:srcRect l="11308" t="54095" r="15964" b="4877"/>
          <a:stretch/>
        </p:blipFill>
        <p:spPr bwMode="auto">
          <a:xfrm>
            <a:off x="30151512" y="14027926"/>
            <a:ext cx="1667016" cy="16733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groupme.com/1258x353.png.891f2ff19b7f43698d276f76ac5f66a6"/>
          <p:cNvPicPr>
            <a:picLocks noChangeAspect="1" noChangeArrowheads="1"/>
          </p:cNvPicPr>
          <p:nvPr/>
        </p:nvPicPr>
        <p:blipFill rotWithShape="1">
          <a:blip r:embed="rId18">
            <a:extLst>
              <a:ext uri="{28A0092B-C50C-407E-A947-70E740481C1C}">
                <a14:useLocalDpi xmlns:a14="http://schemas.microsoft.com/office/drawing/2010/main" val="0"/>
              </a:ext>
            </a:extLst>
          </a:blip>
          <a:srcRect l="22307" t="54857" r="65562" b="4112"/>
          <a:stretch/>
        </p:blipFill>
        <p:spPr bwMode="auto">
          <a:xfrm>
            <a:off x="38889084" y="13991829"/>
            <a:ext cx="2649426"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https://i.groupme.com/1258x353.png.891f2ff19b7f43698d276f76ac5f66a6"/>
          <p:cNvPicPr>
            <a:picLocks noChangeAspect="1" noChangeArrowheads="1"/>
          </p:cNvPicPr>
          <p:nvPr/>
        </p:nvPicPr>
        <p:blipFill rotWithShape="1">
          <a:blip r:embed="rId18">
            <a:extLst>
              <a:ext uri="{28A0092B-C50C-407E-A947-70E740481C1C}">
                <a14:useLocalDpi xmlns:a14="http://schemas.microsoft.com/office/drawing/2010/main" val="0"/>
              </a:ext>
            </a:extLst>
          </a:blip>
          <a:srcRect l="22301" t="6867" r="65568" b="52102"/>
          <a:stretch/>
        </p:blipFill>
        <p:spPr bwMode="auto">
          <a:xfrm>
            <a:off x="38897501" y="16615448"/>
            <a:ext cx="2649426"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136"/>
          <p:cNvPicPr/>
          <p:nvPr/>
        </p:nvPicPr>
        <p:blipFill rotWithShape="1">
          <a:blip r:embed="rId19"/>
          <a:srcRect l="22458" t="8320" r="65761" b="52186"/>
          <a:stretch/>
        </p:blipFill>
        <p:spPr>
          <a:xfrm>
            <a:off x="32358582" y="15809619"/>
            <a:ext cx="1659788" cy="1637596"/>
          </a:xfrm>
          <a:prstGeom prst="rect">
            <a:avLst/>
          </a:prstGeom>
        </p:spPr>
      </p:pic>
      <p:pic>
        <p:nvPicPr>
          <p:cNvPr id="138" name="Picture 137"/>
          <p:cNvPicPr/>
          <p:nvPr/>
        </p:nvPicPr>
        <p:blipFill rotWithShape="1">
          <a:blip r:embed="rId19"/>
          <a:srcRect l="22372" t="55486" r="65845" b="3597"/>
          <a:stretch/>
        </p:blipFill>
        <p:spPr>
          <a:xfrm>
            <a:off x="32356899" y="14036715"/>
            <a:ext cx="1659788" cy="1664208"/>
          </a:xfrm>
          <a:prstGeom prst="rect">
            <a:avLst/>
          </a:prstGeom>
        </p:spPr>
      </p:pic>
      <p:pic>
        <p:nvPicPr>
          <p:cNvPr id="140" name="Picture 139"/>
          <p:cNvPicPr/>
          <p:nvPr/>
        </p:nvPicPr>
        <p:blipFill rotWithShape="1">
          <a:blip r:embed="rId20"/>
          <a:srcRect l="22509" t="55811" r="65772" b="2705"/>
          <a:stretch/>
        </p:blipFill>
        <p:spPr>
          <a:xfrm>
            <a:off x="34535183" y="14026411"/>
            <a:ext cx="1664208" cy="1664208"/>
          </a:xfrm>
          <a:prstGeom prst="rect">
            <a:avLst/>
          </a:prstGeom>
        </p:spPr>
      </p:pic>
      <p:pic>
        <p:nvPicPr>
          <p:cNvPr id="142" name="Picture 141"/>
          <p:cNvPicPr/>
          <p:nvPr/>
        </p:nvPicPr>
        <p:blipFill rotWithShape="1">
          <a:blip r:embed="rId20"/>
          <a:srcRect l="22509" t="6560" r="65772" b="51956"/>
          <a:stretch/>
        </p:blipFill>
        <p:spPr>
          <a:xfrm>
            <a:off x="34533077" y="15792553"/>
            <a:ext cx="1664208" cy="1664208"/>
          </a:xfrm>
          <a:prstGeom prst="rect">
            <a:avLst/>
          </a:prstGeom>
        </p:spPr>
      </p:pic>
      <p:pic>
        <p:nvPicPr>
          <p:cNvPr id="144" name="Picture 143"/>
          <p:cNvPicPr/>
          <p:nvPr/>
        </p:nvPicPr>
        <p:blipFill rotWithShape="1">
          <a:blip r:embed="rId21"/>
          <a:srcRect l="22540" t="55678" r="65719" b="2518"/>
          <a:stretch/>
        </p:blipFill>
        <p:spPr bwMode="auto">
          <a:xfrm>
            <a:off x="36739689" y="14025622"/>
            <a:ext cx="1673352" cy="1673352"/>
          </a:xfrm>
          <a:prstGeom prst="rect">
            <a:avLst/>
          </a:prstGeom>
          <a:ln>
            <a:noFill/>
          </a:ln>
          <a:extLst>
            <a:ext uri="{53640926-AAD7-44D8-BBD7-CCE9431645EC}">
              <a14:shadowObscured xmlns:a14="http://schemas.microsoft.com/office/drawing/2010/main"/>
            </a:ext>
          </a:extLst>
        </p:spPr>
      </p:pic>
      <p:pic>
        <p:nvPicPr>
          <p:cNvPr id="146" name="Picture 145"/>
          <p:cNvPicPr/>
          <p:nvPr/>
        </p:nvPicPr>
        <p:blipFill rotWithShape="1">
          <a:blip r:embed="rId21"/>
          <a:srcRect l="22760" t="6342" r="65499" b="51854"/>
          <a:stretch/>
        </p:blipFill>
        <p:spPr bwMode="auto">
          <a:xfrm>
            <a:off x="36765894" y="15789039"/>
            <a:ext cx="1673352" cy="1673352"/>
          </a:xfrm>
          <a:prstGeom prst="rect">
            <a:avLst/>
          </a:prstGeom>
          <a:ln>
            <a:noFill/>
          </a:ln>
          <a:extLst>
            <a:ext uri="{53640926-AAD7-44D8-BBD7-CCE9431645EC}">
              <a14:shadowObscured xmlns:a14="http://schemas.microsoft.com/office/drawing/2010/main"/>
            </a:ext>
          </a:extLst>
        </p:spPr>
      </p:pic>
      <p:sp>
        <p:nvSpPr>
          <p:cNvPr id="147" name="Content Placeholder 10"/>
          <p:cNvSpPr>
            <a:spLocks noGrp="1"/>
          </p:cNvSpPr>
          <p:nvPr>
            <p:ph sz="quarter" idx="38"/>
          </p:nvPr>
        </p:nvSpPr>
        <p:spPr>
          <a:xfrm>
            <a:off x="38974400" y="19061728"/>
            <a:ext cx="2488019" cy="589373"/>
          </a:xfrm>
          <a:noFill/>
        </p:spPr>
        <p:txBody>
          <a:bodyPr>
            <a:noAutofit/>
          </a:bodyPr>
          <a:lstStyle/>
          <a:p>
            <a:pPr marL="0" indent="0" algn="ctr">
              <a:buNone/>
            </a:pPr>
            <a:r>
              <a:rPr lang="en-US" sz="1600" i="1" dirty="0"/>
              <a:t>Right</a:t>
            </a:r>
          </a:p>
        </p:txBody>
      </p:sp>
      <p:graphicFrame>
        <p:nvGraphicFramePr>
          <p:cNvPr id="25" name="Table 24"/>
          <p:cNvGraphicFramePr>
            <a:graphicFrameLocks noGrp="1"/>
          </p:cNvGraphicFramePr>
          <p:nvPr>
            <p:extLst>
              <p:ext uri="{D42A27DB-BD31-4B8C-83A1-F6EECF244321}">
                <p14:modId xmlns:p14="http://schemas.microsoft.com/office/powerpoint/2010/main" val="3513749751"/>
              </p:ext>
            </p:extLst>
          </p:nvPr>
        </p:nvGraphicFramePr>
        <p:xfrm>
          <a:off x="2200308" y="28609822"/>
          <a:ext cx="4048092" cy="3074515"/>
        </p:xfrm>
        <a:graphic>
          <a:graphicData uri="http://schemas.openxmlformats.org/drawingml/2006/table">
            <a:tbl>
              <a:tblPr/>
              <a:tblGrid>
                <a:gridCol w="1869015">
                  <a:extLst>
                    <a:ext uri="{9D8B030D-6E8A-4147-A177-3AD203B41FA5}">
                      <a16:colId xmlns:a16="http://schemas.microsoft.com/office/drawing/2014/main" val="3532179493"/>
                    </a:ext>
                  </a:extLst>
                </a:gridCol>
                <a:gridCol w="2179077">
                  <a:extLst>
                    <a:ext uri="{9D8B030D-6E8A-4147-A177-3AD203B41FA5}">
                      <a16:colId xmlns:a16="http://schemas.microsoft.com/office/drawing/2014/main" val="772655010"/>
                    </a:ext>
                  </a:extLst>
                </a:gridCol>
              </a:tblGrid>
              <a:tr h="447675">
                <a:tc>
                  <a:txBody>
                    <a:bodyPr/>
                    <a:lstStyle/>
                    <a:p>
                      <a:pPr algn="r" rtl="0" fontAlgn="t">
                        <a:spcBef>
                          <a:spcPts val="0"/>
                        </a:spcBef>
                        <a:spcAft>
                          <a:spcPts val="0"/>
                        </a:spcAft>
                      </a:pPr>
                      <a:r>
                        <a:rPr lang="en-US" sz="1600" b="0" i="0" u="none" strike="noStrike" dirty="0">
                          <a:solidFill>
                            <a:srgbClr val="FFFFFF"/>
                          </a:solidFill>
                          <a:effectLst/>
                          <a:latin typeface="Arial" panose="020B0604020202020204" pitchFamily="34" charset="0"/>
                        </a:rPr>
                        <a:t>Games</a:t>
                      </a:r>
                      <a:endParaRPr lang="en-US" sz="8800" b="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50</a:t>
                      </a:r>
                      <a:endParaRPr lang="en-US" sz="8800" b="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84252558"/>
                  </a:ext>
                </a:extLst>
              </a:tr>
              <a:tr h="455140">
                <a:tc>
                  <a:txBody>
                    <a:bodyPr/>
                    <a:lstStyle/>
                    <a:p>
                      <a:pPr algn="r" rtl="0" fontAlgn="t">
                        <a:spcBef>
                          <a:spcPts val="0"/>
                        </a:spcBef>
                        <a:spcAft>
                          <a:spcPts val="0"/>
                        </a:spcAft>
                      </a:pPr>
                      <a:r>
                        <a:rPr lang="en-US" sz="1600" b="0" i="0" u="none" strike="noStrike" dirty="0">
                          <a:solidFill>
                            <a:srgbClr val="FFFFFF"/>
                          </a:solidFill>
                          <a:effectLst/>
                          <a:latin typeface="Arial" panose="020B0604020202020204" pitchFamily="34" charset="0"/>
                        </a:rPr>
                        <a:t>Screenshot Count</a:t>
                      </a:r>
                      <a:endParaRPr lang="en-US" sz="8800" b="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25,000 (20,000 train)</a:t>
                      </a:r>
                      <a:endParaRPr lang="en-US" sz="8800" b="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83568755"/>
                  </a:ext>
                </a:extLst>
              </a:tr>
              <a:tr h="381000">
                <a:tc>
                  <a:txBody>
                    <a:bodyPr/>
                    <a:lstStyle/>
                    <a:p>
                      <a:pPr algn="r" rtl="0" fontAlgn="t">
                        <a:spcBef>
                          <a:spcPts val="0"/>
                        </a:spcBef>
                        <a:spcAft>
                          <a:spcPts val="0"/>
                        </a:spcAft>
                      </a:pPr>
                      <a:r>
                        <a:rPr lang="en-US" sz="1600" b="0" i="0" u="none" strike="noStrike">
                          <a:solidFill>
                            <a:srgbClr val="FFFFFF"/>
                          </a:solidFill>
                          <a:effectLst/>
                          <a:latin typeface="Arial" panose="020B0604020202020204" pitchFamily="34" charset="0"/>
                        </a:rPr>
                        <a:t>Original Size</a:t>
                      </a:r>
                      <a:endParaRPr lang="en-US" sz="8800" b="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976px x 650px</a:t>
                      </a:r>
                      <a:endParaRPr lang="en-US" sz="8800" b="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678373140"/>
                  </a:ext>
                </a:extLst>
              </a:tr>
              <a:tr h="381000">
                <a:tc>
                  <a:txBody>
                    <a:bodyPr/>
                    <a:lstStyle/>
                    <a:p>
                      <a:pPr algn="r" rtl="0" fontAlgn="t">
                        <a:spcBef>
                          <a:spcPts val="0"/>
                        </a:spcBef>
                        <a:spcAft>
                          <a:spcPts val="0"/>
                        </a:spcAft>
                      </a:pPr>
                      <a:r>
                        <a:rPr lang="en-US" sz="1600" b="0" i="0" u="none" strike="noStrike">
                          <a:solidFill>
                            <a:srgbClr val="FFFFFF"/>
                          </a:solidFill>
                          <a:effectLst/>
                          <a:latin typeface="Arial" panose="020B0604020202020204" pitchFamily="34" charset="0"/>
                        </a:rPr>
                        <a:t>Downscaled</a:t>
                      </a:r>
                      <a:endParaRPr lang="en-US" sz="8800" b="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56px x 56px</a:t>
                      </a:r>
                      <a:endParaRPr lang="en-US" sz="8800" b="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470903129"/>
                  </a:ext>
                </a:extLst>
              </a:tr>
              <a:tr h="381000">
                <a:tc>
                  <a:txBody>
                    <a:bodyPr/>
                    <a:lstStyle/>
                    <a:p>
                      <a:pPr algn="r" rtl="0" fontAlgn="t">
                        <a:spcBef>
                          <a:spcPts val="0"/>
                        </a:spcBef>
                        <a:spcAft>
                          <a:spcPts val="0"/>
                        </a:spcAft>
                      </a:pPr>
                      <a:r>
                        <a:rPr lang="en-US" sz="1600" b="0" i="0" u="none" strike="noStrike">
                          <a:solidFill>
                            <a:srgbClr val="FFFFFF"/>
                          </a:solidFill>
                          <a:effectLst/>
                          <a:latin typeface="Arial" panose="020B0604020202020204" pitchFamily="34" charset="0"/>
                        </a:rPr>
                        <a:t>Frequency </a:t>
                      </a:r>
                      <a:endParaRPr lang="en-US" sz="8800" b="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 per second</a:t>
                      </a:r>
                      <a:endParaRPr lang="en-US" sz="8800" b="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783340746"/>
                  </a:ext>
                </a:extLst>
              </a:tr>
              <a:tr h="381000">
                <a:tc>
                  <a:txBody>
                    <a:bodyPr/>
                    <a:lstStyle/>
                    <a:p>
                      <a:pPr algn="r" rtl="0" fontAlgn="t">
                        <a:spcBef>
                          <a:spcPts val="0"/>
                        </a:spcBef>
                        <a:spcAft>
                          <a:spcPts val="0"/>
                        </a:spcAft>
                      </a:pPr>
                      <a:r>
                        <a:rPr lang="en-US" sz="1600" b="0" i="0" u="none" strike="noStrike">
                          <a:solidFill>
                            <a:srgbClr val="FFFFFF"/>
                          </a:solidFill>
                          <a:effectLst/>
                          <a:latin typeface="Arial" panose="020B0604020202020204" pitchFamily="34" charset="0"/>
                        </a:rPr>
                        <a:t>Format</a:t>
                      </a:r>
                      <a:endParaRPr lang="en-US" sz="8800" b="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RGB</a:t>
                      </a:r>
                      <a:endParaRPr lang="en-US" sz="8800" b="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79010159"/>
                  </a:ext>
                </a:extLst>
              </a:tr>
              <a:tr h="381000">
                <a:tc>
                  <a:txBody>
                    <a:bodyPr/>
                    <a:lstStyle/>
                    <a:p>
                      <a:pPr algn="r" rtl="0" fontAlgn="t">
                        <a:spcBef>
                          <a:spcPts val="0"/>
                        </a:spcBef>
                        <a:spcAft>
                          <a:spcPts val="0"/>
                        </a:spcAft>
                      </a:pPr>
                      <a:r>
                        <a:rPr lang="en-US" sz="1600" b="0" i="0" u="none" strike="noStrike">
                          <a:solidFill>
                            <a:srgbClr val="FFFFFF"/>
                          </a:solidFill>
                          <a:effectLst/>
                          <a:latin typeface="Arial" panose="020B0604020202020204" pitchFamily="34" charset="0"/>
                        </a:rPr>
                        <a:t>Player</a:t>
                      </a:r>
                      <a:endParaRPr lang="en-US" sz="8800" b="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Dustin</a:t>
                      </a:r>
                      <a:endParaRPr lang="en-US" sz="8800" b="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4675207"/>
                  </a:ext>
                </a:extLst>
              </a:tr>
            </a:tbl>
          </a:graphicData>
        </a:graphic>
      </p:graphicFrame>
      <p:sp>
        <p:nvSpPr>
          <p:cNvPr id="26" name="Rectangle 7"/>
          <p:cNvSpPr>
            <a:spLocks noChangeArrowheads="1"/>
          </p:cNvSpPr>
          <p:nvPr/>
        </p:nvSpPr>
        <p:spPr bwMode="auto">
          <a:xfrm>
            <a:off x="4417773" y="25916637"/>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8" name="Picture 27"/>
          <p:cNvPicPr>
            <a:picLocks noChangeAspect="1"/>
          </p:cNvPicPr>
          <p:nvPr/>
        </p:nvPicPr>
        <p:blipFill>
          <a:blip r:embed="rId22"/>
          <a:stretch>
            <a:fillRect/>
          </a:stretch>
        </p:blipFill>
        <p:spPr>
          <a:xfrm>
            <a:off x="7353903" y="28609821"/>
            <a:ext cx="5375793" cy="3077447"/>
          </a:xfrm>
          <a:prstGeom prst="rect">
            <a:avLst/>
          </a:prstGeom>
        </p:spPr>
      </p:pic>
      <p:pic>
        <p:nvPicPr>
          <p:cNvPr id="1033" name="Picture 9" descr="https://lh3.googleusercontent.com/Pmhy6w9G9wFEjGBaq9FKUShEdCjcOMQYfx_IRtimkMludfGhliyQb3VW04poIRWHXBqToYnn3nlKCr-Wb3zlzW6QvzRgDBsfJF7M5n9090HLqLDCm9OtgDUgyILGwfgd6PmPlx2LOpk"/>
          <p:cNvPicPr>
            <a:picLocks noChangeAspect="1" noChangeArrowheads="1"/>
          </p:cNvPicPr>
          <p:nvPr/>
        </p:nvPicPr>
        <p:blipFill rotWithShape="1">
          <a:blip r:embed="rId23">
            <a:extLst>
              <a:ext uri="{28A0092B-C50C-407E-A947-70E740481C1C}">
                <a14:useLocalDpi xmlns:a14="http://schemas.microsoft.com/office/drawing/2010/main" val="0"/>
              </a:ext>
            </a:extLst>
          </a:blip>
          <a:srcRect l="13399" t="7129" r="2508" b="7887"/>
          <a:stretch/>
        </p:blipFill>
        <p:spPr bwMode="auto">
          <a:xfrm>
            <a:off x="36677516" y="7064966"/>
            <a:ext cx="5618806" cy="3511126"/>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s://lh6.googleusercontent.com/GAceFiGVmS_2uSuRUci4CcZFZA_-TtquHf79PekIe_979s0OD8vzp7n6YW0MeAlpAYCUjqjqUM32nluEhY5wXDwAi2N6E73T30ZMjpO4hXaIXcJmQKq73bj0Xq4GSqu7jK9Ti6PWh7U"/>
          <p:cNvPicPr>
            <a:picLocks noChangeAspect="1" noChangeArrowheads="1"/>
          </p:cNvPicPr>
          <p:nvPr/>
        </p:nvPicPr>
        <p:blipFill rotWithShape="1">
          <a:blip r:embed="rId24">
            <a:extLst>
              <a:ext uri="{28A0092B-C50C-407E-A947-70E740481C1C}">
                <a14:useLocalDpi xmlns:a14="http://schemas.microsoft.com/office/drawing/2010/main" val="0"/>
              </a:ext>
            </a:extLst>
          </a:blip>
          <a:srcRect t="2817" b="4482"/>
          <a:stretch/>
        </p:blipFill>
        <p:spPr bwMode="auto">
          <a:xfrm>
            <a:off x="15626465" y="11995477"/>
            <a:ext cx="12268126" cy="246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1182</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Science Poster</vt:lpstr>
      <vt:lpstr>Learning to Fight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2016-04-09T00:58:54Z</dcterms:created>
  <dcterms:modified xsi:type="dcterms:W3CDTF">2017-05-30T23:29:47Z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