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97" r:id="rId6"/>
    <p:sldId id="298" r:id="rId7"/>
    <p:sldId id="261" r:id="rId8"/>
    <p:sldId id="262" r:id="rId9"/>
    <p:sldId id="299" r:id="rId10"/>
    <p:sldId id="300" r:id="rId11"/>
    <p:sldId id="301" r:id="rId12"/>
    <p:sldId id="308" r:id="rId13"/>
    <p:sldId id="302" r:id="rId14"/>
    <p:sldId id="305" r:id="rId15"/>
    <p:sldId id="306" r:id="rId16"/>
    <p:sldId id="307" r:id="rId17"/>
    <p:sldId id="309" r:id="rId18"/>
    <p:sldId id="310" r:id="rId19"/>
    <p:sldId id="311" r:id="rId20"/>
    <p:sldId id="312" r:id="rId21"/>
    <p:sldId id="313" r:id="rId22"/>
    <p:sldId id="315" r:id="rId23"/>
    <p:sldId id="316" r:id="rId24"/>
    <p:sldId id="317" r:id="rId25"/>
    <p:sldId id="318" r:id="rId26"/>
    <p:sldId id="319" r:id="rId27"/>
  </p:sldIdLst>
  <p:sldSz cx="9144000" cy="5143500" type="screen16x9"/>
  <p:notesSz cx="6858000" cy="9144000"/>
  <p:embeddedFontLst>
    <p:embeddedFont>
      <p:font typeface="Poppins ExtraBold" panose="020B0604020202020204" charset="0"/>
      <p:bold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Arim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Bebas Neue" panose="020B0604020202020204" charset="0"/>
      <p:regular r:id="rId43"/>
    </p:embeddedFont>
    <p:embeddedFont>
      <p:font typeface="Anaheim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St5/TKbIKzv4TjCEY+YJSnTZc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4A3E4-3EC6-49DD-81EA-D408711CC437}">
  <a:tblStyle styleId="{03B4A3E4-3EC6-49DD-81EA-D408711CC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5B10D7-E843-46A9-9BF6-53C9B6E657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4" name="Google Shape;28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1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046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11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670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757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182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66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395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9291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71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3" name="Google Shape;28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608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8425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915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474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605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490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38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2" name="Google Shape;29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99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4" name="Google Shape;14;p15"/>
          <p:cNvGrpSpPr/>
          <p:nvPr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15" name="Google Shape;15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</p:grpSpPr>
        <p:sp>
          <p:nvSpPr>
            <p:cNvPr id="133" name="Google Shape;133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7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7"/>
          <p:cNvGrpSpPr/>
          <p:nvPr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392" name="Google Shape;392;p17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7"/>
          <p:cNvGrpSpPr/>
          <p:nvPr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397" name="Google Shape;397;p1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18" name="Google Shape;518;p18"/>
          <p:cNvGrpSpPr/>
          <p:nvPr/>
        </p:nvGrpSpPr>
        <p:grpSpPr>
          <a:xfrm rot="10800000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519" name="Google Shape;519;p18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8"/>
          <p:cNvSpPr/>
          <p:nvPr/>
        </p:nvSpPr>
        <p:spPr>
          <a:xfrm rot="5400000">
            <a:off x="7871" y="3678747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18"/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527" name="Google Shape;527;p18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8"/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</p:grpSpPr>
        <p:sp>
          <p:nvSpPr>
            <p:cNvPr id="532" name="Google Shape;532;p1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8421714" y="440228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9"/>
          <p:cNvSpPr>
            <a:spLocks noGrp="1"/>
          </p:cNvSpPr>
          <p:nvPr>
            <p:ph type="pic" idx="2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grpSp>
        <p:nvGrpSpPr>
          <p:cNvPr id="654" name="Google Shape;654;p19"/>
          <p:cNvGrpSpPr/>
          <p:nvPr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</p:grpSpPr>
        <p:sp>
          <p:nvSpPr>
            <p:cNvPr id="655" name="Google Shape;655;p19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20"/>
          <p:cNvGrpSpPr/>
          <p:nvPr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779" name="Google Shape;779;p20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7" name="Google Shape;787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1"/>
          <p:cNvSpPr/>
          <p:nvPr/>
        </p:nvSpPr>
        <p:spPr>
          <a:xfrm rot="10800000">
            <a:off x="-4702" y="0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21"/>
          <p:cNvGrpSpPr/>
          <p:nvPr/>
        </p:nvGrpSpPr>
        <p:grpSpPr>
          <a:xfrm>
            <a:off x="8273608" y="4200584"/>
            <a:ext cx="1507863" cy="1510278"/>
            <a:chOff x="39184" y="-151930"/>
            <a:chExt cx="1309806" cy="1311904"/>
          </a:xfrm>
        </p:grpSpPr>
        <p:sp>
          <p:nvSpPr>
            <p:cNvPr id="794" name="Google Shape;794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21"/>
          <p:cNvGrpSpPr/>
          <p:nvPr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</p:grpSpPr>
        <p:sp>
          <p:nvSpPr>
            <p:cNvPr id="912" name="Google Shape;912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75" name="Google Shape;1775;p25"/>
          <p:cNvGrpSpPr/>
          <p:nvPr/>
        </p:nvGrpSpPr>
        <p:grpSpPr>
          <a:xfrm>
            <a:off x="7627495" y="3454776"/>
            <a:ext cx="2105344" cy="2105344"/>
            <a:chOff x="478444" y="466725"/>
            <a:chExt cx="1592263" cy="1592263"/>
          </a:xfrm>
        </p:grpSpPr>
        <p:grpSp>
          <p:nvGrpSpPr>
            <p:cNvPr id="1776" name="Google Shape;1776;p25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1777" name="Google Shape;1777;p25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5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5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5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5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5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25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25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5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5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5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5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5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5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5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5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5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25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5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5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5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5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25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25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5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25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5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25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25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5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5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5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5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25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25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5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5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5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5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5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5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5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5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5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5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7" name="Google Shape;1977;p25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7" name="Google Shape;2037;p25"/>
          <p:cNvGrpSpPr/>
          <p:nvPr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</p:grpSpPr>
        <p:sp>
          <p:nvSpPr>
            <p:cNvPr id="2038" name="Google Shape;2038;p25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7" name="Google Shape;2087;p25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088" name="Google Shape;2088;p25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5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5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5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5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5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5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5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25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5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5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5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5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25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25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25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25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25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5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5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5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5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5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5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5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25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5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5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5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5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5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5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5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5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5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25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5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5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25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5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5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5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5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5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5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5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5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5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5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5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5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5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5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5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5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5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5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5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5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5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5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5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5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5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5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5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5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8" name="Google Shape;2288;p25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1" name="Google Shape;2301;p2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2" name="Google Shape;2302;p26"/>
          <p:cNvGrpSpPr/>
          <p:nvPr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2303" name="Google Shape;2303;p2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7" name="Google Shape;2307;p26"/>
          <p:cNvGrpSpPr/>
          <p:nvPr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</p:grpSpPr>
        <p:sp>
          <p:nvSpPr>
            <p:cNvPr id="2308" name="Google Shape;2308;p26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7" name="Google Shape;2357;p26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358" name="Google Shape;2358;p26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6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26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26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26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26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26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26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26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26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26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26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26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26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26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26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26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26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26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26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26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26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26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26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26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6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6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6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6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6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6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6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26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26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6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6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6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6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6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6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6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6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6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26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26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26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26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26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26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6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26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26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26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26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26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26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26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26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26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26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26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26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26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26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8" name="Google Shape;2558;p26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572" name="Google Shape;2572;p27"/>
          <p:cNvGrpSpPr/>
          <p:nvPr/>
        </p:nvGrpSpPr>
        <p:grpSpPr>
          <a:xfrm>
            <a:off x="7927055" y="-813425"/>
            <a:ext cx="2105344" cy="2105344"/>
            <a:chOff x="478444" y="466725"/>
            <a:chExt cx="1592263" cy="1592263"/>
          </a:xfrm>
        </p:grpSpPr>
        <p:grpSp>
          <p:nvGrpSpPr>
            <p:cNvPr id="2573" name="Google Shape;2573;p27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2574" name="Google Shape;2574;p27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27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27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27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27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7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7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7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7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7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7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7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7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7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7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7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7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27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27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27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27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27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27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27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27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27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27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27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27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27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27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27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27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27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4" name="Google Shape;2774;p27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4" name="Google Shape;2834;p27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27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"/>
          <p:cNvSpPr txBox="1">
            <a:spLocks noGrp="1"/>
          </p:cNvSpPr>
          <p:nvPr>
            <p:ph type="ctrTitle"/>
          </p:nvPr>
        </p:nvSpPr>
        <p:spPr>
          <a:xfrm>
            <a:off x="762885" y="1536991"/>
            <a:ext cx="6858000" cy="123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GB" sz="2000" dirty="0"/>
              <a:t>Implementation of AI HR micro services using </a:t>
            </a:r>
            <a:r>
              <a:rPr lang="en-GB" sz="2000" dirty="0" err="1"/>
              <a:t>Gemeni</a:t>
            </a:r>
            <a:r>
              <a:rPr lang="en-GB" sz="2000" dirty="0"/>
              <a:t> 2.5, firebase studio, Flask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  <p:grpSp>
        <p:nvGrpSpPr>
          <p:cNvPr id="2848" name="Google Shape;2848;p1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49" name="Google Shape;2849;p1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4" name="Google Shape;2854;p1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55" name="Google Shape;2855;p1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1" name="Google Shape;2861;p1"/>
          <p:cNvSpPr/>
          <p:nvPr/>
        </p:nvSpPr>
        <p:spPr>
          <a:xfrm>
            <a:off x="7505439" y="-2014745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Imagen 2" descr="fsts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9348" y="146808"/>
            <a:ext cx="809182" cy="804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Text Box 18"/>
          <p:cNvSpPr txBox="1"/>
          <p:nvPr/>
        </p:nvSpPr>
        <p:spPr>
          <a:xfrm>
            <a:off x="2563000" y="253009"/>
            <a:ext cx="2896430" cy="5629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</a:rPr>
              <a:t>UNIVERSITE HASSAN 1</a:t>
            </a:r>
            <a:r>
              <a:rPr lang="fr-FR" sz="1200" b="1" i="0" u="none" strike="noStrike" kern="1200" cap="none" spc="0" baseline="3000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</a:rPr>
              <a:t>ER</a:t>
            </a:r>
            <a:endParaRPr lang="fr-FR" sz="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</a:rPr>
              <a:t>FACULTE DES SCIENCES ET TECHNIQUES</a:t>
            </a:r>
            <a:endParaRPr lang="fr-FR" sz="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</a:rPr>
              <a:t>-SETTAT-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graphicFrame>
        <p:nvGraphicFramePr>
          <p:cNvPr id="21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13756"/>
              </p:ext>
            </p:extLst>
          </p:nvPr>
        </p:nvGraphicFramePr>
        <p:xfrm>
          <a:off x="1602236" y="1068043"/>
          <a:ext cx="4865483" cy="18288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322058">
                  <a:extLst>
                    <a:ext uri="{9D8B030D-6E8A-4147-A177-3AD203B41FA5}">
                      <a16:colId xmlns:a16="http://schemas.microsoft.com/office/drawing/2014/main" val="2414709626"/>
                    </a:ext>
                  </a:extLst>
                </a:gridCol>
                <a:gridCol w="1974129">
                  <a:extLst>
                    <a:ext uri="{9D8B030D-6E8A-4147-A177-3AD203B41FA5}">
                      <a16:colId xmlns:a16="http://schemas.microsoft.com/office/drawing/2014/main" val="255015466"/>
                    </a:ext>
                  </a:extLst>
                </a:gridCol>
                <a:gridCol w="1569296">
                  <a:extLst>
                    <a:ext uri="{9D8B030D-6E8A-4147-A177-3AD203B41FA5}">
                      <a16:colId xmlns:a16="http://schemas.microsoft.com/office/drawing/2014/main" val="2387585993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</a:pPr>
                      <a:endParaRPr lang="fr-FR" sz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</a:pPr>
                      <a:r>
                        <a:rPr lang="fr-FR" sz="1200" dirty="0"/>
                        <a:t> </a:t>
                      </a:r>
                      <a:endParaRPr lang="en-GB" sz="1200" dirty="0">
                        <a:latin typeface="Times New Roman" pitchFamily="18"/>
                        <a:ea typeface="Times New Roman" pitchFamily="18"/>
                        <a:cs typeface="Arial" pitchFamily="34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</a:pPr>
                      <a:endParaRPr lang="fr-FR" sz="1200" dirty="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21402"/>
                  </a:ext>
                </a:extLst>
              </a:tr>
            </a:tbl>
          </a:graphicData>
        </a:graphic>
      </p:graphicFrame>
      <p:sp>
        <p:nvSpPr>
          <p:cNvPr id="22" name="ZoneTexte 65"/>
          <p:cNvSpPr txBox="1"/>
          <p:nvPr/>
        </p:nvSpPr>
        <p:spPr>
          <a:xfrm>
            <a:off x="6609971" y="2816534"/>
            <a:ext cx="299031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Sous la direction de :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Mme Doha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Malki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  Ahmed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Assalih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ZoneTexte 68"/>
          <p:cNvSpPr txBox="1"/>
          <p:nvPr/>
        </p:nvSpPr>
        <p:spPr>
          <a:xfrm>
            <a:off x="1044662" y="2734731"/>
            <a:ext cx="299031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Réalisé par :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Chouaib Yakine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70"/>
          <p:cNvSpPr txBox="1"/>
          <p:nvPr/>
        </p:nvSpPr>
        <p:spPr>
          <a:xfrm>
            <a:off x="3231868" y="3068629"/>
            <a:ext cx="345970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JURY 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Pr. Doha MALKI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Pr.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Haitam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ETTAZI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Pr. Fatima </a:t>
            </a: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Ezzahraa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BENBOUAZZA 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66"/>
          <p:cNvSpPr/>
          <p:nvPr/>
        </p:nvSpPr>
        <p:spPr>
          <a:xfrm>
            <a:off x="5717235" y="4806036"/>
            <a:ext cx="3108411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Année universitaire 2024-2025</a:t>
            </a:r>
          </a:p>
        </p:txBody>
      </p:sp>
      <p:sp>
        <p:nvSpPr>
          <p:cNvPr id="26" name="Rectangle 67"/>
          <p:cNvSpPr/>
          <p:nvPr/>
        </p:nvSpPr>
        <p:spPr>
          <a:xfrm>
            <a:off x="3023742" y="4471692"/>
            <a:ext cx="2693493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  <a:buNone/>
              <a:tabLst>
                <a:tab pos="18033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 dirty="0">
                <a:solidFill>
                  <a:srgbClr val="262626"/>
                </a:solidFill>
                <a:uFillTx/>
                <a:latin typeface="Cambria" pitchFamily="18"/>
                <a:ea typeface="Times New Roman" pitchFamily="18"/>
                <a:cs typeface="Times New Roman" pitchFamily="18"/>
              </a:rPr>
              <a:t>Soutenu le :</a:t>
            </a:r>
            <a:r>
              <a:rPr lang="fr-FR" sz="1400" b="1" i="0" u="none" strike="noStrike" kern="1200" cap="none" spc="0" baseline="0" dirty="0">
                <a:solidFill>
                  <a:srgbClr val="262626"/>
                </a:solidFill>
                <a:uFillTx/>
                <a:latin typeface="Cambria" pitchFamily="18"/>
                <a:ea typeface="Times New Roman" pitchFamily="18"/>
                <a:cs typeface="Times New Roman" pitchFamily="18"/>
              </a:rPr>
              <a:t>12</a:t>
            </a:r>
            <a:r>
              <a:rPr lang="fr-FR" sz="1800" b="1" i="0" u="none" strike="noStrike" kern="1200" cap="none" spc="0" baseline="0" dirty="0">
                <a:solidFill>
                  <a:srgbClr val="262626"/>
                </a:solidFill>
                <a:uFillTx/>
                <a:latin typeface="Cambria" pitchFamily="18"/>
                <a:ea typeface="Times New Roman" pitchFamily="18"/>
                <a:cs typeface="Times New Roman" pitchFamily="18"/>
              </a:rPr>
              <a:t> juin 2025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Times New Roman" pitchFamily="18"/>
            </a:endParaRPr>
          </a:p>
        </p:txBody>
      </p:sp>
      <p:pic>
        <p:nvPicPr>
          <p:cNvPr id="1026" name="Picture 2" descr="Université HASSAN 1er | | Formation Contin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84" y="46868"/>
            <a:ext cx="1221585" cy="12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GB" b="1" dirty="0" err="1" smtClean="0"/>
              <a:t>Diagramme</a:t>
            </a:r>
            <a:r>
              <a:rPr lang="en-GB" b="1" dirty="0" smtClean="0"/>
              <a:t> de Gantt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1" y="1356360"/>
            <a:ext cx="7871689" cy="29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91440" y="350716"/>
            <a:ext cx="3345180" cy="70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b="1" dirty="0" err="1" smtClean="0"/>
              <a:t>Diagramme</a:t>
            </a:r>
            <a:r>
              <a:rPr lang="en-GB" sz="2800" b="1" dirty="0" smtClean="0"/>
              <a:t> de </a:t>
            </a:r>
            <a:r>
              <a:rPr lang="en-GB" sz="2800" b="1" dirty="0" err="1" smtClean="0"/>
              <a:t>cas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d’utilisation</a:t>
            </a:r>
            <a:r>
              <a:rPr lang="en-GB" sz="2800" dirty="0"/>
              <a:t/>
            </a:r>
            <a:br>
              <a:rPr lang="en-GB" sz="2800" dirty="0"/>
            </a:br>
            <a:endParaRPr sz="2800" dirty="0"/>
          </a:p>
        </p:txBody>
      </p:sp>
      <p:sp>
        <p:nvSpPr>
          <p:cNvPr id="6" name="Google Shape;3046;p6"/>
          <p:cNvSpPr/>
          <p:nvPr/>
        </p:nvSpPr>
        <p:spPr>
          <a:xfrm>
            <a:off x="7654157" y="-582817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144780"/>
            <a:ext cx="57454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16382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 smtClean="0"/>
              <a:t>Diagramme de classe</a:t>
            </a:r>
            <a:endParaRPr dirty="0"/>
          </a:p>
        </p:txBody>
      </p:sp>
      <p:pic>
        <p:nvPicPr>
          <p:cNvPr id="46" name="Image 45" descr="C:\Users\CHOUAIB\Downloads\Classe UML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18145" b="32230"/>
          <a:stretch/>
        </p:blipFill>
        <p:spPr bwMode="auto">
          <a:xfrm>
            <a:off x="723900" y="708661"/>
            <a:ext cx="8161020" cy="426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5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1161917" y="2312710"/>
            <a:ext cx="631698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GB" b="1" dirty="0" smtClean="0"/>
              <a:t>Les </a:t>
            </a:r>
            <a:r>
              <a:rPr lang="en-GB" b="1" dirty="0" err="1" smtClean="0"/>
              <a:t>Diagrammes</a:t>
            </a:r>
            <a:r>
              <a:rPr lang="en-GB" b="1" dirty="0" smtClean="0"/>
              <a:t> de sequence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478897" y="-24051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98;p4"/>
          <p:cNvSpPr txBox="1">
            <a:spLocks noGrp="1"/>
          </p:cNvSpPr>
          <p:nvPr>
            <p:ph type="body" idx="1"/>
          </p:nvPr>
        </p:nvSpPr>
        <p:spPr>
          <a:xfrm>
            <a:off x="1161917" y="2727184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Déroulement logique des actions entre utilisateur, interface et </a:t>
            </a:r>
            <a:r>
              <a:rPr lang="fr-FR" dirty="0" err="1"/>
              <a:t>backend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6602597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fr-FR" b="1" i="1" dirty="0"/>
              <a:t>Diagramme de séquence </a:t>
            </a:r>
            <a:r>
              <a:rPr lang="fr-FR" b="1" i="1" dirty="0" err="1"/>
              <a:t>Upload</a:t>
            </a:r>
            <a:r>
              <a:rPr lang="fr-FR" b="1" i="1" dirty="0"/>
              <a:t> CV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 6" descr="C:\Users\CHOUAIB\Downloads\Diagramme de séquence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9"/>
          <a:stretch/>
        </p:blipFill>
        <p:spPr bwMode="auto">
          <a:xfrm>
            <a:off x="982980" y="1524000"/>
            <a:ext cx="7421879" cy="35429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90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6602597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2000" b="1" i="1" dirty="0"/>
              <a:t>Diagramme de séquence Candidat postule, recruteur consulte et décide</a:t>
            </a:r>
            <a:r>
              <a:rPr lang="en-GB" sz="2000" dirty="0"/>
              <a:t/>
            </a:r>
            <a:br>
              <a:rPr lang="en-GB" sz="2000" dirty="0"/>
            </a:br>
            <a:endParaRPr sz="12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 descr="C:\Users\CHOUAIB\Downloads\Diagramme de séquence (5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212"/>
          <a:stretch/>
        </p:blipFill>
        <p:spPr bwMode="auto">
          <a:xfrm>
            <a:off x="723900" y="1463040"/>
            <a:ext cx="7452360" cy="35161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89575" y="1069670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fr-FR" i="1" dirty="0"/>
              <a:t>Pour Candidat:</a:t>
            </a:r>
            <a:endParaRPr lang="en-GB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9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6602597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1800" b="1" i="1" dirty="0"/>
              <a:t>Diagramme de séquence calcul des scores de compatibilité entre un CV et les offres</a:t>
            </a:r>
            <a:r>
              <a:rPr lang="en-GB" sz="1800" dirty="0"/>
              <a:t/>
            </a:r>
            <a:br>
              <a:rPr lang="en-GB" sz="1800" dirty="0"/>
            </a:br>
            <a:endParaRPr sz="8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 8" descr="C:\Users\CHOUAIB\Downloads\Diagramme de séquence (3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5"/>
          <a:stretch/>
        </p:blipFill>
        <p:spPr bwMode="auto">
          <a:xfrm>
            <a:off x="723900" y="1191837"/>
            <a:ext cx="8138159" cy="37687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2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1161917" y="2312710"/>
            <a:ext cx="631698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GB" b="1" dirty="0" smtClean="0"/>
              <a:t>Les </a:t>
            </a:r>
            <a:r>
              <a:rPr lang="en-GB" b="1" dirty="0" err="1" smtClean="0"/>
              <a:t>Diagrammes</a:t>
            </a:r>
            <a:r>
              <a:rPr lang="en-GB" b="1" dirty="0" smtClean="0"/>
              <a:t> </a:t>
            </a:r>
            <a:r>
              <a:rPr lang="en-GB" b="1" dirty="0" err="1" smtClean="0"/>
              <a:t>d’activite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478897" y="-24051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98;p4"/>
          <p:cNvSpPr txBox="1">
            <a:spLocks noGrp="1"/>
          </p:cNvSpPr>
          <p:nvPr>
            <p:ph type="body" idx="1"/>
          </p:nvPr>
        </p:nvSpPr>
        <p:spPr>
          <a:xfrm>
            <a:off x="1161917" y="2727184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Montre comment les utilisateurs interagissent avec la plateforme étape par étape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6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6201" y="352848"/>
            <a:ext cx="2095499" cy="148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2000" b="1" i="1" dirty="0"/>
              <a:t>Diagramme d’activité Postuler à une offre</a:t>
            </a:r>
            <a:r>
              <a:rPr lang="en-GB" sz="2000" dirty="0"/>
              <a:t/>
            </a:r>
            <a:br>
              <a:rPr lang="en-GB" sz="2000" dirty="0"/>
            </a:br>
            <a:endParaRPr sz="20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 descr="C:\Users\CHOUAIB\Downloads\Diagramme d'activité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6"/>
          <a:stretch/>
        </p:blipFill>
        <p:spPr bwMode="auto">
          <a:xfrm>
            <a:off x="2247900" y="99060"/>
            <a:ext cx="6286500" cy="4983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30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6201" y="352848"/>
            <a:ext cx="2095499" cy="148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600" b="1" i="1" dirty="0"/>
              <a:t>Diagramme d’activité Traitement d’une candidature par un recruteur</a:t>
            </a:r>
            <a:endParaRPr lang="en-GB" sz="16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 descr="C:\Users\CHOUAIB\Downloads\Diagramme d'activités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2"/>
          <a:stretch/>
        </p:blipFill>
        <p:spPr bwMode="auto">
          <a:xfrm>
            <a:off x="2171700" y="83820"/>
            <a:ext cx="6736080" cy="49453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0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3"/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3"/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3"/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3"/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3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190238" cy="39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smtClean="0"/>
              <a:t>Introduction</a:t>
            </a:r>
            <a:endParaRPr sz="2000" dirty="0"/>
          </a:p>
        </p:txBody>
      </p:sp>
      <p:sp>
        <p:nvSpPr>
          <p:cNvPr id="2881" name="Google Shape;2881;p3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2882" name="Google Shape;2882;p3"/>
          <p:cNvSpPr txBox="1">
            <a:spLocks noGrp="1"/>
          </p:cNvSpPr>
          <p:nvPr>
            <p:ph type="body" idx="4"/>
          </p:nvPr>
        </p:nvSpPr>
        <p:spPr>
          <a:xfrm>
            <a:off x="5024128" y="2237154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analyse du besoin et modélisation via des diagrammes pour poser une base solide à la solution.</a:t>
            </a:r>
            <a:endParaRPr dirty="0"/>
          </a:p>
        </p:txBody>
      </p:sp>
      <p:sp>
        <p:nvSpPr>
          <p:cNvPr id="2883" name="Google Shape;2883;p3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4067298" cy="48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err="1" smtClean="0"/>
              <a:t>Analyse</a:t>
            </a:r>
            <a:r>
              <a:rPr lang="en-US" sz="2000" dirty="0" smtClean="0"/>
              <a:t> et conception</a:t>
            </a:r>
            <a:endParaRPr sz="2000" dirty="0"/>
          </a:p>
        </p:txBody>
      </p:sp>
      <p:sp>
        <p:nvSpPr>
          <p:cNvPr id="2884" name="Google Shape;2884;p3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 smtClean="0"/>
              <a:t>03</a:t>
            </a:r>
            <a:endParaRPr dirty="0"/>
          </a:p>
        </p:txBody>
      </p:sp>
      <p:sp>
        <p:nvSpPr>
          <p:cNvPr id="2885" name="Google Shape;2885;p3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fr-FR" dirty="0"/>
              <a:t>contient technologie utilisée et démonstration.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86" name="Google Shape;2886;p3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err="1" smtClean="0"/>
              <a:t>Realisation</a:t>
            </a:r>
            <a:endParaRPr sz="2000" dirty="0"/>
          </a:p>
        </p:txBody>
      </p:sp>
      <p:sp>
        <p:nvSpPr>
          <p:cNvPr id="2887" name="Google Shape;2887;p3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888" name="Google Shape;2888;p3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Projet réalisé au sein de </a:t>
            </a:r>
            <a:r>
              <a:rPr lang="fr-FR" dirty="0" err="1" smtClean="0"/>
              <a:t>HumainTechSolution</a:t>
            </a:r>
            <a:r>
              <a:rPr lang="fr-FR" dirty="0" smtClean="0"/>
              <a:t>, en </a:t>
            </a:r>
            <a:r>
              <a:rPr lang="fr-FR" dirty="0"/>
              <a:t>réponse à une problématique précise, avec une solution adaptée mise en place.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889" name="Google Shape;2889;p3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820158" cy="6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smtClean="0"/>
              <a:t>Context General</a:t>
            </a:r>
            <a:endParaRPr sz="2000" dirty="0"/>
          </a:p>
        </p:txBody>
      </p:sp>
      <p:sp>
        <p:nvSpPr>
          <p:cNvPr id="2890" name="Google Shape;2890;p3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 smtClean="0"/>
              <a:t>02</a:t>
            </a:r>
            <a:endParaRPr dirty="0"/>
          </a:p>
        </p:txBody>
      </p:sp>
      <p:sp>
        <p:nvSpPr>
          <p:cNvPr id="2891" name="Google Shape;2891;p3"/>
          <p:cNvSpPr txBox="1">
            <a:spLocks noGrp="1"/>
          </p:cNvSpPr>
          <p:nvPr>
            <p:ph type="title"/>
          </p:nvPr>
        </p:nvSpPr>
        <p:spPr>
          <a:xfrm>
            <a:off x="784860" y="666032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GB" dirty="0"/>
              <a:t>Table des </a:t>
            </a:r>
            <a:r>
              <a:rPr lang="en-GB" dirty="0" err="1"/>
              <a:t>matières</a:t>
            </a:r>
            <a:endParaRPr dirty="0"/>
          </a:p>
        </p:txBody>
      </p:sp>
      <p:sp>
        <p:nvSpPr>
          <p:cNvPr id="3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1145" y="2301321"/>
            <a:ext cx="297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un </a:t>
            </a:r>
            <a:r>
              <a:rPr lang="en-US" altLang="en-US" dirty="0" err="1"/>
              <a:t>aperçu</a:t>
            </a:r>
            <a:r>
              <a:rPr lang="en-US" altLang="en-US" dirty="0"/>
              <a:t> du </a:t>
            </a:r>
            <a:r>
              <a:rPr lang="en-US" altLang="en-US" dirty="0" err="1"/>
              <a:t>contexte</a:t>
            </a:r>
            <a:r>
              <a:rPr lang="en-US" altLang="en-US" dirty="0"/>
              <a:t>, des </a:t>
            </a:r>
            <a:r>
              <a:rPr lang="en-US" altLang="en-US" dirty="0" err="1"/>
              <a:t>enjeux</a:t>
            </a:r>
            <a:r>
              <a:rPr lang="en-US" altLang="en-US" dirty="0"/>
              <a:t> </a:t>
            </a:r>
            <a:r>
              <a:rPr lang="en-US" altLang="en-US" dirty="0" err="1"/>
              <a:t>clés</a:t>
            </a:r>
            <a:r>
              <a:rPr lang="en-US" altLang="en-US" dirty="0"/>
              <a:t> et des </a:t>
            </a:r>
            <a:r>
              <a:rPr lang="en-US" altLang="en-US" dirty="0" err="1"/>
              <a:t>objectifs</a:t>
            </a:r>
            <a:r>
              <a:rPr lang="en-US" altLang="en-US" dirty="0"/>
              <a:t> pour </a:t>
            </a:r>
            <a:r>
              <a:rPr lang="en-US" altLang="en-US" dirty="0" err="1"/>
              <a:t>bien</a:t>
            </a:r>
            <a:r>
              <a:rPr lang="en-US" altLang="en-US" dirty="0"/>
              <a:t> </a:t>
            </a:r>
            <a:r>
              <a:rPr lang="en-US" altLang="en-US" dirty="0" err="1"/>
              <a:t>cerner</a:t>
            </a:r>
            <a:r>
              <a:rPr lang="en-US" altLang="en-US" dirty="0"/>
              <a:t> la </a:t>
            </a:r>
            <a:r>
              <a:rPr lang="en-US" altLang="en-US" dirty="0" err="1"/>
              <a:t>problématique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400" dirty="0" err="1"/>
              <a:t>Realisation</a:t>
            </a:r>
            <a:endParaRPr sz="4400"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sz="1200" dirty="0"/>
              <a:t>Présentation des outils utilisés et aperçu du fonctionnement de la plateforme</a:t>
            </a:r>
            <a:endParaRPr sz="1200"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7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1714500" y="218257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GB" b="1" dirty="0" smtClean="0"/>
              <a:t>Technologies </a:t>
            </a:r>
            <a:r>
              <a:rPr lang="en-GB" b="1" dirty="0" err="1" smtClean="0"/>
              <a:t>utilisee</a:t>
            </a: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98;p4"/>
          <p:cNvSpPr txBox="1">
            <a:spLocks noGrp="1"/>
          </p:cNvSpPr>
          <p:nvPr>
            <p:ph type="body" idx="1"/>
          </p:nvPr>
        </p:nvSpPr>
        <p:spPr>
          <a:xfrm>
            <a:off x="1714500" y="2679462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Ensemble des outils choisis pour construire et faire fonctionner la plateforme.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638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GB" dirty="0"/>
              <a:t>Frontend</a:t>
            </a:r>
            <a:endParaRPr dirty="0"/>
          </a:p>
        </p:txBody>
      </p:sp>
      <p:grpSp>
        <p:nvGrpSpPr>
          <p:cNvPr id="46" name="Group 3"/>
          <p:cNvGrpSpPr/>
          <p:nvPr/>
        </p:nvGrpSpPr>
        <p:grpSpPr>
          <a:xfrm>
            <a:off x="1764983" y="1684853"/>
            <a:ext cx="1457325" cy="1371600"/>
            <a:chOff x="457200" y="1257300"/>
            <a:chExt cx="1943100" cy="1828800"/>
          </a:xfrm>
          <a:solidFill>
            <a:schemeClr val="bg2">
              <a:lumMod val="75000"/>
            </a:schemeClr>
          </a:solidFill>
        </p:grpSpPr>
        <p:sp>
          <p:nvSpPr>
            <p:cNvPr id="90" name="Rounded Rectangle 1"/>
            <p:cNvSpPr/>
            <p:nvPr/>
          </p:nvSpPr>
          <p:spPr>
            <a:xfrm>
              <a:off x="4572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91" name="Rounded Rectangle 2"/>
            <p:cNvSpPr/>
            <p:nvPr/>
          </p:nvSpPr>
          <p:spPr>
            <a:xfrm>
              <a:off x="5810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92" name="Group 6"/>
          <p:cNvGrpSpPr/>
          <p:nvPr/>
        </p:nvGrpSpPr>
        <p:grpSpPr>
          <a:xfrm>
            <a:off x="3393758" y="1684853"/>
            <a:ext cx="1457325" cy="1371600"/>
            <a:chOff x="2628900" y="1257300"/>
            <a:chExt cx="1943100" cy="1828800"/>
          </a:xfrm>
          <a:solidFill>
            <a:srgbClr val="771F6A"/>
          </a:solidFill>
        </p:grpSpPr>
        <p:sp>
          <p:nvSpPr>
            <p:cNvPr id="93" name="Rounded Rectangle 4"/>
            <p:cNvSpPr/>
            <p:nvPr/>
          </p:nvSpPr>
          <p:spPr>
            <a:xfrm>
              <a:off x="26289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94" name="Rounded Rectangle 5"/>
            <p:cNvSpPr/>
            <p:nvPr/>
          </p:nvSpPr>
          <p:spPr>
            <a:xfrm>
              <a:off x="27527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95" name="Group 9"/>
          <p:cNvGrpSpPr/>
          <p:nvPr/>
        </p:nvGrpSpPr>
        <p:grpSpPr>
          <a:xfrm>
            <a:off x="5022533" y="1684853"/>
            <a:ext cx="1457325" cy="1371600"/>
            <a:chOff x="4800600" y="1257300"/>
            <a:chExt cx="1943100" cy="1828800"/>
          </a:xfrm>
          <a:solidFill>
            <a:srgbClr val="00B050"/>
          </a:solidFill>
        </p:grpSpPr>
        <p:sp>
          <p:nvSpPr>
            <p:cNvPr id="96" name="Rounded Rectangle 7"/>
            <p:cNvSpPr/>
            <p:nvPr/>
          </p:nvSpPr>
          <p:spPr>
            <a:xfrm>
              <a:off x="48006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97" name="Rounded Rectangle 8"/>
            <p:cNvSpPr/>
            <p:nvPr/>
          </p:nvSpPr>
          <p:spPr>
            <a:xfrm>
              <a:off x="49244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98" name="Rounded Rectangle 10"/>
          <p:cNvSpPr/>
          <p:nvPr/>
        </p:nvSpPr>
        <p:spPr>
          <a:xfrm>
            <a:off x="1764983" y="3056453"/>
            <a:ext cx="1457325" cy="1285875"/>
          </a:xfrm>
          <a:custGeom>
            <a:avLst/>
            <a:gdLst/>
            <a:ahLst/>
            <a:cxnLst/>
            <a:rect l="0" t="0" r="0" b="0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485900"/>
                </a:lnTo>
                <a:lnTo>
                  <a:pt x="0" y="1485900"/>
                </a:lnTo>
                <a:close/>
                <a:moveTo>
                  <a:pt x="0" y="1485900"/>
                </a:moveTo>
                <a:lnTo>
                  <a:pt x="1943100" y="1485900"/>
                </a:lnTo>
                <a:lnTo>
                  <a:pt x="1943100" y="1714500"/>
                </a:lnTo>
                <a:lnTo>
                  <a:pt x="0" y="17145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9" name="Rounded Rectangle 11"/>
          <p:cNvSpPr/>
          <p:nvPr/>
        </p:nvSpPr>
        <p:spPr>
          <a:xfrm>
            <a:off x="3393758" y="3056453"/>
            <a:ext cx="1457325" cy="1285875"/>
          </a:xfrm>
          <a:custGeom>
            <a:avLst/>
            <a:gdLst/>
            <a:ahLst/>
            <a:cxnLst/>
            <a:rect l="0" t="0" r="0" b="0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485900"/>
                </a:lnTo>
                <a:lnTo>
                  <a:pt x="0" y="1485900"/>
                </a:lnTo>
                <a:close/>
                <a:moveTo>
                  <a:pt x="0" y="1485900"/>
                </a:moveTo>
                <a:lnTo>
                  <a:pt x="1943100" y="1485900"/>
                </a:lnTo>
                <a:lnTo>
                  <a:pt x="1943100" y="1714500"/>
                </a:lnTo>
                <a:lnTo>
                  <a:pt x="0" y="1714500"/>
                </a:lnTo>
                <a:close/>
              </a:path>
            </a:pathLst>
          </a:custGeom>
          <a:solidFill>
            <a:srgbClr val="771F6A"/>
          </a:soli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00" name="Rounded Rectangle 12"/>
          <p:cNvSpPr/>
          <p:nvPr/>
        </p:nvSpPr>
        <p:spPr>
          <a:xfrm>
            <a:off x="5022533" y="3056453"/>
            <a:ext cx="1457325" cy="1285875"/>
          </a:xfrm>
          <a:custGeom>
            <a:avLst/>
            <a:gdLst/>
            <a:ahLst/>
            <a:cxnLst/>
            <a:rect l="0" t="0" r="0" b="0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485900"/>
                </a:lnTo>
                <a:lnTo>
                  <a:pt x="0" y="1485900"/>
                </a:lnTo>
                <a:close/>
                <a:moveTo>
                  <a:pt x="0" y="1485900"/>
                </a:moveTo>
                <a:lnTo>
                  <a:pt x="1943100" y="1485900"/>
                </a:lnTo>
                <a:lnTo>
                  <a:pt x="1943100" y="1714500"/>
                </a:lnTo>
                <a:lnTo>
                  <a:pt x="0" y="17145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01" name="TextBox 14"/>
          <p:cNvSpPr txBox="1"/>
          <p:nvPr/>
        </p:nvSpPr>
        <p:spPr>
          <a:xfrm>
            <a:off x="2235772" y="3242191"/>
            <a:ext cx="553037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FFFFFF"/>
                </a:solidFill>
                <a:latin typeface="Roboto"/>
              </a:rPr>
              <a:t>React.js</a:t>
            </a:r>
          </a:p>
        </p:txBody>
      </p:sp>
      <p:sp>
        <p:nvSpPr>
          <p:cNvPr id="102" name="TextBox 15"/>
          <p:cNvSpPr txBox="1"/>
          <p:nvPr/>
        </p:nvSpPr>
        <p:spPr>
          <a:xfrm>
            <a:off x="3926052" y="3242191"/>
            <a:ext cx="392736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 dirty="0" err="1">
                <a:solidFill>
                  <a:srgbClr val="FFFFFF"/>
                </a:solidFill>
                <a:latin typeface="Roboto"/>
              </a:rPr>
              <a:t>Axios</a:t>
            </a:r>
            <a:endParaRPr sz="1125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3" name="TextBox 16"/>
          <p:cNvSpPr txBox="1"/>
          <p:nvPr/>
        </p:nvSpPr>
        <p:spPr>
          <a:xfrm>
            <a:off x="5294338" y="3274023"/>
            <a:ext cx="913713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 dirty="0">
                <a:solidFill>
                  <a:srgbClr val="FFFFFF"/>
                </a:solidFill>
                <a:latin typeface="Roboto"/>
              </a:rPr>
              <a:t>Tailwind CSS</a:t>
            </a:r>
          </a:p>
        </p:txBody>
      </p:sp>
      <p:sp>
        <p:nvSpPr>
          <p:cNvPr id="104" name="TextBox 17"/>
          <p:cNvSpPr txBox="1"/>
          <p:nvPr/>
        </p:nvSpPr>
        <p:spPr>
          <a:xfrm>
            <a:off x="2103290" y="3492937"/>
            <a:ext cx="921727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FFFFFF"/>
                </a:solidFill>
                <a:latin typeface="Roboto"/>
              </a:rPr>
              <a:t>Construire une
interface web
responsive pour les
utilisateurs.</a:t>
            </a:r>
          </a:p>
        </p:txBody>
      </p:sp>
      <p:sp>
        <p:nvSpPr>
          <p:cNvPr id="105" name="TextBox 18"/>
          <p:cNvSpPr txBox="1"/>
          <p:nvPr/>
        </p:nvSpPr>
        <p:spPr>
          <a:xfrm>
            <a:off x="3651688" y="3492937"/>
            <a:ext cx="966611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 dirty="0" smtClean="0">
                <a:solidFill>
                  <a:srgbClr val="FFFFFF"/>
                </a:solidFill>
                <a:latin typeface="Roboto"/>
              </a:rPr>
              <a:t>C</a:t>
            </a:r>
            <a:r>
              <a:rPr lang="en-GB" sz="825" dirty="0">
                <a:solidFill>
                  <a:srgbClr val="FFFFFF"/>
                </a:solidFill>
                <a:latin typeface="Roboto"/>
              </a:rPr>
              <a:t>m</a:t>
            </a:r>
            <a:r>
              <a:rPr sz="825" dirty="0" err="1" smtClean="0">
                <a:solidFill>
                  <a:srgbClr val="FFFFFF"/>
                </a:solidFill>
                <a:latin typeface="Roboto"/>
              </a:rPr>
              <a:t>omuniquer</a:t>
            </a:r>
            <a:r>
              <a:rPr sz="825" dirty="0" smtClean="0">
                <a:solidFill>
                  <a:srgbClr val="FFFFFF"/>
                </a:solidFill>
                <a:latin typeface="Roboto"/>
              </a:rPr>
              <a:t> </a:t>
            </a:r>
            <a:r>
              <a:rPr sz="825" dirty="0">
                <a:solidFill>
                  <a:srgbClr val="FFFFFF"/>
                </a:solidFill>
                <a:latin typeface="Roboto"/>
              </a:rPr>
              <a:t>avec
les </a:t>
            </a:r>
            <a:r>
              <a:rPr sz="825" dirty="0" err="1">
                <a:solidFill>
                  <a:srgbClr val="FFFFFF"/>
                </a:solidFill>
                <a:latin typeface="Roboto"/>
              </a:rPr>
              <a:t>microservices</a:t>
            </a:r>
            <a:r>
              <a:rPr sz="825" dirty="0">
                <a:solidFill>
                  <a:srgbClr val="FFFFFF"/>
                </a:solidFill>
                <a:latin typeface="Roboto"/>
              </a:rPr>
              <a:t>
backend via des API
REST.</a:t>
            </a:r>
          </a:p>
        </p:txBody>
      </p:sp>
      <p:sp>
        <p:nvSpPr>
          <p:cNvPr id="106" name="TextBox 19"/>
          <p:cNvSpPr txBox="1"/>
          <p:nvPr/>
        </p:nvSpPr>
        <p:spPr>
          <a:xfrm>
            <a:off x="5308362" y="3584553"/>
            <a:ext cx="891271" cy="2539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 dirty="0">
                <a:solidFill>
                  <a:srgbClr val="FFFFFF"/>
                </a:solidFill>
                <a:latin typeface="Roboto"/>
              </a:rPr>
              <a:t>Design </a:t>
            </a:r>
            <a:r>
              <a:rPr sz="825" dirty="0" err="1">
                <a:solidFill>
                  <a:srgbClr val="FFFFFF"/>
                </a:solidFill>
                <a:latin typeface="Roboto"/>
              </a:rPr>
              <a:t>d'interface</a:t>
            </a:r>
            <a:r>
              <a:rPr sz="825" dirty="0">
                <a:solidFill>
                  <a:srgbClr val="FFFFFF"/>
                </a:solidFill>
                <a:latin typeface="Roboto"/>
              </a:rPr>
              <a:t>
</a:t>
            </a:r>
            <a:r>
              <a:rPr sz="825" dirty="0" err="1">
                <a:solidFill>
                  <a:srgbClr val="FFFFFF"/>
                </a:solidFill>
                <a:latin typeface="Roboto"/>
              </a:rPr>
              <a:t>rapide</a:t>
            </a:r>
            <a:r>
              <a:rPr sz="825" dirty="0">
                <a:solidFill>
                  <a:srgbClr val="FFFFFF"/>
                </a:solidFill>
                <a:latin typeface="Roboto"/>
              </a:rPr>
              <a:t> et </a:t>
            </a:r>
            <a:r>
              <a:rPr sz="825" dirty="0" err="1">
                <a:solidFill>
                  <a:srgbClr val="FFFFFF"/>
                </a:solidFill>
                <a:latin typeface="Roboto"/>
              </a:rPr>
              <a:t>moderne</a:t>
            </a:r>
            <a:r>
              <a:rPr sz="825" dirty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  <p:pic>
        <p:nvPicPr>
          <p:cNvPr id="110" name="Image 109" descr="Building a Web App: Developing a React.js Frontend for an API — Part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05" y="1737883"/>
            <a:ext cx="1793679" cy="126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xios - Press Relea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67" y="2142290"/>
            <a:ext cx="1328306" cy="4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Tailwind CSS Logo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15" y="2076333"/>
            <a:ext cx="951960" cy="5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46202" y="184751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GB" b="1" dirty="0"/>
              <a:t>Backend / </a:t>
            </a:r>
            <a:r>
              <a:rPr lang="en-GB" b="1" dirty="0" err="1"/>
              <a:t>Microservices</a:t>
            </a:r>
            <a:r>
              <a:rPr lang="en-GB" b="1" dirty="0"/>
              <a:t> (architecture </a:t>
            </a:r>
            <a:r>
              <a:rPr lang="en-GB" b="1" dirty="0" err="1"/>
              <a:t>modulaire</a:t>
            </a:r>
            <a:r>
              <a:rPr lang="en-GB" b="1" dirty="0"/>
              <a:t>)</a:t>
            </a:r>
            <a:br>
              <a:rPr lang="en-GB" b="1" dirty="0"/>
            </a:br>
            <a:endParaRPr dirty="0"/>
          </a:p>
        </p:txBody>
      </p:sp>
      <p:grpSp>
        <p:nvGrpSpPr>
          <p:cNvPr id="46" name="Group 3"/>
          <p:cNvGrpSpPr/>
          <p:nvPr/>
        </p:nvGrpSpPr>
        <p:grpSpPr>
          <a:xfrm>
            <a:off x="2458403" y="1829633"/>
            <a:ext cx="1457325" cy="1371600"/>
            <a:chOff x="457200" y="1257300"/>
            <a:chExt cx="1943100" cy="1828800"/>
          </a:xfrm>
          <a:solidFill>
            <a:srgbClr val="92D050"/>
          </a:solidFill>
        </p:grpSpPr>
        <p:sp>
          <p:nvSpPr>
            <p:cNvPr id="90" name="Rounded Rectangle 1"/>
            <p:cNvSpPr/>
            <p:nvPr/>
          </p:nvSpPr>
          <p:spPr>
            <a:xfrm>
              <a:off x="4572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91" name="Rounded Rectangle 2"/>
            <p:cNvSpPr/>
            <p:nvPr/>
          </p:nvSpPr>
          <p:spPr>
            <a:xfrm>
              <a:off x="5810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92" name="Group 6"/>
          <p:cNvGrpSpPr/>
          <p:nvPr/>
        </p:nvGrpSpPr>
        <p:grpSpPr>
          <a:xfrm>
            <a:off x="4087178" y="1829633"/>
            <a:ext cx="1457325" cy="1371600"/>
            <a:chOff x="2628900" y="1257300"/>
            <a:chExt cx="1943100" cy="1828800"/>
          </a:xfrm>
          <a:solidFill>
            <a:srgbClr val="771F6A"/>
          </a:solidFill>
        </p:grpSpPr>
        <p:sp>
          <p:nvSpPr>
            <p:cNvPr id="93" name="Rounded Rectangle 4"/>
            <p:cNvSpPr/>
            <p:nvPr/>
          </p:nvSpPr>
          <p:spPr>
            <a:xfrm>
              <a:off x="26289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94" name="Rounded Rectangle 5"/>
            <p:cNvSpPr/>
            <p:nvPr/>
          </p:nvSpPr>
          <p:spPr>
            <a:xfrm>
              <a:off x="27527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98" name="Rounded Rectangle 10"/>
          <p:cNvSpPr/>
          <p:nvPr/>
        </p:nvSpPr>
        <p:spPr>
          <a:xfrm>
            <a:off x="2458403" y="3201233"/>
            <a:ext cx="1457325" cy="1285875"/>
          </a:xfrm>
          <a:custGeom>
            <a:avLst/>
            <a:gdLst/>
            <a:ahLst/>
            <a:cxnLst/>
            <a:rect l="0" t="0" r="0" b="0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485900"/>
                </a:lnTo>
                <a:lnTo>
                  <a:pt x="0" y="1485900"/>
                </a:lnTo>
                <a:close/>
                <a:moveTo>
                  <a:pt x="0" y="1485900"/>
                </a:moveTo>
                <a:lnTo>
                  <a:pt x="1943100" y="1485900"/>
                </a:lnTo>
                <a:lnTo>
                  <a:pt x="1943100" y="1714500"/>
                </a:lnTo>
                <a:lnTo>
                  <a:pt x="0" y="17145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9" name="Rounded Rectangle 11"/>
          <p:cNvSpPr/>
          <p:nvPr/>
        </p:nvSpPr>
        <p:spPr>
          <a:xfrm>
            <a:off x="4087178" y="3201233"/>
            <a:ext cx="1457325" cy="1285875"/>
          </a:xfrm>
          <a:custGeom>
            <a:avLst/>
            <a:gdLst/>
            <a:ahLst/>
            <a:cxnLst/>
            <a:rect l="0" t="0" r="0" b="0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485900"/>
                </a:lnTo>
                <a:lnTo>
                  <a:pt x="0" y="1485900"/>
                </a:lnTo>
                <a:close/>
                <a:moveTo>
                  <a:pt x="0" y="1485900"/>
                </a:moveTo>
                <a:lnTo>
                  <a:pt x="1943100" y="1485900"/>
                </a:lnTo>
                <a:lnTo>
                  <a:pt x="1943100" y="1714500"/>
                </a:lnTo>
                <a:lnTo>
                  <a:pt x="0" y="1714500"/>
                </a:lnTo>
                <a:close/>
              </a:path>
            </a:pathLst>
          </a:custGeom>
          <a:solidFill>
            <a:srgbClr val="771F6A"/>
          </a:soli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01" name="TextBox 14"/>
          <p:cNvSpPr txBox="1"/>
          <p:nvPr/>
        </p:nvSpPr>
        <p:spPr>
          <a:xfrm>
            <a:off x="2672712" y="3386971"/>
            <a:ext cx="1065997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GB" sz="1125" b="1" dirty="0">
                <a:solidFill>
                  <a:srgbClr val="FFFFFF"/>
                </a:solidFill>
                <a:latin typeface="Roboto"/>
              </a:rPr>
              <a:t>Python et Flask</a:t>
            </a:r>
            <a:endParaRPr sz="1125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2" name="TextBox 15"/>
          <p:cNvSpPr txBox="1"/>
          <p:nvPr/>
        </p:nvSpPr>
        <p:spPr>
          <a:xfrm>
            <a:off x="4483217" y="3386971"/>
            <a:ext cx="665247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GB" sz="1125" b="1" dirty="0">
                <a:solidFill>
                  <a:srgbClr val="FFFFFF"/>
                </a:solidFill>
                <a:latin typeface="Roboto"/>
              </a:rPr>
              <a:t>API REST</a:t>
            </a:r>
            <a:endParaRPr sz="1125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4" name="TextBox 17"/>
          <p:cNvSpPr txBox="1"/>
          <p:nvPr/>
        </p:nvSpPr>
        <p:spPr>
          <a:xfrm>
            <a:off x="2631440" y="3637715"/>
            <a:ext cx="1107269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fr-FR" sz="825" dirty="0">
                <a:solidFill>
                  <a:srgbClr val="FFFFFF"/>
                </a:solidFill>
                <a:latin typeface="Roboto"/>
              </a:rPr>
              <a:t>Utilisé pour créer des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microservices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. Cela inclut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AuthService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,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JobService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,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CVService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,</a:t>
            </a:r>
            <a:endParaRPr sz="825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5" name="TextBox 18"/>
          <p:cNvSpPr txBox="1"/>
          <p:nvPr/>
        </p:nvSpPr>
        <p:spPr>
          <a:xfrm>
            <a:off x="4180047" y="3637716"/>
            <a:ext cx="1190530" cy="3808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fr-FR" sz="825" dirty="0">
                <a:solidFill>
                  <a:srgbClr val="FFFFFF"/>
                </a:solidFill>
                <a:latin typeface="Roboto"/>
              </a:rPr>
              <a:t>Permet la communication entre les composants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frontend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 et </a:t>
            </a:r>
            <a:r>
              <a:rPr lang="fr-FR" sz="825" dirty="0" err="1">
                <a:solidFill>
                  <a:srgbClr val="FFFFFF"/>
                </a:solidFill>
                <a:latin typeface="Roboto"/>
              </a:rPr>
              <a:t>backend</a:t>
            </a:r>
            <a:r>
              <a:rPr lang="fr-FR" sz="825" dirty="0">
                <a:solidFill>
                  <a:srgbClr val="FFFFFF"/>
                </a:solidFill>
                <a:latin typeface="Roboto"/>
              </a:rPr>
              <a:t>.</a:t>
            </a:r>
            <a:endParaRPr sz="825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056" name="Picture 8" descr="Flask (web framework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40" y="2359471"/>
            <a:ext cx="1005045" cy="39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EST vs RESTful API: Differences According to a Develo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2" name="Picture 14" descr="Designing Elegant RESTful APIs: A Comprehensive Guide | by Abhisek Kar |  Level Up 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76" y="2160481"/>
            <a:ext cx="1941928" cy="7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1" grpId="0"/>
      <p:bldP spid="102" grpId="0"/>
      <p:bldP spid="10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en-GB" dirty="0"/>
              <a:t>Base de </a:t>
            </a:r>
            <a:r>
              <a:rPr lang="en-GB" dirty="0" err="1"/>
              <a:t>données</a:t>
            </a:r>
            <a:r>
              <a:rPr lang="en-GB" dirty="0"/>
              <a:t> &amp; </a:t>
            </a:r>
            <a:r>
              <a:rPr lang="en-GB" dirty="0" err="1"/>
              <a:t>Authentification</a:t>
            </a:r>
            <a:endParaRPr dirty="0"/>
          </a:p>
        </p:txBody>
      </p:sp>
      <p:grpSp>
        <p:nvGrpSpPr>
          <p:cNvPr id="24" name="Group 3"/>
          <p:cNvGrpSpPr/>
          <p:nvPr/>
        </p:nvGrpSpPr>
        <p:grpSpPr>
          <a:xfrm>
            <a:off x="3774929" y="1350410"/>
            <a:ext cx="1136185" cy="1834750"/>
            <a:chOff x="2857500" y="1600200"/>
            <a:chExt cx="914400" cy="1371600"/>
          </a:xfrm>
        </p:grpSpPr>
        <p:sp>
          <p:nvSpPr>
            <p:cNvPr id="25" name="Rounded Rectangle 1"/>
            <p:cNvSpPr/>
            <p:nvPr/>
          </p:nvSpPr>
          <p:spPr>
            <a:xfrm>
              <a:off x="2857500" y="1600200"/>
              <a:ext cx="914400" cy="1371600"/>
            </a:xfrm>
            <a:custGeom>
              <a:avLst/>
              <a:gdLst/>
              <a:ahLst/>
              <a:cxnLst/>
              <a:rect l="0" t="0" r="0" b="0"/>
              <a:pathLst>
                <a:path w="914400" h="1371600">
                  <a:moveTo>
                    <a:pt x="914400" y="0"/>
                  </a:moveTo>
                  <a:lnTo>
                    <a:pt x="914400" y="13716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6" name="Rounded Rectangle 2"/>
            <p:cNvSpPr/>
            <p:nvPr/>
          </p:nvSpPr>
          <p:spPr>
            <a:xfrm>
              <a:off x="2857500" y="1600200"/>
              <a:ext cx="914400" cy="1371600"/>
            </a:xfrm>
            <a:custGeom>
              <a:avLst/>
              <a:gdLst/>
              <a:ahLst/>
              <a:cxnLst/>
              <a:rect l="0" t="0" r="0" b="0"/>
              <a:pathLst>
                <a:path w="914400" h="1371600">
                  <a:moveTo>
                    <a:pt x="914400" y="0"/>
                  </a:moveTo>
                  <a:lnTo>
                    <a:pt x="914400" y="13716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27" name="Group 6"/>
          <p:cNvGrpSpPr/>
          <p:nvPr/>
        </p:nvGrpSpPr>
        <p:grpSpPr>
          <a:xfrm>
            <a:off x="3774929" y="2632115"/>
            <a:ext cx="1136185" cy="1731440"/>
            <a:chOff x="2857500" y="2514600"/>
            <a:chExt cx="914400" cy="1371600"/>
          </a:xfrm>
        </p:grpSpPr>
        <p:sp>
          <p:nvSpPr>
            <p:cNvPr id="28" name="Rounded Rectangle 4"/>
            <p:cNvSpPr/>
            <p:nvPr/>
          </p:nvSpPr>
          <p:spPr>
            <a:xfrm>
              <a:off x="2857500" y="2514600"/>
              <a:ext cx="914400" cy="1371600"/>
            </a:xfrm>
            <a:custGeom>
              <a:avLst/>
              <a:gdLst/>
              <a:ahLst/>
              <a:cxnLst/>
              <a:rect l="0" t="0" r="0" b="0"/>
              <a:pathLst>
                <a:path w="914400" h="1371600">
                  <a:moveTo>
                    <a:pt x="0" y="1371600"/>
                  </a:moveTo>
                  <a:lnTo>
                    <a:pt x="0" y="0"/>
                  </a:lnTo>
                  <a:lnTo>
                    <a:pt x="914400" y="457200"/>
                  </a:lnTo>
                  <a:lnTo>
                    <a:pt x="914400" y="1371600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9" name="Rounded Rectangle 5"/>
            <p:cNvSpPr/>
            <p:nvPr/>
          </p:nvSpPr>
          <p:spPr>
            <a:xfrm>
              <a:off x="2857500" y="2514600"/>
              <a:ext cx="914400" cy="1371600"/>
            </a:xfrm>
            <a:custGeom>
              <a:avLst/>
              <a:gdLst/>
              <a:ahLst/>
              <a:cxnLst/>
              <a:rect l="0" t="0" r="0" b="0"/>
              <a:pathLst>
                <a:path w="914400" h="1371600">
                  <a:moveTo>
                    <a:pt x="0" y="1371600"/>
                  </a:moveTo>
                  <a:lnTo>
                    <a:pt x="0" y="0"/>
                  </a:lnTo>
                  <a:lnTo>
                    <a:pt x="914400" y="457200"/>
                  </a:lnTo>
                  <a:lnTo>
                    <a:pt x="914400" y="13716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6047795" y="1720286"/>
            <a:ext cx="234038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b="1" dirty="0" err="1">
                <a:solidFill>
                  <a:srgbClr val="E0CB15"/>
                </a:solidFill>
                <a:latin typeface="Roboto"/>
              </a:rPr>
              <a:t>Authentification</a:t>
            </a:r>
            <a:endParaRPr sz="2400" b="1" dirty="0">
              <a:solidFill>
                <a:srgbClr val="E0CB15"/>
              </a:solidFill>
              <a:latin typeface="Roboto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6104700" y="2089618"/>
            <a:ext cx="1986003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600" dirty="0" err="1">
                <a:solidFill>
                  <a:srgbClr val="46432D"/>
                </a:solidFill>
                <a:latin typeface="Roboto"/>
              </a:rPr>
              <a:t>Authentification</a:t>
            </a:r>
            <a:r>
              <a:rPr sz="1600" dirty="0">
                <a:solidFill>
                  <a:srgbClr val="46432D"/>
                </a:solidFill>
                <a:latin typeface="Roboto"/>
              </a:rPr>
              <a:t>
</a:t>
            </a:r>
            <a:r>
              <a:rPr sz="1600" dirty="0" err="1">
                <a:solidFill>
                  <a:srgbClr val="46432D"/>
                </a:solidFill>
                <a:latin typeface="Roboto"/>
              </a:rPr>
              <a:t>sécurisée</a:t>
            </a:r>
            <a:r>
              <a:rPr sz="1600" dirty="0">
                <a:solidFill>
                  <a:srgbClr val="46432D"/>
                </a:solidFill>
                <a:latin typeface="Roboto"/>
              </a:rPr>
              <a:t> des
</a:t>
            </a:r>
            <a:r>
              <a:rPr sz="1600" dirty="0" err="1">
                <a:solidFill>
                  <a:srgbClr val="46432D"/>
                </a:solidFill>
                <a:latin typeface="Roboto"/>
              </a:rPr>
              <a:t>utilisateurs</a:t>
            </a:r>
            <a:r>
              <a:rPr sz="1600" dirty="0">
                <a:solidFill>
                  <a:srgbClr val="46432D"/>
                </a:solidFill>
                <a:latin typeface="Roboto"/>
              </a:rPr>
              <a:t> avec
email/mot de </a:t>
            </a:r>
            <a:r>
              <a:rPr sz="1600" dirty="0" err="1">
                <a:solidFill>
                  <a:srgbClr val="46432D"/>
                </a:solidFill>
                <a:latin typeface="Roboto"/>
              </a:rPr>
              <a:t>passe</a:t>
            </a:r>
            <a:r>
              <a:rPr sz="1600" dirty="0">
                <a:solidFill>
                  <a:srgbClr val="46432D"/>
                </a:solidFill>
                <a:latin typeface="Roboto"/>
              </a:rPr>
              <a:t>.</a:t>
            </a:r>
          </a:p>
        </p:txBody>
      </p:sp>
      <p:sp>
        <p:nvSpPr>
          <p:cNvPr id="32" name="TextBox 10"/>
          <p:cNvSpPr txBox="1"/>
          <p:nvPr/>
        </p:nvSpPr>
        <p:spPr>
          <a:xfrm>
            <a:off x="1251917" y="3211115"/>
            <a:ext cx="131766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 err="1">
                <a:solidFill>
                  <a:srgbClr val="DE8431"/>
                </a:solidFill>
                <a:latin typeface="Roboto"/>
              </a:rPr>
              <a:t>Firestore</a:t>
            </a:r>
            <a:endParaRPr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577876" y="3594817"/>
            <a:ext cx="2178481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C4034"/>
                </a:solidFill>
                <a:latin typeface="Roboto"/>
              </a:rPr>
              <a:t>Base de </a:t>
            </a:r>
            <a:r>
              <a:rPr sz="1600" dirty="0" err="1">
                <a:solidFill>
                  <a:srgbClr val="4C4034"/>
                </a:solidFill>
                <a:latin typeface="Roboto"/>
              </a:rPr>
              <a:t>données</a:t>
            </a:r>
            <a:r>
              <a:rPr sz="1600" dirty="0">
                <a:solidFill>
                  <a:srgbClr val="4C4034"/>
                </a:solidFill>
                <a:latin typeface="Roboto"/>
              </a:rPr>
              <a:t> cloud
NoSQL pour stocker les
</a:t>
            </a:r>
            <a:r>
              <a:rPr sz="1600" dirty="0" err="1">
                <a:solidFill>
                  <a:srgbClr val="4C4034"/>
                </a:solidFill>
                <a:latin typeface="Roboto"/>
              </a:rPr>
              <a:t>données</a:t>
            </a:r>
            <a:r>
              <a:rPr sz="1600" dirty="0">
                <a:solidFill>
                  <a:srgbClr val="4C4034"/>
                </a:solidFill>
                <a:latin typeface="Roboto"/>
              </a:rPr>
              <a:t>.</a:t>
            </a:r>
          </a:p>
        </p:txBody>
      </p:sp>
      <p:pic>
        <p:nvPicPr>
          <p:cNvPr id="3076" name="Picture 4" descr="Cloud Firestore | Store and sync app data at global scale |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90" y="3057558"/>
            <a:ext cx="1045777" cy="10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Firebase Pric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0" name="Picture 8" descr="Firebase Authentication | Simple, multi-platform sign-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6" y="1505281"/>
            <a:ext cx="1068019" cy="106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rebase | Google's Mobile and Web App Development Platf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32" y="2267785"/>
            <a:ext cx="1032778" cy="103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966968" y="31319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it-IT" b="1" dirty="0"/>
              <a:t>Gemini 1.5 Pro (via API Google AI)</a:t>
            </a:r>
            <a:r>
              <a:rPr lang="it-IT" dirty="0"/>
              <a:t/>
            </a:r>
            <a:br>
              <a:rPr lang="it-IT" dirty="0"/>
            </a:br>
            <a:endParaRPr dirty="0"/>
          </a:p>
        </p:txBody>
      </p:sp>
      <p:sp>
        <p:nvSpPr>
          <p:cNvPr id="3" name="AutoShape 6" descr="Firebase Pric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7" name="Group 3"/>
          <p:cNvGrpSpPr/>
          <p:nvPr/>
        </p:nvGrpSpPr>
        <p:grpSpPr>
          <a:xfrm>
            <a:off x="2215590" y="1750738"/>
            <a:ext cx="1457325" cy="1371600"/>
            <a:chOff x="457200" y="1257300"/>
            <a:chExt cx="1943100" cy="1828800"/>
          </a:xfrm>
        </p:grpSpPr>
        <p:sp>
          <p:nvSpPr>
            <p:cNvPr id="18" name="Rounded Rectangle 1"/>
            <p:cNvSpPr/>
            <p:nvPr/>
          </p:nvSpPr>
          <p:spPr>
            <a:xfrm>
              <a:off x="4572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9" name="Rounded Rectangle 2"/>
            <p:cNvSpPr/>
            <p:nvPr/>
          </p:nvSpPr>
          <p:spPr>
            <a:xfrm>
              <a:off x="5810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20" name="Group 6"/>
          <p:cNvGrpSpPr/>
          <p:nvPr/>
        </p:nvGrpSpPr>
        <p:grpSpPr>
          <a:xfrm>
            <a:off x="3844365" y="1750738"/>
            <a:ext cx="1457325" cy="1371600"/>
            <a:chOff x="2628900" y="1257300"/>
            <a:chExt cx="1943100" cy="1828800"/>
          </a:xfrm>
        </p:grpSpPr>
        <p:sp>
          <p:nvSpPr>
            <p:cNvPr id="21" name="Rounded Rectangle 4"/>
            <p:cNvSpPr/>
            <p:nvPr/>
          </p:nvSpPr>
          <p:spPr>
            <a:xfrm>
              <a:off x="26289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2" name="Rounded Rectangle 5"/>
            <p:cNvSpPr/>
            <p:nvPr/>
          </p:nvSpPr>
          <p:spPr>
            <a:xfrm>
              <a:off x="27527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23" name="Group 9"/>
          <p:cNvGrpSpPr/>
          <p:nvPr/>
        </p:nvGrpSpPr>
        <p:grpSpPr>
          <a:xfrm>
            <a:off x="5473140" y="1750738"/>
            <a:ext cx="1457325" cy="1371600"/>
            <a:chOff x="4800600" y="1257300"/>
            <a:chExt cx="1943100" cy="1828800"/>
          </a:xfrm>
        </p:grpSpPr>
        <p:sp>
          <p:nvSpPr>
            <p:cNvPr id="34" name="Rounded Rectangle 7"/>
            <p:cNvSpPr/>
            <p:nvPr/>
          </p:nvSpPr>
          <p:spPr>
            <a:xfrm>
              <a:off x="4800600" y="1257300"/>
              <a:ext cx="1943100" cy="1828800"/>
            </a:xfrm>
            <a:custGeom>
              <a:avLst/>
              <a:gdLst/>
              <a:ahLst/>
              <a:cxnLst/>
              <a:rect l="0" t="0" r="0" b="0"/>
              <a:pathLst>
                <a:path w="1943100" h="1828800">
                  <a:moveTo>
                    <a:pt x="0" y="0"/>
                  </a:moveTo>
                  <a:lnTo>
                    <a:pt x="1943100" y="0"/>
                  </a:lnTo>
                  <a:lnTo>
                    <a:pt x="1943100" y="1828800"/>
                  </a:lnTo>
                  <a:lnTo>
                    <a:pt x="0" y="1828800"/>
                  </a:ln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35" name="Rounded Rectangle 8"/>
            <p:cNvSpPr/>
            <p:nvPr/>
          </p:nvSpPr>
          <p:spPr>
            <a:xfrm>
              <a:off x="4924425" y="3076575"/>
              <a:ext cx="1695450" cy="9525"/>
            </a:xfrm>
            <a:custGeom>
              <a:avLst/>
              <a:gdLst/>
              <a:ahLst/>
              <a:cxnLst/>
              <a:rect l="0" t="0" r="0" b="0"/>
              <a:pathLst>
                <a:path w="1695450" h="9525">
                  <a:moveTo>
                    <a:pt x="0" y="0"/>
                  </a:moveTo>
                  <a:lnTo>
                    <a:pt x="169545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36" name="Rounded Rectangle 10"/>
          <p:cNvSpPr/>
          <p:nvPr/>
        </p:nvSpPr>
        <p:spPr>
          <a:xfrm>
            <a:off x="2215590" y="3122338"/>
            <a:ext cx="1457325" cy="1457325"/>
          </a:xfrm>
          <a:custGeom>
            <a:avLst/>
            <a:gdLst/>
            <a:ahLst/>
            <a:cxnLst/>
            <a:rect l="0" t="0" r="0" b="0"/>
            <a:pathLst>
              <a:path w="1943100" h="19431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714500"/>
                </a:lnTo>
                <a:lnTo>
                  <a:pt x="0" y="1714500"/>
                </a:lnTo>
                <a:close/>
                <a:moveTo>
                  <a:pt x="0" y="1714500"/>
                </a:moveTo>
                <a:lnTo>
                  <a:pt x="1943100" y="1714500"/>
                </a:lnTo>
                <a:lnTo>
                  <a:pt x="1943100" y="1943100"/>
                </a:lnTo>
                <a:lnTo>
                  <a:pt x="0" y="1943100"/>
                </a:lnTo>
                <a:close/>
              </a:path>
            </a:pathLst>
          </a:custGeom>
          <a:gradFill rotWithShape="1">
            <a:gsLst>
              <a:gs pos="0">
                <a:srgbClr val="FFF282"/>
              </a:gs>
              <a:gs pos="100000">
                <a:srgbClr val="FFE714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37" name="Rounded Rectangle 11"/>
          <p:cNvSpPr/>
          <p:nvPr/>
        </p:nvSpPr>
        <p:spPr>
          <a:xfrm>
            <a:off x="3844365" y="3122338"/>
            <a:ext cx="1457325" cy="1457325"/>
          </a:xfrm>
          <a:custGeom>
            <a:avLst/>
            <a:gdLst/>
            <a:ahLst/>
            <a:cxnLst/>
            <a:rect l="0" t="0" r="0" b="0"/>
            <a:pathLst>
              <a:path w="1943100" h="19431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714500"/>
                </a:lnTo>
                <a:lnTo>
                  <a:pt x="0" y="1714500"/>
                </a:lnTo>
                <a:close/>
                <a:moveTo>
                  <a:pt x="0" y="1714500"/>
                </a:moveTo>
                <a:lnTo>
                  <a:pt x="1943100" y="1714500"/>
                </a:lnTo>
                <a:lnTo>
                  <a:pt x="1943100" y="1943100"/>
                </a:lnTo>
                <a:lnTo>
                  <a:pt x="0" y="1943100"/>
                </a:lnTo>
                <a:close/>
              </a:path>
            </a:pathLst>
          </a:custGeom>
          <a:gradFill rotWithShape="1">
            <a:gsLst>
              <a:gs pos="0">
                <a:srgbClr val="FFC188"/>
              </a:gs>
              <a:gs pos="100000">
                <a:srgbClr val="FA963A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38" name="Rounded Rectangle 12"/>
          <p:cNvSpPr/>
          <p:nvPr/>
        </p:nvSpPr>
        <p:spPr>
          <a:xfrm>
            <a:off x="5473140" y="3122338"/>
            <a:ext cx="1457325" cy="1457325"/>
          </a:xfrm>
          <a:custGeom>
            <a:avLst/>
            <a:gdLst/>
            <a:ahLst/>
            <a:cxnLst/>
            <a:rect l="0" t="0" r="0" b="0"/>
            <a:pathLst>
              <a:path w="1943100" h="1943100">
                <a:moveTo>
                  <a:pt x="0" y="0"/>
                </a:moveTo>
                <a:lnTo>
                  <a:pt x="1943100" y="0"/>
                </a:lnTo>
                <a:lnTo>
                  <a:pt x="1943100" y="228600"/>
                </a:lnTo>
                <a:lnTo>
                  <a:pt x="0" y="228600"/>
                </a:lnTo>
                <a:close/>
                <a:moveTo>
                  <a:pt x="0" y="228600"/>
                </a:moveTo>
                <a:lnTo>
                  <a:pt x="1943100" y="228600"/>
                </a:lnTo>
                <a:lnTo>
                  <a:pt x="1943100" y="1714500"/>
                </a:lnTo>
                <a:lnTo>
                  <a:pt x="0" y="1714500"/>
                </a:lnTo>
                <a:close/>
                <a:moveTo>
                  <a:pt x="0" y="1714500"/>
                </a:moveTo>
                <a:lnTo>
                  <a:pt x="1943100" y="1714500"/>
                </a:lnTo>
                <a:lnTo>
                  <a:pt x="1943100" y="1943100"/>
                </a:lnTo>
                <a:lnTo>
                  <a:pt x="0" y="1943100"/>
                </a:lnTo>
                <a:close/>
              </a:path>
            </a:pathLst>
          </a:custGeom>
          <a:gradFill rotWithShape="1">
            <a:gsLst>
              <a:gs pos="0">
                <a:srgbClr val="FFA6A3"/>
              </a:gs>
              <a:gs pos="100000">
                <a:srgbClr val="FD6A65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39" name="TextBox 14"/>
          <p:cNvSpPr txBox="1"/>
          <p:nvPr/>
        </p:nvSpPr>
        <p:spPr>
          <a:xfrm>
            <a:off x="2489319" y="3308076"/>
            <a:ext cx="1001877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6B652F"/>
                </a:solidFill>
                <a:latin typeface="Roboto"/>
              </a:rPr>
              <a:t>Analyse de CV</a:t>
            </a:r>
          </a:p>
        </p:txBody>
      </p:sp>
      <p:sp>
        <p:nvSpPr>
          <p:cNvPr id="40" name="TextBox 15"/>
          <p:cNvSpPr txBox="1"/>
          <p:nvPr/>
        </p:nvSpPr>
        <p:spPr>
          <a:xfrm>
            <a:off x="4215982" y="3308076"/>
            <a:ext cx="737381" cy="3462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76573A"/>
                </a:solidFill>
                <a:latin typeface="Roboto"/>
              </a:rPr>
              <a:t>Extrait des
données</a:t>
            </a:r>
          </a:p>
        </p:txBody>
      </p:sp>
      <p:sp>
        <p:nvSpPr>
          <p:cNvPr id="41" name="TextBox 16"/>
          <p:cNvSpPr txBox="1"/>
          <p:nvPr/>
        </p:nvSpPr>
        <p:spPr>
          <a:xfrm>
            <a:off x="5752341" y="3308076"/>
            <a:ext cx="953787" cy="3462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884542"/>
                </a:solidFill>
                <a:latin typeface="Roboto"/>
              </a:rPr>
              <a:t>Intégration de
microservice</a:t>
            </a:r>
          </a:p>
        </p:txBody>
      </p:sp>
      <p:sp>
        <p:nvSpPr>
          <p:cNvPr id="42" name="TextBox 17"/>
          <p:cNvSpPr txBox="1"/>
          <p:nvPr/>
        </p:nvSpPr>
        <p:spPr>
          <a:xfrm>
            <a:off x="2513760" y="3580253"/>
            <a:ext cx="1022717" cy="3808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484848"/>
                </a:solidFill>
                <a:latin typeface="Roboto"/>
              </a:rPr>
              <a:t>Utilisée pour analyser
automatiquement le
contenu des CV.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4134920" y="3730272"/>
            <a:ext cx="1056379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484848"/>
                </a:solidFill>
                <a:latin typeface="Roboto"/>
              </a:rPr>
              <a:t>Extrait les
compétences, mots-
clés et calcule un
score de compatibilité.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5792506" y="3730272"/>
            <a:ext cx="966611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484848"/>
                </a:solidFill>
                <a:latin typeface="Roboto"/>
              </a:rPr>
              <a:t>Intégrée dans le
microservice IA pour
enrichir le traitement
des candidatures.</a:t>
            </a:r>
          </a:p>
        </p:txBody>
      </p:sp>
      <p:sp>
        <p:nvSpPr>
          <p:cNvPr id="45" name="Rounded Rectangle 20"/>
          <p:cNvSpPr/>
          <p:nvPr/>
        </p:nvSpPr>
        <p:spPr>
          <a:xfrm>
            <a:off x="2533487" y="2025772"/>
            <a:ext cx="821531" cy="821531"/>
          </a:xfrm>
          <a:custGeom>
            <a:avLst/>
            <a:gdLst/>
            <a:ahLst/>
            <a:cxnLst/>
            <a:rect l="0" t="0" r="0" b="0"/>
            <a:pathLst>
              <a:path w="1095375" h="1095374">
                <a:moveTo>
                  <a:pt x="590835" y="1083183"/>
                </a:moveTo>
                <a:lnTo>
                  <a:pt x="49244" y="1083183"/>
                </a:lnTo>
                <a:cubicBezTo>
                  <a:pt x="22047" y="1083183"/>
                  <a:pt x="0" y="1061135"/>
                  <a:pt x="0" y="1033938"/>
                </a:cubicBezTo>
                <a:lnTo>
                  <a:pt x="0" y="49244"/>
                </a:lnTo>
                <a:cubicBezTo>
                  <a:pt x="0" y="22047"/>
                  <a:pt x="22047" y="0"/>
                  <a:pt x="49244" y="0"/>
                </a:cubicBezTo>
                <a:lnTo>
                  <a:pt x="861631" y="0"/>
                </a:lnTo>
                <a:cubicBezTo>
                  <a:pt x="888828" y="0"/>
                  <a:pt x="910875" y="22047"/>
                  <a:pt x="910875" y="49244"/>
                </a:cubicBezTo>
                <a:lnTo>
                  <a:pt x="910875" y="442912"/>
                </a:lnTo>
                <a:moveTo>
                  <a:pt x="393858" y="645842"/>
                </a:moveTo>
                <a:lnTo>
                  <a:pt x="132968" y="645842"/>
                </a:lnTo>
                <a:moveTo>
                  <a:pt x="393858" y="843010"/>
                </a:moveTo>
                <a:lnTo>
                  <a:pt x="132968" y="843010"/>
                </a:lnTo>
                <a:moveTo>
                  <a:pt x="784717" y="399907"/>
                </a:moveTo>
                <a:lnTo>
                  <a:pt x="606456" y="399907"/>
                </a:lnTo>
                <a:moveTo>
                  <a:pt x="553783" y="776811"/>
                </a:moveTo>
                <a:cubicBezTo>
                  <a:pt x="553783" y="653636"/>
                  <a:pt x="653636" y="553783"/>
                  <a:pt x="776811" y="553783"/>
                </a:cubicBezTo>
                <a:cubicBezTo>
                  <a:pt x="899986" y="553783"/>
                  <a:pt x="999839" y="653636"/>
                  <a:pt x="999839" y="776811"/>
                </a:cubicBezTo>
                <a:cubicBezTo>
                  <a:pt x="999839" y="899986"/>
                  <a:pt x="899986" y="999839"/>
                  <a:pt x="776811" y="999839"/>
                </a:cubicBezTo>
                <a:cubicBezTo>
                  <a:pt x="653636" y="999839"/>
                  <a:pt x="553783" y="899986"/>
                  <a:pt x="553783" y="776811"/>
                </a:cubicBezTo>
                <a:moveTo>
                  <a:pt x="1095375" y="1095374"/>
                </a:moveTo>
                <a:lnTo>
                  <a:pt x="935497" y="935497"/>
                </a:lnTo>
                <a:moveTo>
                  <a:pt x="204882" y="209073"/>
                </a:moveTo>
                <a:cubicBezTo>
                  <a:pt x="204874" y="255450"/>
                  <a:pt x="242468" y="293051"/>
                  <a:pt x="288845" y="293051"/>
                </a:cubicBezTo>
                <a:cubicBezTo>
                  <a:pt x="335222" y="293051"/>
                  <a:pt x="372816" y="255450"/>
                  <a:pt x="372808" y="209073"/>
                </a:cubicBezTo>
                <a:cubicBezTo>
                  <a:pt x="372816" y="162696"/>
                  <a:pt x="335222" y="125096"/>
                  <a:pt x="288845" y="125096"/>
                </a:cubicBezTo>
                <a:cubicBezTo>
                  <a:pt x="242468" y="125096"/>
                  <a:pt x="204874" y="162696"/>
                  <a:pt x="204882" y="209073"/>
                </a:cubicBezTo>
                <a:moveTo>
                  <a:pt x="426053" y="460962"/>
                </a:moveTo>
                <a:cubicBezTo>
                  <a:pt x="410073" y="398229"/>
                  <a:pt x="353581" y="354323"/>
                  <a:pt x="288845" y="354323"/>
                </a:cubicBezTo>
                <a:cubicBezTo>
                  <a:pt x="224109" y="354323"/>
                  <a:pt x="167617" y="398229"/>
                  <a:pt x="151637" y="460962"/>
                </a:cubicBezTo>
                <a:moveTo>
                  <a:pt x="706612" y="211407"/>
                </a:moveTo>
                <a:lnTo>
                  <a:pt x="606456" y="211407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46" name="Rounded Rectangle 21"/>
          <p:cNvSpPr/>
          <p:nvPr/>
        </p:nvSpPr>
        <p:spPr>
          <a:xfrm>
            <a:off x="4162262" y="2025773"/>
            <a:ext cx="821531" cy="821531"/>
          </a:xfrm>
          <a:custGeom>
            <a:avLst/>
            <a:gdLst/>
            <a:ahLst/>
            <a:cxnLst/>
            <a:rect l="0" t="0" r="0" b="0"/>
            <a:pathLst>
              <a:path w="1095375" h="1095375">
                <a:moveTo>
                  <a:pt x="190500" y="1095375"/>
                </a:moveTo>
                <a:lnTo>
                  <a:pt x="47625" y="1095375"/>
                </a:lnTo>
                <a:cubicBezTo>
                  <a:pt x="21322" y="1095375"/>
                  <a:pt x="0" y="1074052"/>
                  <a:pt x="0" y="1047750"/>
                </a:cubicBezTo>
                <a:lnTo>
                  <a:pt x="0" y="47625"/>
                </a:lnTo>
                <a:cubicBezTo>
                  <a:pt x="0" y="21322"/>
                  <a:pt x="21322" y="0"/>
                  <a:pt x="47625" y="0"/>
                </a:cubicBezTo>
                <a:lnTo>
                  <a:pt x="620315" y="0"/>
                </a:lnTo>
                <a:cubicBezTo>
                  <a:pt x="777436" y="0"/>
                  <a:pt x="904822" y="127343"/>
                  <a:pt x="904875" y="284464"/>
                </a:cubicBezTo>
                <a:lnTo>
                  <a:pt x="904875" y="571500"/>
                </a:lnTo>
                <a:moveTo>
                  <a:pt x="666750" y="3762"/>
                </a:moveTo>
                <a:lnTo>
                  <a:pt x="666750" y="190500"/>
                </a:lnTo>
                <a:cubicBezTo>
                  <a:pt x="666750" y="216802"/>
                  <a:pt x="688072" y="238125"/>
                  <a:pt x="714375" y="238125"/>
                </a:cubicBezTo>
                <a:lnTo>
                  <a:pt x="901065" y="238125"/>
                </a:lnTo>
                <a:moveTo>
                  <a:pt x="523875" y="714327"/>
                </a:moveTo>
                <a:lnTo>
                  <a:pt x="333375" y="904827"/>
                </a:lnTo>
                <a:lnTo>
                  <a:pt x="523875" y="1095327"/>
                </a:lnTo>
                <a:moveTo>
                  <a:pt x="333375" y="714327"/>
                </a:moveTo>
                <a:lnTo>
                  <a:pt x="333375" y="1095327"/>
                </a:lnTo>
                <a:moveTo>
                  <a:pt x="809625" y="1095375"/>
                </a:moveTo>
                <a:lnTo>
                  <a:pt x="690562" y="1095375"/>
                </a:lnTo>
                <a:cubicBezTo>
                  <a:pt x="651108" y="1095375"/>
                  <a:pt x="619125" y="1063391"/>
                  <a:pt x="619125" y="1023937"/>
                </a:cubicBezTo>
                <a:lnTo>
                  <a:pt x="619125" y="785812"/>
                </a:lnTo>
                <a:cubicBezTo>
                  <a:pt x="619125" y="746358"/>
                  <a:pt x="651108" y="714375"/>
                  <a:pt x="690562" y="714375"/>
                </a:cubicBezTo>
                <a:lnTo>
                  <a:pt x="809625" y="714375"/>
                </a:lnTo>
                <a:moveTo>
                  <a:pt x="619125" y="904827"/>
                </a:moveTo>
                <a:lnTo>
                  <a:pt x="738187" y="904827"/>
                </a:lnTo>
                <a:moveTo>
                  <a:pt x="1095375" y="714375"/>
                </a:moveTo>
                <a:lnTo>
                  <a:pt x="1095375" y="809625"/>
                </a:lnTo>
                <a:cubicBezTo>
                  <a:pt x="1095375" y="862230"/>
                  <a:pt x="1052730" y="904875"/>
                  <a:pt x="1000125" y="904875"/>
                </a:cubicBezTo>
                <a:cubicBezTo>
                  <a:pt x="947519" y="904875"/>
                  <a:pt x="904875" y="862230"/>
                  <a:pt x="904875" y="809625"/>
                </a:cubicBezTo>
                <a:lnTo>
                  <a:pt x="904875" y="714375"/>
                </a:lnTo>
                <a:moveTo>
                  <a:pt x="1000125" y="1095327"/>
                </a:moveTo>
                <a:lnTo>
                  <a:pt x="1000125" y="904827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47" name="Rounded Rectangle 22"/>
          <p:cNvSpPr/>
          <p:nvPr/>
        </p:nvSpPr>
        <p:spPr>
          <a:xfrm>
            <a:off x="5773177" y="2007914"/>
            <a:ext cx="838466" cy="830461"/>
          </a:xfrm>
          <a:custGeom>
            <a:avLst/>
            <a:gdLst/>
            <a:ahLst/>
            <a:cxnLst/>
            <a:rect l="0" t="0" r="0" b="0"/>
            <a:pathLst>
              <a:path w="1117954" h="1107281">
                <a:moveTo>
                  <a:pt x="35718" y="1107281"/>
                </a:moveTo>
                <a:cubicBezTo>
                  <a:pt x="106840" y="1107281"/>
                  <a:pt x="177961" y="1107281"/>
                  <a:pt x="249083" y="1035843"/>
                </a:cubicBezTo>
                <a:cubicBezTo>
                  <a:pt x="320204" y="1107281"/>
                  <a:pt x="391325" y="1107281"/>
                  <a:pt x="410291" y="1107281"/>
                </a:cubicBezTo>
                <a:cubicBezTo>
                  <a:pt x="429256" y="1107281"/>
                  <a:pt x="500376" y="1107281"/>
                  <a:pt x="571500" y="1035843"/>
                </a:cubicBezTo>
                <a:cubicBezTo>
                  <a:pt x="642623" y="1107281"/>
                  <a:pt x="713741" y="1107281"/>
                  <a:pt x="732710" y="1107281"/>
                </a:cubicBezTo>
                <a:cubicBezTo>
                  <a:pt x="751674" y="1107281"/>
                  <a:pt x="822793" y="1107281"/>
                  <a:pt x="893916" y="1035843"/>
                </a:cubicBezTo>
                <a:cubicBezTo>
                  <a:pt x="965039" y="1107281"/>
                  <a:pt x="1036157" y="1107281"/>
                  <a:pt x="1107281" y="1107281"/>
                </a:cubicBezTo>
                <a:moveTo>
                  <a:pt x="959643" y="209350"/>
                </a:moveTo>
                <a:cubicBezTo>
                  <a:pt x="1047073" y="209350"/>
                  <a:pt x="1117954" y="170481"/>
                  <a:pt x="1117954" y="122534"/>
                </a:cubicBezTo>
                <a:cubicBezTo>
                  <a:pt x="1117954" y="74587"/>
                  <a:pt x="1047073" y="35718"/>
                  <a:pt x="959643" y="35718"/>
                </a:cubicBezTo>
                <a:cubicBezTo>
                  <a:pt x="872209" y="35718"/>
                  <a:pt x="801333" y="74587"/>
                  <a:pt x="801333" y="122534"/>
                </a:cubicBezTo>
                <a:cubicBezTo>
                  <a:pt x="801333" y="170481"/>
                  <a:pt x="872209" y="209350"/>
                  <a:pt x="959643" y="209350"/>
                </a:cubicBezTo>
                <a:close/>
                <a:moveTo>
                  <a:pt x="1117954" y="122531"/>
                </a:moveTo>
                <a:lnTo>
                  <a:pt x="1117954" y="357445"/>
                </a:lnTo>
                <a:cubicBezTo>
                  <a:pt x="1117954" y="403407"/>
                  <a:pt x="1046459" y="444261"/>
                  <a:pt x="959643" y="444261"/>
                </a:cubicBezTo>
                <a:cubicBezTo>
                  <a:pt x="872828" y="444261"/>
                  <a:pt x="801333" y="403407"/>
                  <a:pt x="801333" y="357445"/>
                </a:cubicBezTo>
                <a:lnTo>
                  <a:pt x="801333" y="122531"/>
                </a:lnTo>
                <a:moveTo>
                  <a:pt x="109359" y="923920"/>
                </a:moveTo>
                <a:cubicBezTo>
                  <a:pt x="109359" y="908142"/>
                  <a:pt x="104099" y="892363"/>
                  <a:pt x="88319" y="876580"/>
                </a:cubicBezTo>
                <a:lnTo>
                  <a:pt x="56758" y="845019"/>
                </a:lnTo>
                <a:cubicBezTo>
                  <a:pt x="35718" y="829241"/>
                  <a:pt x="30458" y="797680"/>
                  <a:pt x="40978" y="776639"/>
                </a:cubicBezTo>
                <a:cubicBezTo>
                  <a:pt x="51498" y="750341"/>
                  <a:pt x="72539" y="739821"/>
                  <a:pt x="98839" y="739821"/>
                </a:cubicBezTo>
                <a:lnTo>
                  <a:pt x="140919" y="739821"/>
                </a:lnTo>
                <a:cubicBezTo>
                  <a:pt x="156700" y="739821"/>
                  <a:pt x="177739" y="734563"/>
                  <a:pt x="188260" y="724042"/>
                </a:cubicBezTo>
                <a:cubicBezTo>
                  <a:pt x="198780" y="713522"/>
                  <a:pt x="204040" y="698001"/>
                  <a:pt x="204040" y="676698"/>
                </a:cubicBezTo>
                <a:lnTo>
                  <a:pt x="204040" y="634622"/>
                </a:lnTo>
                <a:cubicBezTo>
                  <a:pt x="204040" y="608318"/>
                  <a:pt x="219820" y="582020"/>
                  <a:pt x="240860" y="576757"/>
                </a:cubicBezTo>
                <a:cubicBezTo>
                  <a:pt x="267160" y="566242"/>
                  <a:pt x="293460" y="571500"/>
                  <a:pt x="309241" y="592540"/>
                </a:cubicBezTo>
                <a:lnTo>
                  <a:pt x="340801" y="624101"/>
                </a:lnTo>
                <a:cubicBezTo>
                  <a:pt x="351321" y="634622"/>
                  <a:pt x="367101" y="645142"/>
                  <a:pt x="388141" y="645142"/>
                </a:cubicBezTo>
                <a:cubicBezTo>
                  <a:pt x="409181" y="645142"/>
                  <a:pt x="419701" y="639879"/>
                  <a:pt x="435481" y="624101"/>
                </a:cubicBezTo>
                <a:lnTo>
                  <a:pt x="467042" y="592540"/>
                </a:lnTo>
                <a:cubicBezTo>
                  <a:pt x="482822" y="571500"/>
                  <a:pt x="514383" y="566242"/>
                  <a:pt x="535424" y="576757"/>
                </a:cubicBezTo>
                <a:cubicBezTo>
                  <a:pt x="561722" y="587278"/>
                  <a:pt x="572242" y="608318"/>
                  <a:pt x="572242" y="634622"/>
                </a:cubicBezTo>
                <a:lnTo>
                  <a:pt x="572242" y="676698"/>
                </a:lnTo>
                <a:cubicBezTo>
                  <a:pt x="572242" y="692481"/>
                  <a:pt x="577505" y="713522"/>
                  <a:pt x="588021" y="724042"/>
                </a:cubicBezTo>
                <a:cubicBezTo>
                  <a:pt x="598541" y="734563"/>
                  <a:pt x="619582" y="745083"/>
                  <a:pt x="635365" y="739821"/>
                </a:cubicBezTo>
                <a:lnTo>
                  <a:pt x="677441" y="739821"/>
                </a:lnTo>
                <a:cubicBezTo>
                  <a:pt x="703745" y="739821"/>
                  <a:pt x="730043" y="755599"/>
                  <a:pt x="735306" y="776639"/>
                </a:cubicBezTo>
                <a:cubicBezTo>
                  <a:pt x="745826" y="802943"/>
                  <a:pt x="740563" y="829241"/>
                  <a:pt x="719523" y="845019"/>
                </a:cubicBezTo>
                <a:lnTo>
                  <a:pt x="687962" y="876580"/>
                </a:lnTo>
                <a:cubicBezTo>
                  <a:pt x="677441" y="887101"/>
                  <a:pt x="666921" y="902884"/>
                  <a:pt x="666921" y="923920"/>
                </a:cubicBezTo>
                <a:moveTo>
                  <a:pt x="509120" y="923920"/>
                </a:moveTo>
                <a:cubicBezTo>
                  <a:pt x="509120" y="855535"/>
                  <a:pt x="456520" y="802938"/>
                  <a:pt x="393400" y="802938"/>
                </a:cubicBezTo>
                <a:cubicBezTo>
                  <a:pt x="325020" y="802938"/>
                  <a:pt x="272419" y="860797"/>
                  <a:pt x="272419" y="923920"/>
                </a:cubicBezTo>
                <a:moveTo>
                  <a:pt x="959643" y="557207"/>
                </a:moveTo>
                <a:lnTo>
                  <a:pt x="959643" y="904870"/>
                </a:lnTo>
                <a:moveTo>
                  <a:pt x="0" y="0"/>
                </a:moveTo>
                <a:moveTo>
                  <a:pt x="864393" y="652462"/>
                </a:moveTo>
                <a:lnTo>
                  <a:pt x="959643" y="557212"/>
                </a:lnTo>
                <a:lnTo>
                  <a:pt x="1054893" y="652462"/>
                </a:lnTo>
                <a:moveTo>
                  <a:pt x="801333" y="239069"/>
                </a:moveTo>
                <a:cubicBezTo>
                  <a:pt x="801333" y="288031"/>
                  <a:pt x="872209" y="327723"/>
                  <a:pt x="959643" y="327723"/>
                </a:cubicBezTo>
                <a:cubicBezTo>
                  <a:pt x="1047078" y="327723"/>
                  <a:pt x="1117954" y="288031"/>
                  <a:pt x="1117954" y="239069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pic>
        <p:nvPicPr>
          <p:cNvPr id="4098" name="Picture 2" descr="Google Gemini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67" y="593230"/>
            <a:ext cx="2673683" cy="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6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966968" y="31319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FR" dirty="0" smtClean="0"/>
              <a:t>Démonstration</a:t>
            </a:r>
            <a:endParaRPr dirty="0"/>
          </a:p>
        </p:txBody>
      </p:sp>
      <p:sp>
        <p:nvSpPr>
          <p:cNvPr id="3" name="AutoShape 6" descr="Firebase Pric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5"/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2908" name="Google Shape;2908;p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5983" y="247887"/>
            <a:ext cx="7137209" cy="639388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484848"/>
                </a:solidFill>
                <a:latin typeface="Roboto"/>
              </a:rPr>
              <a:t>Composants de la plateforme de gestion des candidatures</a:t>
            </a:r>
            <a:br>
              <a:rPr lang="fr-FR" sz="2400" b="1" dirty="0">
                <a:solidFill>
                  <a:srgbClr val="484848"/>
                </a:solidFill>
                <a:latin typeface="Roboto"/>
              </a:rPr>
            </a:br>
            <a:endParaRPr lang="en-GB" sz="2400" dirty="0"/>
          </a:p>
        </p:txBody>
      </p:sp>
      <p:sp>
        <p:nvSpPr>
          <p:cNvPr id="141" name="TextBox 17"/>
          <p:cNvSpPr txBox="1"/>
          <p:nvPr/>
        </p:nvSpPr>
        <p:spPr>
          <a:xfrm>
            <a:off x="1387832" y="1357571"/>
            <a:ext cx="119423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 err="1">
                <a:solidFill>
                  <a:srgbClr val="DE8431"/>
                </a:solidFill>
                <a:latin typeface="Roboto"/>
              </a:rPr>
              <a:t>Microservices</a:t>
            </a:r>
            <a:endParaRPr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142" name="TextBox 18"/>
          <p:cNvSpPr txBox="1"/>
          <p:nvPr/>
        </p:nvSpPr>
        <p:spPr>
          <a:xfrm>
            <a:off x="6106603" y="1311274"/>
            <a:ext cx="86401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 err="1">
                <a:solidFill>
                  <a:srgbClr val="3CC583"/>
                </a:solidFill>
                <a:latin typeface="Roboto"/>
              </a:rPr>
              <a:t>Candidats</a:t>
            </a:r>
            <a:endParaRPr sz="900" b="1" dirty="0">
              <a:solidFill>
                <a:srgbClr val="3CC583"/>
              </a:solidFill>
              <a:latin typeface="Roboto"/>
            </a:endParaRPr>
          </a:p>
        </p:txBody>
      </p:sp>
      <p:sp>
        <p:nvSpPr>
          <p:cNvPr id="143" name="TextBox 19"/>
          <p:cNvSpPr txBox="1"/>
          <p:nvPr/>
        </p:nvSpPr>
        <p:spPr>
          <a:xfrm>
            <a:off x="1387832" y="1667227"/>
            <a:ext cx="110447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000" dirty="0">
                <a:solidFill>
                  <a:srgbClr val="484848"/>
                </a:solidFill>
                <a:latin typeface="Roboto"/>
              </a:rPr>
              <a:t>Architecture de
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système</a:t>
            </a:r>
            <a:r>
              <a:rPr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modulaire</a:t>
            </a:r>
            <a:r>
              <a:rPr sz="1000" dirty="0">
                <a:solidFill>
                  <a:srgbClr val="484848"/>
                </a:solidFill>
                <a:latin typeface="Roboto"/>
              </a:rPr>
              <a:t>
pour 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une</a:t>
            </a:r>
            <a:r>
              <a:rPr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évolutivité</a:t>
            </a:r>
            <a:endParaRPr sz="10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44" name="TextBox 20"/>
          <p:cNvSpPr txBox="1"/>
          <p:nvPr/>
        </p:nvSpPr>
        <p:spPr>
          <a:xfrm>
            <a:off x="6106603" y="1543293"/>
            <a:ext cx="116057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 err="1">
                <a:solidFill>
                  <a:srgbClr val="484848"/>
                </a:solidFill>
                <a:latin typeface="Roboto"/>
              </a:rPr>
              <a:t>Individus</a:t>
            </a:r>
            <a:r>
              <a:rPr sz="1000" dirty="0">
                <a:solidFill>
                  <a:srgbClr val="484848"/>
                </a:solidFill>
                <a:latin typeface="Roboto"/>
              </a:rPr>
              <a:t> postulant à
des 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emplois</a:t>
            </a:r>
            <a:r>
              <a:rPr sz="1000" dirty="0">
                <a:solidFill>
                  <a:srgbClr val="484848"/>
                </a:solidFill>
                <a:latin typeface="Roboto"/>
              </a:rPr>
              <a:t> via la
plateforme</a:t>
            </a:r>
          </a:p>
        </p:txBody>
      </p:sp>
      <p:sp>
        <p:nvSpPr>
          <p:cNvPr id="146" name="TextBox 22"/>
          <p:cNvSpPr txBox="1"/>
          <p:nvPr/>
        </p:nvSpPr>
        <p:spPr>
          <a:xfrm>
            <a:off x="1808406" y="3876551"/>
            <a:ext cx="179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1EABDA"/>
                </a:solidFill>
                <a:latin typeface="Roboto"/>
              </a:rPr>
              <a:t>IA</a:t>
            </a:r>
          </a:p>
        </p:txBody>
      </p:sp>
      <p:sp>
        <p:nvSpPr>
          <p:cNvPr id="147" name="TextBox 23"/>
          <p:cNvSpPr txBox="1"/>
          <p:nvPr/>
        </p:nvSpPr>
        <p:spPr>
          <a:xfrm>
            <a:off x="6154655" y="3762707"/>
            <a:ext cx="94577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 err="1">
                <a:solidFill>
                  <a:srgbClr val="92BD39"/>
                </a:solidFill>
                <a:latin typeface="Roboto"/>
              </a:rPr>
              <a:t>Recruteurs</a:t>
            </a:r>
            <a:endParaRPr sz="900" b="1" dirty="0">
              <a:solidFill>
                <a:srgbClr val="92BD39"/>
              </a:solidFill>
              <a:latin typeface="Roboto"/>
            </a:endParaRPr>
          </a:p>
        </p:txBody>
      </p:sp>
      <p:sp>
        <p:nvSpPr>
          <p:cNvPr id="148" name="TextBox 24"/>
          <p:cNvSpPr txBox="1"/>
          <p:nvPr/>
        </p:nvSpPr>
        <p:spPr>
          <a:xfrm>
            <a:off x="1535028" y="4093813"/>
            <a:ext cx="956993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000" dirty="0" err="1">
                <a:solidFill>
                  <a:srgbClr val="484848"/>
                </a:solidFill>
                <a:latin typeface="Roboto"/>
              </a:rPr>
              <a:t>Technologie</a:t>
            </a:r>
            <a:r>
              <a:rPr sz="1000" dirty="0">
                <a:solidFill>
                  <a:srgbClr val="484848"/>
                </a:solidFill>
                <a:latin typeface="Roboto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analysant</a:t>
            </a:r>
            <a:r>
              <a:rPr sz="1000" dirty="0">
                <a:solidFill>
                  <a:srgbClr val="484848"/>
                </a:solidFill>
                <a:latin typeface="Roboto"/>
              </a:rPr>
              <a:t> les CV
pour un 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meilleur</a:t>
            </a:r>
            <a:r>
              <a:rPr sz="1000" dirty="0">
                <a:solidFill>
                  <a:srgbClr val="484848"/>
                </a:solidFill>
                <a:latin typeface="Roboto"/>
              </a:rPr>
              <a:t>
matching</a:t>
            </a:r>
          </a:p>
        </p:txBody>
      </p:sp>
      <p:sp>
        <p:nvSpPr>
          <p:cNvPr id="149" name="TextBox 25"/>
          <p:cNvSpPr txBox="1"/>
          <p:nvPr/>
        </p:nvSpPr>
        <p:spPr>
          <a:xfrm>
            <a:off x="6154656" y="3976456"/>
            <a:ext cx="892873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 err="1">
                <a:solidFill>
                  <a:srgbClr val="484848"/>
                </a:solidFill>
                <a:latin typeface="Roboto"/>
              </a:rPr>
              <a:t>Professionnels</a:t>
            </a:r>
            <a:r>
              <a:rPr sz="1000" dirty="0">
                <a:solidFill>
                  <a:srgbClr val="484848"/>
                </a:solidFill>
                <a:latin typeface="Roboto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embauchant</a:t>
            </a:r>
            <a:r>
              <a:rPr sz="1000" dirty="0">
                <a:solidFill>
                  <a:srgbClr val="484848"/>
                </a:solidFill>
                <a:latin typeface="Roboto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utilisant</a:t>
            </a:r>
            <a:r>
              <a:rPr sz="1000" dirty="0">
                <a:solidFill>
                  <a:srgbClr val="484848"/>
                </a:solidFill>
                <a:latin typeface="Roboto"/>
              </a:rPr>
              <a:t> la
plateforme pour
</a:t>
            </a:r>
            <a:r>
              <a:rPr sz="1000" dirty="0" err="1">
                <a:solidFill>
                  <a:srgbClr val="484848"/>
                </a:solidFill>
                <a:latin typeface="Roboto"/>
              </a:rPr>
              <a:t>gérer</a:t>
            </a:r>
            <a:r>
              <a:rPr sz="1000" dirty="0">
                <a:solidFill>
                  <a:srgbClr val="484848"/>
                </a:solidFill>
                <a:latin typeface="Roboto"/>
              </a:rPr>
              <a:t> les
candidatures</a:t>
            </a:r>
          </a:p>
        </p:txBody>
      </p:sp>
      <p:grpSp>
        <p:nvGrpSpPr>
          <p:cNvPr id="126" name="Group 3"/>
          <p:cNvGrpSpPr/>
          <p:nvPr/>
        </p:nvGrpSpPr>
        <p:grpSpPr>
          <a:xfrm>
            <a:off x="3673140" y="2163715"/>
            <a:ext cx="1340192" cy="1340192"/>
            <a:chOff x="2435901" y="2338465"/>
            <a:chExt cx="1364104" cy="1364104"/>
          </a:xfrm>
        </p:grpSpPr>
        <p:sp>
          <p:nvSpPr>
            <p:cNvPr id="127" name="Rounded Rectangle 1"/>
            <p:cNvSpPr/>
            <p:nvPr/>
          </p:nvSpPr>
          <p:spPr>
            <a:xfrm>
              <a:off x="2435901" y="2338465"/>
              <a:ext cx="1364104" cy="1364104"/>
            </a:xfrm>
            <a:custGeom>
              <a:avLst/>
              <a:gdLst/>
              <a:ahLst/>
              <a:cxnLst/>
              <a:rect l="0" t="0" r="0" b="0"/>
              <a:pathLst>
                <a:path w="1364104" h="1364104">
                  <a:moveTo>
                    <a:pt x="1175126" y="1153301"/>
                  </a:moveTo>
                  <a:lnTo>
                    <a:pt x="1140813" y="1152993"/>
                  </a:lnTo>
                  <a:lnTo>
                    <a:pt x="1140784" y="1186796"/>
                  </a:lnTo>
                  <a:cubicBezTo>
                    <a:pt x="1019645" y="1296957"/>
                    <a:pt x="858690" y="1364104"/>
                    <a:pt x="682052" y="1364104"/>
                  </a:cubicBezTo>
                  <a:cubicBezTo>
                    <a:pt x="505443" y="1364104"/>
                    <a:pt x="344512" y="1296979"/>
                    <a:pt x="223379" y="1186850"/>
                  </a:cubicBezTo>
                  <a:lnTo>
                    <a:pt x="223290" y="1152993"/>
                  </a:lnTo>
                  <a:lnTo>
                    <a:pt x="188327" y="1152619"/>
                  </a:lnTo>
                  <a:cubicBezTo>
                    <a:pt x="71640" y="1030226"/>
                    <a:pt x="0" y="864506"/>
                    <a:pt x="0" y="682052"/>
                  </a:cubicBezTo>
                  <a:cubicBezTo>
                    <a:pt x="0" y="505443"/>
                    <a:pt x="67125" y="344511"/>
                    <a:pt x="177254" y="223378"/>
                  </a:cubicBezTo>
                  <a:lnTo>
                    <a:pt x="211111" y="223290"/>
                  </a:lnTo>
                  <a:lnTo>
                    <a:pt x="211546" y="188269"/>
                  </a:lnTo>
                  <a:cubicBezTo>
                    <a:pt x="333932" y="71617"/>
                    <a:pt x="499629" y="0"/>
                    <a:pt x="682052" y="0"/>
                  </a:cubicBezTo>
                  <a:cubicBezTo>
                    <a:pt x="864842" y="0"/>
                    <a:pt x="1030837" y="71905"/>
                    <a:pt x="1153295" y="188973"/>
                  </a:cubicBezTo>
                  <a:lnTo>
                    <a:pt x="1152993" y="223290"/>
                  </a:lnTo>
                  <a:lnTo>
                    <a:pt x="1186258" y="222728"/>
                  </a:lnTo>
                  <a:cubicBezTo>
                    <a:pt x="1296738" y="343934"/>
                    <a:pt x="1364104" y="505126"/>
                    <a:pt x="1364104" y="682052"/>
                  </a:cubicBezTo>
                  <a:cubicBezTo>
                    <a:pt x="1364104" y="864844"/>
                    <a:pt x="1292197" y="1030842"/>
                    <a:pt x="1175126" y="115330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  <p:sp>
          <p:nvSpPr>
            <p:cNvPr id="128" name="Rounded Rectangle 2"/>
            <p:cNvSpPr/>
            <p:nvPr/>
          </p:nvSpPr>
          <p:spPr>
            <a:xfrm>
              <a:off x="2435901" y="2338465"/>
              <a:ext cx="1364104" cy="1364104"/>
            </a:xfrm>
            <a:custGeom>
              <a:avLst/>
              <a:gdLst/>
              <a:ahLst/>
              <a:cxnLst/>
              <a:rect l="0" t="0" r="0" b="0"/>
              <a:pathLst>
                <a:path w="1364104" h="1364104">
                  <a:moveTo>
                    <a:pt x="1175126" y="1153301"/>
                  </a:moveTo>
                  <a:lnTo>
                    <a:pt x="1140813" y="1152993"/>
                  </a:lnTo>
                  <a:lnTo>
                    <a:pt x="1140784" y="1186796"/>
                  </a:lnTo>
                  <a:cubicBezTo>
                    <a:pt x="1019645" y="1296957"/>
                    <a:pt x="858690" y="1364104"/>
                    <a:pt x="682052" y="1364104"/>
                  </a:cubicBezTo>
                  <a:cubicBezTo>
                    <a:pt x="505443" y="1364104"/>
                    <a:pt x="344512" y="1296979"/>
                    <a:pt x="223379" y="1186850"/>
                  </a:cubicBezTo>
                  <a:lnTo>
                    <a:pt x="223290" y="1152993"/>
                  </a:lnTo>
                  <a:lnTo>
                    <a:pt x="188327" y="1152619"/>
                  </a:lnTo>
                  <a:cubicBezTo>
                    <a:pt x="71640" y="1030226"/>
                    <a:pt x="0" y="864506"/>
                    <a:pt x="0" y="682052"/>
                  </a:cubicBezTo>
                  <a:cubicBezTo>
                    <a:pt x="0" y="505443"/>
                    <a:pt x="67125" y="344511"/>
                    <a:pt x="177254" y="223378"/>
                  </a:cubicBezTo>
                  <a:lnTo>
                    <a:pt x="211111" y="223290"/>
                  </a:lnTo>
                  <a:lnTo>
                    <a:pt x="211546" y="188269"/>
                  </a:lnTo>
                  <a:cubicBezTo>
                    <a:pt x="333932" y="71617"/>
                    <a:pt x="499629" y="0"/>
                    <a:pt x="682052" y="0"/>
                  </a:cubicBezTo>
                  <a:cubicBezTo>
                    <a:pt x="864842" y="0"/>
                    <a:pt x="1030837" y="71905"/>
                    <a:pt x="1153295" y="188973"/>
                  </a:cubicBezTo>
                  <a:lnTo>
                    <a:pt x="1152993" y="223290"/>
                  </a:lnTo>
                  <a:lnTo>
                    <a:pt x="1186258" y="222728"/>
                  </a:lnTo>
                  <a:cubicBezTo>
                    <a:pt x="1296738" y="343934"/>
                    <a:pt x="1364104" y="505126"/>
                    <a:pt x="1364104" y="682052"/>
                  </a:cubicBezTo>
                  <a:cubicBezTo>
                    <a:pt x="1364104" y="864844"/>
                    <a:pt x="1292197" y="1030842"/>
                    <a:pt x="1175126" y="1153301"/>
                  </a:cubicBezTo>
                  <a:close/>
                </a:path>
              </a:pathLst>
            </a:custGeom>
            <a:noFill/>
            <a:ln w="12179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</p:grpSp>
      <p:grpSp>
        <p:nvGrpSpPr>
          <p:cNvPr id="129" name="Group 6"/>
          <p:cNvGrpSpPr/>
          <p:nvPr/>
        </p:nvGrpSpPr>
        <p:grpSpPr>
          <a:xfrm>
            <a:off x="2428675" y="919250"/>
            <a:ext cx="1914561" cy="1914561"/>
            <a:chOff x="1169232" y="1071796"/>
            <a:chExt cx="1948721" cy="1948721"/>
          </a:xfrm>
        </p:grpSpPr>
        <p:sp>
          <p:nvSpPr>
            <p:cNvPr id="130" name="Rounded Rectangle 4"/>
            <p:cNvSpPr/>
            <p:nvPr/>
          </p:nvSpPr>
          <p:spPr>
            <a:xfrm>
              <a:off x="1169232" y="1071796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202978" y="148337"/>
                  </a:moveTo>
                  <a:cubicBezTo>
                    <a:pt x="1439407" y="50405"/>
                    <a:pt x="1692811" y="0"/>
                    <a:pt x="1948721" y="0"/>
                  </a:cubicBezTo>
                  <a:lnTo>
                    <a:pt x="1948721" y="676711"/>
                  </a:lnTo>
                  <a:cubicBezTo>
                    <a:pt x="1781678" y="676711"/>
                    <a:pt x="1616271" y="709613"/>
                    <a:pt x="1461943" y="773536"/>
                  </a:cubicBezTo>
                  <a:cubicBezTo>
                    <a:pt x="1366239" y="813179"/>
                    <a:pt x="1275958" y="864270"/>
                    <a:pt x="1193009" y="925535"/>
                  </a:cubicBezTo>
                  <a:lnTo>
                    <a:pt x="1414005" y="1146531"/>
                  </a:lnTo>
                  <a:lnTo>
                    <a:pt x="1482903" y="1077633"/>
                  </a:lnTo>
                  <a:lnTo>
                    <a:pt x="1477780" y="1489959"/>
                  </a:lnTo>
                  <a:lnTo>
                    <a:pt x="1069517" y="1491020"/>
                  </a:lnTo>
                  <a:lnTo>
                    <a:pt x="1138415" y="1422122"/>
                  </a:lnTo>
                  <a:lnTo>
                    <a:pt x="918677" y="1202384"/>
                  </a:lnTo>
                  <a:cubicBezTo>
                    <a:pt x="860449" y="1282745"/>
                    <a:pt x="811691" y="1369833"/>
                    <a:pt x="773536" y="1461944"/>
                  </a:cubicBezTo>
                  <a:cubicBezTo>
                    <a:pt x="709612" y="1616271"/>
                    <a:pt x="676711" y="1781678"/>
                    <a:pt x="676711" y="1948721"/>
                  </a:cubicBezTo>
                  <a:lnTo>
                    <a:pt x="0" y="1948721"/>
                  </a:lnTo>
                  <a:cubicBezTo>
                    <a:pt x="0" y="1692811"/>
                    <a:pt x="50405" y="1439407"/>
                    <a:pt x="148337" y="1202978"/>
                  </a:cubicBezTo>
                  <a:cubicBezTo>
                    <a:pt x="246269" y="966548"/>
                    <a:pt x="389811" y="751723"/>
                    <a:pt x="570767" y="570767"/>
                  </a:cubicBezTo>
                  <a:cubicBezTo>
                    <a:pt x="751722" y="389811"/>
                    <a:pt x="966547" y="246269"/>
                    <a:pt x="1202978" y="148337"/>
                  </a:cubicBez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  <p:sp>
          <p:nvSpPr>
            <p:cNvPr id="131" name="Rounded Rectangle 5"/>
            <p:cNvSpPr/>
            <p:nvPr/>
          </p:nvSpPr>
          <p:spPr>
            <a:xfrm>
              <a:off x="1169232" y="1071796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202978" y="148337"/>
                  </a:moveTo>
                  <a:cubicBezTo>
                    <a:pt x="1439407" y="50405"/>
                    <a:pt x="1692811" y="0"/>
                    <a:pt x="1948721" y="0"/>
                  </a:cubicBezTo>
                  <a:lnTo>
                    <a:pt x="1948721" y="676711"/>
                  </a:lnTo>
                  <a:cubicBezTo>
                    <a:pt x="1781678" y="676711"/>
                    <a:pt x="1616271" y="709613"/>
                    <a:pt x="1461943" y="773536"/>
                  </a:cubicBezTo>
                  <a:cubicBezTo>
                    <a:pt x="1366239" y="813179"/>
                    <a:pt x="1275958" y="864270"/>
                    <a:pt x="1193009" y="925535"/>
                  </a:cubicBezTo>
                  <a:lnTo>
                    <a:pt x="1414005" y="1146531"/>
                  </a:lnTo>
                  <a:lnTo>
                    <a:pt x="1482903" y="1077633"/>
                  </a:lnTo>
                  <a:lnTo>
                    <a:pt x="1477780" y="1489959"/>
                  </a:lnTo>
                  <a:lnTo>
                    <a:pt x="1069517" y="1491020"/>
                  </a:lnTo>
                  <a:lnTo>
                    <a:pt x="1138415" y="1422122"/>
                  </a:lnTo>
                  <a:lnTo>
                    <a:pt x="918677" y="1202384"/>
                  </a:lnTo>
                  <a:cubicBezTo>
                    <a:pt x="860449" y="1282745"/>
                    <a:pt x="811691" y="1369833"/>
                    <a:pt x="773536" y="1461944"/>
                  </a:cubicBezTo>
                  <a:cubicBezTo>
                    <a:pt x="709612" y="1616271"/>
                    <a:pt x="676711" y="1781678"/>
                    <a:pt x="676711" y="1948721"/>
                  </a:cubicBezTo>
                  <a:lnTo>
                    <a:pt x="0" y="1948721"/>
                  </a:lnTo>
                  <a:cubicBezTo>
                    <a:pt x="0" y="1692811"/>
                    <a:pt x="50405" y="1439407"/>
                    <a:pt x="148337" y="1202978"/>
                  </a:cubicBezTo>
                  <a:cubicBezTo>
                    <a:pt x="246269" y="966548"/>
                    <a:pt x="389811" y="751723"/>
                    <a:pt x="570767" y="570767"/>
                  </a:cubicBezTo>
                  <a:cubicBezTo>
                    <a:pt x="751722" y="389811"/>
                    <a:pt x="966547" y="246269"/>
                    <a:pt x="1202978" y="148337"/>
                  </a:cubicBezTo>
                  <a:close/>
                </a:path>
              </a:pathLst>
            </a:custGeom>
            <a:noFill/>
            <a:ln w="12179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</p:grpSp>
      <p:grpSp>
        <p:nvGrpSpPr>
          <p:cNvPr id="132" name="Group 9"/>
          <p:cNvGrpSpPr/>
          <p:nvPr/>
        </p:nvGrpSpPr>
        <p:grpSpPr>
          <a:xfrm>
            <a:off x="2428676" y="2793924"/>
            <a:ext cx="1936208" cy="1954450"/>
            <a:chOff x="1169232" y="2979918"/>
            <a:chExt cx="1970754" cy="1989321"/>
          </a:xfrm>
        </p:grpSpPr>
        <p:sp>
          <p:nvSpPr>
            <p:cNvPr id="133" name="Rounded Rectangle 7"/>
            <p:cNvSpPr/>
            <p:nvPr/>
          </p:nvSpPr>
          <p:spPr>
            <a:xfrm>
              <a:off x="1191265" y="2979918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48337" y="745743"/>
                  </a:moveTo>
                  <a:cubicBezTo>
                    <a:pt x="50405" y="509313"/>
                    <a:pt x="0" y="255910"/>
                    <a:pt x="0" y="0"/>
                  </a:cubicBezTo>
                  <a:lnTo>
                    <a:pt x="676711" y="0"/>
                  </a:lnTo>
                  <a:cubicBezTo>
                    <a:pt x="676711" y="167042"/>
                    <a:pt x="709612" y="332450"/>
                    <a:pt x="773536" y="486777"/>
                  </a:cubicBezTo>
                  <a:cubicBezTo>
                    <a:pt x="813244" y="582639"/>
                    <a:pt x="864438" y="673059"/>
                    <a:pt x="925837" y="756120"/>
                  </a:cubicBezTo>
                  <a:lnTo>
                    <a:pt x="1146536" y="535421"/>
                  </a:lnTo>
                  <a:lnTo>
                    <a:pt x="1077639" y="466523"/>
                  </a:lnTo>
                  <a:lnTo>
                    <a:pt x="1489959" y="470940"/>
                  </a:lnTo>
                  <a:lnTo>
                    <a:pt x="1491025" y="879910"/>
                  </a:lnTo>
                  <a:lnTo>
                    <a:pt x="1422128" y="811012"/>
                  </a:lnTo>
                  <a:lnTo>
                    <a:pt x="1202797" y="1030343"/>
                  </a:lnTo>
                  <a:cubicBezTo>
                    <a:pt x="1283043" y="1088438"/>
                    <a:pt x="1369990" y="1137095"/>
                    <a:pt x="1461943" y="1175184"/>
                  </a:cubicBezTo>
                  <a:cubicBezTo>
                    <a:pt x="1616271" y="1239109"/>
                    <a:pt x="1781678" y="1272009"/>
                    <a:pt x="1948721" y="1272009"/>
                  </a:cubicBezTo>
                  <a:lnTo>
                    <a:pt x="1948721" y="1948721"/>
                  </a:lnTo>
                  <a:cubicBezTo>
                    <a:pt x="1692811" y="1948721"/>
                    <a:pt x="1439407" y="1898316"/>
                    <a:pt x="1202978" y="1800383"/>
                  </a:cubicBezTo>
                  <a:cubicBezTo>
                    <a:pt x="966547" y="1702451"/>
                    <a:pt x="751722" y="1558909"/>
                    <a:pt x="570767" y="1377953"/>
                  </a:cubicBezTo>
                  <a:cubicBezTo>
                    <a:pt x="389811" y="1196998"/>
                    <a:pt x="246269" y="982173"/>
                    <a:pt x="148337" y="745743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  <p:sp>
          <p:nvSpPr>
            <p:cNvPr id="134" name="Rounded Rectangle 8"/>
            <p:cNvSpPr/>
            <p:nvPr/>
          </p:nvSpPr>
          <p:spPr>
            <a:xfrm>
              <a:off x="1169232" y="3020518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48337" y="745743"/>
                  </a:moveTo>
                  <a:cubicBezTo>
                    <a:pt x="50405" y="509313"/>
                    <a:pt x="0" y="255910"/>
                    <a:pt x="0" y="0"/>
                  </a:cubicBezTo>
                  <a:lnTo>
                    <a:pt x="676711" y="0"/>
                  </a:lnTo>
                  <a:cubicBezTo>
                    <a:pt x="676711" y="167042"/>
                    <a:pt x="709612" y="332450"/>
                    <a:pt x="773536" y="486777"/>
                  </a:cubicBezTo>
                  <a:cubicBezTo>
                    <a:pt x="813244" y="582639"/>
                    <a:pt x="864438" y="673059"/>
                    <a:pt x="925837" y="756120"/>
                  </a:cubicBezTo>
                  <a:lnTo>
                    <a:pt x="1146536" y="535421"/>
                  </a:lnTo>
                  <a:lnTo>
                    <a:pt x="1077639" y="466523"/>
                  </a:lnTo>
                  <a:lnTo>
                    <a:pt x="1489959" y="470940"/>
                  </a:lnTo>
                  <a:lnTo>
                    <a:pt x="1491025" y="879910"/>
                  </a:lnTo>
                  <a:lnTo>
                    <a:pt x="1422128" y="811012"/>
                  </a:lnTo>
                  <a:lnTo>
                    <a:pt x="1202797" y="1030343"/>
                  </a:lnTo>
                  <a:cubicBezTo>
                    <a:pt x="1283043" y="1088438"/>
                    <a:pt x="1369990" y="1137095"/>
                    <a:pt x="1461943" y="1175184"/>
                  </a:cubicBezTo>
                  <a:cubicBezTo>
                    <a:pt x="1616271" y="1239109"/>
                    <a:pt x="1781678" y="1272009"/>
                    <a:pt x="1948721" y="1272009"/>
                  </a:cubicBezTo>
                  <a:lnTo>
                    <a:pt x="1948721" y="1948721"/>
                  </a:lnTo>
                  <a:cubicBezTo>
                    <a:pt x="1692811" y="1948721"/>
                    <a:pt x="1439407" y="1898316"/>
                    <a:pt x="1202978" y="1800383"/>
                  </a:cubicBezTo>
                  <a:cubicBezTo>
                    <a:pt x="966547" y="1702451"/>
                    <a:pt x="751722" y="1558909"/>
                    <a:pt x="570767" y="1377953"/>
                  </a:cubicBezTo>
                  <a:cubicBezTo>
                    <a:pt x="389811" y="1196998"/>
                    <a:pt x="246269" y="982173"/>
                    <a:pt x="148337" y="745743"/>
                  </a:cubicBezTo>
                  <a:close/>
                </a:path>
              </a:pathLst>
            </a:custGeom>
            <a:noFill/>
            <a:ln w="121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 sz="1600"/>
            </a:p>
          </p:txBody>
        </p:sp>
      </p:grpSp>
      <p:grpSp>
        <p:nvGrpSpPr>
          <p:cNvPr id="135" name="Group 12"/>
          <p:cNvGrpSpPr/>
          <p:nvPr/>
        </p:nvGrpSpPr>
        <p:grpSpPr>
          <a:xfrm>
            <a:off x="4343238" y="2833813"/>
            <a:ext cx="1914561" cy="1914561"/>
            <a:chOff x="3117954" y="3020518"/>
            <a:chExt cx="1948721" cy="1948721"/>
          </a:xfrm>
        </p:grpSpPr>
        <p:sp>
          <p:nvSpPr>
            <p:cNvPr id="136" name="Rounded Rectangle 10"/>
            <p:cNvSpPr/>
            <p:nvPr/>
          </p:nvSpPr>
          <p:spPr>
            <a:xfrm>
              <a:off x="3117954" y="3020518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745743" y="1800383"/>
                  </a:moveTo>
                  <a:cubicBezTo>
                    <a:pt x="509313" y="1898316"/>
                    <a:pt x="255910" y="1948721"/>
                    <a:pt x="0" y="1948721"/>
                  </a:cubicBezTo>
                  <a:lnTo>
                    <a:pt x="0" y="1272009"/>
                  </a:lnTo>
                  <a:cubicBezTo>
                    <a:pt x="167042" y="1272009"/>
                    <a:pt x="332450" y="1239108"/>
                    <a:pt x="486777" y="1175184"/>
                  </a:cubicBezTo>
                  <a:cubicBezTo>
                    <a:pt x="577087" y="1137776"/>
                    <a:pt x="662568" y="1090173"/>
                    <a:pt x="741615" y="1033448"/>
                  </a:cubicBezTo>
                  <a:lnTo>
                    <a:pt x="527300" y="819132"/>
                  </a:lnTo>
                  <a:lnTo>
                    <a:pt x="458402" y="888030"/>
                  </a:lnTo>
                  <a:lnTo>
                    <a:pt x="458761" y="470940"/>
                  </a:lnTo>
                  <a:lnTo>
                    <a:pt x="871788" y="474644"/>
                  </a:lnTo>
                  <a:lnTo>
                    <a:pt x="802891" y="543542"/>
                  </a:lnTo>
                  <a:lnTo>
                    <a:pt x="1019724" y="760375"/>
                  </a:lnTo>
                  <a:cubicBezTo>
                    <a:pt x="1082528" y="676151"/>
                    <a:pt x="1134798" y="584278"/>
                    <a:pt x="1175184" y="486777"/>
                  </a:cubicBezTo>
                  <a:cubicBezTo>
                    <a:pt x="1239109" y="332450"/>
                    <a:pt x="1272009" y="167042"/>
                    <a:pt x="1272009" y="0"/>
                  </a:cubicBezTo>
                  <a:lnTo>
                    <a:pt x="1948721" y="0"/>
                  </a:lnTo>
                  <a:cubicBezTo>
                    <a:pt x="1948721" y="255910"/>
                    <a:pt x="1898316" y="509313"/>
                    <a:pt x="1800383" y="745743"/>
                  </a:cubicBezTo>
                  <a:cubicBezTo>
                    <a:pt x="1702451" y="982173"/>
                    <a:pt x="1558909" y="1196998"/>
                    <a:pt x="1377953" y="1377953"/>
                  </a:cubicBezTo>
                  <a:cubicBezTo>
                    <a:pt x="1196998" y="1558909"/>
                    <a:pt x="982173" y="1702451"/>
                    <a:pt x="745743" y="1800383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7" name="Rounded Rectangle 11"/>
            <p:cNvSpPr/>
            <p:nvPr/>
          </p:nvSpPr>
          <p:spPr>
            <a:xfrm>
              <a:off x="3117954" y="3020518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745743" y="1800383"/>
                  </a:moveTo>
                  <a:cubicBezTo>
                    <a:pt x="509313" y="1898316"/>
                    <a:pt x="255910" y="1948721"/>
                    <a:pt x="0" y="1948721"/>
                  </a:cubicBezTo>
                  <a:lnTo>
                    <a:pt x="0" y="1272009"/>
                  </a:lnTo>
                  <a:cubicBezTo>
                    <a:pt x="167042" y="1272009"/>
                    <a:pt x="332450" y="1239108"/>
                    <a:pt x="486777" y="1175184"/>
                  </a:cubicBezTo>
                  <a:cubicBezTo>
                    <a:pt x="577087" y="1137776"/>
                    <a:pt x="662568" y="1090173"/>
                    <a:pt x="741615" y="1033448"/>
                  </a:cubicBezTo>
                  <a:lnTo>
                    <a:pt x="527300" y="819132"/>
                  </a:lnTo>
                  <a:lnTo>
                    <a:pt x="458402" y="888030"/>
                  </a:lnTo>
                  <a:lnTo>
                    <a:pt x="458761" y="470940"/>
                  </a:lnTo>
                  <a:lnTo>
                    <a:pt x="871788" y="474644"/>
                  </a:lnTo>
                  <a:lnTo>
                    <a:pt x="802891" y="543542"/>
                  </a:lnTo>
                  <a:lnTo>
                    <a:pt x="1019724" y="760375"/>
                  </a:lnTo>
                  <a:cubicBezTo>
                    <a:pt x="1082528" y="676151"/>
                    <a:pt x="1134798" y="584278"/>
                    <a:pt x="1175184" y="486777"/>
                  </a:cubicBezTo>
                  <a:cubicBezTo>
                    <a:pt x="1239109" y="332450"/>
                    <a:pt x="1272009" y="167042"/>
                    <a:pt x="1272009" y="0"/>
                  </a:cubicBezTo>
                  <a:lnTo>
                    <a:pt x="1948721" y="0"/>
                  </a:lnTo>
                  <a:cubicBezTo>
                    <a:pt x="1948721" y="255910"/>
                    <a:pt x="1898316" y="509313"/>
                    <a:pt x="1800383" y="745743"/>
                  </a:cubicBezTo>
                  <a:cubicBezTo>
                    <a:pt x="1702451" y="982173"/>
                    <a:pt x="1558909" y="1196998"/>
                    <a:pt x="1377953" y="1377953"/>
                  </a:cubicBezTo>
                  <a:cubicBezTo>
                    <a:pt x="1196998" y="1558909"/>
                    <a:pt x="982173" y="1702451"/>
                    <a:pt x="745743" y="1800383"/>
                  </a:cubicBezTo>
                  <a:close/>
                </a:path>
              </a:pathLst>
            </a:custGeom>
            <a:noFill/>
            <a:ln w="12179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138" name="Group 15"/>
          <p:cNvGrpSpPr/>
          <p:nvPr/>
        </p:nvGrpSpPr>
        <p:grpSpPr>
          <a:xfrm>
            <a:off x="4343238" y="919250"/>
            <a:ext cx="1914561" cy="1914561"/>
            <a:chOff x="3117954" y="1071796"/>
            <a:chExt cx="1948721" cy="1948721"/>
          </a:xfrm>
        </p:grpSpPr>
        <p:sp>
          <p:nvSpPr>
            <p:cNvPr id="139" name="Rounded Rectangle 13"/>
            <p:cNvSpPr/>
            <p:nvPr/>
          </p:nvSpPr>
          <p:spPr>
            <a:xfrm>
              <a:off x="3117954" y="1071796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377953" y="570767"/>
                  </a:moveTo>
                  <a:cubicBezTo>
                    <a:pt x="1743409" y="936223"/>
                    <a:pt x="1948721" y="1431888"/>
                    <a:pt x="1948721" y="1948721"/>
                  </a:cubicBezTo>
                  <a:lnTo>
                    <a:pt x="1272009" y="1948721"/>
                  </a:lnTo>
                  <a:cubicBezTo>
                    <a:pt x="1272009" y="1679151"/>
                    <a:pt x="1186441" y="1418404"/>
                    <a:pt x="1030346" y="1202793"/>
                  </a:cubicBezTo>
                  <a:lnTo>
                    <a:pt x="819131" y="1414009"/>
                  </a:lnTo>
                  <a:lnTo>
                    <a:pt x="888029" y="1482906"/>
                  </a:lnTo>
                  <a:lnTo>
                    <a:pt x="470940" y="1489959"/>
                  </a:lnTo>
                  <a:lnTo>
                    <a:pt x="474642" y="1069520"/>
                  </a:lnTo>
                  <a:lnTo>
                    <a:pt x="543540" y="1138417"/>
                  </a:lnTo>
                  <a:lnTo>
                    <a:pt x="756124" y="925833"/>
                  </a:lnTo>
                  <a:cubicBezTo>
                    <a:pt x="538562" y="765007"/>
                    <a:pt x="273833" y="676711"/>
                    <a:pt x="0" y="676711"/>
                  </a:cubicBezTo>
                  <a:lnTo>
                    <a:pt x="0" y="0"/>
                  </a:lnTo>
                  <a:cubicBezTo>
                    <a:pt x="516833" y="0"/>
                    <a:pt x="1012497" y="205310"/>
                    <a:pt x="1377953" y="570767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40" name="Rounded Rectangle 14"/>
            <p:cNvSpPr/>
            <p:nvPr/>
          </p:nvSpPr>
          <p:spPr>
            <a:xfrm>
              <a:off x="3117954" y="1071796"/>
              <a:ext cx="1948721" cy="1948721"/>
            </a:xfrm>
            <a:custGeom>
              <a:avLst/>
              <a:gdLst/>
              <a:ahLst/>
              <a:cxnLst/>
              <a:rect l="0" t="0" r="0" b="0"/>
              <a:pathLst>
                <a:path w="1948721" h="1948721">
                  <a:moveTo>
                    <a:pt x="1377953" y="570767"/>
                  </a:moveTo>
                  <a:cubicBezTo>
                    <a:pt x="1743409" y="936223"/>
                    <a:pt x="1948721" y="1431888"/>
                    <a:pt x="1948721" y="1948721"/>
                  </a:cubicBezTo>
                  <a:lnTo>
                    <a:pt x="1272009" y="1948721"/>
                  </a:lnTo>
                  <a:cubicBezTo>
                    <a:pt x="1272009" y="1679151"/>
                    <a:pt x="1186441" y="1418404"/>
                    <a:pt x="1030346" y="1202793"/>
                  </a:cubicBezTo>
                  <a:lnTo>
                    <a:pt x="819131" y="1414009"/>
                  </a:lnTo>
                  <a:lnTo>
                    <a:pt x="888029" y="1482906"/>
                  </a:lnTo>
                  <a:lnTo>
                    <a:pt x="470940" y="1489959"/>
                  </a:lnTo>
                  <a:lnTo>
                    <a:pt x="474642" y="1069520"/>
                  </a:lnTo>
                  <a:lnTo>
                    <a:pt x="543540" y="1138417"/>
                  </a:lnTo>
                  <a:lnTo>
                    <a:pt x="756124" y="925833"/>
                  </a:lnTo>
                  <a:cubicBezTo>
                    <a:pt x="538562" y="765007"/>
                    <a:pt x="273833" y="676711"/>
                    <a:pt x="0" y="676711"/>
                  </a:cubicBezTo>
                  <a:lnTo>
                    <a:pt x="0" y="0"/>
                  </a:lnTo>
                  <a:cubicBezTo>
                    <a:pt x="516833" y="0"/>
                    <a:pt x="1012497" y="205310"/>
                    <a:pt x="1377953" y="570767"/>
                  </a:cubicBezTo>
                  <a:close/>
                </a:path>
              </a:pathLst>
            </a:custGeom>
            <a:noFill/>
            <a:ln w="12179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153" name="Rounded Rectangle 29"/>
          <p:cNvSpPr/>
          <p:nvPr/>
        </p:nvSpPr>
        <p:spPr>
          <a:xfrm>
            <a:off x="5260631" y="3751206"/>
            <a:ext cx="366957" cy="366957"/>
          </a:xfrm>
          <a:custGeom>
            <a:avLst/>
            <a:gdLst/>
            <a:ahLst/>
            <a:cxnLst/>
            <a:rect l="0" t="0" r="0" b="0"/>
            <a:pathLst>
              <a:path w="373504" h="373504">
                <a:moveTo>
                  <a:pt x="201465" y="369347"/>
                </a:moveTo>
                <a:lnTo>
                  <a:pt x="16791" y="369347"/>
                </a:lnTo>
                <a:cubicBezTo>
                  <a:pt x="7517" y="369347"/>
                  <a:pt x="0" y="361829"/>
                  <a:pt x="0" y="352556"/>
                </a:cubicBezTo>
                <a:lnTo>
                  <a:pt x="0" y="16791"/>
                </a:lnTo>
                <a:cubicBezTo>
                  <a:pt x="0" y="7517"/>
                  <a:pt x="7517" y="0"/>
                  <a:pt x="16791" y="0"/>
                </a:cubicBezTo>
                <a:lnTo>
                  <a:pt x="293802" y="0"/>
                </a:lnTo>
                <a:cubicBezTo>
                  <a:pt x="303075" y="0"/>
                  <a:pt x="310593" y="7517"/>
                  <a:pt x="310593" y="16791"/>
                </a:cubicBezTo>
                <a:lnTo>
                  <a:pt x="310593" y="151025"/>
                </a:lnTo>
                <a:moveTo>
                  <a:pt x="134299" y="220221"/>
                </a:moveTo>
                <a:lnTo>
                  <a:pt x="45340" y="220221"/>
                </a:lnTo>
                <a:moveTo>
                  <a:pt x="45340" y="287452"/>
                </a:moveTo>
                <a:lnTo>
                  <a:pt x="134299" y="287452"/>
                </a:lnTo>
                <a:moveTo>
                  <a:pt x="206791" y="136361"/>
                </a:moveTo>
                <a:lnTo>
                  <a:pt x="267575" y="136361"/>
                </a:lnTo>
                <a:moveTo>
                  <a:pt x="188831" y="264879"/>
                </a:moveTo>
                <a:cubicBezTo>
                  <a:pt x="188831" y="222879"/>
                  <a:pt x="222879" y="188831"/>
                  <a:pt x="264879" y="188831"/>
                </a:cubicBezTo>
                <a:cubicBezTo>
                  <a:pt x="306880" y="188831"/>
                  <a:pt x="340928" y="222879"/>
                  <a:pt x="340928" y="264879"/>
                </a:cubicBezTo>
                <a:cubicBezTo>
                  <a:pt x="340928" y="306880"/>
                  <a:pt x="306880" y="340928"/>
                  <a:pt x="264879" y="340928"/>
                </a:cubicBezTo>
                <a:cubicBezTo>
                  <a:pt x="222879" y="340928"/>
                  <a:pt x="188831" y="306880"/>
                  <a:pt x="188831" y="264879"/>
                </a:cubicBezTo>
                <a:moveTo>
                  <a:pt x="373504" y="373504"/>
                </a:moveTo>
                <a:lnTo>
                  <a:pt x="318989" y="318989"/>
                </a:lnTo>
                <a:moveTo>
                  <a:pt x="69861" y="71290"/>
                </a:moveTo>
                <a:cubicBezTo>
                  <a:pt x="69858" y="87104"/>
                  <a:pt x="82677" y="99925"/>
                  <a:pt x="98491" y="99925"/>
                </a:cubicBezTo>
                <a:cubicBezTo>
                  <a:pt x="114305" y="99925"/>
                  <a:pt x="127124" y="87104"/>
                  <a:pt x="127121" y="71290"/>
                </a:cubicBezTo>
                <a:cubicBezTo>
                  <a:pt x="127124" y="55476"/>
                  <a:pt x="114305" y="42655"/>
                  <a:pt x="98491" y="42655"/>
                </a:cubicBezTo>
                <a:cubicBezTo>
                  <a:pt x="82677" y="42655"/>
                  <a:pt x="69858" y="55476"/>
                  <a:pt x="69861" y="71290"/>
                </a:cubicBezTo>
                <a:moveTo>
                  <a:pt x="145277" y="157180"/>
                </a:moveTo>
                <a:cubicBezTo>
                  <a:pt x="139828" y="135789"/>
                  <a:pt x="120565" y="120818"/>
                  <a:pt x="98491" y="120818"/>
                </a:cubicBezTo>
                <a:cubicBezTo>
                  <a:pt x="76417" y="120818"/>
                  <a:pt x="57154" y="135789"/>
                  <a:pt x="51706" y="157180"/>
                </a:cubicBezTo>
                <a:moveTo>
                  <a:pt x="206791" y="72086"/>
                </a:moveTo>
                <a:lnTo>
                  <a:pt x="240943" y="72086"/>
                </a:lnTo>
              </a:path>
            </a:pathLst>
          </a:custGeom>
          <a:noFill/>
          <a:ln w="12179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51" name="Rounded Rectangle 27"/>
          <p:cNvSpPr/>
          <p:nvPr/>
        </p:nvSpPr>
        <p:spPr>
          <a:xfrm>
            <a:off x="5258382" y="1596286"/>
            <a:ext cx="339016" cy="339016"/>
          </a:xfrm>
          <a:custGeom>
            <a:avLst/>
            <a:gdLst/>
            <a:ahLst/>
            <a:cxnLst/>
            <a:rect l="0" t="0" r="0" b="0"/>
            <a:pathLst>
              <a:path w="373504" h="373504">
                <a:moveTo>
                  <a:pt x="237679" y="373504"/>
                </a:moveTo>
                <a:lnTo>
                  <a:pt x="16970" y="373504"/>
                </a:lnTo>
                <a:cubicBezTo>
                  <a:pt x="7597" y="373504"/>
                  <a:pt x="0" y="365907"/>
                  <a:pt x="0" y="356534"/>
                </a:cubicBezTo>
                <a:lnTo>
                  <a:pt x="0" y="16970"/>
                </a:lnTo>
                <a:cubicBezTo>
                  <a:pt x="0" y="7597"/>
                  <a:pt x="7597" y="0"/>
                  <a:pt x="16970" y="0"/>
                </a:cubicBezTo>
                <a:lnTo>
                  <a:pt x="314150" y="0"/>
                </a:lnTo>
                <a:moveTo>
                  <a:pt x="194985" y="224947"/>
                </a:moveTo>
                <a:lnTo>
                  <a:pt x="59419" y="224947"/>
                </a:lnTo>
                <a:moveTo>
                  <a:pt x="174654" y="294273"/>
                </a:moveTo>
                <a:lnTo>
                  <a:pt x="59419" y="294273"/>
                </a:lnTo>
                <a:moveTo>
                  <a:pt x="59419" y="152178"/>
                </a:moveTo>
                <a:lnTo>
                  <a:pt x="140632" y="152178"/>
                </a:lnTo>
                <a:lnTo>
                  <a:pt x="140632" y="60816"/>
                </a:lnTo>
                <a:lnTo>
                  <a:pt x="59419" y="60816"/>
                </a:lnTo>
                <a:close/>
                <a:moveTo>
                  <a:pt x="267397" y="114601"/>
                </a:moveTo>
                <a:cubicBezTo>
                  <a:pt x="267397" y="88815"/>
                  <a:pt x="288300" y="67912"/>
                  <a:pt x="314085" y="67912"/>
                </a:cubicBezTo>
                <a:cubicBezTo>
                  <a:pt x="339870" y="67912"/>
                  <a:pt x="360773" y="88815"/>
                  <a:pt x="360773" y="114601"/>
                </a:cubicBezTo>
                <a:cubicBezTo>
                  <a:pt x="360773" y="140386"/>
                  <a:pt x="339870" y="161289"/>
                  <a:pt x="314085" y="161289"/>
                </a:cubicBezTo>
                <a:cubicBezTo>
                  <a:pt x="288300" y="161289"/>
                  <a:pt x="267397" y="140386"/>
                  <a:pt x="267397" y="114601"/>
                </a:cubicBezTo>
                <a:moveTo>
                  <a:pt x="373504" y="288621"/>
                </a:moveTo>
                <a:lnTo>
                  <a:pt x="346628" y="288621"/>
                </a:lnTo>
                <a:lnTo>
                  <a:pt x="339548" y="373504"/>
                </a:lnTo>
                <a:lnTo>
                  <a:pt x="288621" y="373504"/>
                </a:lnTo>
                <a:lnTo>
                  <a:pt x="281541" y="288621"/>
                </a:lnTo>
                <a:lnTo>
                  <a:pt x="254665" y="288621"/>
                </a:lnTo>
                <a:lnTo>
                  <a:pt x="254665" y="237679"/>
                </a:lnTo>
                <a:cubicBezTo>
                  <a:pt x="254671" y="204866"/>
                  <a:pt x="281272" y="178270"/>
                  <a:pt x="314085" y="178270"/>
                </a:cubicBezTo>
                <a:cubicBezTo>
                  <a:pt x="346897" y="178270"/>
                  <a:pt x="373498" y="204866"/>
                  <a:pt x="373504" y="237679"/>
                </a:cubicBezTo>
                <a:close/>
              </a:path>
            </a:pathLst>
          </a:custGeom>
          <a:noFill/>
          <a:ln w="12179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52" name="Rounded Rectangle 28"/>
          <p:cNvSpPr/>
          <p:nvPr/>
        </p:nvSpPr>
        <p:spPr>
          <a:xfrm>
            <a:off x="3123316" y="3662557"/>
            <a:ext cx="401447" cy="404414"/>
          </a:xfrm>
          <a:custGeom>
            <a:avLst/>
            <a:gdLst/>
            <a:ahLst/>
            <a:cxnLst/>
            <a:rect l="0" t="0" r="0" b="0"/>
            <a:pathLst>
              <a:path w="370764" h="373504">
                <a:moveTo>
                  <a:pt x="228751" y="137839"/>
                </a:moveTo>
                <a:cubicBezTo>
                  <a:pt x="239227" y="137839"/>
                  <a:pt x="247719" y="129347"/>
                  <a:pt x="247719" y="118871"/>
                </a:cubicBezTo>
                <a:lnTo>
                  <a:pt x="247719" y="101268"/>
                </a:lnTo>
                <a:cubicBezTo>
                  <a:pt x="247719" y="96226"/>
                  <a:pt x="249726" y="91392"/>
                  <a:pt x="253297" y="87833"/>
                </a:cubicBezTo>
                <a:cubicBezTo>
                  <a:pt x="256868" y="84274"/>
                  <a:pt x="261710" y="82283"/>
                  <a:pt x="266751" y="82300"/>
                </a:cubicBezTo>
                <a:lnTo>
                  <a:pt x="330231" y="82300"/>
                </a:lnTo>
                <a:moveTo>
                  <a:pt x="130812" y="137904"/>
                </a:moveTo>
                <a:lnTo>
                  <a:pt x="284322" y="137904"/>
                </a:lnTo>
                <a:moveTo>
                  <a:pt x="330166" y="82300"/>
                </a:moveTo>
                <a:cubicBezTo>
                  <a:pt x="330166" y="71090"/>
                  <a:pt x="339254" y="62001"/>
                  <a:pt x="350465" y="62001"/>
                </a:cubicBezTo>
                <a:cubicBezTo>
                  <a:pt x="361676" y="62001"/>
                  <a:pt x="370764" y="71090"/>
                  <a:pt x="370764" y="82300"/>
                </a:cubicBezTo>
                <a:cubicBezTo>
                  <a:pt x="370764" y="93511"/>
                  <a:pt x="361676" y="102600"/>
                  <a:pt x="350465" y="102600"/>
                </a:cubicBezTo>
                <a:cubicBezTo>
                  <a:pt x="339254" y="102600"/>
                  <a:pt x="330166" y="93511"/>
                  <a:pt x="330166" y="82300"/>
                </a:cubicBezTo>
                <a:moveTo>
                  <a:pt x="287294" y="20299"/>
                </a:moveTo>
                <a:cubicBezTo>
                  <a:pt x="287294" y="9088"/>
                  <a:pt x="296382" y="0"/>
                  <a:pt x="307593" y="0"/>
                </a:cubicBezTo>
                <a:cubicBezTo>
                  <a:pt x="318804" y="0"/>
                  <a:pt x="327892" y="9088"/>
                  <a:pt x="327892" y="20299"/>
                </a:cubicBezTo>
                <a:cubicBezTo>
                  <a:pt x="327892" y="31510"/>
                  <a:pt x="318804" y="40598"/>
                  <a:pt x="307593" y="40598"/>
                </a:cubicBezTo>
                <a:cubicBezTo>
                  <a:pt x="296382" y="40598"/>
                  <a:pt x="287294" y="31510"/>
                  <a:pt x="287294" y="20299"/>
                </a:cubicBezTo>
                <a:moveTo>
                  <a:pt x="330231" y="193378"/>
                </a:moveTo>
                <a:lnTo>
                  <a:pt x="266751" y="193378"/>
                </a:lnTo>
                <a:cubicBezTo>
                  <a:pt x="261710" y="193395"/>
                  <a:pt x="256868" y="191404"/>
                  <a:pt x="253297" y="187845"/>
                </a:cubicBezTo>
                <a:cubicBezTo>
                  <a:pt x="249726" y="184286"/>
                  <a:pt x="247719" y="179452"/>
                  <a:pt x="247719" y="174410"/>
                </a:cubicBezTo>
                <a:lnTo>
                  <a:pt x="247719" y="156807"/>
                </a:lnTo>
                <a:cubicBezTo>
                  <a:pt x="247719" y="146331"/>
                  <a:pt x="239227" y="137839"/>
                  <a:pt x="228751" y="137839"/>
                </a:cubicBezTo>
                <a:moveTo>
                  <a:pt x="330166" y="193378"/>
                </a:moveTo>
                <a:cubicBezTo>
                  <a:pt x="330166" y="182167"/>
                  <a:pt x="339254" y="173078"/>
                  <a:pt x="350465" y="173078"/>
                </a:cubicBezTo>
                <a:cubicBezTo>
                  <a:pt x="361676" y="173078"/>
                  <a:pt x="370764" y="182167"/>
                  <a:pt x="370764" y="193378"/>
                </a:cubicBezTo>
                <a:cubicBezTo>
                  <a:pt x="370764" y="204589"/>
                  <a:pt x="361676" y="213677"/>
                  <a:pt x="350465" y="213677"/>
                </a:cubicBezTo>
                <a:cubicBezTo>
                  <a:pt x="339254" y="213677"/>
                  <a:pt x="330166" y="204589"/>
                  <a:pt x="330166" y="193378"/>
                </a:cubicBezTo>
                <a:moveTo>
                  <a:pt x="284322" y="137904"/>
                </a:moveTo>
                <a:cubicBezTo>
                  <a:pt x="284322" y="126693"/>
                  <a:pt x="293411" y="117605"/>
                  <a:pt x="304621" y="117605"/>
                </a:cubicBezTo>
                <a:cubicBezTo>
                  <a:pt x="315832" y="117605"/>
                  <a:pt x="324921" y="126693"/>
                  <a:pt x="324921" y="137904"/>
                </a:cubicBezTo>
                <a:cubicBezTo>
                  <a:pt x="324921" y="149115"/>
                  <a:pt x="315832" y="158203"/>
                  <a:pt x="304621" y="158203"/>
                </a:cubicBezTo>
                <a:cubicBezTo>
                  <a:pt x="293411" y="158203"/>
                  <a:pt x="284322" y="149115"/>
                  <a:pt x="284322" y="137904"/>
                </a:cubicBezTo>
                <a:moveTo>
                  <a:pt x="236481" y="373504"/>
                </a:moveTo>
                <a:lnTo>
                  <a:pt x="236481" y="299989"/>
                </a:lnTo>
                <a:cubicBezTo>
                  <a:pt x="255171" y="286319"/>
                  <a:pt x="269994" y="268033"/>
                  <a:pt x="279499" y="246919"/>
                </a:cubicBezTo>
                <a:moveTo>
                  <a:pt x="100071" y="373504"/>
                </a:moveTo>
                <a:lnTo>
                  <a:pt x="100071" y="332581"/>
                </a:lnTo>
                <a:lnTo>
                  <a:pt x="86495" y="332581"/>
                </a:lnTo>
                <a:cubicBezTo>
                  <a:pt x="63893" y="332581"/>
                  <a:pt x="45571" y="314259"/>
                  <a:pt x="45571" y="291658"/>
                </a:cubicBezTo>
                <a:lnTo>
                  <a:pt x="45571" y="250719"/>
                </a:lnTo>
                <a:lnTo>
                  <a:pt x="7165" y="250719"/>
                </a:lnTo>
                <a:cubicBezTo>
                  <a:pt x="4984" y="250720"/>
                  <a:pt x="2933" y="249678"/>
                  <a:pt x="1648" y="247915"/>
                </a:cubicBezTo>
                <a:cubicBezTo>
                  <a:pt x="363" y="246151"/>
                  <a:pt x="0" y="243880"/>
                  <a:pt x="670" y="241803"/>
                </a:cubicBezTo>
                <a:cubicBezTo>
                  <a:pt x="28926" y="154273"/>
                  <a:pt x="48576" y="59744"/>
                  <a:pt x="158045" y="59744"/>
                </a:cubicBezTo>
                <a:moveTo>
                  <a:pt x="196922" y="137904"/>
                </a:moveTo>
                <a:lnTo>
                  <a:pt x="218033" y="45567"/>
                </a:lnTo>
                <a:cubicBezTo>
                  <a:pt x="221399" y="30786"/>
                  <a:pt x="234541" y="20299"/>
                  <a:pt x="249700" y="20299"/>
                </a:cubicBezTo>
                <a:lnTo>
                  <a:pt x="287343" y="20299"/>
                </a:lnTo>
              </a:path>
            </a:pathLst>
          </a:custGeom>
          <a:noFill/>
          <a:ln w="121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145" name="TextBox 21"/>
          <p:cNvSpPr txBox="1"/>
          <p:nvPr/>
        </p:nvSpPr>
        <p:spPr>
          <a:xfrm>
            <a:off x="3645698" y="2579896"/>
            <a:ext cx="1416724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969696"/>
                </a:solidFill>
                <a:latin typeface="Roboto"/>
              </a:rPr>
              <a:t>Plateforme de
</a:t>
            </a:r>
            <a:r>
              <a:rPr sz="1100" b="1" dirty="0" err="1">
                <a:solidFill>
                  <a:srgbClr val="969696"/>
                </a:solidFill>
                <a:latin typeface="Roboto"/>
              </a:rPr>
              <a:t>gestion</a:t>
            </a:r>
            <a:r>
              <a:rPr sz="1100" b="1" dirty="0">
                <a:solidFill>
                  <a:srgbClr val="969696"/>
                </a:solidFill>
                <a:latin typeface="Roboto"/>
              </a:rPr>
              <a:t> des
candidatures</a:t>
            </a:r>
          </a:p>
        </p:txBody>
      </p:sp>
      <p:sp>
        <p:nvSpPr>
          <p:cNvPr id="150" name="Rounded Rectangle 26"/>
          <p:cNvSpPr/>
          <p:nvPr/>
        </p:nvSpPr>
        <p:spPr>
          <a:xfrm>
            <a:off x="2990578" y="1612669"/>
            <a:ext cx="381514" cy="379176"/>
          </a:xfrm>
          <a:custGeom>
            <a:avLst/>
            <a:gdLst/>
            <a:ahLst/>
            <a:cxnLst/>
            <a:rect l="0" t="0" r="0" b="0"/>
            <a:pathLst>
              <a:path w="373504" h="371215">
                <a:moveTo>
                  <a:pt x="0" y="79751"/>
                </a:moveTo>
                <a:lnTo>
                  <a:pt x="162393" y="133568"/>
                </a:lnTo>
                <a:lnTo>
                  <a:pt x="162393" y="370435"/>
                </a:lnTo>
                <a:lnTo>
                  <a:pt x="1071" y="314377"/>
                </a:lnTo>
                <a:close/>
                <a:moveTo>
                  <a:pt x="211111" y="132789"/>
                </a:moveTo>
                <a:lnTo>
                  <a:pt x="373504" y="81261"/>
                </a:lnTo>
                <a:lnTo>
                  <a:pt x="373504" y="314377"/>
                </a:lnTo>
                <a:lnTo>
                  <a:pt x="211111" y="371215"/>
                </a:lnTo>
                <a:close/>
                <a:moveTo>
                  <a:pt x="17733" y="46152"/>
                </a:moveTo>
                <a:lnTo>
                  <a:pt x="186590" y="0"/>
                </a:lnTo>
                <a:lnTo>
                  <a:pt x="357768" y="48685"/>
                </a:lnTo>
                <a:lnTo>
                  <a:pt x="186590" y="95714"/>
                </a:lnTo>
                <a:close/>
              </a:path>
            </a:pathLst>
          </a:custGeom>
          <a:noFill/>
          <a:ln w="1217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53" grpId="0" animBg="1"/>
      <p:bldP spid="151" grpId="0" animBg="1"/>
      <p:bldP spid="152" grpId="0" animBg="1"/>
      <p:bldP spid="145" grpId="0"/>
      <p:bldP spid="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5400" dirty="0"/>
              <a:t>Context </a:t>
            </a:r>
            <a:r>
              <a:rPr lang="en-US" sz="5400" dirty="0" smtClean="0"/>
              <a:t>General</a:t>
            </a:r>
            <a:endParaRPr sz="5400"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organisme, problème et solution proposée</a:t>
            </a: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3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7"/>
          <p:cNvSpPr txBox="1">
            <a:spLocks noGrp="1"/>
          </p:cNvSpPr>
          <p:nvPr>
            <p:ph type="body" idx="1"/>
          </p:nvPr>
        </p:nvSpPr>
        <p:spPr>
          <a:xfrm>
            <a:off x="566647" y="303794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HumainTechSolution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est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une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entreprise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spécialisée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en solutions RH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digitales</a:t>
            </a:r>
            <a:endParaRPr sz="1400" dirty="0"/>
          </a:p>
        </p:txBody>
      </p:sp>
      <p:sp>
        <p:nvSpPr>
          <p:cNvPr id="3052" name="Google Shape;3052;p7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sz="1400" dirty="0"/>
              <a:t>Elle développe des outils web pour simplifier le recrutement</a:t>
            </a:r>
            <a:endParaRPr sz="1400" dirty="0"/>
          </a:p>
        </p:txBody>
      </p:sp>
      <p:sp>
        <p:nvSpPr>
          <p:cNvPr id="3053" name="Google Shape;3053;p7"/>
          <p:cNvSpPr txBox="1">
            <a:spLocks noGrp="1"/>
          </p:cNvSpPr>
          <p:nvPr>
            <p:ph type="body" idx="3"/>
          </p:nvPr>
        </p:nvSpPr>
        <p:spPr>
          <a:xfrm>
            <a:off x="563926" y="2705076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b="1" dirty="0"/>
              <a:t>Qui </a:t>
            </a:r>
            <a:r>
              <a:rPr lang="en-GB" b="1" dirty="0" err="1"/>
              <a:t>est-elle</a:t>
            </a:r>
            <a:r>
              <a:rPr lang="en-GB" b="1" dirty="0"/>
              <a:t> ?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54" name="Google Shape;3054;p7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48070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Ce </a:t>
            </a:r>
            <a:r>
              <a:rPr lang="en-GB" dirty="0" err="1"/>
              <a:t>qu’elle</a:t>
            </a:r>
            <a:r>
              <a:rPr lang="en-GB" dirty="0"/>
              <a:t> fait</a:t>
            </a:r>
            <a:endParaRPr dirty="0"/>
          </a:p>
        </p:txBody>
      </p:sp>
      <p:sp>
        <p:nvSpPr>
          <p:cNvPr id="3055" name="Google Shape;3055;p7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fr-FR" dirty="0"/>
              <a:t>Elle avait besoin d’une plateforme pour mieux gérer les candidatures</a:t>
            </a:r>
            <a:endParaRPr dirty="0"/>
          </a:p>
        </p:txBody>
      </p:sp>
      <p:sp>
        <p:nvSpPr>
          <p:cNvPr id="3056" name="Google Shape;3056;p7"/>
          <p:cNvSpPr txBox="1">
            <a:spLocks noGrp="1"/>
          </p:cNvSpPr>
          <p:nvPr>
            <p:ph type="body" idx="6"/>
          </p:nvPr>
        </p:nvSpPr>
        <p:spPr>
          <a:xfrm>
            <a:off x="6067792" y="2703610"/>
            <a:ext cx="3076208" cy="5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err="1"/>
              <a:t>Pourquoi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projet</a:t>
            </a:r>
            <a:endParaRPr dirty="0"/>
          </a:p>
        </p:txBody>
      </p:sp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en-US" dirty="0"/>
              <a:t>Presentation de </a:t>
            </a:r>
            <a:r>
              <a:rPr lang="en-US" dirty="0" err="1"/>
              <a:t>l’organisme</a:t>
            </a:r>
            <a:r>
              <a:rPr lang="en-US" dirty="0"/>
              <a:t> </a:t>
            </a:r>
            <a:r>
              <a:rPr lang="en-US" dirty="0" err="1"/>
              <a:t>d’acceuil</a:t>
            </a:r>
            <a:endParaRPr dirty="0"/>
          </a:p>
        </p:txBody>
      </p:sp>
      <p:sp>
        <p:nvSpPr>
          <p:cNvPr id="3058" name="Google Shape;3058;p7"/>
          <p:cNvSpPr/>
          <p:nvPr/>
        </p:nvSpPr>
        <p:spPr>
          <a:xfrm>
            <a:off x="1464659" y="2068990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7"/>
          <p:cNvSpPr/>
          <p:nvPr/>
        </p:nvSpPr>
        <p:spPr>
          <a:xfrm>
            <a:off x="4355456" y="1993516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7"/>
          <p:cNvSpPr/>
          <p:nvPr/>
        </p:nvSpPr>
        <p:spPr>
          <a:xfrm>
            <a:off x="6934347" y="1993516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1" name="Google Shape;3061;p7"/>
          <p:cNvGrpSpPr/>
          <p:nvPr/>
        </p:nvGrpSpPr>
        <p:grpSpPr>
          <a:xfrm>
            <a:off x="7054807" y="2163891"/>
            <a:ext cx="393700" cy="396875"/>
            <a:chOff x="3984625" y="1658938"/>
            <a:chExt cx="393700" cy="396875"/>
          </a:xfrm>
        </p:grpSpPr>
        <p:sp>
          <p:nvSpPr>
            <p:cNvPr id="3062" name="Google Shape;3062;p7"/>
            <p:cNvSpPr/>
            <p:nvPr/>
          </p:nvSpPr>
          <p:spPr>
            <a:xfrm>
              <a:off x="4175125" y="1844675"/>
              <a:ext cx="82550" cy="47625"/>
            </a:xfrm>
            <a:custGeom>
              <a:avLst/>
              <a:gdLst/>
              <a:ahLst/>
              <a:cxnLst/>
              <a:rect l="l" t="t" r="r" b="b"/>
              <a:pathLst>
                <a:path w="2142" h="1250" extrusionOk="0">
                  <a:moveTo>
                    <a:pt x="2050" y="957"/>
                  </a:moveTo>
                  <a:lnTo>
                    <a:pt x="673" y="110"/>
                  </a:lnTo>
                  <a:cubicBezTo>
                    <a:pt x="656" y="100"/>
                    <a:pt x="637" y="93"/>
                    <a:pt x="618" y="90"/>
                  </a:cubicBezTo>
                  <a:lnTo>
                    <a:pt x="187" y="14"/>
                  </a:lnTo>
                  <a:cubicBezTo>
                    <a:pt x="107" y="0"/>
                    <a:pt x="29" y="55"/>
                    <a:pt x="14" y="135"/>
                  </a:cubicBezTo>
                  <a:cubicBezTo>
                    <a:pt x="0" y="214"/>
                    <a:pt x="55" y="293"/>
                    <a:pt x="135" y="307"/>
                  </a:cubicBezTo>
                  <a:lnTo>
                    <a:pt x="542" y="378"/>
                  </a:lnTo>
                  <a:lnTo>
                    <a:pt x="1895" y="1210"/>
                  </a:lnTo>
                  <a:cubicBezTo>
                    <a:pt x="1961" y="1250"/>
                    <a:pt x="2051" y="1231"/>
                    <a:pt x="2095" y="1167"/>
                  </a:cubicBezTo>
                  <a:cubicBezTo>
                    <a:pt x="2142" y="1098"/>
                    <a:pt x="2121" y="1000"/>
                    <a:pt x="2050" y="957"/>
                  </a:cubicBezTo>
                  <a:close/>
                  <a:moveTo>
                    <a:pt x="2050" y="957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984625" y="1658938"/>
              <a:ext cx="393700" cy="396875"/>
            </a:xfrm>
            <a:custGeom>
              <a:avLst/>
              <a:gdLst/>
              <a:ahLst/>
              <a:cxnLst/>
              <a:rect l="l" t="t" r="r" b="b"/>
              <a:pathLst>
                <a:path w="10160" h="10206" extrusionOk="0">
                  <a:moveTo>
                    <a:pt x="10104" y="5782"/>
                  </a:moveTo>
                  <a:cubicBezTo>
                    <a:pt x="10048" y="5722"/>
                    <a:pt x="9954" y="5719"/>
                    <a:pt x="9894" y="5775"/>
                  </a:cubicBezTo>
                  <a:lnTo>
                    <a:pt x="9292" y="6338"/>
                  </a:lnTo>
                  <a:lnTo>
                    <a:pt x="6532" y="3614"/>
                  </a:lnTo>
                  <a:lnTo>
                    <a:pt x="10097" y="273"/>
                  </a:lnTo>
                  <a:cubicBezTo>
                    <a:pt x="10157" y="217"/>
                    <a:pt x="10160" y="123"/>
                    <a:pt x="10104" y="63"/>
                  </a:cubicBezTo>
                  <a:cubicBezTo>
                    <a:pt x="10048" y="3"/>
                    <a:pt x="9954" y="0"/>
                    <a:pt x="9894" y="56"/>
                  </a:cubicBezTo>
                  <a:lnTo>
                    <a:pt x="6215" y="3503"/>
                  </a:lnTo>
                  <a:cubicBezTo>
                    <a:pt x="6155" y="3560"/>
                    <a:pt x="6154" y="3659"/>
                    <a:pt x="6213" y="3718"/>
                  </a:cubicBezTo>
                  <a:lnTo>
                    <a:pt x="6457" y="3958"/>
                  </a:lnTo>
                  <a:lnTo>
                    <a:pt x="6379" y="4027"/>
                  </a:lnTo>
                  <a:lnTo>
                    <a:pt x="4747" y="3887"/>
                  </a:lnTo>
                  <a:cubicBezTo>
                    <a:pt x="4722" y="3885"/>
                    <a:pt x="4696" y="3889"/>
                    <a:pt x="4673" y="3900"/>
                  </a:cubicBezTo>
                  <a:lnTo>
                    <a:pt x="3380" y="4488"/>
                  </a:lnTo>
                  <a:cubicBezTo>
                    <a:pt x="3376" y="4488"/>
                    <a:pt x="3372" y="4487"/>
                    <a:pt x="3368" y="4486"/>
                  </a:cubicBezTo>
                  <a:lnTo>
                    <a:pt x="2624" y="4355"/>
                  </a:lnTo>
                  <a:lnTo>
                    <a:pt x="2684" y="4201"/>
                  </a:lnTo>
                  <a:cubicBezTo>
                    <a:pt x="2714" y="4125"/>
                    <a:pt x="2677" y="4039"/>
                    <a:pt x="2601" y="4009"/>
                  </a:cubicBezTo>
                  <a:lnTo>
                    <a:pt x="224" y="3058"/>
                  </a:lnTo>
                  <a:cubicBezTo>
                    <a:pt x="147" y="3027"/>
                    <a:pt x="61" y="3064"/>
                    <a:pt x="31" y="3141"/>
                  </a:cubicBezTo>
                  <a:cubicBezTo>
                    <a:pt x="0" y="3217"/>
                    <a:pt x="37" y="3303"/>
                    <a:pt x="113" y="3334"/>
                  </a:cubicBezTo>
                  <a:lnTo>
                    <a:pt x="2354" y="4230"/>
                  </a:lnTo>
                  <a:lnTo>
                    <a:pt x="1034" y="7604"/>
                  </a:lnTo>
                  <a:lnTo>
                    <a:pt x="218" y="7315"/>
                  </a:lnTo>
                  <a:cubicBezTo>
                    <a:pt x="141" y="7288"/>
                    <a:pt x="56" y="7329"/>
                    <a:pt x="28" y="7406"/>
                  </a:cubicBezTo>
                  <a:cubicBezTo>
                    <a:pt x="1" y="7483"/>
                    <a:pt x="42" y="7568"/>
                    <a:pt x="119" y="7596"/>
                  </a:cubicBezTo>
                  <a:lnTo>
                    <a:pt x="1070" y="7932"/>
                  </a:lnTo>
                  <a:cubicBezTo>
                    <a:pt x="1145" y="7959"/>
                    <a:pt x="1229" y="7920"/>
                    <a:pt x="1258" y="7847"/>
                  </a:cubicBezTo>
                  <a:lnTo>
                    <a:pt x="1479" y="7283"/>
                  </a:lnTo>
                  <a:lnTo>
                    <a:pt x="2057" y="7607"/>
                  </a:lnTo>
                  <a:lnTo>
                    <a:pt x="1993" y="7710"/>
                  </a:lnTo>
                  <a:cubicBezTo>
                    <a:pt x="1812" y="8003"/>
                    <a:pt x="1904" y="8388"/>
                    <a:pt x="2196" y="8569"/>
                  </a:cubicBezTo>
                  <a:cubicBezTo>
                    <a:pt x="2351" y="8664"/>
                    <a:pt x="2544" y="8687"/>
                    <a:pt x="2717" y="8631"/>
                  </a:cubicBezTo>
                  <a:cubicBezTo>
                    <a:pt x="2744" y="8811"/>
                    <a:pt x="2850" y="8972"/>
                    <a:pt x="3006" y="9068"/>
                  </a:cubicBezTo>
                  <a:cubicBezTo>
                    <a:pt x="3161" y="9164"/>
                    <a:pt x="3353" y="9186"/>
                    <a:pt x="3526" y="9130"/>
                  </a:cubicBezTo>
                  <a:cubicBezTo>
                    <a:pt x="3554" y="9311"/>
                    <a:pt x="3660" y="9472"/>
                    <a:pt x="3815" y="9568"/>
                  </a:cubicBezTo>
                  <a:cubicBezTo>
                    <a:pt x="3970" y="9663"/>
                    <a:pt x="4162" y="9686"/>
                    <a:pt x="4335" y="9630"/>
                  </a:cubicBezTo>
                  <a:cubicBezTo>
                    <a:pt x="4363" y="9810"/>
                    <a:pt x="4469" y="9971"/>
                    <a:pt x="4624" y="10067"/>
                  </a:cubicBezTo>
                  <a:cubicBezTo>
                    <a:pt x="4850" y="10206"/>
                    <a:pt x="5149" y="10185"/>
                    <a:pt x="5353" y="10015"/>
                  </a:cubicBezTo>
                  <a:cubicBezTo>
                    <a:pt x="5404" y="9972"/>
                    <a:pt x="5448" y="9921"/>
                    <a:pt x="5483" y="9864"/>
                  </a:cubicBezTo>
                  <a:lnTo>
                    <a:pt x="5585" y="9699"/>
                  </a:lnTo>
                  <a:lnTo>
                    <a:pt x="5668" y="9751"/>
                  </a:lnTo>
                  <a:cubicBezTo>
                    <a:pt x="5894" y="9890"/>
                    <a:pt x="6193" y="9868"/>
                    <a:pt x="6396" y="9697"/>
                  </a:cubicBezTo>
                  <a:cubicBezTo>
                    <a:pt x="6448" y="9654"/>
                    <a:pt x="6492" y="9603"/>
                    <a:pt x="6527" y="9546"/>
                  </a:cubicBezTo>
                  <a:cubicBezTo>
                    <a:pt x="6596" y="9432"/>
                    <a:pt x="6625" y="9305"/>
                    <a:pt x="6618" y="9181"/>
                  </a:cubicBezTo>
                  <a:cubicBezTo>
                    <a:pt x="6665" y="9193"/>
                    <a:pt x="6713" y="9199"/>
                    <a:pt x="6762" y="9199"/>
                  </a:cubicBezTo>
                  <a:cubicBezTo>
                    <a:pt x="6978" y="9199"/>
                    <a:pt x="7182" y="9085"/>
                    <a:pt x="7295" y="8901"/>
                  </a:cubicBezTo>
                  <a:cubicBezTo>
                    <a:pt x="7363" y="8791"/>
                    <a:pt x="7394" y="8664"/>
                    <a:pt x="7386" y="8537"/>
                  </a:cubicBezTo>
                  <a:cubicBezTo>
                    <a:pt x="7433" y="8548"/>
                    <a:pt x="7481" y="8554"/>
                    <a:pt x="7530" y="8554"/>
                  </a:cubicBezTo>
                  <a:cubicBezTo>
                    <a:pt x="7746" y="8554"/>
                    <a:pt x="7950" y="8441"/>
                    <a:pt x="8063" y="8257"/>
                  </a:cubicBezTo>
                  <a:cubicBezTo>
                    <a:pt x="8131" y="8146"/>
                    <a:pt x="8162" y="8020"/>
                    <a:pt x="8154" y="7893"/>
                  </a:cubicBezTo>
                  <a:cubicBezTo>
                    <a:pt x="8202" y="7904"/>
                    <a:pt x="8250" y="7910"/>
                    <a:pt x="8298" y="7910"/>
                  </a:cubicBezTo>
                  <a:cubicBezTo>
                    <a:pt x="8508" y="7910"/>
                    <a:pt x="8713" y="7804"/>
                    <a:pt x="8831" y="7613"/>
                  </a:cubicBezTo>
                  <a:cubicBezTo>
                    <a:pt x="9011" y="7319"/>
                    <a:pt x="8919" y="6934"/>
                    <a:pt x="8626" y="6754"/>
                  </a:cubicBezTo>
                  <a:lnTo>
                    <a:pt x="8524" y="6692"/>
                  </a:lnTo>
                  <a:lnTo>
                    <a:pt x="8865" y="6335"/>
                  </a:lnTo>
                  <a:lnTo>
                    <a:pt x="9185" y="6650"/>
                  </a:lnTo>
                  <a:cubicBezTo>
                    <a:pt x="9241" y="6705"/>
                    <a:pt x="9333" y="6706"/>
                    <a:pt x="9391" y="6653"/>
                  </a:cubicBezTo>
                  <a:lnTo>
                    <a:pt x="10097" y="5992"/>
                  </a:lnTo>
                  <a:cubicBezTo>
                    <a:pt x="10157" y="5936"/>
                    <a:pt x="10160" y="5842"/>
                    <a:pt x="10104" y="5782"/>
                  </a:cubicBezTo>
                  <a:close/>
                  <a:moveTo>
                    <a:pt x="2802" y="8209"/>
                  </a:moveTo>
                  <a:cubicBezTo>
                    <a:pt x="2708" y="8363"/>
                    <a:pt x="2506" y="8410"/>
                    <a:pt x="2352" y="8316"/>
                  </a:cubicBezTo>
                  <a:cubicBezTo>
                    <a:pt x="2199" y="8221"/>
                    <a:pt x="2151" y="8019"/>
                    <a:pt x="2246" y="7866"/>
                  </a:cubicBezTo>
                  <a:lnTo>
                    <a:pt x="3078" y="6517"/>
                  </a:lnTo>
                  <a:cubicBezTo>
                    <a:pt x="3171" y="6367"/>
                    <a:pt x="3370" y="6317"/>
                    <a:pt x="3523" y="6407"/>
                  </a:cubicBezTo>
                  <a:cubicBezTo>
                    <a:pt x="3680" y="6500"/>
                    <a:pt x="3724" y="6716"/>
                    <a:pt x="3629" y="6869"/>
                  </a:cubicBezTo>
                  <a:lnTo>
                    <a:pt x="2802" y="8209"/>
                  </a:lnTo>
                  <a:close/>
                  <a:moveTo>
                    <a:pt x="3612" y="8709"/>
                  </a:moveTo>
                  <a:cubicBezTo>
                    <a:pt x="3517" y="8862"/>
                    <a:pt x="3315" y="8910"/>
                    <a:pt x="3162" y="8815"/>
                  </a:cubicBezTo>
                  <a:cubicBezTo>
                    <a:pt x="3010" y="8722"/>
                    <a:pt x="2962" y="8517"/>
                    <a:pt x="3055" y="8365"/>
                  </a:cubicBezTo>
                  <a:lnTo>
                    <a:pt x="3721" y="7286"/>
                  </a:lnTo>
                  <a:cubicBezTo>
                    <a:pt x="3814" y="7136"/>
                    <a:pt x="4013" y="7086"/>
                    <a:pt x="4165" y="7176"/>
                  </a:cubicBezTo>
                  <a:cubicBezTo>
                    <a:pt x="4323" y="7270"/>
                    <a:pt x="4366" y="7485"/>
                    <a:pt x="4272" y="7639"/>
                  </a:cubicBezTo>
                  <a:lnTo>
                    <a:pt x="3612" y="8709"/>
                  </a:lnTo>
                  <a:close/>
                  <a:moveTo>
                    <a:pt x="4421" y="9208"/>
                  </a:moveTo>
                  <a:cubicBezTo>
                    <a:pt x="4375" y="9282"/>
                    <a:pt x="4303" y="9334"/>
                    <a:pt x="4218" y="9355"/>
                  </a:cubicBezTo>
                  <a:cubicBezTo>
                    <a:pt x="4133" y="9375"/>
                    <a:pt x="4045" y="9360"/>
                    <a:pt x="3971" y="9315"/>
                  </a:cubicBezTo>
                  <a:cubicBezTo>
                    <a:pt x="3820" y="9221"/>
                    <a:pt x="3771" y="9017"/>
                    <a:pt x="3865" y="8865"/>
                  </a:cubicBezTo>
                  <a:lnTo>
                    <a:pt x="4364" y="8055"/>
                  </a:lnTo>
                  <a:cubicBezTo>
                    <a:pt x="4457" y="7905"/>
                    <a:pt x="4656" y="7856"/>
                    <a:pt x="4808" y="7946"/>
                  </a:cubicBezTo>
                  <a:cubicBezTo>
                    <a:pt x="4966" y="8039"/>
                    <a:pt x="5009" y="8255"/>
                    <a:pt x="4915" y="8408"/>
                  </a:cubicBezTo>
                  <a:lnTo>
                    <a:pt x="4421" y="9208"/>
                  </a:lnTo>
                  <a:close/>
                  <a:moveTo>
                    <a:pt x="5558" y="9177"/>
                  </a:moveTo>
                  <a:lnTo>
                    <a:pt x="5230" y="9708"/>
                  </a:lnTo>
                  <a:cubicBezTo>
                    <a:pt x="5137" y="9859"/>
                    <a:pt x="4932" y="9908"/>
                    <a:pt x="4780" y="9814"/>
                  </a:cubicBezTo>
                  <a:cubicBezTo>
                    <a:pt x="4629" y="9720"/>
                    <a:pt x="4580" y="9516"/>
                    <a:pt x="4674" y="9364"/>
                  </a:cubicBezTo>
                  <a:lnTo>
                    <a:pt x="5007" y="8825"/>
                  </a:lnTo>
                  <a:cubicBezTo>
                    <a:pt x="5100" y="8674"/>
                    <a:pt x="5299" y="8625"/>
                    <a:pt x="5451" y="8715"/>
                  </a:cubicBezTo>
                  <a:cubicBezTo>
                    <a:pt x="5609" y="8808"/>
                    <a:pt x="5652" y="9024"/>
                    <a:pt x="5558" y="9177"/>
                  </a:cubicBezTo>
                  <a:close/>
                  <a:moveTo>
                    <a:pt x="8265" y="6532"/>
                  </a:moveTo>
                  <a:lnTo>
                    <a:pt x="7528" y="6080"/>
                  </a:lnTo>
                  <a:cubicBezTo>
                    <a:pt x="7460" y="6038"/>
                    <a:pt x="7366" y="6060"/>
                    <a:pt x="7324" y="6129"/>
                  </a:cubicBezTo>
                  <a:cubicBezTo>
                    <a:pt x="7282" y="6197"/>
                    <a:pt x="7304" y="6291"/>
                    <a:pt x="7373" y="6333"/>
                  </a:cubicBezTo>
                  <a:lnTo>
                    <a:pt x="8470" y="7007"/>
                  </a:lnTo>
                  <a:cubicBezTo>
                    <a:pt x="8623" y="7102"/>
                    <a:pt x="8672" y="7303"/>
                    <a:pt x="8577" y="7457"/>
                  </a:cubicBezTo>
                  <a:cubicBezTo>
                    <a:pt x="8483" y="7611"/>
                    <a:pt x="8281" y="7659"/>
                    <a:pt x="8128" y="7564"/>
                  </a:cubicBezTo>
                  <a:lnTo>
                    <a:pt x="6951" y="6841"/>
                  </a:lnTo>
                  <a:cubicBezTo>
                    <a:pt x="6881" y="6798"/>
                    <a:pt x="6789" y="6820"/>
                    <a:pt x="6746" y="6890"/>
                  </a:cubicBezTo>
                  <a:cubicBezTo>
                    <a:pt x="6703" y="6960"/>
                    <a:pt x="6725" y="7051"/>
                    <a:pt x="6795" y="7094"/>
                  </a:cubicBezTo>
                  <a:lnTo>
                    <a:pt x="7702" y="7652"/>
                  </a:lnTo>
                  <a:cubicBezTo>
                    <a:pt x="7854" y="7745"/>
                    <a:pt x="7903" y="7949"/>
                    <a:pt x="7809" y="8101"/>
                  </a:cubicBezTo>
                  <a:cubicBezTo>
                    <a:pt x="7716" y="8253"/>
                    <a:pt x="7512" y="8302"/>
                    <a:pt x="7360" y="8209"/>
                  </a:cubicBezTo>
                  <a:lnTo>
                    <a:pt x="6538" y="7704"/>
                  </a:lnTo>
                  <a:cubicBezTo>
                    <a:pt x="6468" y="7661"/>
                    <a:pt x="6376" y="7683"/>
                    <a:pt x="6333" y="7752"/>
                  </a:cubicBezTo>
                  <a:cubicBezTo>
                    <a:pt x="6291" y="7822"/>
                    <a:pt x="6312" y="7914"/>
                    <a:pt x="6382" y="7957"/>
                  </a:cubicBezTo>
                  <a:lnTo>
                    <a:pt x="6934" y="8296"/>
                  </a:lnTo>
                  <a:cubicBezTo>
                    <a:pt x="7086" y="8389"/>
                    <a:pt x="7135" y="8594"/>
                    <a:pt x="7041" y="8746"/>
                  </a:cubicBezTo>
                  <a:cubicBezTo>
                    <a:pt x="6948" y="8897"/>
                    <a:pt x="6744" y="8946"/>
                    <a:pt x="6592" y="8853"/>
                  </a:cubicBezTo>
                  <a:cubicBezTo>
                    <a:pt x="6592" y="8853"/>
                    <a:pt x="6106" y="8555"/>
                    <a:pt x="6102" y="8553"/>
                  </a:cubicBezTo>
                  <a:cubicBezTo>
                    <a:pt x="6034" y="8520"/>
                    <a:pt x="5951" y="8543"/>
                    <a:pt x="5911" y="8609"/>
                  </a:cubicBezTo>
                  <a:cubicBezTo>
                    <a:pt x="5868" y="8679"/>
                    <a:pt x="5890" y="8770"/>
                    <a:pt x="5960" y="8813"/>
                  </a:cubicBezTo>
                  <a:lnTo>
                    <a:pt x="6166" y="8940"/>
                  </a:lnTo>
                  <a:cubicBezTo>
                    <a:pt x="6320" y="9035"/>
                    <a:pt x="6368" y="9236"/>
                    <a:pt x="6274" y="9390"/>
                  </a:cubicBezTo>
                  <a:cubicBezTo>
                    <a:pt x="6180" y="9542"/>
                    <a:pt x="5976" y="9591"/>
                    <a:pt x="5824" y="9497"/>
                  </a:cubicBezTo>
                  <a:lnTo>
                    <a:pt x="5741" y="9446"/>
                  </a:lnTo>
                  <a:lnTo>
                    <a:pt x="5811" y="9333"/>
                  </a:lnTo>
                  <a:cubicBezTo>
                    <a:pt x="5900" y="9188"/>
                    <a:pt x="5928" y="9010"/>
                    <a:pt x="5887" y="8844"/>
                  </a:cubicBezTo>
                  <a:cubicBezTo>
                    <a:pt x="5846" y="8680"/>
                    <a:pt x="5745" y="8543"/>
                    <a:pt x="5603" y="8459"/>
                  </a:cubicBezTo>
                  <a:cubicBezTo>
                    <a:pt x="5491" y="8393"/>
                    <a:pt x="5367" y="8366"/>
                    <a:pt x="5245" y="8375"/>
                  </a:cubicBezTo>
                  <a:cubicBezTo>
                    <a:pt x="5268" y="8277"/>
                    <a:pt x="5268" y="8174"/>
                    <a:pt x="5244" y="8075"/>
                  </a:cubicBezTo>
                  <a:cubicBezTo>
                    <a:pt x="5203" y="7911"/>
                    <a:pt x="5102" y="7774"/>
                    <a:pt x="4960" y="7690"/>
                  </a:cubicBezTo>
                  <a:cubicBezTo>
                    <a:pt x="4848" y="7624"/>
                    <a:pt x="4724" y="7597"/>
                    <a:pt x="4602" y="7605"/>
                  </a:cubicBezTo>
                  <a:cubicBezTo>
                    <a:pt x="4664" y="7342"/>
                    <a:pt x="4551" y="7059"/>
                    <a:pt x="4317" y="6920"/>
                  </a:cubicBezTo>
                  <a:cubicBezTo>
                    <a:pt x="4205" y="6855"/>
                    <a:pt x="4081" y="6828"/>
                    <a:pt x="3960" y="6836"/>
                  </a:cubicBezTo>
                  <a:cubicBezTo>
                    <a:pt x="4021" y="6573"/>
                    <a:pt x="3908" y="6290"/>
                    <a:pt x="3674" y="6151"/>
                  </a:cubicBezTo>
                  <a:cubicBezTo>
                    <a:pt x="3383" y="5979"/>
                    <a:pt x="3003" y="6074"/>
                    <a:pt x="2825" y="6361"/>
                  </a:cubicBezTo>
                  <a:lnTo>
                    <a:pt x="2213" y="7353"/>
                  </a:lnTo>
                  <a:lnTo>
                    <a:pt x="1588" y="7003"/>
                  </a:lnTo>
                  <a:lnTo>
                    <a:pt x="2514" y="4637"/>
                  </a:lnTo>
                  <a:lnTo>
                    <a:pt x="3018" y="4726"/>
                  </a:lnTo>
                  <a:cubicBezTo>
                    <a:pt x="2875" y="4904"/>
                    <a:pt x="2834" y="5155"/>
                    <a:pt x="2935" y="5377"/>
                  </a:cubicBezTo>
                  <a:cubicBezTo>
                    <a:pt x="3040" y="5606"/>
                    <a:pt x="3267" y="5742"/>
                    <a:pt x="3504" y="5742"/>
                  </a:cubicBezTo>
                  <a:cubicBezTo>
                    <a:pt x="3591" y="5742"/>
                    <a:pt x="3678" y="5724"/>
                    <a:pt x="3762" y="5686"/>
                  </a:cubicBezTo>
                  <a:lnTo>
                    <a:pt x="4632" y="5289"/>
                  </a:lnTo>
                  <a:cubicBezTo>
                    <a:pt x="4706" y="5256"/>
                    <a:pt x="4739" y="5166"/>
                    <a:pt x="4706" y="5093"/>
                  </a:cubicBezTo>
                  <a:cubicBezTo>
                    <a:pt x="4672" y="5019"/>
                    <a:pt x="4583" y="4985"/>
                    <a:pt x="4509" y="5019"/>
                  </a:cubicBezTo>
                  <a:lnTo>
                    <a:pt x="3639" y="5415"/>
                  </a:lnTo>
                  <a:cubicBezTo>
                    <a:pt x="3475" y="5490"/>
                    <a:pt x="3280" y="5417"/>
                    <a:pt x="3206" y="5253"/>
                  </a:cubicBezTo>
                  <a:cubicBezTo>
                    <a:pt x="3131" y="5089"/>
                    <a:pt x="3204" y="4895"/>
                    <a:pt x="3368" y="4820"/>
                  </a:cubicBezTo>
                  <a:lnTo>
                    <a:pt x="4760" y="4186"/>
                  </a:lnTo>
                  <a:lnTo>
                    <a:pt x="6417" y="4329"/>
                  </a:lnTo>
                  <a:cubicBezTo>
                    <a:pt x="6421" y="4329"/>
                    <a:pt x="6425" y="4329"/>
                    <a:pt x="6430" y="4329"/>
                  </a:cubicBezTo>
                  <a:cubicBezTo>
                    <a:pt x="6466" y="4329"/>
                    <a:pt x="6501" y="4316"/>
                    <a:pt x="6528" y="4292"/>
                  </a:cubicBezTo>
                  <a:lnTo>
                    <a:pt x="6669" y="4168"/>
                  </a:lnTo>
                  <a:lnTo>
                    <a:pt x="8654" y="6126"/>
                  </a:lnTo>
                  <a:lnTo>
                    <a:pt x="8265" y="6532"/>
                  </a:lnTo>
                  <a:close/>
                  <a:moveTo>
                    <a:pt x="8265" y="65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4" name="Google Shape;3064;p7"/>
          <p:cNvGrpSpPr/>
          <p:nvPr/>
        </p:nvGrpSpPr>
        <p:grpSpPr>
          <a:xfrm>
            <a:off x="4459756" y="2128173"/>
            <a:ext cx="393700" cy="395287"/>
            <a:chOff x="3197225" y="1658938"/>
            <a:chExt cx="393700" cy="395287"/>
          </a:xfrm>
        </p:grpSpPr>
        <p:sp>
          <p:nvSpPr>
            <p:cNvPr id="3065" name="Google Shape;3065;p7"/>
            <p:cNvSpPr/>
            <p:nvPr/>
          </p:nvSpPr>
          <p:spPr>
            <a:xfrm>
              <a:off x="31972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50" extrusionOk="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3263900" y="1752600"/>
              <a:ext cx="111125" cy="109537"/>
            </a:xfrm>
            <a:custGeom>
              <a:avLst/>
              <a:gdLst/>
              <a:ahLst/>
              <a:cxnLst/>
              <a:rect l="l" t="t" r="r" b="b"/>
              <a:pathLst>
                <a:path w="2838" h="2839" extrusionOk="0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3433763" y="1868488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2437" h="2434" extrusionOk="0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3263900" y="1776413"/>
              <a:ext cx="266700" cy="147637"/>
            </a:xfrm>
            <a:custGeom>
              <a:avLst/>
              <a:gdLst/>
              <a:ahLst/>
              <a:cxnLst/>
              <a:rect l="l" t="t" r="r" b="b"/>
              <a:pathLst>
                <a:path w="6825" h="3810" extrusionOk="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329;p29"/>
          <p:cNvGrpSpPr/>
          <p:nvPr/>
        </p:nvGrpSpPr>
        <p:grpSpPr>
          <a:xfrm>
            <a:off x="1600646" y="2211358"/>
            <a:ext cx="393700" cy="395288"/>
            <a:chOff x="1622425" y="4195763"/>
            <a:chExt cx="393700" cy="395288"/>
          </a:xfrm>
        </p:grpSpPr>
        <p:sp>
          <p:nvSpPr>
            <p:cNvPr id="39" name="Google Shape;3330;p29"/>
            <p:cNvSpPr/>
            <p:nvPr/>
          </p:nvSpPr>
          <p:spPr>
            <a:xfrm>
              <a:off x="1622425" y="4195763"/>
              <a:ext cx="319088" cy="395288"/>
            </a:xfrm>
            <a:custGeom>
              <a:avLst/>
              <a:gdLst/>
              <a:ahLst/>
              <a:cxnLst/>
              <a:rect l="l" t="t" r="r" b="b"/>
              <a:pathLst>
                <a:path w="8238" h="10143" extrusionOk="0">
                  <a:moveTo>
                    <a:pt x="8089" y="3950"/>
                  </a:moveTo>
                  <a:cubicBezTo>
                    <a:pt x="8171" y="3950"/>
                    <a:pt x="8238" y="3884"/>
                    <a:pt x="8238" y="3802"/>
                  </a:cubicBezTo>
                  <a:lnTo>
                    <a:pt x="8238" y="626"/>
                  </a:lnTo>
                  <a:cubicBezTo>
                    <a:pt x="8238" y="281"/>
                    <a:pt x="7957" y="0"/>
                    <a:pt x="7613" y="0"/>
                  </a:cubicBezTo>
                  <a:lnTo>
                    <a:pt x="1102" y="0"/>
                  </a:lnTo>
                  <a:cubicBezTo>
                    <a:pt x="757" y="0"/>
                    <a:pt x="477" y="281"/>
                    <a:pt x="477" y="626"/>
                  </a:cubicBezTo>
                  <a:lnTo>
                    <a:pt x="477" y="3018"/>
                  </a:lnTo>
                  <a:lnTo>
                    <a:pt x="149" y="3018"/>
                  </a:lnTo>
                  <a:cubicBezTo>
                    <a:pt x="67" y="3018"/>
                    <a:pt x="0" y="3084"/>
                    <a:pt x="0" y="3166"/>
                  </a:cubicBezTo>
                  <a:cubicBezTo>
                    <a:pt x="0" y="3249"/>
                    <a:pt x="67" y="3315"/>
                    <a:pt x="149" y="3315"/>
                  </a:cubicBezTo>
                  <a:lnTo>
                    <a:pt x="477" y="3315"/>
                  </a:lnTo>
                  <a:lnTo>
                    <a:pt x="477" y="4923"/>
                  </a:lnTo>
                  <a:lnTo>
                    <a:pt x="149" y="4923"/>
                  </a:lnTo>
                  <a:cubicBezTo>
                    <a:pt x="67" y="4923"/>
                    <a:pt x="0" y="4990"/>
                    <a:pt x="0" y="5072"/>
                  </a:cubicBezTo>
                  <a:cubicBezTo>
                    <a:pt x="0" y="5154"/>
                    <a:pt x="67" y="5221"/>
                    <a:pt x="149" y="5221"/>
                  </a:cubicBezTo>
                  <a:lnTo>
                    <a:pt x="477" y="5221"/>
                  </a:lnTo>
                  <a:lnTo>
                    <a:pt x="477" y="6829"/>
                  </a:lnTo>
                  <a:lnTo>
                    <a:pt x="149" y="6829"/>
                  </a:lnTo>
                  <a:cubicBezTo>
                    <a:pt x="67" y="6829"/>
                    <a:pt x="0" y="6895"/>
                    <a:pt x="0" y="6977"/>
                  </a:cubicBezTo>
                  <a:cubicBezTo>
                    <a:pt x="0" y="7060"/>
                    <a:pt x="67" y="7126"/>
                    <a:pt x="149" y="7126"/>
                  </a:cubicBezTo>
                  <a:lnTo>
                    <a:pt x="477" y="7126"/>
                  </a:lnTo>
                  <a:lnTo>
                    <a:pt x="477" y="9518"/>
                  </a:lnTo>
                  <a:cubicBezTo>
                    <a:pt x="477" y="9863"/>
                    <a:pt x="757" y="10143"/>
                    <a:pt x="1102" y="10143"/>
                  </a:cubicBezTo>
                  <a:lnTo>
                    <a:pt x="7613" y="10143"/>
                  </a:lnTo>
                  <a:cubicBezTo>
                    <a:pt x="7957" y="10143"/>
                    <a:pt x="8238" y="9863"/>
                    <a:pt x="8238" y="9518"/>
                  </a:cubicBezTo>
                  <a:lnTo>
                    <a:pt x="8238" y="4526"/>
                  </a:lnTo>
                  <a:cubicBezTo>
                    <a:pt x="8238" y="4444"/>
                    <a:pt x="8171" y="4377"/>
                    <a:pt x="8089" y="4377"/>
                  </a:cubicBezTo>
                  <a:cubicBezTo>
                    <a:pt x="8007" y="4377"/>
                    <a:pt x="7940" y="4444"/>
                    <a:pt x="7940" y="4526"/>
                  </a:cubicBezTo>
                  <a:lnTo>
                    <a:pt x="7940" y="9518"/>
                  </a:lnTo>
                  <a:cubicBezTo>
                    <a:pt x="7940" y="9699"/>
                    <a:pt x="7793" y="9846"/>
                    <a:pt x="7613" y="9846"/>
                  </a:cubicBezTo>
                  <a:lnTo>
                    <a:pt x="1102" y="9846"/>
                  </a:lnTo>
                  <a:cubicBezTo>
                    <a:pt x="921" y="9846"/>
                    <a:pt x="775" y="9699"/>
                    <a:pt x="775" y="9518"/>
                  </a:cubicBezTo>
                  <a:lnTo>
                    <a:pt x="775" y="9508"/>
                  </a:lnTo>
                  <a:lnTo>
                    <a:pt x="6660" y="9508"/>
                  </a:lnTo>
                  <a:cubicBezTo>
                    <a:pt x="6742" y="9508"/>
                    <a:pt x="6809" y="9442"/>
                    <a:pt x="6809" y="9359"/>
                  </a:cubicBezTo>
                  <a:lnTo>
                    <a:pt x="6809" y="8238"/>
                  </a:lnTo>
                  <a:lnTo>
                    <a:pt x="7136" y="8238"/>
                  </a:lnTo>
                  <a:cubicBezTo>
                    <a:pt x="7393" y="8238"/>
                    <a:pt x="7603" y="8029"/>
                    <a:pt x="7603" y="7771"/>
                  </a:cubicBezTo>
                  <a:lnTo>
                    <a:pt x="7603" y="6819"/>
                  </a:lnTo>
                  <a:cubicBezTo>
                    <a:pt x="7603" y="6561"/>
                    <a:pt x="7393" y="6352"/>
                    <a:pt x="7136" y="6352"/>
                  </a:cubicBezTo>
                  <a:lnTo>
                    <a:pt x="6809" y="6352"/>
                  </a:lnTo>
                  <a:lnTo>
                    <a:pt x="6809" y="6015"/>
                  </a:lnTo>
                  <a:lnTo>
                    <a:pt x="7136" y="6015"/>
                  </a:lnTo>
                  <a:cubicBezTo>
                    <a:pt x="7393" y="6015"/>
                    <a:pt x="7603" y="5806"/>
                    <a:pt x="7603" y="5548"/>
                  </a:cubicBezTo>
                  <a:lnTo>
                    <a:pt x="7603" y="4595"/>
                  </a:lnTo>
                  <a:cubicBezTo>
                    <a:pt x="7603" y="4338"/>
                    <a:pt x="7393" y="4129"/>
                    <a:pt x="7136" y="4129"/>
                  </a:cubicBezTo>
                  <a:lnTo>
                    <a:pt x="6809" y="4129"/>
                  </a:lnTo>
                  <a:lnTo>
                    <a:pt x="6809" y="3792"/>
                  </a:lnTo>
                  <a:lnTo>
                    <a:pt x="7136" y="3792"/>
                  </a:lnTo>
                  <a:cubicBezTo>
                    <a:pt x="7393" y="3792"/>
                    <a:pt x="7603" y="3582"/>
                    <a:pt x="7603" y="3325"/>
                  </a:cubicBezTo>
                  <a:lnTo>
                    <a:pt x="7603" y="2372"/>
                  </a:lnTo>
                  <a:cubicBezTo>
                    <a:pt x="7603" y="2115"/>
                    <a:pt x="7393" y="1906"/>
                    <a:pt x="7136" y="1906"/>
                  </a:cubicBezTo>
                  <a:lnTo>
                    <a:pt x="6809" y="1906"/>
                  </a:lnTo>
                  <a:lnTo>
                    <a:pt x="6809" y="784"/>
                  </a:lnTo>
                  <a:cubicBezTo>
                    <a:pt x="6809" y="702"/>
                    <a:pt x="6742" y="635"/>
                    <a:pt x="6660" y="635"/>
                  </a:cubicBezTo>
                  <a:lnTo>
                    <a:pt x="775" y="635"/>
                  </a:lnTo>
                  <a:lnTo>
                    <a:pt x="775" y="626"/>
                  </a:lnTo>
                  <a:cubicBezTo>
                    <a:pt x="775" y="445"/>
                    <a:pt x="921" y="298"/>
                    <a:pt x="1102" y="298"/>
                  </a:cubicBezTo>
                  <a:lnTo>
                    <a:pt x="7613" y="298"/>
                  </a:lnTo>
                  <a:cubicBezTo>
                    <a:pt x="7793" y="298"/>
                    <a:pt x="7940" y="445"/>
                    <a:pt x="7940" y="626"/>
                  </a:cubicBezTo>
                  <a:lnTo>
                    <a:pt x="7940" y="3802"/>
                  </a:lnTo>
                  <a:cubicBezTo>
                    <a:pt x="7940" y="3884"/>
                    <a:pt x="8007" y="3950"/>
                    <a:pt x="8089" y="3950"/>
                  </a:cubicBezTo>
                  <a:close/>
                  <a:moveTo>
                    <a:pt x="6809" y="2204"/>
                  </a:moveTo>
                  <a:lnTo>
                    <a:pt x="7136" y="2204"/>
                  </a:lnTo>
                  <a:cubicBezTo>
                    <a:pt x="7229" y="2204"/>
                    <a:pt x="7305" y="2279"/>
                    <a:pt x="7305" y="2372"/>
                  </a:cubicBezTo>
                  <a:lnTo>
                    <a:pt x="7305" y="3325"/>
                  </a:lnTo>
                  <a:cubicBezTo>
                    <a:pt x="7305" y="3418"/>
                    <a:pt x="7229" y="3494"/>
                    <a:pt x="7136" y="3494"/>
                  </a:cubicBezTo>
                  <a:lnTo>
                    <a:pt x="6809" y="3494"/>
                  </a:lnTo>
                  <a:lnTo>
                    <a:pt x="6809" y="2204"/>
                  </a:lnTo>
                  <a:close/>
                  <a:moveTo>
                    <a:pt x="6809" y="4427"/>
                  </a:moveTo>
                  <a:lnTo>
                    <a:pt x="7136" y="4427"/>
                  </a:lnTo>
                  <a:cubicBezTo>
                    <a:pt x="7229" y="4427"/>
                    <a:pt x="7305" y="4502"/>
                    <a:pt x="7305" y="4595"/>
                  </a:cubicBezTo>
                  <a:lnTo>
                    <a:pt x="7305" y="5548"/>
                  </a:lnTo>
                  <a:cubicBezTo>
                    <a:pt x="7305" y="5641"/>
                    <a:pt x="7229" y="5717"/>
                    <a:pt x="7136" y="5717"/>
                  </a:cubicBezTo>
                  <a:lnTo>
                    <a:pt x="6809" y="5717"/>
                  </a:lnTo>
                  <a:lnTo>
                    <a:pt x="6809" y="4427"/>
                  </a:lnTo>
                  <a:close/>
                  <a:moveTo>
                    <a:pt x="6809" y="6650"/>
                  </a:moveTo>
                  <a:lnTo>
                    <a:pt x="7136" y="6650"/>
                  </a:lnTo>
                  <a:cubicBezTo>
                    <a:pt x="7229" y="6650"/>
                    <a:pt x="7305" y="6726"/>
                    <a:pt x="7305" y="6819"/>
                  </a:cubicBezTo>
                  <a:lnTo>
                    <a:pt x="7305" y="7771"/>
                  </a:lnTo>
                  <a:cubicBezTo>
                    <a:pt x="7305" y="7864"/>
                    <a:pt x="7229" y="7940"/>
                    <a:pt x="7136" y="7940"/>
                  </a:cubicBezTo>
                  <a:lnTo>
                    <a:pt x="6809" y="7940"/>
                  </a:lnTo>
                  <a:lnTo>
                    <a:pt x="6809" y="6650"/>
                  </a:lnTo>
                  <a:close/>
                  <a:moveTo>
                    <a:pt x="6511" y="933"/>
                  </a:moveTo>
                  <a:lnTo>
                    <a:pt x="6511" y="9210"/>
                  </a:lnTo>
                  <a:lnTo>
                    <a:pt x="775" y="9210"/>
                  </a:lnTo>
                  <a:lnTo>
                    <a:pt x="775" y="7126"/>
                  </a:lnTo>
                  <a:lnTo>
                    <a:pt x="971" y="7126"/>
                  </a:lnTo>
                  <a:cubicBezTo>
                    <a:pt x="1038" y="7399"/>
                    <a:pt x="1285" y="7603"/>
                    <a:pt x="1578" y="7603"/>
                  </a:cubicBezTo>
                  <a:cubicBezTo>
                    <a:pt x="1923" y="7603"/>
                    <a:pt x="2204" y="7322"/>
                    <a:pt x="2204" y="6977"/>
                  </a:cubicBezTo>
                  <a:cubicBezTo>
                    <a:pt x="2204" y="6633"/>
                    <a:pt x="1923" y="6352"/>
                    <a:pt x="1578" y="6352"/>
                  </a:cubicBezTo>
                  <a:cubicBezTo>
                    <a:pt x="1285" y="6352"/>
                    <a:pt x="1038" y="6555"/>
                    <a:pt x="971" y="6829"/>
                  </a:cubicBezTo>
                  <a:lnTo>
                    <a:pt x="775" y="6829"/>
                  </a:lnTo>
                  <a:lnTo>
                    <a:pt x="775" y="5221"/>
                  </a:lnTo>
                  <a:lnTo>
                    <a:pt x="971" y="5221"/>
                  </a:lnTo>
                  <a:cubicBezTo>
                    <a:pt x="1038" y="5494"/>
                    <a:pt x="1285" y="5697"/>
                    <a:pt x="1578" y="5697"/>
                  </a:cubicBezTo>
                  <a:cubicBezTo>
                    <a:pt x="1923" y="5697"/>
                    <a:pt x="2204" y="5417"/>
                    <a:pt x="2204" y="5072"/>
                  </a:cubicBezTo>
                  <a:cubicBezTo>
                    <a:pt x="2204" y="4727"/>
                    <a:pt x="1923" y="4447"/>
                    <a:pt x="1578" y="4447"/>
                  </a:cubicBezTo>
                  <a:cubicBezTo>
                    <a:pt x="1285" y="4447"/>
                    <a:pt x="1038" y="4650"/>
                    <a:pt x="971" y="4923"/>
                  </a:cubicBezTo>
                  <a:lnTo>
                    <a:pt x="775" y="4923"/>
                  </a:lnTo>
                  <a:lnTo>
                    <a:pt x="775" y="3315"/>
                  </a:lnTo>
                  <a:lnTo>
                    <a:pt x="971" y="3315"/>
                  </a:lnTo>
                  <a:cubicBezTo>
                    <a:pt x="1038" y="3588"/>
                    <a:pt x="1285" y="3792"/>
                    <a:pt x="1578" y="3792"/>
                  </a:cubicBezTo>
                  <a:cubicBezTo>
                    <a:pt x="1923" y="3792"/>
                    <a:pt x="2204" y="3511"/>
                    <a:pt x="2204" y="3166"/>
                  </a:cubicBezTo>
                  <a:cubicBezTo>
                    <a:pt x="2204" y="2822"/>
                    <a:pt x="1923" y="2541"/>
                    <a:pt x="1578" y="2541"/>
                  </a:cubicBezTo>
                  <a:cubicBezTo>
                    <a:pt x="1285" y="2541"/>
                    <a:pt x="1038" y="2744"/>
                    <a:pt x="971" y="3017"/>
                  </a:cubicBezTo>
                  <a:lnTo>
                    <a:pt x="775" y="3017"/>
                  </a:lnTo>
                  <a:lnTo>
                    <a:pt x="775" y="933"/>
                  </a:lnTo>
                  <a:lnTo>
                    <a:pt x="6511" y="933"/>
                  </a:lnTo>
                  <a:close/>
                  <a:moveTo>
                    <a:pt x="1420" y="6829"/>
                  </a:moveTo>
                  <a:lnTo>
                    <a:pt x="1287" y="6829"/>
                  </a:lnTo>
                  <a:cubicBezTo>
                    <a:pt x="1341" y="6723"/>
                    <a:pt x="1451" y="6650"/>
                    <a:pt x="1578" y="6650"/>
                  </a:cubicBezTo>
                  <a:cubicBezTo>
                    <a:pt x="1759" y="6650"/>
                    <a:pt x="1906" y="6797"/>
                    <a:pt x="1906" y="6977"/>
                  </a:cubicBezTo>
                  <a:cubicBezTo>
                    <a:pt x="1906" y="7158"/>
                    <a:pt x="1759" y="7305"/>
                    <a:pt x="1578" y="7305"/>
                  </a:cubicBezTo>
                  <a:cubicBezTo>
                    <a:pt x="1451" y="7305"/>
                    <a:pt x="1341" y="7232"/>
                    <a:pt x="1287" y="7126"/>
                  </a:cubicBezTo>
                  <a:lnTo>
                    <a:pt x="1420" y="7126"/>
                  </a:lnTo>
                  <a:cubicBezTo>
                    <a:pt x="1502" y="7126"/>
                    <a:pt x="1568" y="7060"/>
                    <a:pt x="1568" y="6977"/>
                  </a:cubicBezTo>
                  <a:cubicBezTo>
                    <a:pt x="1568" y="6895"/>
                    <a:pt x="1502" y="6829"/>
                    <a:pt x="1420" y="6829"/>
                  </a:cubicBezTo>
                  <a:close/>
                  <a:moveTo>
                    <a:pt x="1420" y="4923"/>
                  </a:moveTo>
                  <a:lnTo>
                    <a:pt x="1287" y="4923"/>
                  </a:lnTo>
                  <a:cubicBezTo>
                    <a:pt x="1341" y="4817"/>
                    <a:pt x="1451" y="4744"/>
                    <a:pt x="1578" y="4744"/>
                  </a:cubicBezTo>
                  <a:cubicBezTo>
                    <a:pt x="1759" y="4744"/>
                    <a:pt x="1906" y="4891"/>
                    <a:pt x="1906" y="5072"/>
                  </a:cubicBezTo>
                  <a:cubicBezTo>
                    <a:pt x="1906" y="5252"/>
                    <a:pt x="1759" y="5399"/>
                    <a:pt x="1578" y="5399"/>
                  </a:cubicBezTo>
                  <a:cubicBezTo>
                    <a:pt x="1451" y="5399"/>
                    <a:pt x="1341" y="5327"/>
                    <a:pt x="1287" y="5221"/>
                  </a:cubicBezTo>
                  <a:lnTo>
                    <a:pt x="1420" y="5221"/>
                  </a:lnTo>
                  <a:cubicBezTo>
                    <a:pt x="1502" y="5221"/>
                    <a:pt x="1568" y="5154"/>
                    <a:pt x="1568" y="5072"/>
                  </a:cubicBezTo>
                  <a:cubicBezTo>
                    <a:pt x="1568" y="4990"/>
                    <a:pt x="1502" y="4923"/>
                    <a:pt x="1420" y="4923"/>
                  </a:cubicBezTo>
                  <a:close/>
                  <a:moveTo>
                    <a:pt x="1420" y="3017"/>
                  </a:moveTo>
                  <a:lnTo>
                    <a:pt x="1287" y="3017"/>
                  </a:lnTo>
                  <a:cubicBezTo>
                    <a:pt x="1341" y="2912"/>
                    <a:pt x="1451" y="2839"/>
                    <a:pt x="1578" y="2839"/>
                  </a:cubicBezTo>
                  <a:cubicBezTo>
                    <a:pt x="1759" y="2839"/>
                    <a:pt x="1906" y="2986"/>
                    <a:pt x="1906" y="3166"/>
                  </a:cubicBezTo>
                  <a:cubicBezTo>
                    <a:pt x="1906" y="3347"/>
                    <a:pt x="1759" y="3494"/>
                    <a:pt x="1578" y="3494"/>
                  </a:cubicBezTo>
                  <a:cubicBezTo>
                    <a:pt x="1451" y="3494"/>
                    <a:pt x="1341" y="3421"/>
                    <a:pt x="1287" y="3315"/>
                  </a:cubicBezTo>
                  <a:lnTo>
                    <a:pt x="1420" y="3315"/>
                  </a:lnTo>
                  <a:cubicBezTo>
                    <a:pt x="1502" y="3315"/>
                    <a:pt x="1568" y="3248"/>
                    <a:pt x="1568" y="3166"/>
                  </a:cubicBezTo>
                  <a:cubicBezTo>
                    <a:pt x="1568" y="3084"/>
                    <a:pt x="1502" y="3017"/>
                    <a:pt x="1420" y="3017"/>
                  </a:cubicBezTo>
                  <a:close/>
                  <a:moveTo>
                    <a:pt x="1420" y="3017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331;p29"/>
            <p:cNvSpPr/>
            <p:nvPr/>
          </p:nvSpPr>
          <p:spPr>
            <a:xfrm>
              <a:off x="1733550" y="4313238"/>
              <a:ext cx="122238" cy="12700"/>
            </a:xfrm>
            <a:custGeom>
              <a:avLst/>
              <a:gdLst/>
              <a:ahLst/>
              <a:cxnLst/>
              <a:rect l="l" t="t" r="r" b="b"/>
              <a:pathLst>
                <a:path w="3156" h="298" extrusionOk="0">
                  <a:moveTo>
                    <a:pt x="300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3007" y="298"/>
                  </a:lnTo>
                  <a:cubicBezTo>
                    <a:pt x="3089" y="298"/>
                    <a:pt x="3156" y="232"/>
                    <a:pt x="3156" y="149"/>
                  </a:cubicBezTo>
                  <a:cubicBezTo>
                    <a:pt x="3156" y="67"/>
                    <a:pt x="3089" y="0"/>
                    <a:pt x="3007" y="0"/>
                  </a:cubicBezTo>
                  <a:close/>
                  <a:moveTo>
                    <a:pt x="300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332;p29"/>
            <p:cNvSpPr/>
            <p:nvPr/>
          </p:nvSpPr>
          <p:spPr>
            <a:xfrm>
              <a:off x="1733550" y="4387850"/>
              <a:ext cx="122238" cy="11113"/>
            </a:xfrm>
            <a:custGeom>
              <a:avLst/>
              <a:gdLst/>
              <a:ahLst/>
              <a:cxnLst/>
              <a:rect l="l" t="t" r="r" b="b"/>
              <a:pathLst>
                <a:path w="3156" h="298" extrusionOk="0">
                  <a:moveTo>
                    <a:pt x="300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3007" y="298"/>
                  </a:lnTo>
                  <a:cubicBezTo>
                    <a:pt x="3089" y="298"/>
                    <a:pt x="3156" y="231"/>
                    <a:pt x="3156" y="149"/>
                  </a:cubicBezTo>
                  <a:cubicBezTo>
                    <a:pt x="3156" y="67"/>
                    <a:pt x="3089" y="0"/>
                    <a:pt x="3007" y="0"/>
                  </a:cubicBezTo>
                  <a:close/>
                  <a:moveTo>
                    <a:pt x="300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333;p29"/>
            <p:cNvSpPr/>
            <p:nvPr/>
          </p:nvSpPr>
          <p:spPr>
            <a:xfrm>
              <a:off x="1733550" y="4462463"/>
              <a:ext cx="122238" cy="11113"/>
            </a:xfrm>
            <a:custGeom>
              <a:avLst/>
              <a:gdLst/>
              <a:ahLst/>
              <a:cxnLst/>
              <a:rect l="l" t="t" r="r" b="b"/>
              <a:pathLst>
                <a:path w="3156" h="297" extrusionOk="0">
                  <a:moveTo>
                    <a:pt x="3007" y="0"/>
                  </a:moveTo>
                  <a:lnTo>
                    <a:pt x="149" y="0"/>
                  </a:lnTo>
                  <a:cubicBezTo>
                    <a:pt x="66" y="0"/>
                    <a:pt x="0" y="66"/>
                    <a:pt x="0" y="148"/>
                  </a:cubicBezTo>
                  <a:cubicBezTo>
                    <a:pt x="0" y="231"/>
                    <a:pt x="66" y="297"/>
                    <a:pt x="149" y="297"/>
                  </a:cubicBezTo>
                  <a:lnTo>
                    <a:pt x="3007" y="297"/>
                  </a:lnTo>
                  <a:cubicBezTo>
                    <a:pt x="3089" y="297"/>
                    <a:pt x="3156" y="231"/>
                    <a:pt x="3156" y="148"/>
                  </a:cubicBezTo>
                  <a:cubicBezTo>
                    <a:pt x="3156" y="66"/>
                    <a:pt x="3089" y="0"/>
                    <a:pt x="3007" y="0"/>
                  </a:cubicBezTo>
                  <a:close/>
                  <a:moveTo>
                    <a:pt x="300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334;p29"/>
            <p:cNvSpPr/>
            <p:nvPr/>
          </p:nvSpPr>
          <p:spPr>
            <a:xfrm>
              <a:off x="1955800" y="4227513"/>
              <a:ext cx="60325" cy="327025"/>
            </a:xfrm>
            <a:custGeom>
              <a:avLst/>
              <a:gdLst/>
              <a:ahLst/>
              <a:cxnLst/>
              <a:rect l="l" t="t" r="r" b="b"/>
              <a:pathLst>
                <a:path w="1568" h="8397" extrusionOk="0">
                  <a:moveTo>
                    <a:pt x="1420" y="5102"/>
                  </a:moveTo>
                  <a:cubicBezTo>
                    <a:pt x="1337" y="5102"/>
                    <a:pt x="1271" y="5168"/>
                    <a:pt x="1271" y="5251"/>
                  </a:cubicBezTo>
                  <a:lnTo>
                    <a:pt x="1271" y="7450"/>
                  </a:lnTo>
                  <a:lnTo>
                    <a:pt x="1092" y="7457"/>
                  </a:lnTo>
                  <a:lnTo>
                    <a:pt x="1092" y="1181"/>
                  </a:lnTo>
                  <a:cubicBezTo>
                    <a:pt x="1092" y="932"/>
                    <a:pt x="924" y="721"/>
                    <a:pt x="695" y="656"/>
                  </a:cubicBezTo>
                  <a:lnTo>
                    <a:pt x="695" y="149"/>
                  </a:lnTo>
                  <a:cubicBezTo>
                    <a:pt x="695" y="67"/>
                    <a:pt x="628" y="0"/>
                    <a:pt x="546" y="0"/>
                  </a:cubicBezTo>
                  <a:cubicBezTo>
                    <a:pt x="464" y="0"/>
                    <a:pt x="397" y="67"/>
                    <a:pt x="397" y="149"/>
                  </a:cubicBezTo>
                  <a:lnTo>
                    <a:pt x="397" y="656"/>
                  </a:lnTo>
                  <a:cubicBezTo>
                    <a:pt x="168" y="721"/>
                    <a:pt x="0" y="932"/>
                    <a:pt x="0" y="1181"/>
                  </a:cubicBezTo>
                  <a:lnTo>
                    <a:pt x="0" y="7930"/>
                  </a:lnTo>
                  <a:cubicBezTo>
                    <a:pt x="0" y="8187"/>
                    <a:pt x="210" y="8397"/>
                    <a:pt x="467" y="8397"/>
                  </a:cubicBezTo>
                  <a:lnTo>
                    <a:pt x="625" y="8397"/>
                  </a:lnTo>
                  <a:cubicBezTo>
                    <a:pt x="883" y="8397"/>
                    <a:pt x="1092" y="8187"/>
                    <a:pt x="1092" y="7930"/>
                  </a:cubicBezTo>
                  <a:lnTo>
                    <a:pt x="1092" y="7755"/>
                  </a:lnTo>
                  <a:lnTo>
                    <a:pt x="1426" y="7741"/>
                  </a:lnTo>
                  <a:cubicBezTo>
                    <a:pt x="1505" y="7738"/>
                    <a:pt x="1568" y="7673"/>
                    <a:pt x="1568" y="7593"/>
                  </a:cubicBezTo>
                  <a:lnTo>
                    <a:pt x="1568" y="5251"/>
                  </a:lnTo>
                  <a:cubicBezTo>
                    <a:pt x="1568" y="5168"/>
                    <a:pt x="1502" y="5102"/>
                    <a:pt x="1420" y="5102"/>
                  </a:cubicBezTo>
                  <a:close/>
                  <a:moveTo>
                    <a:pt x="794" y="7930"/>
                  </a:moveTo>
                  <a:cubicBezTo>
                    <a:pt x="794" y="8023"/>
                    <a:pt x="719" y="8099"/>
                    <a:pt x="626" y="8099"/>
                  </a:cubicBezTo>
                  <a:lnTo>
                    <a:pt x="467" y="8099"/>
                  </a:lnTo>
                  <a:cubicBezTo>
                    <a:pt x="374" y="8099"/>
                    <a:pt x="298" y="8023"/>
                    <a:pt x="298" y="7930"/>
                  </a:cubicBezTo>
                  <a:lnTo>
                    <a:pt x="298" y="5697"/>
                  </a:lnTo>
                  <a:lnTo>
                    <a:pt x="794" y="5697"/>
                  </a:lnTo>
                  <a:lnTo>
                    <a:pt x="794" y="7930"/>
                  </a:lnTo>
                  <a:close/>
                  <a:moveTo>
                    <a:pt x="794" y="5399"/>
                  </a:moveTo>
                  <a:lnTo>
                    <a:pt x="298" y="5399"/>
                  </a:lnTo>
                  <a:lnTo>
                    <a:pt x="298" y="1181"/>
                  </a:lnTo>
                  <a:cubicBezTo>
                    <a:pt x="298" y="1045"/>
                    <a:pt x="409" y="933"/>
                    <a:pt x="546" y="933"/>
                  </a:cubicBezTo>
                  <a:cubicBezTo>
                    <a:pt x="683" y="933"/>
                    <a:pt x="794" y="1045"/>
                    <a:pt x="794" y="1181"/>
                  </a:cubicBezTo>
                  <a:lnTo>
                    <a:pt x="794" y="5399"/>
                  </a:lnTo>
                  <a:close/>
                  <a:moveTo>
                    <a:pt x="794" y="5399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0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GB" b="1" dirty="0" err="1"/>
              <a:t>Problématique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roup 3"/>
          <p:cNvGrpSpPr/>
          <p:nvPr/>
        </p:nvGrpSpPr>
        <p:grpSpPr>
          <a:xfrm>
            <a:off x="4249526" y="1760264"/>
            <a:ext cx="2452428" cy="572811"/>
            <a:chOff x="2344420" y="1664208"/>
            <a:chExt cx="2337816" cy="633984"/>
          </a:xfrm>
        </p:grpSpPr>
        <p:sp>
          <p:nvSpPr>
            <p:cNvPr id="62" name="Rounded Rectangle 1"/>
            <p:cNvSpPr/>
            <p:nvPr/>
          </p:nvSpPr>
          <p:spPr>
            <a:xfrm>
              <a:off x="2344420" y="1664208"/>
              <a:ext cx="2337816" cy="633984"/>
            </a:xfrm>
            <a:custGeom>
              <a:avLst/>
              <a:gdLst/>
              <a:ahLst/>
              <a:cxnLst/>
              <a:rect l="0" t="0" r="0" b="0"/>
              <a:pathLst>
                <a:path w="2337816" h="633984">
                  <a:moveTo>
                    <a:pt x="0" y="0"/>
                  </a:moveTo>
                  <a:lnTo>
                    <a:pt x="2020824" y="0"/>
                  </a:lnTo>
                  <a:lnTo>
                    <a:pt x="2020824" y="633984"/>
                  </a:lnTo>
                  <a:lnTo>
                    <a:pt x="0" y="633984"/>
                  </a:lnTo>
                  <a:close/>
                  <a:moveTo>
                    <a:pt x="2020824" y="633984"/>
                  </a:moveTo>
                  <a:lnTo>
                    <a:pt x="2020824" y="0"/>
                  </a:lnTo>
                  <a:cubicBezTo>
                    <a:pt x="2195894" y="0"/>
                    <a:pt x="2337816" y="141921"/>
                    <a:pt x="2337816" y="316992"/>
                  </a:cubicBezTo>
                  <a:cubicBezTo>
                    <a:pt x="2337816" y="492062"/>
                    <a:pt x="2195894" y="633984"/>
                    <a:pt x="2020824" y="633984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63" name="Rounded Rectangle 2"/>
            <p:cNvSpPr/>
            <p:nvPr/>
          </p:nvSpPr>
          <p:spPr>
            <a:xfrm>
              <a:off x="2344420" y="1664208"/>
              <a:ext cx="2337816" cy="633984"/>
            </a:xfrm>
            <a:custGeom>
              <a:avLst/>
              <a:gdLst/>
              <a:ahLst/>
              <a:cxnLst/>
              <a:rect l="0" t="0" r="0" b="0"/>
              <a:pathLst>
                <a:path w="2337816" h="633984">
                  <a:moveTo>
                    <a:pt x="2020824" y="633984"/>
                  </a:moveTo>
                  <a:lnTo>
                    <a:pt x="0" y="633984"/>
                  </a:lnTo>
                  <a:moveTo>
                    <a:pt x="0" y="0"/>
                  </a:moveTo>
                  <a:lnTo>
                    <a:pt x="2020824" y="0"/>
                  </a:lnTo>
                  <a:moveTo>
                    <a:pt x="2020824" y="0"/>
                  </a:moveTo>
                  <a:cubicBezTo>
                    <a:pt x="2195894" y="0"/>
                    <a:pt x="2337816" y="141921"/>
                    <a:pt x="2337816" y="316992"/>
                  </a:cubicBezTo>
                  <a:cubicBezTo>
                    <a:pt x="2337816" y="492062"/>
                    <a:pt x="2195894" y="633984"/>
                    <a:pt x="2020824" y="633984"/>
                  </a:cubicBezTo>
                  <a:moveTo>
                    <a:pt x="0" y="633984"/>
                  </a:moveTo>
                  <a:lnTo>
                    <a:pt x="0" y="0"/>
                  </a:lnTo>
                </a:path>
              </a:pathLst>
            </a:custGeom>
            <a:noFill/>
            <a:ln w="9906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64" name="Group 6"/>
          <p:cNvGrpSpPr/>
          <p:nvPr/>
        </p:nvGrpSpPr>
        <p:grpSpPr>
          <a:xfrm>
            <a:off x="4255031" y="2968018"/>
            <a:ext cx="2452428" cy="608342"/>
            <a:chOff x="2344420" y="3249168"/>
            <a:chExt cx="2100072" cy="633984"/>
          </a:xfrm>
        </p:grpSpPr>
        <p:sp>
          <p:nvSpPr>
            <p:cNvPr id="65" name="Rounded Rectangle 4"/>
            <p:cNvSpPr/>
            <p:nvPr/>
          </p:nvSpPr>
          <p:spPr>
            <a:xfrm>
              <a:off x="2344420" y="3249168"/>
              <a:ext cx="2100072" cy="633984"/>
            </a:xfrm>
            <a:custGeom>
              <a:avLst/>
              <a:gdLst/>
              <a:ahLst/>
              <a:cxnLst/>
              <a:rect l="0" t="0" r="0" b="0"/>
              <a:pathLst>
                <a:path w="2100072" h="633984">
                  <a:moveTo>
                    <a:pt x="0" y="0"/>
                  </a:moveTo>
                  <a:lnTo>
                    <a:pt x="1783080" y="0"/>
                  </a:lnTo>
                  <a:lnTo>
                    <a:pt x="1783080" y="633984"/>
                  </a:lnTo>
                  <a:lnTo>
                    <a:pt x="0" y="633984"/>
                  </a:lnTo>
                  <a:close/>
                  <a:moveTo>
                    <a:pt x="1783080" y="633984"/>
                  </a:moveTo>
                  <a:lnTo>
                    <a:pt x="1783080" y="0"/>
                  </a:lnTo>
                  <a:cubicBezTo>
                    <a:pt x="1958150" y="0"/>
                    <a:pt x="2100072" y="141921"/>
                    <a:pt x="2100072" y="316992"/>
                  </a:cubicBezTo>
                  <a:cubicBezTo>
                    <a:pt x="2100072" y="492062"/>
                    <a:pt x="1958150" y="633984"/>
                    <a:pt x="1783080" y="633984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66" name="Rounded Rectangle 5"/>
            <p:cNvSpPr/>
            <p:nvPr/>
          </p:nvSpPr>
          <p:spPr>
            <a:xfrm>
              <a:off x="2344420" y="3249168"/>
              <a:ext cx="2100072" cy="633984"/>
            </a:xfrm>
            <a:custGeom>
              <a:avLst/>
              <a:gdLst/>
              <a:ahLst/>
              <a:cxnLst/>
              <a:rect l="0" t="0" r="0" b="0"/>
              <a:pathLst>
                <a:path w="2100072" h="633984">
                  <a:moveTo>
                    <a:pt x="1783080" y="633984"/>
                  </a:moveTo>
                  <a:lnTo>
                    <a:pt x="0" y="633984"/>
                  </a:lnTo>
                  <a:moveTo>
                    <a:pt x="0" y="0"/>
                  </a:moveTo>
                  <a:lnTo>
                    <a:pt x="1783080" y="0"/>
                  </a:lnTo>
                  <a:moveTo>
                    <a:pt x="1783080" y="0"/>
                  </a:moveTo>
                  <a:cubicBezTo>
                    <a:pt x="1958150" y="0"/>
                    <a:pt x="2100072" y="141921"/>
                    <a:pt x="2100072" y="316992"/>
                  </a:cubicBezTo>
                  <a:cubicBezTo>
                    <a:pt x="2100072" y="492062"/>
                    <a:pt x="1958150" y="633984"/>
                    <a:pt x="1783080" y="633984"/>
                  </a:cubicBezTo>
                  <a:moveTo>
                    <a:pt x="0" y="633984"/>
                  </a:moveTo>
                  <a:lnTo>
                    <a:pt x="0" y="0"/>
                  </a:lnTo>
                </a:path>
              </a:pathLst>
            </a:custGeom>
            <a:noFill/>
            <a:ln w="9906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67" name="Group 9"/>
          <p:cNvGrpSpPr/>
          <p:nvPr/>
        </p:nvGrpSpPr>
        <p:grpSpPr>
          <a:xfrm>
            <a:off x="4274662" y="4385558"/>
            <a:ext cx="2533904" cy="539409"/>
            <a:chOff x="2344420" y="4834128"/>
            <a:chExt cx="2179320" cy="633984"/>
          </a:xfrm>
        </p:grpSpPr>
        <p:sp>
          <p:nvSpPr>
            <p:cNvPr id="68" name="Rounded Rectangle 7"/>
            <p:cNvSpPr/>
            <p:nvPr/>
          </p:nvSpPr>
          <p:spPr>
            <a:xfrm>
              <a:off x="2344420" y="4834128"/>
              <a:ext cx="2179320" cy="633984"/>
            </a:xfrm>
            <a:custGeom>
              <a:avLst/>
              <a:gdLst/>
              <a:ahLst/>
              <a:cxnLst/>
              <a:rect l="0" t="0" r="0" b="0"/>
              <a:pathLst>
                <a:path w="2179320" h="633984">
                  <a:moveTo>
                    <a:pt x="0" y="0"/>
                  </a:moveTo>
                  <a:lnTo>
                    <a:pt x="1862328" y="0"/>
                  </a:lnTo>
                  <a:lnTo>
                    <a:pt x="1862328" y="633984"/>
                  </a:lnTo>
                  <a:lnTo>
                    <a:pt x="0" y="633984"/>
                  </a:lnTo>
                  <a:close/>
                  <a:moveTo>
                    <a:pt x="1862328" y="633984"/>
                  </a:moveTo>
                  <a:lnTo>
                    <a:pt x="1862328" y="0"/>
                  </a:lnTo>
                  <a:cubicBezTo>
                    <a:pt x="2037398" y="0"/>
                    <a:pt x="2179320" y="141921"/>
                    <a:pt x="2179320" y="316992"/>
                  </a:cubicBezTo>
                  <a:cubicBezTo>
                    <a:pt x="2179320" y="492062"/>
                    <a:pt x="2037398" y="633984"/>
                    <a:pt x="1862328" y="633984"/>
                  </a:cubicBez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69" name="Rounded Rectangle 8"/>
            <p:cNvSpPr/>
            <p:nvPr/>
          </p:nvSpPr>
          <p:spPr>
            <a:xfrm>
              <a:off x="2344420" y="4834128"/>
              <a:ext cx="2179320" cy="633984"/>
            </a:xfrm>
            <a:custGeom>
              <a:avLst/>
              <a:gdLst/>
              <a:ahLst/>
              <a:cxnLst/>
              <a:rect l="0" t="0" r="0" b="0"/>
              <a:pathLst>
                <a:path w="2179320" h="633984">
                  <a:moveTo>
                    <a:pt x="1862328" y="633984"/>
                  </a:moveTo>
                  <a:lnTo>
                    <a:pt x="0" y="633984"/>
                  </a:lnTo>
                  <a:moveTo>
                    <a:pt x="0" y="0"/>
                  </a:moveTo>
                  <a:lnTo>
                    <a:pt x="1862328" y="0"/>
                  </a:lnTo>
                  <a:moveTo>
                    <a:pt x="1862328" y="0"/>
                  </a:moveTo>
                  <a:cubicBezTo>
                    <a:pt x="2037398" y="0"/>
                    <a:pt x="2179320" y="141921"/>
                    <a:pt x="2179320" y="316992"/>
                  </a:cubicBezTo>
                  <a:cubicBezTo>
                    <a:pt x="2179320" y="492062"/>
                    <a:pt x="2037398" y="633984"/>
                    <a:pt x="1862328" y="633984"/>
                  </a:cubicBezTo>
                  <a:moveTo>
                    <a:pt x="0" y="633984"/>
                  </a:moveTo>
                  <a:lnTo>
                    <a:pt x="0" y="0"/>
                  </a:lnTo>
                </a:path>
              </a:pathLst>
            </a:custGeom>
            <a:noFill/>
            <a:ln w="9906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70" name="Group 12"/>
          <p:cNvGrpSpPr/>
          <p:nvPr/>
        </p:nvGrpSpPr>
        <p:grpSpPr>
          <a:xfrm>
            <a:off x="1775827" y="1144442"/>
            <a:ext cx="2321102" cy="568427"/>
            <a:chOff x="85852" y="871728"/>
            <a:chExt cx="2258568" cy="633984"/>
          </a:xfrm>
        </p:grpSpPr>
        <p:sp>
          <p:nvSpPr>
            <p:cNvPr id="71" name="Rounded Rectangle 10"/>
            <p:cNvSpPr/>
            <p:nvPr/>
          </p:nvSpPr>
          <p:spPr>
            <a:xfrm>
              <a:off x="85852" y="871728"/>
              <a:ext cx="2258568" cy="633984"/>
            </a:xfrm>
            <a:custGeom>
              <a:avLst/>
              <a:gdLst/>
              <a:ahLst/>
              <a:cxnLst/>
              <a:rect l="0" t="0" r="0" b="0"/>
              <a:pathLst>
                <a:path w="2258568" h="633984">
                  <a:moveTo>
                    <a:pt x="316992" y="0"/>
                  </a:moveTo>
                  <a:lnTo>
                    <a:pt x="2258568" y="0"/>
                  </a:lnTo>
                  <a:lnTo>
                    <a:pt x="2258568" y="633984"/>
                  </a:lnTo>
                  <a:lnTo>
                    <a:pt x="316992" y="633984"/>
                  </a:lnTo>
                  <a:close/>
                  <a:moveTo>
                    <a:pt x="316992" y="0"/>
                  </a:moveTo>
                  <a:lnTo>
                    <a:pt x="316992" y="633984"/>
                  </a:ln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72" name="Rounded Rectangle 11"/>
            <p:cNvSpPr/>
            <p:nvPr/>
          </p:nvSpPr>
          <p:spPr>
            <a:xfrm>
              <a:off x="85852" y="871728"/>
              <a:ext cx="2258568" cy="633984"/>
            </a:xfrm>
            <a:custGeom>
              <a:avLst/>
              <a:gdLst/>
              <a:ahLst/>
              <a:cxnLst/>
              <a:rect l="0" t="0" r="0" b="0"/>
              <a:pathLst>
                <a:path w="2258568" h="633984">
                  <a:moveTo>
                    <a:pt x="2258568" y="0"/>
                  </a:moveTo>
                  <a:lnTo>
                    <a:pt x="316992" y="0"/>
                  </a:lnTo>
                  <a:moveTo>
                    <a:pt x="2258568" y="633984"/>
                  </a:moveTo>
                  <a:lnTo>
                    <a:pt x="316992" y="633984"/>
                  </a:lnTo>
                  <a:moveTo>
                    <a:pt x="316992" y="633984"/>
                  </a:move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moveTo>
                    <a:pt x="2258568" y="633984"/>
                  </a:moveTo>
                  <a:lnTo>
                    <a:pt x="2258568" y="0"/>
                  </a:lnTo>
                </a:path>
              </a:pathLst>
            </a:custGeom>
            <a:noFill/>
            <a:ln w="9906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73" name="Group 15"/>
          <p:cNvGrpSpPr/>
          <p:nvPr/>
        </p:nvGrpSpPr>
        <p:grpSpPr>
          <a:xfrm>
            <a:off x="1694506" y="2348712"/>
            <a:ext cx="2408936" cy="564053"/>
            <a:chOff x="6604" y="2456688"/>
            <a:chExt cx="2337816" cy="633984"/>
          </a:xfrm>
        </p:grpSpPr>
        <p:sp>
          <p:nvSpPr>
            <p:cNvPr id="74" name="Rounded Rectangle 13"/>
            <p:cNvSpPr/>
            <p:nvPr/>
          </p:nvSpPr>
          <p:spPr>
            <a:xfrm>
              <a:off x="6604" y="2456688"/>
              <a:ext cx="2337816" cy="633984"/>
            </a:xfrm>
            <a:custGeom>
              <a:avLst/>
              <a:gdLst/>
              <a:ahLst/>
              <a:cxnLst/>
              <a:rect l="0" t="0" r="0" b="0"/>
              <a:pathLst>
                <a:path w="2337816" h="633984">
                  <a:moveTo>
                    <a:pt x="316992" y="0"/>
                  </a:moveTo>
                  <a:lnTo>
                    <a:pt x="2337816" y="0"/>
                  </a:lnTo>
                  <a:lnTo>
                    <a:pt x="2337816" y="633984"/>
                  </a:lnTo>
                  <a:lnTo>
                    <a:pt x="316992" y="633984"/>
                  </a:lnTo>
                  <a:close/>
                  <a:moveTo>
                    <a:pt x="316992" y="0"/>
                  </a:moveTo>
                  <a:lnTo>
                    <a:pt x="316992" y="633984"/>
                  </a:ln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75" name="Rounded Rectangle 14"/>
            <p:cNvSpPr/>
            <p:nvPr/>
          </p:nvSpPr>
          <p:spPr>
            <a:xfrm>
              <a:off x="6604" y="2456688"/>
              <a:ext cx="2337816" cy="633984"/>
            </a:xfrm>
            <a:custGeom>
              <a:avLst/>
              <a:gdLst/>
              <a:ahLst/>
              <a:cxnLst/>
              <a:rect l="0" t="0" r="0" b="0"/>
              <a:pathLst>
                <a:path w="2337816" h="633984">
                  <a:moveTo>
                    <a:pt x="2337816" y="0"/>
                  </a:moveTo>
                  <a:lnTo>
                    <a:pt x="316992" y="0"/>
                  </a:lnTo>
                  <a:moveTo>
                    <a:pt x="2337816" y="633984"/>
                  </a:moveTo>
                  <a:lnTo>
                    <a:pt x="316992" y="633984"/>
                  </a:lnTo>
                  <a:moveTo>
                    <a:pt x="316992" y="633984"/>
                  </a:move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moveTo>
                    <a:pt x="2337816" y="633984"/>
                  </a:moveTo>
                  <a:lnTo>
                    <a:pt x="2337816" y="0"/>
                  </a:lnTo>
                </a:path>
              </a:pathLst>
            </a:custGeom>
            <a:noFill/>
            <a:ln w="9906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grpSp>
        <p:nvGrpSpPr>
          <p:cNvPr id="76" name="Group 18"/>
          <p:cNvGrpSpPr/>
          <p:nvPr/>
        </p:nvGrpSpPr>
        <p:grpSpPr>
          <a:xfrm>
            <a:off x="1701019" y="3675931"/>
            <a:ext cx="2395910" cy="600875"/>
            <a:chOff x="719836" y="4041648"/>
            <a:chExt cx="1624584" cy="633984"/>
          </a:xfrm>
        </p:grpSpPr>
        <p:sp>
          <p:nvSpPr>
            <p:cNvPr id="77" name="Rounded Rectangle 16"/>
            <p:cNvSpPr/>
            <p:nvPr/>
          </p:nvSpPr>
          <p:spPr>
            <a:xfrm>
              <a:off x="719836" y="4041648"/>
              <a:ext cx="1624584" cy="633984"/>
            </a:xfrm>
            <a:custGeom>
              <a:avLst/>
              <a:gdLst/>
              <a:ahLst/>
              <a:cxnLst/>
              <a:rect l="0" t="0" r="0" b="0"/>
              <a:pathLst>
                <a:path w="1624584" h="633984">
                  <a:moveTo>
                    <a:pt x="316992" y="0"/>
                  </a:moveTo>
                  <a:lnTo>
                    <a:pt x="1624584" y="0"/>
                  </a:lnTo>
                  <a:lnTo>
                    <a:pt x="1624584" y="633984"/>
                  </a:lnTo>
                  <a:lnTo>
                    <a:pt x="316992" y="633984"/>
                  </a:lnTo>
                  <a:close/>
                  <a:moveTo>
                    <a:pt x="316992" y="0"/>
                  </a:moveTo>
                  <a:lnTo>
                    <a:pt x="316992" y="633984"/>
                  </a:ln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78" name="Rounded Rectangle 17"/>
            <p:cNvSpPr/>
            <p:nvPr/>
          </p:nvSpPr>
          <p:spPr>
            <a:xfrm>
              <a:off x="719836" y="4041648"/>
              <a:ext cx="1624584" cy="633984"/>
            </a:xfrm>
            <a:custGeom>
              <a:avLst/>
              <a:gdLst/>
              <a:ahLst/>
              <a:cxnLst/>
              <a:rect l="0" t="0" r="0" b="0"/>
              <a:pathLst>
                <a:path w="1624584" h="633984">
                  <a:moveTo>
                    <a:pt x="316992" y="0"/>
                  </a:moveTo>
                  <a:lnTo>
                    <a:pt x="1624584" y="0"/>
                  </a:lnTo>
                  <a:moveTo>
                    <a:pt x="1624584" y="633984"/>
                  </a:moveTo>
                  <a:lnTo>
                    <a:pt x="316992" y="633984"/>
                  </a:lnTo>
                  <a:moveTo>
                    <a:pt x="316992" y="633984"/>
                  </a:moveTo>
                  <a:cubicBezTo>
                    <a:pt x="141921" y="633984"/>
                    <a:pt x="0" y="492062"/>
                    <a:pt x="0" y="316992"/>
                  </a:cubicBezTo>
                  <a:cubicBezTo>
                    <a:pt x="0" y="141921"/>
                    <a:pt x="141921" y="0"/>
                    <a:pt x="316992" y="0"/>
                  </a:cubicBezTo>
                  <a:moveTo>
                    <a:pt x="1624584" y="0"/>
                  </a:moveTo>
                  <a:lnTo>
                    <a:pt x="1624584" y="633984"/>
                  </a:lnTo>
                </a:path>
              </a:pathLst>
            </a:custGeom>
            <a:noFill/>
            <a:ln w="9906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79" name="TextBox 19"/>
          <p:cNvSpPr txBox="1"/>
          <p:nvPr/>
        </p:nvSpPr>
        <p:spPr>
          <a:xfrm>
            <a:off x="2173493" y="1831225"/>
            <a:ext cx="191879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dirty="0">
                <a:solidFill>
                  <a:srgbClr val="484848"/>
                </a:solidFill>
                <a:latin typeface="Roboto"/>
              </a:rPr>
              <a:t>Les candidatures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sont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triées</a:t>
            </a:r>
            <a:r>
              <a:rPr sz="1200" dirty="0">
                <a:solidFill>
                  <a:srgbClr val="484848"/>
                </a:solidFill>
                <a:latin typeface="Roboto"/>
              </a:rPr>
              <a:t>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manuellement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0" name="TextBox 20"/>
          <p:cNvSpPr txBox="1"/>
          <p:nvPr/>
        </p:nvSpPr>
        <p:spPr>
          <a:xfrm>
            <a:off x="4325488" y="1968304"/>
            <a:ext cx="1779333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1EABDA"/>
                </a:solidFill>
                <a:latin typeface="Roboto"/>
              </a:rPr>
              <a:t>Tri </a:t>
            </a:r>
            <a:r>
              <a:rPr sz="1100" dirty="0" err="1">
                <a:solidFill>
                  <a:srgbClr val="1EABDA"/>
                </a:solidFill>
                <a:latin typeface="Roboto"/>
              </a:rPr>
              <a:t>manuel</a:t>
            </a:r>
            <a:r>
              <a:rPr sz="1100" dirty="0">
                <a:solidFill>
                  <a:srgbClr val="1EABDA"/>
                </a:solidFill>
                <a:latin typeface="Roboto"/>
              </a:rPr>
              <a:t> des candidatures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4249526" y="1204085"/>
            <a:ext cx="200375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484848"/>
                </a:solidFill>
                <a:latin typeface="Roboto"/>
              </a:rPr>
              <a:t>Les candidatures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sont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reçues</a:t>
            </a:r>
            <a:r>
              <a:rPr sz="1200" dirty="0">
                <a:solidFill>
                  <a:srgbClr val="484848"/>
                </a:solidFill>
                <a:latin typeface="Roboto"/>
              </a:rPr>
              <a:t>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manuellement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2" name="TextBox 22"/>
          <p:cNvSpPr txBox="1"/>
          <p:nvPr/>
        </p:nvSpPr>
        <p:spPr>
          <a:xfrm>
            <a:off x="2251707" y="2547056"/>
            <a:ext cx="1772922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dirty="0" err="1">
                <a:solidFill>
                  <a:srgbClr val="3CC583"/>
                </a:solidFill>
                <a:latin typeface="Roboto"/>
              </a:rPr>
              <a:t>Évaluation</a:t>
            </a:r>
            <a:r>
              <a:rPr sz="1100" dirty="0">
                <a:solidFill>
                  <a:srgbClr val="3CC583"/>
                </a:solidFill>
                <a:latin typeface="Roboto"/>
              </a:rPr>
              <a:t> des candidatures</a:t>
            </a:r>
          </a:p>
        </p:txBody>
      </p:sp>
      <p:sp>
        <p:nvSpPr>
          <p:cNvPr id="83" name="TextBox 23"/>
          <p:cNvSpPr txBox="1"/>
          <p:nvPr/>
        </p:nvSpPr>
        <p:spPr>
          <a:xfrm>
            <a:off x="4249526" y="2425271"/>
            <a:ext cx="215603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484848"/>
                </a:solidFill>
                <a:latin typeface="Roboto"/>
              </a:rPr>
              <a:t>Les candidatures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sont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évaluées</a:t>
            </a:r>
            <a:r>
              <a:rPr sz="1200" dirty="0">
                <a:solidFill>
                  <a:srgbClr val="484848"/>
                </a:solidFill>
                <a:latin typeface="Roboto"/>
              </a:rPr>
              <a:t>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manuellement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4" name="TextBox 24"/>
          <p:cNvSpPr txBox="1"/>
          <p:nvPr/>
        </p:nvSpPr>
        <p:spPr>
          <a:xfrm>
            <a:off x="2207938" y="1319504"/>
            <a:ext cx="1748877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dirty="0" err="1">
                <a:solidFill>
                  <a:srgbClr val="4E88E7"/>
                </a:solidFill>
                <a:latin typeface="Roboto"/>
              </a:rPr>
              <a:t>Réception</a:t>
            </a:r>
            <a:r>
              <a:rPr sz="1100" dirty="0">
                <a:solidFill>
                  <a:srgbClr val="4E88E7"/>
                </a:solidFill>
                <a:latin typeface="Roboto"/>
              </a:rPr>
              <a:t> des candidatures</a:t>
            </a:r>
          </a:p>
        </p:txBody>
      </p:sp>
      <p:sp>
        <p:nvSpPr>
          <p:cNvPr id="85" name="TextBox 25"/>
          <p:cNvSpPr txBox="1"/>
          <p:nvPr/>
        </p:nvSpPr>
        <p:spPr>
          <a:xfrm>
            <a:off x="1987478" y="3129976"/>
            <a:ext cx="211596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dirty="0">
                <a:solidFill>
                  <a:srgbClr val="484848"/>
                </a:solidFill>
                <a:latin typeface="Roboto"/>
              </a:rPr>
              <a:t>Les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recruteurs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sont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surchargés</a:t>
            </a:r>
            <a:r>
              <a:rPr sz="1200" dirty="0">
                <a:solidFill>
                  <a:srgbClr val="484848"/>
                </a:solidFill>
                <a:latin typeface="Roboto"/>
              </a:rPr>
              <a:t>
de travail</a:t>
            </a:r>
          </a:p>
        </p:txBody>
      </p:sp>
      <p:sp>
        <p:nvSpPr>
          <p:cNvPr id="86" name="TextBox 26"/>
          <p:cNvSpPr txBox="1"/>
          <p:nvPr/>
        </p:nvSpPr>
        <p:spPr>
          <a:xfrm>
            <a:off x="4408255" y="3201145"/>
            <a:ext cx="1588576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92BD39"/>
                </a:solidFill>
                <a:latin typeface="Roboto"/>
              </a:rPr>
              <a:t>Surcharge des </a:t>
            </a:r>
            <a:r>
              <a:rPr sz="1100" dirty="0" err="1">
                <a:solidFill>
                  <a:srgbClr val="92BD39"/>
                </a:solidFill>
                <a:latin typeface="Roboto"/>
              </a:rPr>
              <a:t>recruteurs</a:t>
            </a:r>
            <a:endParaRPr sz="1100" dirty="0">
              <a:solidFill>
                <a:srgbClr val="92BD39"/>
              </a:solidFill>
              <a:latin typeface="Roboto"/>
            </a:endParaRPr>
          </a:p>
        </p:txBody>
      </p:sp>
      <p:sp>
        <p:nvSpPr>
          <p:cNvPr id="87" name="TextBox 27"/>
          <p:cNvSpPr txBox="1"/>
          <p:nvPr/>
        </p:nvSpPr>
        <p:spPr>
          <a:xfrm>
            <a:off x="2376929" y="3894784"/>
            <a:ext cx="111889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dirty="0" err="1">
                <a:solidFill>
                  <a:srgbClr val="E0CB15"/>
                </a:solidFill>
                <a:latin typeface="Roboto"/>
              </a:rPr>
              <a:t>Risque</a:t>
            </a:r>
            <a:r>
              <a:rPr sz="1200" dirty="0">
                <a:solidFill>
                  <a:srgbClr val="E0CB15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E0CB15"/>
                </a:solidFill>
                <a:latin typeface="Roboto"/>
              </a:rPr>
              <a:t>d'erreurs</a:t>
            </a:r>
            <a:endParaRPr sz="1200" dirty="0">
              <a:solidFill>
                <a:srgbClr val="E0CB15"/>
              </a:solidFill>
              <a:latin typeface="Roboto"/>
            </a:endParaRPr>
          </a:p>
        </p:txBody>
      </p:sp>
      <p:sp>
        <p:nvSpPr>
          <p:cNvPr id="88" name="TextBox 28"/>
          <p:cNvSpPr txBox="1"/>
          <p:nvPr/>
        </p:nvSpPr>
        <p:spPr>
          <a:xfrm>
            <a:off x="4249526" y="3812998"/>
            <a:ext cx="217848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484848"/>
                </a:solidFill>
                <a:latin typeface="Roboto"/>
              </a:rPr>
              <a:t>Il y a un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risque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d'erreurs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dans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le
tri</a:t>
            </a:r>
          </a:p>
        </p:txBody>
      </p:sp>
      <p:sp>
        <p:nvSpPr>
          <p:cNvPr id="90" name="TextBox 30"/>
          <p:cNvSpPr txBox="1"/>
          <p:nvPr/>
        </p:nvSpPr>
        <p:spPr>
          <a:xfrm>
            <a:off x="2181239" y="4448078"/>
            <a:ext cx="190917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dirty="0">
                <a:solidFill>
                  <a:srgbClr val="484848"/>
                </a:solidFill>
                <a:latin typeface="Roboto"/>
              </a:rPr>
              <a:t>Les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réponses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aux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candidats</a:t>
            </a:r>
            <a:r>
              <a:rPr sz="1200" dirty="0">
                <a:solidFill>
                  <a:srgbClr val="484848"/>
                </a:solidFill>
                <a:latin typeface="Roboto"/>
              </a:rPr>
              <a:t>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sont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retardées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91" name="TextBox 31"/>
          <p:cNvSpPr txBox="1"/>
          <p:nvPr/>
        </p:nvSpPr>
        <p:spPr>
          <a:xfrm>
            <a:off x="4348551" y="4552122"/>
            <a:ext cx="182421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DE8431"/>
                </a:solidFill>
                <a:latin typeface="Roboto"/>
              </a:rPr>
              <a:t>Retards </a:t>
            </a:r>
            <a:r>
              <a:rPr sz="1200" dirty="0" err="1">
                <a:solidFill>
                  <a:srgbClr val="DE8431"/>
                </a:solidFill>
                <a:latin typeface="Roboto"/>
              </a:rPr>
              <a:t>dans</a:t>
            </a:r>
            <a:r>
              <a:rPr sz="1200" dirty="0">
                <a:solidFill>
                  <a:srgbClr val="DE8431"/>
                </a:solidFill>
                <a:latin typeface="Roboto"/>
              </a:rPr>
              <a:t> les </a:t>
            </a:r>
            <a:r>
              <a:rPr sz="1200" dirty="0" err="1">
                <a:solidFill>
                  <a:srgbClr val="DE8431"/>
                </a:solidFill>
                <a:latin typeface="Roboto"/>
              </a:rPr>
              <a:t>réponses</a:t>
            </a:r>
            <a:endParaRPr sz="1200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92" name="Rounded Rectangle 32"/>
          <p:cNvSpPr/>
          <p:nvPr/>
        </p:nvSpPr>
        <p:spPr>
          <a:xfrm>
            <a:off x="6331325" y="4484430"/>
            <a:ext cx="303182" cy="296628"/>
          </a:xfrm>
          <a:custGeom>
            <a:avLst/>
            <a:gdLst/>
            <a:ahLst/>
            <a:cxnLst/>
            <a:rect l="0" t="0" r="0" b="0"/>
            <a:pathLst>
              <a:path w="232895" h="227860">
                <a:moveTo>
                  <a:pt x="224420" y="40109"/>
                </a:moveTo>
                <a:cubicBezTo>
                  <a:pt x="232895" y="64146"/>
                  <a:pt x="225278" y="90914"/>
                  <a:pt x="205418" y="106889"/>
                </a:cubicBezTo>
                <a:cubicBezTo>
                  <a:pt x="185559" y="122864"/>
                  <a:pt x="157780" y="124567"/>
                  <a:pt x="136118" y="111138"/>
                </a:cubicBezTo>
                <a:lnTo>
                  <a:pt x="99060" y="128790"/>
                </a:lnTo>
                <a:lnTo>
                  <a:pt x="116702" y="91742"/>
                </a:lnTo>
                <a:cubicBezTo>
                  <a:pt x="111201" y="82135"/>
                  <a:pt x="108520" y="71173"/>
                  <a:pt x="108966" y="60112"/>
                </a:cubicBezTo>
                <a:cubicBezTo>
                  <a:pt x="108665" y="44312"/>
                  <a:pt x="114718" y="29053"/>
                  <a:pt x="125767" y="17755"/>
                </a:cubicBezTo>
                <a:cubicBezTo>
                  <a:pt x="136815" y="6457"/>
                  <a:pt x="151935" y="65"/>
                  <a:pt x="167738" y="12"/>
                </a:cubicBezTo>
                <a:cubicBezTo>
                  <a:pt x="193225" y="0"/>
                  <a:pt x="215946" y="16072"/>
                  <a:pt x="224420" y="40109"/>
                </a:cubicBezTo>
                <a:close/>
                <a:moveTo>
                  <a:pt x="168402" y="79260"/>
                </a:moveTo>
                <a:cubicBezTo>
                  <a:pt x="167034" y="79260"/>
                  <a:pt x="165925" y="80369"/>
                  <a:pt x="165925" y="81737"/>
                </a:cubicBezTo>
                <a:cubicBezTo>
                  <a:pt x="165925" y="83105"/>
                  <a:pt x="167034" y="84213"/>
                  <a:pt x="168402" y="84213"/>
                </a:cubicBezTo>
                <a:cubicBezTo>
                  <a:pt x="169769" y="84213"/>
                  <a:pt x="170878" y="83105"/>
                  <a:pt x="170878" y="81737"/>
                </a:cubicBezTo>
                <a:cubicBezTo>
                  <a:pt x="170878" y="80369"/>
                  <a:pt x="169769" y="79260"/>
                  <a:pt x="168402" y="79260"/>
                </a:cubicBezTo>
                <a:moveTo>
                  <a:pt x="168402" y="34693"/>
                </a:moveTo>
                <a:lnTo>
                  <a:pt x="168402" y="64411"/>
                </a:lnTo>
                <a:moveTo>
                  <a:pt x="158496" y="138706"/>
                </a:moveTo>
                <a:lnTo>
                  <a:pt x="158496" y="227860"/>
                </a:lnTo>
                <a:moveTo>
                  <a:pt x="0" y="227850"/>
                </a:moveTo>
                <a:lnTo>
                  <a:pt x="0" y="49542"/>
                </a:lnTo>
                <a:cubicBezTo>
                  <a:pt x="0" y="38600"/>
                  <a:pt x="8870" y="29730"/>
                  <a:pt x="19812" y="29730"/>
                </a:cubicBezTo>
                <a:lnTo>
                  <a:pt x="94107" y="29730"/>
                </a:lnTo>
                <a:moveTo>
                  <a:pt x="0" y="69364"/>
                </a:moveTo>
                <a:lnTo>
                  <a:pt x="89154" y="69364"/>
                </a:lnTo>
                <a:moveTo>
                  <a:pt x="74295" y="138706"/>
                </a:moveTo>
                <a:cubicBezTo>
                  <a:pt x="86604" y="138706"/>
                  <a:pt x="96583" y="148685"/>
                  <a:pt x="96583" y="160995"/>
                </a:cubicBezTo>
                <a:cubicBezTo>
                  <a:pt x="96583" y="173304"/>
                  <a:pt x="86604" y="183283"/>
                  <a:pt x="74295" y="183283"/>
                </a:cubicBezTo>
                <a:cubicBezTo>
                  <a:pt x="61985" y="183283"/>
                  <a:pt x="52006" y="173304"/>
                  <a:pt x="52006" y="160995"/>
                </a:cubicBezTo>
                <a:cubicBezTo>
                  <a:pt x="52006" y="148685"/>
                  <a:pt x="61985" y="138706"/>
                  <a:pt x="74295" y="138706"/>
                </a:cubicBezTo>
                <a:close/>
                <a:moveTo>
                  <a:pt x="29718" y="227850"/>
                </a:moveTo>
                <a:cubicBezTo>
                  <a:pt x="34914" y="207473"/>
                  <a:pt x="53266" y="193214"/>
                  <a:pt x="74295" y="193214"/>
                </a:cubicBezTo>
                <a:cubicBezTo>
                  <a:pt x="95323" y="193214"/>
                  <a:pt x="113675" y="207473"/>
                  <a:pt x="118872" y="227850"/>
                </a:cubicBezTo>
                <a:moveTo>
                  <a:pt x="89154" y="49552"/>
                </a:moveTo>
                <a:lnTo>
                  <a:pt x="64389" y="49552"/>
                </a:lnTo>
              </a:path>
            </a:pathLst>
          </a:custGeom>
          <a:noFill/>
          <a:ln w="9906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3" name="Rounded Rectangle 33"/>
          <p:cNvSpPr/>
          <p:nvPr/>
        </p:nvSpPr>
        <p:spPr>
          <a:xfrm>
            <a:off x="1854496" y="2461704"/>
            <a:ext cx="318398" cy="332705"/>
          </a:xfrm>
          <a:custGeom>
            <a:avLst/>
            <a:gdLst/>
            <a:ahLst/>
            <a:cxnLst/>
            <a:rect l="0" t="0" r="0" b="0"/>
            <a:pathLst>
              <a:path w="220410" h="230314">
                <a:moveTo>
                  <a:pt x="105496" y="214464"/>
                </a:moveTo>
                <a:lnTo>
                  <a:pt x="44079" y="214464"/>
                </a:lnTo>
                <a:cubicBezTo>
                  <a:pt x="29220" y="214464"/>
                  <a:pt x="17332" y="202577"/>
                  <a:pt x="17332" y="187718"/>
                </a:cubicBezTo>
                <a:lnTo>
                  <a:pt x="17332" y="34175"/>
                </a:lnTo>
                <a:cubicBezTo>
                  <a:pt x="17332" y="19316"/>
                  <a:pt x="29220" y="7429"/>
                  <a:pt x="44079" y="7429"/>
                </a:cubicBezTo>
                <a:lnTo>
                  <a:pt x="116393" y="7429"/>
                </a:lnTo>
                <a:cubicBezTo>
                  <a:pt x="133233" y="7429"/>
                  <a:pt x="146111" y="20307"/>
                  <a:pt x="146111" y="37147"/>
                </a:cubicBezTo>
                <a:lnTo>
                  <a:pt x="146111" y="88658"/>
                </a:lnTo>
                <a:moveTo>
                  <a:pt x="17333" y="169887"/>
                </a:moveTo>
                <a:lnTo>
                  <a:pt x="105496" y="169887"/>
                </a:lnTo>
                <a:moveTo>
                  <a:pt x="175833" y="170878"/>
                </a:moveTo>
                <a:cubicBezTo>
                  <a:pt x="159421" y="170878"/>
                  <a:pt x="146115" y="157573"/>
                  <a:pt x="146115" y="141160"/>
                </a:cubicBezTo>
                <a:cubicBezTo>
                  <a:pt x="146115" y="124747"/>
                  <a:pt x="159421" y="111442"/>
                  <a:pt x="175833" y="111442"/>
                </a:cubicBezTo>
                <a:cubicBezTo>
                  <a:pt x="192246" y="111442"/>
                  <a:pt x="205551" y="124747"/>
                  <a:pt x="205551" y="141160"/>
                </a:cubicBezTo>
                <a:cubicBezTo>
                  <a:pt x="205551" y="157573"/>
                  <a:pt x="192246" y="170878"/>
                  <a:pt x="175833" y="170878"/>
                </a:cubicBezTo>
                <a:close/>
                <a:moveTo>
                  <a:pt x="131256" y="230314"/>
                </a:moveTo>
                <a:cubicBezTo>
                  <a:pt x="131256" y="205549"/>
                  <a:pt x="151068" y="185737"/>
                  <a:pt x="175833" y="185737"/>
                </a:cubicBezTo>
                <a:cubicBezTo>
                  <a:pt x="200598" y="185737"/>
                  <a:pt x="220410" y="205549"/>
                  <a:pt x="220410" y="230314"/>
                </a:cubicBezTo>
                <a:moveTo>
                  <a:pt x="0" y="0"/>
                </a:moveTo>
                <a:moveTo>
                  <a:pt x="106487" y="111442"/>
                </a:moveTo>
                <a:lnTo>
                  <a:pt x="88241" y="56705"/>
                </a:lnTo>
                <a:cubicBezTo>
                  <a:pt x="87306" y="53899"/>
                  <a:pt x="84679" y="52006"/>
                  <a:pt x="81722" y="52006"/>
                </a:cubicBezTo>
                <a:lnTo>
                  <a:pt x="81722" y="52006"/>
                </a:lnTo>
                <a:cubicBezTo>
                  <a:pt x="78764" y="52006"/>
                  <a:pt x="76138" y="53899"/>
                  <a:pt x="75202" y="56705"/>
                </a:cubicBezTo>
                <a:lnTo>
                  <a:pt x="56957" y="111442"/>
                </a:lnTo>
                <a:moveTo>
                  <a:pt x="63561" y="91630"/>
                </a:moveTo>
                <a:lnTo>
                  <a:pt x="99883" y="91630"/>
                </a:lnTo>
              </a:path>
            </a:pathLst>
          </a:custGeom>
          <a:noFill/>
          <a:ln w="9906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4" name="Rounded Rectangle 34"/>
          <p:cNvSpPr/>
          <p:nvPr/>
        </p:nvSpPr>
        <p:spPr>
          <a:xfrm>
            <a:off x="6155560" y="3116491"/>
            <a:ext cx="326308" cy="341141"/>
          </a:xfrm>
          <a:custGeom>
            <a:avLst/>
            <a:gdLst/>
            <a:ahLst/>
            <a:cxnLst/>
            <a:rect l="0" t="0" r="0" b="0"/>
            <a:pathLst>
              <a:path w="217932" h="227838">
                <a:moveTo>
                  <a:pt x="49747" y="153543"/>
                </a:moveTo>
                <a:cubicBezTo>
                  <a:pt x="48509" y="121949"/>
                  <a:pt x="73122" y="95335"/>
                  <a:pt x="104716" y="94107"/>
                </a:cubicBezTo>
                <a:cubicBezTo>
                  <a:pt x="106202" y="94047"/>
                  <a:pt x="107688" y="94047"/>
                  <a:pt x="109183" y="94107"/>
                </a:cubicBezTo>
                <a:cubicBezTo>
                  <a:pt x="140773" y="92879"/>
                  <a:pt x="167380" y="117486"/>
                  <a:pt x="168619" y="149075"/>
                </a:cubicBezTo>
                <a:cubicBezTo>
                  <a:pt x="168669" y="150561"/>
                  <a:pt x="168669" y="152047"/>
                  <a:pt x="168619" y="153543"/>
                </a:cubicBezTo>
                <a:close/>
                <a:moveTo>
                  <a:pt x="69559" y="39624"/>
                </a:moveTo>
                <a:cubicBezTo>
                  <a:pt x="69559" y="17740"/>
                  <a:pt x="87300" y="0"/>
                  <a:pt x="109183" y="0"/>
                </a:cubicBezTo>
                <a:cubicBezTo>
                  <a:pt x="131067" y="0"/>
                  <a:pt x="148807" y="17740"/>
                  <a:pt x="148807" y="39624"/>
                </a:cubicBezTo>
                <a:cubicBezTo>
                  <a:pt x="148807" y="61507"/>
                  <a:pt x="131067" y="79248"/>
                  <a:pt x="109183" y="79248"/>
                </a:cubicBezTo>
                <a:cubicBezTo>
                  <a:pt x="87300" y="79248"/>
                  <a:pt x="69559" y="61507"/>
                  <a:pt x="69559" y="39624"/>
                </a:cubicBezTo>
                <a:moveTo>
                  <a:pt x="81556" y="12877"/>
                </a:moveTo>
                <a:cubicBezTo>
                  <a:pt x="89859" y="29316"/>
                  <a:pt x="106725" y="39665"/>
                  <a:pt x="125142" y="39624"/>
                </a:cubicBezTo>
                <a:cubicBezTo>
                  <a:pt x="132467" y="39695"/>
                  <a:pt x="139686" y="37877"/>
                  <a:pt x="146103" y="34344"/>
                </a:cubicBezTo>
                <a:moveTo>
                  <a:pt x="109183" y="113919"/>
                </a:moveTo>
                <a:lnTo>
                  <a:pt x="109183" y="128778"/>
                </a:lnTo>
                <a:moveTo>
                  <a:pt x="54483" y="173355"/>
                </a:moveTo>
                <a:lnTo>
                  <a:pt x="0" y="227838"/>
                </a:lnTo>
                <a:moveTo>
                  <a:pt x="14859" y="173355"/>
                </a:moveTo>
                <a:lnTo>
                  <a:pt x="54483" y="173355"/>
                </a:lnTo>
                <a:lnTo>
                  <a:pt x="54483" y="212979"/>
                </a:lnTo>
                <a:moveTo>
                  <a:pt x="217932" y="227838"/>
                </a:moveTo>
                <a:lnTo>
                  <a:pt x="163449" y="173355"/>
                </a:lnTo>
                <a:moveTo>
                  <a:pt x="163449" y="212979"/>
                </a:moveTo>
                <a:lnTo>
                  <a:pt x="163449" y="173355"/>
                </a:lnTo>
                <a:lnTo>
                  <a:pt x="203073" y="173355"/>
                </a:lnTo>
              </a:path>
            </a:pathLst>
          </a:custGeom>
          <a:noFill/>
          <a:ln w="9906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6" name="Rounded Rectangle 36"/>
          <p:cNvSpPr/>
          <p:nvPr/>
        </p:nvSpPr>
        <p:spPr>
          <a:xfrm>
            <a:off x="1904512" y="3779389"/>
            <a:ext cx="303426" cy="300061"/>
          </a:xfrm>
          <a:custGeom>
            <a:avLst/>
            <a:gdLst/>
            <a:ahLst/>
            <a:cxnLst/>
            <a:rect l="0" t="0" r="0" b="0"/>
            <a:pathLst>
              <a:path w="232897" h="230315">
                <a:moveTo>
                  <a:pt x="7429" y="88658"/>
                </a:moveTo>
                <a:lnTo>
                  <a:pt x="7429" y="56959"/>
                </a:lnTo>
                <a:cubicBezTo>
                  <a:pt x="7429" y="51015"/>
                  <a:pt x="11391" y="47053"/>
                  <a:pt x="17335" y="47053"/>
                </a:cubicBezTo>
                <a:lnTo>
                  <a:pt x="49034" y="47053"/>
                </a:lnTo>
                <a:moveTo>
                  <a:pt x="49034" y="184747"/>
                </a:moveTo>
                <a:lnTo>
                  <a:pt x="17335" y="184747"/>
                </a:lnTo>
                <a:cubicBezTo>
                  <a:pt x="11391" y="184747"/>
                  <a:pt x="7429" y="180785"/>
                  <a:pt x="7429" y="174841"/>
                </a:cubicBezTo>
                <a:lnTo>
                  <a:pt x="7429" y="143142"/>
                </a:lnTo>
                <a:moveTo>
                  <a:pt x="190690" y="143142"/>
                </a:moveTo>
                <a:lnTo>
                  <a:pt x="190690" y="174841"/>
                </a:lnTo>
                <a:cubicBezTo>
                  <a:pt x="190690" y="180785"/>
                  <a:pt x="186728" y="184747"/>
                  <a:pt x="180784" y="184747"/>
                </a:cubicBezTo>
                <a:lnTo>
                  <a:pt x="148094" y="184747"/>
                </a:lnTo>
                <a:moveTo>
                  <a:pt x="146113" y="143142"/>
                </a:moveTo>
                <a:cubicBezTo>
                  <a:pt x="137198" y="159982"/>
                  <a:pt x="120357" y="171870"/>
                  <a:pt x="99555" y="171870"/>
                </a:cubicBezTo>
                <a:cubicBezTo>
                  <a:pt x="70828" y="171870"/>
                  <a:pt x="48044" y="148095"/>
                  <a:pt x="48044" y="120358"/>
                </a:cubicBezTo>
                <a:cubicBezTo>
                  <a:pt x="48044" y="92621"/>
                  <a:pt x="71818" y="68847"/>
                  <a:pt x="99555" y="68847"/>
                </a:cubicBezTo>
                <a:lnTo>
                  <a:pt x="100530" y="68847"/>
                </a:lnTo>
                <a:moveTo>
                  <a:pt x="31204" y="230315"/>
                </a:moveTo>
                <a:cubicBezTo>
                  <a:pt x="49034" y="212484"/>
                  <a:pt x="72809" y="201588"/>
                  <a:pt x="99555" y="201588"/>
                </a:cubicBezTo>
                <a:cubicBezTo>
                  <a:pt x="126301" y="201588"/>
                  <a:pt x="150075" y="212484"/>
                  <a:pt x="167906" y="230315"/>
                </a:cubicBezTo>
                <a:moveTo>
                  <a:pt x="100545" y="171870"/>
                </a:moveTo>
                <a:lnTo>
                  <a:pt x="100545" y="68847"/>
                </a:lnTo>
                <a:moveTo>
                  <a:pt x="113423" y="119367"/>
                </a:moveTo>
                <a:lnTo>
                  <a:pt x="48044" y="119367"/>
                </a:lnTo>
                <a:moveTo>
                  <a:pt x="181385" y="44329"/>
                </a:moveTo>
                <a:lnTo>
                  <a:pt x="181385" y="60178"/>
                </a:lnTo>
                <a:moveTo>
                  <a:pt x="0" y="0"/>
                </a:moveTo>
                <a:moveTo>
                  <a:pt x="220020" y="106737"/>
                </a:moveTo>
                <a:lnTo>
                  <a:pt x="140772" y="106737"/>
                </a:lnTo>
                <a:cubicBezTo>
                  <a:pt x="132847" y="106737"/>
                  <a:pt x="127894" y="98812"/>
                  <a:pt x="131856" y="91878"/>
                </a:cubicBezTo>
                <a:lnTo>
                  <a:pt x="171480" y="12630"/>
                </a:lnTo>
                <a:cubicBezTo>
                  <a:pt x="175443" y="5695"/>
                  <a:pt x="185349" y="5695"/>
                  <a:pt x="189311" y="12630"/>
                </a:cubicBezTo>
                <a:lnTo>
                  <a:pt x="228935" y="91878"/>
                </a:lnTo>
                <a:cubicBezTo>
                  <a:pt x="232897" y="98812"/>
                  <a:pt x="227944" y="106737"/>
                  <a:pt x="220020" y="106737"/>
                </a:cubicBezTo>
                <a:close/>
                <a:moveTo>
                  <a:pt x="181386" y="81971"/>
                </a:moveTo>
                <a:lnTo>
                  <a:pt x="181386" y="81971"/>
                </a:lnTo>
              </a:path>
            </a:pathLst>
          </a:custGeom>
          <a:noFill/>
          <a:ln w="9906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7" name="Rounded Rectangle 37"/>
          <p:cNvSpPr/>
          <p:nvPr/>
        </p:nvSpPr>
        <p:spPr>
          <a:xfrm>
            <a:off x="6180783" y="1912241"/>
            <a:ext cx="301085" cy="301085"/>
          </a:xfrm>
          <a:custGeom>
            <a:avLst/>
            <a:gdLst/>
            <a:ahLst/>
            <a:cxnLst/>
            <a:rect l="0" t="0" r="0" b="0"/>
            <a:pathLst>
              <a:path w="227838" h="227838">
                <a:moveTo>
                  <a:pt x="131640" y="0"/>
                </a:moveTo>
                <a:lnTo>
                  <a:pt x="217714" y="0"/>
                </a:lnTo>
                <a:cubicBezTo>
                  <a:pt x="217714" y="0"/>
                  <a:pt x="227838" y="0"/>
                  <a:pt x="227838" y="10123"/>
                </a:cubicBezTo>
                <a:lnTo>
                  <a:pt x="227838" y="91135"/>
                </a:lnTo>
                <a:cubicBezTo>
                  <a:pt x="227838" y="91135"/>
                  <a:pt x="227838" y="101259"/>
                  <a:pt x="217714" y="101259"/>
                </a:cubicBezTo>
                <a:lnTo>
                  <a:pt x="131640" y="101259"/>
                </a:lnTo>
                <a:cubicBezTo>
                  <a:pt x="131640" y="101259"/>
                  <a:pt x="121516" y="101259"/>
                  <a:pt x="121516" y="91135"/>
                </a:cubicBezTo>
                <a:lnTo>
                  <a:pt x="121516" y="10123"/>
                </a:lnTo>
                <a:cubicBezTo>
                  <a:pt x="121516" y="10123"/>
                  <a:pt x="121516" y="0"/>
                  <a:pt x="131640" y="0"/>
                </a:cubicBezTo>
                <a:moveTo>
                  <a:pt x="227838" y="34482"/>
                </a:moveTo>
                <a:lnTo>
                  <a:pt x="121516" y="34482"/>
                </a:lnTo>
                <a:moveTo>
                  <a:pt x="227838" y="67875"/>
                </a:moveTo>
                <a:lnTo>
                  <a:pt x="121516" y="67875"/>
                </a:lnTo>
                <a:moveTo>
                  <a:pt x="169600" y="101259"/>
                </a:moveTo>
                <a:lnTo>
                  <a:pt x="169600" y="34482"/>
                </a:lnTo>
                <a:moveTo>
                  <a:pt x="198110" y="101259"/>
                </a:moveTo>
                <a:lnTo>
                  <a:pt x="198110" y="34482"/>
                </a:lnTo>
                <a:moveTo>
                  <a:pt x="45567" y="62407"/>
                </a:moveTo>
                <a:lnTo>
                  <a:pt x="22783" y="84201"/>
                </a:lnTo>
                <a:lnTo>
                  <a:pt x="22783" y="62407"/>
                </a:lnTo>
                <a:cubicBezTo>
                  <a:pt x="23108" y="45955"/>
                  <a:pt x="36713" y="32883"/>
                  <a:pt x="53165" y="33214"/>
                </a:cubicBezTo>
                <a:lnTo>
                  <a:pt x="91135" y="33214"/>
                </a:lnTo>
                <a:moveTo>
                  <a:pt x="0" y="62407"/>
                </a:moveTo>
                <a:lnTo>
                  <a:pt x="22783" y="84250"/>
                </a:lnTo>
                <a:moveTo>
                  <a:pt x="68351" y="11342"/>
                </a:moveTo>
                <a:lnTo>
                  <a:pt x="91135" y="33214"/>
                </a:lnTo>
                <a:lnTo>
                  <a:pt x="68351" y="55087"/>
                </a:lnTo>
                <a:moveTo>
                  <a:pt x="10123" y="111383"/>
                </a:moveTo>
                <a:lnTo>
                  <a:pt x="65825" y="111383"/>
                </a:lnTo>
                <a:cubicBezTo>
                  <a:pt x="65825" y="111383"/>
                  <a:pt x="75949" y="111383"/>
                  <a:pt x="75949" y="121506"/>
                </a:cubicBezTo>
                <a:lnTo>
                  <a:pt x="75949" y="217714"/>
                </a:lnTo>
                <a:cubicBezTo>
                  <a:pt x="75949" y="217714"/>
                  <a:pt x="75949" y="227838"/>
                  <a:pt x="65825" y="227838"/>
                </a:cubicBezTo>
                <a:lnTo>
                  <a:pt x="10123" y="227838"/>
                </a:lnTo>
                <a:cubicBezTo>
                  <a:pt x="10123" y="227838"/>
                  <a:pt x="0" y="227838"/>
                  <a:pt x="0" y="217714"/>
                </a:cubicBezTo>
                <a:lnTo>
                  <a:pt x="0" y="121506"/>
                </a:lnTo>
                <a:cubicBezTo>
                  <a:pt x="0" y="121506"/>
                  <a:pt x="0" y="111383"/>
                  <a:pt x="10123" y="111383"/>
                </a:cubicBezTo>
                <a:moveTo>
                  <a:pt x="75949" y="197456"/>
                </a:moveTo>
                <a:lnTo>
                  <a:pt x="0" y="197456"/>
                </a:lnTo>
              </a:path>
            </a:pathLst>
          </a:custGeom>
          <a:noFill/>
          <a:ln w="9906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98" name="Rounded Rectangle 35"/>
          <p:cNvSpPr/>
          <p:nvPr/>
        </p:nvSpPr>
        <p:spPr>
          <a:xfrm>
            <a:off x="1900812" y="1295196"/>
            <a:ext cx="260482" cy="304186"/>
          </a:xfrm>
          <a:custGeom>
            <a:avLst/>
            <a:gdLst/>
            <a:ahLst/>
            <a:cxnLst/>
            <a:rect l="0" t="0" r="0" b="0"/>
            <a:pathLst>
              <a:path w="225072" h="227838">
                <a:moveTo>
                  <a:pt x="27250" y="42100"/>
                </a:moveTo>
                <a:cubicBezTo>
                  <a:pt x="27250" y="18849"/>
                  <a:pt x="46099" y="0"/>
                  <a:pt x="69350" y="0"/>
                </a:cubicBezTo>
                <a:cubicBezTo>
                  <a:pt x="92602" y="0"/>
                  <a:pt x="111451" y="18849"/>
                  <a:pt x="111451" y="42100"/>
                </a:cubicBezTo>
                <a:cubicBezTo>
                  <a:pt x="111451" y="65351"/>
                  <a:pt x="92602" y="84201"/>
                  <a:pt x="69350" y="84201"/>
                </a:cubicBezTo>
                <a:cubicBezTo>
                  <a:pt x="46099" y="84201"/>
                  <a:pt x="27250" y="65351"/>
                  <a:pt x="27250" y="42100"/>
                </a:cubicBezTo>
                <a:moveTo>
                  <a:pt x="106200" y="178308"/>
                </a:moveTo>
                <a:lnTo>
                  <a:pt x="8" y="178367"/>
                </a:lnTo>
                <a:lnTo>
                  <a:pt x="8" y="168402"/>
                </a:lnTo>
                <a:cubicBezTo>
                  <a:pt x="0" y="141756"/>
                  <a:pt x="15260" y="117462"/>
                  <a:pt x="39268" y="105902"/>
                </a:cubicBezTo>
                <a:cubicBezTo>
                  <a:pt x="63276" y="94343"/>
                  <a:pt x="91785" y="97563"/>
                  <a:pt x="112610" y="114186"/>
                </a:cubicBezTo>
                <a:moveTo>
                  <a:pt x="81396" y="64389"/>
                </a:moveTo>
                <a:cubicBezTo>
                  <a:pt x="78425" y="60833"/>
                  <a:pt x="74034" y="58773"/>
                  <a:pt x="69401" y="58760"/>
                </a:cubicBezTo>
                <a:cubicBezTo>
                  <a:pt x="64768" y="58746"/>
                  <a:pt x="60365" y="60781"/>
                  <a:pt x="57374" y="64319"/>
                </a:cubicBezTo>
                <a:moveTo>
                  <a:pt x="69380" y="138703"/>
                </a:moveTo>
                <a:lnTo>
                  <a:pt x="69380" y="178367"/>
                </a:lnTo>
                <a:moveTo>
                  <a:pt x="69380" y="138703"/>
                </a:moveTo>
                <a:lnTo>
                  <a:pt x="37463" y="106796"/>
                </a:lnTo>
                <a:moveTo>
                  <a:pt x="69380" y="138703"/>
                </a:moveTo>
                <a:lnTo>
                  <a:pt x="101307" y="106796"/>
                </a:lnTo>
                <a:moveTo>
                  <a:pt x="135918" y="118872"/>
                </a:moveTo>
                <a:lnTo>
                  <a:pt x="215166" y="118872"/>
                </a:lnTo>
                <a:cubicBezTo>
                  <a:pt x="215166" y="118872"/>
                  <a:pt x="225072" y="118872"/>
                  <a:pt x="225072" y="128778"/>
                </a:cubicBezTo>
                <a:lnTo>
                  <a:pt x="225072" y="217932"/>
                </a:lnTo>
                <a:cubicBezTo>
                  <a:pt x="225072" y="217932"/>
                  <a:pt x="225072" y="227838"/>
                  <a:pt x="215166" y="227838"/>
                </a:cubicBezTo>
                <a:lnTo>
                  <a:pt x="135918" y="227838"/>
                </a:lnTo>
                <a:cubicBezTo>
                  <a:pt x="135918" y="227838"/>
                  <a:pt x="126012" y="227838"/>
                  <a:pt x="126012" y="217932"/>
                </a:cubicBezTo>
                <a:lnTo>
                  <a:pt x="126012" y="128778"/>
                </a:lnTo>
                <a:cubicBezTo>
                  <a:pt x="126012" y="128778"/>
                  <a:pt x="126012" y="118872"/>
                  <a:pt x="135918" y="118872"/>
                </a:cubicBezTo>
                <a:moveTo>
                  <a:pt x="150777" y="148590"/>
                </a:moveTo>
                <a:lnTo>
                  <a:pt x="200307" y="148590"/>
                </a:lnTo>
                <a:moveTo>
                  <a:pt x="200307" y="173355"/>
                </a:moveTo>
                <a:lnTo>
                  <a:pt x="150777" y="173355"/>
                </a:lnTo>
                <a:moveTo>
                  <a:pt x="170589" y="198120"/>
                </a:moveTo>
                <a:lnTo>
                  <a:pt x="150777" y="198120"/>
                </a:lnTo>
              </a:path>
            </a:pathLst>
          </a:custGeom>
          <a:noFill/>
          <a:ln w="9906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 smtClean="0"/>
              <a:t>Solution</a:t>
            </a:r>
            <a:endParaRPr dirty="0"/>
          </a:p>
        </p:txBody>
      </p:sp>
      <p:grpSp>
        <p:nvGrpSpPr>
          <p:cNvPr id="47" name="Group 3"/>
          <p:cNvGrpSpPr/>
          <p:nvPr/>
        </p:nvGrpSpPr>
        <p:grpSpPr>
          <a:xfrm>
            <a:off x="3477650" y="2166279"/>
            <a:ext cx="1477107" cy="1529861"/>
            <a:chOff x="3165230" y="1714500"/>
            <a:chExt cx="1477107" cy="1529861"/>
          </a:xfrm>
        </p:grpSpPr>
        <p:sp>
          <p:nvSpPr>
            <p:cNvPr id="48" name="Rounded Rectangle 1"/>
            <p:cNvSpPr/>
            <p:nvPr/>
          </p:nvSpPr>
          <p:spPr>
            <a:xfrm>
              <a:off x="3165230" y="1714500"/>
              <a:ext cx="1477107" cy="1529861"/>
            </a:xfrm>
            <a:custGeom>
              <a:avLst/>
              <a:gdLst/>
              <a:ahLst/>
              <a:cxnLst/>
              <a:rect l="0" t="0" r="0" b="0"/>
              <a:pathLst>
                <a:path w="1477107" h="1529861">
                  <a:moveTo>
                    <a:pt x="211015" y="0"/>
                  </a:moveTo>
                  <a:lnTo>
                    <a:pt x="1266092" y="0"/>
                  </a:lnTo>
                  <a:cubicBezTo>
                    <a:pt x="1266092" y="0"/>
                    <a:pt x="1477107" y="0"/>
                    <a:pt x="1477107" y="211015"/>
                  </a:cubicBezTo>
                  <a:lnTo>
                    <a:pt x="1477107" y="1318846"/>
                  </a:lnTo>
                  <a:cubicBezTo>
                    <a:pt x="1477107" y="1318846"/>
                    <a:pt x="1477107" y="1529861"/>
                    <a:pt x="1266092" y="1529861"/>
                  </a:cubicBezTo>
                  <a:lnTo>
                    <a:pt x="211015" y="1529861"/>
                  </a:lnTo>
                  <a:cubicBezTo>
                    <a:pt x="211015" y="1529861"/>
                    <a:pt x="0" y="1529861"/>
                    <a:pt x="0" y="1318846"/>
                  </a:cubicBezTo>
                  <a:lnTo>
                    <a:pt x="0" y="211015"/>
                  </a:lnTo>
                  <a:cubicBezTo>
                    <a:pt x="0" y="211015"/>
                    <a:pt x="0" y="0"/>
                    <a:pt x="211015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2"/>
            <p:cNvSpPr/>
            <p:nvPr/>
          </p:nvSpPr>
          <p:spPr>
            <a:xfrm>
              <a:off x="3165230" y="1714500"/>
              <a:ext cx="1477107" cy="1529861"/>
            </a:xfrm>
            <a:custGeom>
              <a:avLst/>
              <a:gdLst/>
              <a:ahLst/>
              <a:cxnLst/>
              <a:rect l="0" t="0" r="0" b="0"/>
              <a:pathLst>
                <a:path w="1477107" h="1529861">
                  <a:moveTo>
                    <a:pt x="211015" y="0"/>
                  </a:moveTo>
                  <a:lnTo>
                    <a:pt x="1266092" y="0"/>
                  </a:lnTo>
                  <a:cubicBezTo>
                    <a:pt x="1266092" y="0"/>
                    <a:pt x="1477107" y="0"/>
                    <a:pt x="1477107" y="211015"/>
                  </a:cubicBezTo>
                  <a:lnTo>
                    <a:pt x="1477107" y="1318846"/>
                  </a:lnTo>
                  <a:cubicBezTo>
                    <a:pt x="1477107" y="1318846"/>
                    <a:pt x="1477107" y="1529861"/>
                    <a:pt x="1266092" y="1529861"/>
                  </a:cubicBezTo>
                  <a:lnTo>
                    <a:pt x="211015" y="1529861"/>
                  </a:lnTo>
                  <a:cubicBezTo>
                    <a:pt x="211015" y="1529861"/>
                    <a:pt x="0" y="1529861"/>
                    <a:pt x="0" y="1318846"/>
                  </a:cubicBezTo>
                  <a:lnTo>
                    <a:pt x="0" y="211015"/>
                  </a:lnTo>
                  <a:cubicBezTo>
                    <a:pt x="0" y="211015"/>
                    <a:pt x="0" y="0"/>
                    <a:pt x="211015" y="0"/>
                  </a:cubicBezTo>
                </a:path>
              </a:pathLst>
            </a:custGeom>
            <a:noFill/>
            <a:ln w="1318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6"/>
          <p:cNvGrpSpPr/>
          <p:nvPr/>
        </p:nvGrpSpPr>
        <p:grpSpPr>
          <a:xfrm>
            <a:off x="5376789" y="1770625"/>
            <a:ext cx="2954215" cy="474784"/>
            <a:chOff x="5064369" y="1318846"/>
            <a:chExt cx="2954215" cy="474784"/>
          </a:xfrm>
        </p:grpSpPr>
        <p:sp>
          <p:nvSpPr>
            <p:cNvPr id="51" name="Rounded Rectangle 4"/>
            <p:cNvSpPr/>
            <p:nvPr/>
          </p:nvSpPr>
          <p:spPr>
            <a:xfrm>
              <a:off x="5064369" y="1318846"/>
              <a:ext cx="2954215" cy="474784"/>
            </a:xfrm>
            <a:custGeom>
              <a:avLst/>
              <a:gdLst/>
              <a:ahLst/>
              <a:cxnLst/>
              <a:rect l="0" t="0" r="0" b="0"/>
              <a:pathLst>
                <a:path w="2954215" h="474784">
                  <a:moveTo>
                    <a:pt x="105507" y="0"/>
                  </a:moveTo>
                  <a:lnTo>
                    <a:pt x="2848707" y="0"/>
                  </a:lnTo>
                  <a:cubicBezTo>
                    <a:pt x="2848707" y="0"/>
                    <a:pt x="2954215" y="0"/>
                    <a:pt x="2954215" y="105507"/>
                  </a:cubicBezTo>
                  <a:lnTo>
                    <a:pt x="2954215" y="369276"/>
                  </a:lnTo>
                  <a:cubicBezTo>
                    <a:pt x="2954215" y="369276"/>
                    <a:pt x="2954215" y="474784"/>
                    <a:pt x="2848707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"/>
            <p:cNvSpPr/>
            <p:nvPr/>
          </p:nvSpPr>
          <p:spPr>
            <a:xfrm>
              <a:off x="5064369" y="1318846"/>
              <a:ext cx="2954215" cy="474784"/>
            </a:xfrm>
            <a:custGeom>
              <a:avLst/>
              <a:gdLst/>
              <a:ahLst/>
              <a:cxnLst/>
              <a:rect l="0" t="0" r="0" b="0"/>
              <a:pathLst>
                <a:path w="2954215" h="474784">
                  <a:moveTo>
                    <a:pt x="105507" y="0"/>
                  </a:moveTo>
                  <a:lnTo>
                    <a:pt x="2848707" y="0"/>
                  </a:lnTo>
                  <a:cubicBezTo>
                    <a:pt x="2848707" y="0"/>
                    <a:pt x="2954215" y="0"/>
                    <a:pt x="2954215" y="105507"/>
                  </a:cubicBezTo>
                  <a:lnTo>
                    <a:pt x="2954215" y="369276"/>
                  </a:lnTo>
                  <a:cubicBezTo>
                    <a:pt x="2954215" y="369276"/>
                    <a:pt x="2954215" y="474784"/>
                    <a:pt x="2848707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noFill/>
            <a:ln w="1318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9"/>
          <p:cNvGrpSpPr/>
          <p:nvPr/>
        </p:nvGrpSpPr>
        <p:grpSpPr>
          <a:xfrm>
            <a:off x="523435" y="3458748"/>
            <a:ext cx="2532184" cy="474784"/>
            <a:chOff x="211015" y="3006969"/>
            <a:chExt cx="2532184" cy="474784"/>
          </a:xfrm>
        </p:grpSpPr>
        <p:sp>
          <p:nvSpPr>
            <p:cNvPr id="54" name="Rounded Rectangle 7"/>
            <p:cNvSpPr/>
            <p:nvPr/>
          </p:nvSpPr>
          <p:spPr>
            <a:xfrm>
              <a:off x="211015" y="3006969"/>
              <a:ext cx="2532184" cy="474784"/>
            </a:xfrm>
            <a:custGeom>
              <a:avLst/>
              <a:gdLst/>
              <a:ahLst/>
              <a:cxnLst/>
              <a:rect l="0" t="0" r="0" b="0"/>
              <a:pathLst>
                <a:path w="2532184" h="474784">
                  <a:moveTo>
                    <a:pt x="105507" y="0"/>
                  </a:moveTo>
                  <a:lnTo>
                    <a:pt x="2426676" y="0"/>
                  </a:lnTo>
                  <a:cubicBezTo>
                    <a:pt x="2426676" y="0"/>
                    <a:pt x="2532184" y="0"/>
                    <a:pt x="2532184" y="105507"/>
                  </a:cubicBezTo>
                  <a:lnTo>
                    <a:pt x="2532184" y="369276"/>
                  </a:lnTo>
                  <a:cubicBezTo>
                    <a:pt x="2532184" y="369276"/>
                    <a:pt x="2532184" y="474784"/>
                    <a:pt x="2426676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8"/>
            <p:cNvSpPr/>
            <p:nvPr/>
          </p:nvSpPr>
          <p:spPr>
            <a:xfrm>
              <a:off x="211015" y="3006969"/>
              <a:ext cx="2532184" cy="474784"/>
            </a:xfrm>
            <a:custGeom>
              <a:avLst/>
              <a:gdLst/>
              <a:ahLst/>
              <a:cxnLst/>
              <a:rect l="0" t="0" r="0" b="0"/>
              <a:pathLst>
                <a:path w="2532184" h="474784">
                  <a:moveTo>
                    <a:pt x="105507" y="0"/>
                  </a:moveTo>
                  <a:lnTo>
                    <a:pt x="2426676" y="0"/>
                  </a:lnTo>
                  <a:cubicBezTo>
                    <a:pt x="2426676" y="0"/>
                    <a:pt x="2532184" y="0"/>
                    <a:pt x="2532184" y="105507"/>
                  </a:cubicBezTo>
                  <a:lnTo>
                    <a:pt x="2532184" y="369276"/>
                  </a:lnTo>
                  <a:cubicBezTo>
                    <a:pt x="2532184" y="369276"/>
                    <a:pt x="2532184" y="474784"/>
                    <a:pt x="2426676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noFill/>
            <a:ln w="1318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12"/>
          <p:cNvGrpSpPr/>
          <p:nvPr/>
        </p:nvGrpSpPr>
        <p:grpSpPr>
          <a:xfrm>
            <a:off x="1578512" y="1612363"/>
            <a:ext cx="1477107" cy="474784"/>
            <a:chOff x="1266092" y="1160584"/>
            <a:chExt cx="1477107" cy="474784"/>
          </a:xfrm>
        </p:grpSpPr>
        <p:sp>
          <p:nvSpPr>
            <p:cNvPr id="57" name="Rounded Rectangle 10"/>
            <p:cNvSpPr/>
            <p:nvPr/>
          </p:nvSpPr>
          <p:spPr>
            <a:xfrm>
              <a:off x="1266092" y="1160584"/>
              <a:ext cx="1477107" cy="474784"/>
            </a:xfrm>
            <a:custGeom>
              <a:avLst/>
              <a:gdLst/>
              <a:ahLst/>
              <a:cxnLst/>
              <a:rect l="0" t="0" r="0" b="0"/>
              <a:pathLst>
                <a:path w="1477107" h="474784">
                  <a:moveTo>
                    <a:pt x="105507" y="0"/>
                  </a:moveTo>
                  <a:lnTo>
                    <a:pt x="1371600" y="0"/>
                  </a:lnTo>
                  <a:cubicBezTo>
                    <a:pt x="1371600" y="0"/>
                    <a:pt x="1477107" y="0"/>
                    <a:pt x="1477107" y="105507"/>
                  </a:cubicBezTo>
                  <a:lnTo>
                    <a:pt x="1477107" y="369276"/>
                  </a:lnTo>
                  <a:cubicBezTo>
                    <a:pt x="1477107" y="369276"/>
                    <a:pt x="1477107" y="474784"/>
                    <a:pt x="1371600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solidFill>
              <a:srgbClr val="F5E0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11"/>
            <p:cNvSpPr/>
            <p:nvPr/>
          </p:nvSpPr>
          <p:spPr>
            <a:xfrm>
              <a:off x="1266092" y="1160584"/>
              <a:ext cx="1477107" cy="474784"/>
            </a:xfrm>
            <a:custGeom>
              <a:avLst/>
              <a:gdLst/>
              <a:ahLst/>
              <a:cxnLst/>
              <a:rect l="0" t="0" r="0" b="0"/>
              <a:pathLst>
                <a:path w="1477107" h="474784">
                  <a:moveTo>
                    <a:pt x="105507" y="0"/>
                  </a:moveTo>
                  <a:lnTo>
                    <a:pt x="1371600" y="0"/>
                  </a:lnTo>
                  <a:cubicBezTo>
                    <a:pt x="1371600" y="0"/>
                    <a:pt x="1477107" y="0"/>
                    <a:pt x="1477107" y="105507"/>
                  </a:cubicBezTo>
                  <a:lnTo>
                    <a:pt x="1477107" y="369276"/>
                  </a:lnTo>
                  <a:cubicBezTo>
                    <a:pt x="1477107" y="369276"/>
                    <a:pt x="1477107" y="474784"/>
                    <a:pt x="1371600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noFill/>
            <a:ln w="1318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15"/>
          <p:cNvGrpSpPr/>
          <p:nvPr/>
        </p:nvGrpSpPr>
        <p:grpSpPr>
          <a:xfrm>
            <a:off x="5376789" y="3300486"/>
            <a:ext cx="1477107" cy="474784"/>
            <a:chOff x="5064369" y="2848707"/>
            <a:chExt cx="1477107" cy="474784"/>
          </a:xfrm>
        </p:grpSpPr>
        <p:sp>
          <p:nvSpPr>
            <p:cNvPr id="60" name="Rounded Rectangle 13"/>
            <p:cNvSpPr/>
            <p:nvPr/>
          </p:nvSpPr>
          <p:spPr>
            <a:xfrm>
              <a:off x="5064369" y="2848707"/>
              <a:ext cx="1477107" cy="474784"/>
            </a:xfrm>
            <a:custGeom>
              <a:avLst/>
              <a:gdLst/>
              <a:ahLst/>
              <a:cxnLst/>
              <a:rect l="0" t="0" r="0" b="0"/>
              <a:pathLst>
                <a:path w="1477107" h="474784">
                  <a:moveTo>
                    <a:pt x="105507" y="0"/>
                  </a:moveTo>
                  <a:lnTo>
                    <a:pt x="1371600" y="0"/>
                  </a:lnTo>
                  <a:cubicBezTo>
                    <a:pt x="1371600" y="0"/>
                    <a:pt x="1477107" y="0"/>
                    <a:pt x="1477107" y="105507"/>
                  </a:cubicBezTo>
                  <a:lnTo>
                    <a:pt x="1477107" y="369276"/>
                  </a:lnTo>
                  <a:cubicBezTo>
                    <a:pt x="1477107" y="369276"/>
                    <a:pt x="1477107" y="474784"/>
                    <a:pt x="1371600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14"/>
            <p:cNvSpPr/>
            <p:nvPr/>
          </p:nvSpPr>
          <p:spPr>
            <a:xfrm>
              <a:off x="5064369" y="2848707"/>
              <a:ext cx="1477107" cy="474784"/>
            </a:xfrm>
            <a:custGeom>
              <a:avLst/>
              <a:gdLst/>
              <a:ahLst/>
              <a:cxnLst/>
              <a:rect l="0" t="0" r="0" b="0"/>
              <a:pathLst>
                <a:path w="1477107" h="474784">
                  <a:moveTo>
                    <a:pt x="105507" y="0"/>
                  </a:moveTo>
                  <a:lnTo>
                    <a:pt x="1371600" y="0"/>
                  </a:lnTo>
                  <a:cubicBezTo>
                    <a:pt x="1371600" y="0"/>
                    <a:pt x="1477107" y="0"/>
                    <a:pt x="1477107" y="105507"/>
                  </a:cubicBezTo>
                  <a:lnTo>
                    <a:pt x="1477107" y="369276"/>
                  </a:lnTo>
                  <a:cubicBezTo>
                    <a:pt x="1477107" y="369276"/>
                    <a:pt x="1477107" y="474784"/>
                    <a:pt x="1371600" y="474784"/>
                  </a:cubicBezTo>
                  <a:lnTo>
                    <a:pt x="105507" y="474784"/>
                  </a:lnTo>
                  <a:cubicBezTo>
                    <a:pt x="105507" y="474784"/>
                    <a:pt x="0" y="474784"/>
                    <a:pt x="0" y="369276"/>
                  </a:cubicBezTo>
                  <a:lnTo>
                    <a:pt x="0" y="105507"/>
                  </a:lnTo>
                  <a:cubicBezTo>
                    <a:pt x="0" y="105507"/>
                    <a:pt x="0" y="0"/>
                    <a:pt x="105507" y="0"/>
                  </a:cubicBezTo>
                </a:path>
              </a:pathLst>
            </a:custGeom>
            <a:noFill/>
            <a:ln w="1318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2" name="TextBox 16"/>
          <p:cNvSpPr txBox="1"/>
          <p:nvPr/>
        </p:nvSpPr>
        <p:spPr>
          <a:xfrm>
            <a:off x="5816404" y="3912431"/>
            <a:ext cx="1503484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0" dirty="0" err="1">
                <a:solidFill>
                  <a:srgbClr val="484848"/>
                </a:solidFill>
                <a:latin typeface="Shantell Sans"/>
              </a:rPr>
              <a:t>Postuler</a:t>
            </a:r>
            <a:r>
              <a:rPr sz="1300" b="0" dirty="0">
                <a:solidFill>
                  <a:srgbClr val="484848"/>
                </a:solidFill>
                <a:latin typeface="Shantell Sans"/>
              </a:rPr>
              <a:t> en </a:t>
            </a:r>
            <a:r>
              <a:rPr sz="1300" b="0" dirty="0" err="1">
                <a:solidFill>
                  <a:srgbClr val="484848"/>
                </a:solidFill>
                <a:latin typeface="Shantell Sans"/>
              </a:rPr>
              <a:t>Ligne</a:t>
            </a:r>
            <a:endParaRPr sz="1300" b="0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63" name="TextBox 17"/>
          <p:cNvSpPr txBox="1"/>
          <p:nvPr/>
        </p:nvSpPr>
        <p:spPr>
          <a:xfrm>
            <a:off x="621030" y="2224308"/>
            <a:ext cx="2031023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>
                <a:solidFill>
                  <a:srgbClr val="484848"/>
                </a:solidFill>
                <a:latin typeface="Shantell Sans"/>
              </a:rPr>
              <a:t>Suivre les Candidatures</a:t>
            </a:r>
          </a:p>
        </p:txBody>
      </p:sp>
      <p:sp>
        <p:nvSpPr>
          <p:cNvPr id="64" name="TextBox 18"/>
          <p:cNvSpPr txBox="1"/>
          <p:nvPr/>
        </p:nvSpPr>
        <p:spPr>
          <a:xfrm>
            <a:off x="734714" y="2540831"/>
            <a:ext cx="1885950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>
                <a:solidFill>
                  <a:srgbClr val="484848"/>
                </a:solidFill>
                <a:latin typeface="Shantell Sans"/>
              </a:rPr>
              <a:t>Trier les Candidatures</a:t>
            </a:r>
          </a:p>
        </p:txBody>
      </p:sp>
      <p:sp>
        <p:nvSpPr>
          <p:cNvPr id="65" name="TextBox 19"/>
          <p:cNvSpPr txBox="1"/>
          <p:nvPr/>
        </p:nvSpPr>
        <p:spPr>
          <a:xfrm>
            <a:off x="5816404" y="2382569"/>
            <a:ext cx="1872761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Shantell Sans"/>
              </a:rPr>
              <a:t>Alertes aux Candidats</a:t>
            </a:r>
          </a:p>
        </p:txBody>
      </p:sp>
      <p:sp>
        <p:nvSpPr>
          <p:cNvPr id="66" name="TextBox 20"/>
          <p:cNvSpPr txBox="1"/>
          <p:nvPr/>
        </p:nvSpPr>
        <p:spPr>
          <a:xfrm>
            <a:off x="5816404" y="2699092"/>
            <a:ext cx="1938703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Shantell Sans"/>
              </a:rPr>
              <a:t>Alertes aux Recruteurs</a:t>
            </a:r>
          </a:p>
        </p:txBody>
      </p:sp>
      <p:sp>
        <p:nvSpPr>
          <p:cNvPr id="67" name="TextBox 21"/>
          <p:cNvSpPr txBox="1"/>
          <p:nvPr/>
        </p:nvSpPr>
        <p:spPr>
          <a:xfrm>
            <a:off x="649517" y="2857354"/>
            <a:ext cx="1965080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>
                <a:solidFill>
                  <a:srgbClr val="484848"/>
                </a:solidFill>
                <a:latin typeface="Shantell Sans"/>
              </a:rPr>
              <a:t>Gérer les Candidatures</a:t>
            </a:r>
          </a:p>
        </p:txBody>
      </p:sp>
      <p:sp>
        <p:nvSpPr>
          <p:cNvPr id="68" name="TextBox 22"/>
          <p:cNvSpPr txBox="1"/>
          <p:nvPr/>
        </p:nvSpPr>
        <p:spPr>
          <a:xfrm>
            <a:off x="1304192" y="4070692"/>
            <a:ext cx="1345223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>
                <a:solidFill>
                  <a:srgbClr val="484848"/>
                </a:solidFill>
                <a:latin typeface="Shantell Sans"/>
              </a:rPr>
              <a:t>Analyse des CV</a:t>
            </a:r>
          </a:p>
        </p:txBody>
      </p:sp>
      <p:sp>
        <p:nvSpPr>
          <p:cNvPr id="69" name="Rounded Rectangle 24"/>
          <p:cNvSpPr/>
          <p:nvPr/>
        </p:nvSpPr>
        <p:spPr>
          <a:xfrm>
            <a:off x="5587804" y="3775271"/>
            <a:ext cx="158261" cy="211015"/>
          </a:xfrm>
          <a:custGeom>
            <a:avLst/>
            <a:gdLst/>
            <a:ahLst/>
            <a:cxnLst/>
            <a:rect l="0" t="0" r="0" b="0"/>
            <a:pathLst>
              <a:path w="158261" h="211015">
                <a:moveTo>
                  <a:pt x="158261" y="211015"/>
                </a:moveTo>
                <a:lnTo>
                  <a:pt x="106386" y="211015"/>
                </a:lnTo>
                <a:lnTo>
                  <a:pt x="105507" y="211015"/>
                </a:lnTo>
                <a:cubicBezTo>
                  <a:pt x="47237" y="211015"/>
                  <a:pt x="0" y="163778"/>
                  <a:pt x="0" y="105507"/>
                </a:cubicBezTo>
                <a:lnTo>
                  <a:pt x="0" y="26376"/>
                </a:lnTo>
                <a:lnTo>
                  <a:pt x="0" y="0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ounded Rectangle 25"/>
          <p:cNvSpPr/>
          <p:nvPr/>
        </p:nvSpPr>
        <p:spPr>
          <a:xfrm>
            <a:off x="4954758" y="2008017"/>
            <a:ext cx="422030" cy="668215"/>
          </a:xfrm>
          <a:custGeom>
            <a:avLst/>
            <a:gdLst/>
            <a:ahLst/>
            <a:cxnLst/>
            <a:rect l="0" t="0" r="0" b="0"/>
            <a:pathLst>
              <a:path w="422030" h="668215">
                <a:moveTo>
                  <a:pt x="0" y="668215"/>
                </a:moveTo>
                <a:lnTo>
                  <a:pt x="26376" y="668215"/>
                </a:lnTo>
                <a:lnTo>
                  <a:pt x="27256" y="668215"/>
                </a:lnTo>
                <a:cubicBezTo>
                  <a:pt x="128743" y="668215"/>
                  <a:pt x="211015" y="585943"/>
                  <a:pt x="211015" y="484456"/>
                </a:cubicBezTo>
                <a:lnTo>
                  <a:pt x="211015" y="483576"/>
                </a:lnTo>
                <a:lnTo>
                  <a:pt x="211015" y="183759"/>
                </a:lnTo>
                <a:cubicBezTo>
                  <a:pt x="211015" y="82271"/>
                  <a:pt x="293287" y="0"/>
                  <a:pt x="394774" y="0"/>
                </a:cubicBezTo>
                <a:lnTo>
                  <a:pt x="395653" y="0"/>
                </a:lnTo>
                <a:lnTo>
                  <a:pt x="422030" y="0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Rounded Rectangle 26"/>
          <p:cNvSpPr/>
          <p:nvPr/>
        </p:nvSpPr>
        <p:spPr>
          <a:xfrm>
            <a:off x="2686343" y="3933532"/>
            <a:ext cx="158261" cy="211015"/>
          </a:xfrm>
          <a:custGeom>
            <a:avLst/>
            <a:gdLst/>
            <a:ahLst/>
            <a:cxnLst/>
            <a:rect l="0" t="0" r="0" b="0"/>
            <a:pathLst>
              <a:path w="158261" h="211015">
                <a:moveTo>
                  <a:pt x="158261" y="0"/>
                </a:moveTo>
                <a:lnTo>
                  <a:pt x="158261" y="26376"/>
                </a:lnTo>
                <a:lnTo>
                  <a:pt x="158261" y="105507"/>
                </a:lnTo>
                <a:cubicBezTo>
                  <a:pt x="158261" y="163778"/>
                  <a:pt x="111024" y="211015"/>
                  <a:pt x="52753" y="211015"/>
                </a:cubicBezTo>
                <a:lnTo>
                  <a:pt x="51874" y="211015"/>
                </a:lnTo>
                <a:lnTo>
                  <a:pt x="0" y="211015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Rounded Rectangle 27"/>
          <p:cNvSpPr/>
          <p:nvPr/>
        </p:nvSpPr>
        <p:spPr>
          <a:xfrm>
            <a:off x="2686343" y="2087148"/>
            <a:ext cx="158261" cy="211015"/>
          </a:xfrm>
          <a:custGeom>
            <a:avLst/>
            <a:gdLst/>
            <a:ahLst/>
            <a:cxnLst/>
            <a:rect l="0" t="0" r="0" b="0"/>
            <a:pathLst>
              <a:path w="158261" h="211015">
                <a:moveTo>
                  <a:pt x="158261" y="0"/>
                </a:moveTo>
                <a:lnTo>
                  <a:pt x="158261" y="105507"/>
                </a:lnTo>
                <a:lnTo>
                  <a:pt x="158261" y="211015"/>
                </a:lnTo>
                <a:lnTo>
                  <a:pt x="79130" y="211015"/>
                </a:lnTo>
                <a:lnTo>
                  <a:pt x="0" y="211015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Rounded Rectangle 28"/>
          <p:cNvSpPr/>
          <p:nvPr/>
        </p:nvSpPr>
        <p:spPr>
          <a:xfrm>
            <a:off x="2686343" y="2087148"/>
            <a:ext cx="158261" cy="527538"/>
          </a:xfrm>
          <a:custGeom>
            <a:avLst/>
            <a:gdLst/>
            <a:ahLst/>
            <a:cxnLst/>
            <a:rect l="0" t="0" r="0" b="0"/>
            <a:pathLst>
              <a:path w="158261" h="527538">
                <a:moveTo>
                  <a:pt x="158261" y="0"/>
                </a:moveTo>
                <a:lnTo>
                  <a:pt x="158261" y="263769"/>
                </a:lnTo>
                <a:lnTo>
                  <a:pt x="158261" y="527538"/>
                </a:lnTo>
                <a:lnTo>
                  <a:pt x="79130" y="527538"/>
                </a:lnTo>
                <a:lnTo>
                  <a:pt x="0" y="527538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Rounded Rectangle 29"/>
          <p:cNvSpPr/>
          <p:nvPr/>
        </p:nvSpPr>
        <p:spPr>
          <a:xfrm>
            <a:off x="2686343" y="2087148"/>
            <a:ext cx="158261" cy="844061"/>
          </a:xfrm>
          <a:custGeom>
            <a:avLst/>
            <a:gdLst/>
            <a:ahLst/>
            <a:cxnLst/>
            <a:rect l="0" t="0" r="0" b="0"/>
            <a:pathLst>
              <a:path w="158261" h="844061">
                <a:moveTo>
                  <a:pt x="158261" y="0"/>
                </a:moveTo>
                <a:lnTo>
                  <a:pt x="158261" y="105507"/>
                </a:lnTo>
                <a:lnTo>
                  <a:pt x="158261" y="738553"/>
                </a:lnTo>
                <a:cubicBezTo>
                  <a:pt x="158261" y="796824"/>
                  <a:pt x="111024" y="844061"/>
                  <a:pt x="52753" y="844061"/>
                </a:cubicBezTo>
                <a:lnTo>
                  <a:pt x="51874" y="844061"/>
                </a:lnTo>
                <a:lnTo>
                  <a:pt x="0" y="844061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Rounded Rectangle 30"/>
          <p:cNvSpPr/>
          <p:nvPr/>
        </p:nvSpPr>
        <p:spPr>
          <a:xfrm>
            <a:off x="3055620" y="1849755"/>
            <a:ext cx="422030" cy="826476"/>
          </a:xfrm>
          <a:custGeom>
            <a:avLst/>
            <a:gdLst/>
            <a:ahLst/>
            <a:cxnLst/>
            <a:rect l="0" t="0" r="0" b="0"/>
            <a:pathLst>
              <a:path w="422030" h="826476">
                <a:moveTo>
                  <a:pt x="422030" y="826476"/>
                </a:moveTo>
                <a:lnTo>
                  <a:pt x="395653" y="826476"/>
                </a:lnTo>
                <a:lnTo>
                  <a:pt x="394774" y="826476"/>
                </a:lnTo>
                <a:cubicBezTo>
                  <a:pt x="293287" y="826476"/>
                  <a:pt x="211015" y="744205"/>
                  <a:pt x="211015" y="642717"/>
                </a:cubicBezTo>
                <a:lnTo>
                  <a:pt x="211015" y="641838"/>
                </a:lnTo>
                <a:lnTo>
                  <a:pt x="211015" y="183759"/>
                </a:lnTo>
                <a:cubicBezTo>
                  <a:pt x="211015" y="82271"/>
                  <a:pt x="128743" y="0"/>
                  <a:pt x="27256" y="0"/>
                </a:cubicBezTo>
                <a:lnTo>
                  <a:pt x="26376" y="0"/>
                </a:lnTo>
                <a:lnTo>
                  <a:pt x="0" y="0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Rounded Rectangle 31"/>
          <p:cNvSpPr/>
          <p:nvPr/>
        </p:nvSpPr>
        <p:spPr>
          <a:xfrm>
            <a:off x="5587804" y="2245409"/>
            <a:ext cx="158261" cy="211015"/>
          </a:xfrm>
          <a:custGeom>
            <a:avLst/>
            <a:gdLst/>
            <a:ahLst/>
            <a:cxnLst/>
            <a:rect l="0" t="0" r="0" b="0"/>
            <a:pathLst>
              <a:path w="158261" h="211015">
                <a:moveTo>
                  <a:pt x="158261" y="211015"/>
                </a:moveTo>
                <a:lnTo>
                  <a:pt x="79130" y="211015"/>
                </a:lnTo>
                <a:lnTo>
                  <a:pt x="0" y="211015"/>
                </a:lnTo>
                <a:lnTo>
                  <a:pt x="0" y="105507"/>
                </a:lnTo>
                <a:lnTo>
                  <a:pt x="0" y="0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Rounded Rectangle 32"/>
          <p:cNvSpPr/>
          <p:nvPr/>
        </p:nvSpPr>
        <p:spPr>
          <a:xfrm>
            <a:off x="5587804" y="2245409"/>
            <a:ext cx="158261" cy="527538"/>
          </a:xfrm>
          <a:custGeom>
            <a:avLst/>
            <a:gdLst/>
            <a:ahLst/>
            <a:cxnLst/>
            <a:rect l="0" t="0" r="0" b="0"/>
            <a:pathLst>
              <a:path w="158261" h="527538">
                <a:moveTo>
                  <a:pt x="158261" y="527538"/>
                </a:moveTo>
                <a:lnTo>
                  <a:pt x="106386" y="527538"/>
                </a:lnTo>
                <a:lnTo>
                  <a:pt x="105507" y="527538"/>
                </a:lnTo>
                <a:cubicBezTo>
                  <a:pt x="47237" y="527538"/>
                  <a:pt x="0" y="480301"/>
                  <a:pt x="0" y="422030"/>
                </a:cubicBezTo>
                <a:lnTo>
                  <a:pt x="0" y="65942"/>
                </a:lnTo>
                <a:lnTo>
                  <a:pt x="0" y="0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Rounded Rectangle 33"/>
          <p:cNvSpPr/>
          <p:nvPr/>
        </p:nvSpPr>
        <p:spPr>
          <a:xfrm>
            <a:off x="3055620" y="3186186"/>
            <a:ext cx="422030" cy="509953"/>
          </a:xfrm>
          <a:custGeom>
            <a:avLst/>
            <a:gdLst/>
            <a:ahLst/>
            <a:cxnLst/>
            <a:rect l="0" t="0" r="0" b="0"/>
            <a:pathLst>
              <a:path w="422030" h="509953">
                <a:moveTo>
                  <a:pt x="422030" y="0"/>
                </a:moveTo>
                <a:lnTo>
                  <a:pt x="395653" y="0"/>
                </a:lnTo>
                <a:lnTo>
                  <a:pt x="394774" y="0"/>
                </a:lnTo>
                <a:cubicBezTo>
                  <a:pt x="293287" y="0"/>
                  <a:pt x="211015" y="82271"/>
                  <a:pt x="211015" y="183759"/>
                </a:cubicBezTo>
                <a:lnTo>
                  <a:pt x="211015" y="184638"/>
                </a:lnTo>
                <a:lnTo>
                  <a:pt x="211015" y="326194"/>
                </a:lnTo>
                <a:cubicBezTo>
                  <a:pt x="211015" y="427682"/>
                  <a:pt x="128743" y="509953"/>
                  <a:pt x="27256" y="509953"/>
                </a:cubicBezTo>
                <a:lnTo>
                  <a:pt x="26376" y="509953"/>
                </a:lnTo>
                <a:lnTo>
                  <a:pt x="0" y="509953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Rounded Rectangle 34"/>
          <p:cNvSpPr/>
          <p:nvPr/>
        </p:nvSpPr>
        <p:spPr>
          <a:xfrm>
            <a:off x="4954758" y="3186097"/>
            <a:ext cx="422030" cy="351870"/>
          </a:xfrm>
          <a:custGeom>
            <a:avLst/>
            <a:gdLst/>
            <a:ahLst/>
            <a:cxnLst/>
            <a:rect l="0" t="0" r="0" b="0"/>
            <a:pathLst>
              <a:path w="422030" h="351870">
                <a:moveTo>
                  <a:pt x="422030" y="351781"/>
                </a:moveTo>
                <a:lnTo>
                  <a:pt x="395653" y="351781"/>
                </a:lnTo>
                <a:lnTo>
                  <a:pt x="394774" y="351781"/>
                </a:lnTo>
                <a:cubicBezTo>
                  <a:pt x="352157" y="351870"/>
                  <a:pt x="306865" y="333753"/>
                  <a:pt x="267286" y="300786"/>
                </a:cubicBezTo>
                <a:cubicBezTo>
                  <a:pt x="243617" y="280786"/>
                  <a:pt x="222973" y="234981"/>
                  <a:pt x="211015" y="175935"/>
                </a:cubicBezTo>
                <a:cubicBezTo>
                  <a:pt x="199057" y="116889"/>
                  <a:pt x="178413" y="71084"/>
                  <a:pt x="154744" y="51084"/>
                </a:cubicBezTo>
                <a:cubicBezTo>
                  <a:pt x="115165" y="18116"/>
                  <a:pt x="69873" y="0"/>
                  <a:pt x="27256" y="89"/>
                </a:cubicBezTo>
                <a:lnTo>
                  <a:pt x="26376" y="89"/>
                </a:lnTo>
                <a:lnTo>
                  <a:pt x="0" y="89"/>
                </a:lnTo>
              </a:path>
            </a:pathLst>
          </a:custGeom>
          <a:noFill/>
          <a:ln w="13188">
            <a:solidFill>
              <a:srgbClr val="A3A3A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Rounded Rectangle 35"/>
          <p:cNvSpPr/>
          <p:nvPr/>
        </p:nvSpPr>
        <p:spPr>
          <a:xfrm>
            <a:off x="4005189" y="2386086"/>
            <a:ext cx="422117" cy="413253"/>
          </a:xfrm>
          <a:custGeom>
            <a:avLst/>
            <a:gdLst/>
            <a:ahLst/>
            <a:cxnLst/>
            <a:rect l="0" t="0" r="0" b="0"/>
            <a:pathLst>
              <a:path w="422117" h="413253">
                <a:moveTo>
                  <a:pt x="294542" y="224203"/>
                </a:moveTo>
                <a:cubicBezTo>
                  <a:pt x="292114" y="224203"/>
                  <a:pt x="290146" y="226172"/>
                  <a:pt x="290146" y="228600"/>
                </a:cubicBezTo>
                <a:lnTo>
                  <a:pt x="290146" y="312126"/>
                </a:lnTo>
                <a:cubicBezTo>
                  <a:pt x="290146" y="321838"/>
                  <a:pt x="298019" y="329711"/>
                  <a:pt x="307730" y="329711"/>
                </a:cubicBezTo>
                <a:lnTo>
                  <a:pt x="334986" y="329711"/>
                </a:lnTo>
                <a:cubicBezTo>
                  <a:pt x="336699" y="329748"/>
                  <a:pt x="338278" y="328788"/>
                  <a:pt x="339031" y="327249"/>
                </a:cubicBezTo>
                <a:cubicBezTo>
                  <a:pt x="348291" y="309176"/>
                  <a:pt x="368726" y="299797"/>
                  <a:pt x="388467" y="304560"/>
                </a:cubicBezTo>
                <a:cubicBezTo>
                  <a:pt x="408208" y="309323"/>
                  <a:pt x="422117" y="326988"/>
                  <a:pt x="422117" y="347296"/>
                </a:cubicBezTo>
                <a:cubicBezTo>
                  <a:pt x="422117" y="367603"/>
                  <a:pt x="408208" y="385268"/>
                  <a:pt x="388467" y="390031"/>
                </a:cubicBezTo>
                <a:cubicBezTo>
                  <a:pt x="368726" y="394794"/>
                  <a:pt x="348291" y="385415"/>
                  <a:pt x="339031" y="367342"/>
                </a:cubicBezTo>
                <a:cubicBezTo>
                  <a:pt x="338278" y="365804"/>
                  <a:pt x="336699" y="364843"/>
                  <a:pt x="334986" y="364880"/>
                </a:cubicBezTo>
                <a:lnTo>
                  <a:pt x="307730" y="364880"/>
                </a:lnTo>
                <a:cubicBezTo>
                  <a:pt x="278595" y="364880"/>
                  <a:pt x="254976" y="341262"/>
                  <a:pt x="254976" y="312126"/>
                </a:cubicBezTo>
                <a:lnTo>
                  <a:pt x="254976" y="228600"/>
                </a:lnTo>
                <a:cubicBezTo>
                  <a:pt x="254976" y="226172"/>
                  <a:pt x="253008" y="224203"/>
                  <a:pt x="250580" y="224203"/>
                </a:cubicBezTo>
                <a:lnTo>
                  <a:pt x="228600" y="224203"/>
                </a:lnTo>
                <a:cubicBezTo>
                  <a:pt x="218888" y="224203"/>
                  <a:pt x="211015" y="216330"/>
                  <a:pt x="211015" y="206619"/>
                </a:cubicBezTo>
                <a:cubicBezTo>
                  <a:pt x="211015" y="196907"/>
                  <a:pt x="218888" y="189034"/>
                  <a:pt x="228600" y="189034"/>
                </a:cubicBezTo>
                <a:lnTo>
                  <a:pt x="250580" y="189034"/>
                </a:lnTo>
                <a:cubicBezTo>
                  <a:pt x="253008" y="189034"/>
                  <a:pt x="254976" y="187066"/>
                  <a:pt x="254976" y="184638"/>
                </a:cubicBezTo>
                <a:lnTo>
                  <a:pt x="254976" y="83526"/>
                </a:lnTo>
                <a:cubicBezTo>
                  <a:pt x="254976" y="54391"/>
                  <a:pt x="278595" y="30773"/>
                  <a:pt x="307730" y="30773"/>
                </a:cubicBezTo>
                <a:lnTo>
                  <a:pt x="334986" y="30773"/>
                </a:lnTo>
                <a:cubicBezTo>
                  <a:pt x="336699" y="30810"/>
                  <a:pt x="338278" y="29849"/>
                  <a:pt x="339031" y="28311"/>
                </a:cubicBezTo>
                <a:cubicBezTo>
                  <a:pt x="348291" y="10237"/>
                  <a:pt x="368726" y="859"/>
                  <a:pt x="388467" y="5622"/>
                </a:cubicBezTo>
                <a:cubicBezTo>
                  <a:pt x="408208" y="10385"/>
                  <a:pt x="422117" y="28050"/>
                  <a:pt x="422117" y="48357"/>
                </a:cubicBezTo>
                <a:cubicBezTo>
                  <a:pt x="422117" y="68665"/>
                  <a:pt x="408208" y="86329"/>
                  <a:pt x="388467" y="91092"/>
                </a:cubicBezTo>
                <a:cubicBezTo>
                  <a:pt x="368726" y="95855"/>
                  <a:pt x="348291" y="86477"/>
                  <a:pt x="339031" y="68404"/>
                </a:cubicBezTo>
                <a:cubicBezTo>
                  <a:pt x="338278" y="66865"/>
                  <a:pt x="336699" y="65904"/>
                  <a:pt x="334986" y="65942"/>
                </a:cubicBezTo>
                <a:lnTo>
                  <a:pt x="307730" y="65942"/>
                </a:lnTo>
                <a:cubicBezTo>
                  <a:pt x="298019" y="65942"/>
                  <a:pt x="290146" y="73815"/>
                  <a:pt x="290146" y="83526"/>
                </a:cubicBezTo>
                <a:lnTo>
                  <a:pt x="290146" y="184638"/>
                </a:lnTo>
                <a:cubicBezTo>
                  <a:pt x="290146" y="187066"/>
                  <a:pt x="292114" y="189034"/>
                  <a:pt x="294542" y="189034"/>
                </a:cubicBezTo>
                <a:lnTo>
                  <a:pt x="334986" y="189034"/>
                </a:lnTo>
                <a:cubicBezTo>
                  <a:pt x="336699" y="189072"/>
                  <a:pt x="338278" y="188111"/>
                  <a:pt x="339031" y="186572"/>
                </a:cubicBezTo>
                <a:cubicBezTo>
                  <a:pt x="348291" y="168499"/>
                  <a:pt x="368726" y="159120"/>
                  <a:pt x="388467" y="163883"/>
                </a:cubicBezTo>
                <a:cubicBezTo>
                  <a:pt x="408208" y="168646"/>
                  <a:pt x="422117" y="186311"/>
                  <a:pt x="422117" y="206619"/>
                </a:cubicBezTo>
                <a:cubicBezTo>
                  <a:pt x="422117" y="226926"/>
                  <a:pt x="408208" y="244591"/>
                  <a:pt x="388467" y="249354"/>
                </a:cubicBezTo>
                <a:cubicBezTo>
                  <a:pt x="368726" y="254117"/>
                  <a:pt x="348291" y="244738"/>
                  <a:pt x="339031" y="226665"/>
                </a:cubicBezTo>
                <a:cubicBezTo>
                  <a:pt x="338278" y="225127"/>
                  <a:pt x="336699" y="224166"/>
                  <a:pt x="334986" y="224203"/>
                </a:cubicBezTo>
                <a:close/>
                <a:moveTo>
                  <a:pt x="193430" y="237392"/>
                </a:moveTo>
                <a:lnTo>
                  <a:pt x="193430" y="298938"/>
                </a:lnTo>
                <a:cubicBezTo>
                  <a:pt x="193430" y="303794"/>
                  <a:pt x="189494" y="307730"/>
                  <a:pt x="184638" y="307730"/>
                </a:cubicBezTo>
                <a:lnTo>
                  <a:pt x="152810" y="307730"/>
                </a:lnTo>
                <a:cubicBezTo>
                  <a:pt x="150513" y="307723"/>
                  <a:pt x="148597" y="309485"/>
                  <a:pt x="148414" y="311775"/>
                </a:cubicBezTo>
                <a:lnTo>
                  <a:pt x="140676" y="405149"/>
                </a:lnTo>
                <a:cubicBezTo>
                  <a:pt x="140309" y="409728"/>
                  <a:pt x="136478" y="413253"/>
                  <a:pt x="131884" y="413238"/>
                </a:cubicBezTo>
                <a:lnTo>
                  <a:pt x="61546" y="413238"/>
                </a:lnTo>
                <a:cubicBezTo>
                  <a:pt x="56952" y="413253"/>
                  <a:pt x="53121" y="409728"/>
                  <a:pt x="52753" y="405149"/>
                </a:cubicBezTo>
                <a:lnTo>
                  <a:pt x="45016" y="311775"/>
                </a:lnTo>
                <a:cubicBezTo>
                  <a:pt x="44832" y="309485"/>
                  <a:pt x="42917" y="307723"/>
                  <a:pt x="40620" y="307730"/>
                </a:cubicBezTo>
                <a:lnTo>
                  <a:pt x="8792" y="307730"/>
                </a:lnTo>
                <a:cubicBezTo>
                  <a:pt x="3936" y="307730"/>
                  <a:pt x="0" y="303794"/>
                  <a:pt x="0" y="298938"/>
                </a:cubicBezTo>
                <a:lnTo>
                  <a:pt x="0" y="237392"/>
                </a:lnTo>
                <a:cubicBezTo>
                  <a:pt x="96" y="184017"/>
                  <a:pt x="43341" y="140773"/>
                  <a:pt x="96715" y="140676"/>
                </a:cubicBezTo>
                <a:cubicBezTo>
                  <a:pt x="150089" y="140773"/>
                  <a:pt x="193333" y="184017"/>
                  <a:pt x="193430" y="237392"/>
                </a:cubicBezTo>
                <a:close/>
                <a:moveTo>
                  <a:pt x="35169" y="61546"/>
                </a:moveTo>
                <a:cubicBezTo>
                  <a:pt x="35169" y="27555"/>
                  <a:pt x="62724" y="0"/>
                  <a:pt x="96715" y="0"/>
                </a:cubicBezTo>
                <a:cubicBezTo>
                  <a:pt x="130706" y="0"/>
                  <a:pt x="158261" y="27555"/>
                  <a:pt x="158261" y="61546"/>
                </a:cubicBezTo>
                <a:cubicBezTo>
                  <a:pt x="158261" y="95537"/>
                  <a:pt x="130706" y="123092"/>
                  <a:pt x="96715" y="123092"/>
                </a:cubicBezTo>
                <a:cubicBezTo>
                  <a:pt x="62724" y="123092"/>
                  <a:pt x="35169" y="95537"/>
                  <a:pt x="35169" y="61546"/>
                </a:cubicBezTo>
              </a:path>
            </a:pathLst>
          </a:custGeom>
          <a:solidFill>
            <a:srgbClr val="96969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1" name="Rounded Rectangle 36"/>
          <p:cNvSpPr/>
          <p:nvPr/>
        </p:nvSpPr>
        <p:spPr>
          <a:xfrm>
            <a:off x="2686684" y="3564509"/>
            <a:ext cx="263300" cy="263549"/>
          </a:xfrm>
          <a:custGeom>
            <a:avLst/>
            <a:gdLst/>
            <a:ahLst/>
            <a:cxnLst/>
            <a:rect l="0" t="0" r="0" b="0"/>
            <a:pathLst>
              <a:path w="263300" h="263549">
                <a:moveTo>
                  <a:pt x="164888" y="76920"/>
                </a:moveTo>
                <a:cubicBezTo>
                  <a:pt x="164888" y="82990"/>
                  <a:pt x="159967" y="87911"/>
                  <a:pt x="153897" y="87911"/>
                </a:cubicBezTo>
                <a:cubicBezTo>
                  <a:pt x="147827" y="87911"/>
                  <a:pt x="142907" y="82990"/>
                  <a:pt x="142907" y="76920"/>
                </a:cubicBezTo>
                <a:lnTo>
                  <a:pt x="142907" y="43993"/>
                </a:lnTo>
                <a:cubicBezTo>
                  <a:pt x="142907" y="31376"/>
                  <a:pt x="133532" y="22013"/>
                  <a:pt x="120926" y="22013"/>
                </a:cubicBezTo>
                <a:lnTo>
                  <a:pt x="40696" y="22013"/>
                </a:lnTo>
                <a:cubicBezTo>
                  <a:pt x="30277" y="22013"/>
                  <a:pt x="22013" y="30277"/>
                  <a:pt x="22013" y="40696"/>
                </a:cubicBezTo>
                <a:lnTo>
                  <a:pt x="22013" y="197056"/>
                </a:lnTo>
                <a:lnTo>
                  <a:pt x="146358" y="197056"/>
                </a:lnTo>
                <a:cubicBezTo>
                  <a:pt x="147010" y="197058"/>
                  <a:pt x="147661" y="197116"/>
                  <a:pt x="148303" y="197232"/>
                </a:cubicBezTo>
                <a:cubicBezTo>
                  <a:pt x="130225" y="210621"/>
                  <a:pt x="118436" y="230845"/>
                  <a:pt x="115695" y="253173"/>
                </a:cubicBezTo>
                <a:lnTo>
                  <a:pt x="33003" y="253173"/>
                </a:lnTo>
                <a:cubicBezTo>
                  <a:pt x="14793" y="253173"/>
                  <a:pt x="32" y="238412"/>
                  <a:pt x="32" y="220202"/>
                </a:cubicBezTo>
                <a:lnTo>
                  <a:pt x="32" y="40696"/>
                </a:lnTo>
                <a:cubicBezTo>
                  <a:pt x="0" y="29901"/>
                  <a:pt x="4273" y="19540"/>
                  <a:pt x="11906" y="11906"/>
                </a:cubicBezTo>
                <a:cubicBezTo>
                  <a:pt x="19540" y="4273"/>
                  <a:pt x="29901" y="0"/>
                  <a:pt x="40696" y="32"/>
                </a:cubicBezTo>
                <a:lnTo>
                  <a:pt x="120926" y="32"/>
                </a:lnTo>
                <a:cubicBezTo>
                  <a:pt x="145676" y="32"/>
                  <a:pt x="164888" y="19243"/>
                  <a:pt x="164888" y="43993"/>
                </a:cubicBezTo>
                <a:close/>
                <a:moveTo>
                  <a:pt x="90713" y="102352"/>
                </a:moveTo>
                <a:lnTo>
                  <a:pt x="82460" y="77569"/>
                </a:lnTo>
                <a:lnTo>
                  <a:pt x="74195" y="102352"/>
                </a:lnTo>
                <a:close/>
                <a:moveTo>
                  <a:pt x="101319" y="64655"/>
                </a:moveTo>
                <a:lnTo>
                  <a:pt x="116310" y="109628"/>
                </a:lnTo>
                <a:lnTo>
                  <a:pt x="116475" y="110111"/>
                </a:lnTo>
                <a:lnTo>
                  <a:pt x="124937" y="135521"/>
                </a:lnTo>
                <a:cubicBezTo>
                  <a:pt x="126700" y="141230"/>
                  <a:pt x="123578" y="147301"/>
                  <a:pt x="117910" y="149190"/>
                </a:cubicBezTo>
                <a:cubicBezTo>
                  <a:pt x="112241" y="151078"/>
                  <a:pt x="106103" y="148092"/>
                  <a:pt x="104089" y="142467"/>
                </a:cubicBezTo>
                <a:lnTo>
                  <a:pt x="98044" y="124333"/>
                </a:lnTo>
                <a:lnTo>
                  <a:pt x="66864" y="124333"/>
                </a:lnTo>
                <a:lnTo>
                  <a:pt x="60820" y="142467"/>
                </a:lnTo>
                <a:cubicBezTo>
                  <a:pt x="58806" y="148092"/>
                  <a:pt x="52667" y="151078"/>
                  <a:pt x="46998" y="149190"/>
                </a:cubicBezTo>
                <a:cubicBezTo>
                  <a:pt x="41330" y="147301"/>
                  <a:pt x="38208" y="141230"/>
                  <a:pt x="39971" y="135521"/>
                </a:cubicBezTo>
                <a:lnTo>
                  <a:pt x="48433" y="110111"/>
                </a:lnTo>
                <a:cubicBezTo>
                  <a:pt x="48485" y="109949"/>
                  <a:pt x="48539" y="109788"/>
                  <a:pt x="48598" y="109628"/>
                </a:cubicBezTo>
                <a:lnTo>
                  <a:pt x="63589" y="64666"/>
                </a:lnTo>
                <a:cubicBezTo>
                  <a:pt x="66303" y="56554"/>
                  <a:pt x="73900" y="51084"/>
                  <a:pt x="82454" y="51084"/>
                </a:cubicBezTo>
                <a:cubicBezTo>
                  <a:pt x="91009" y="51084"/>
                  <a:pt x="98605" y="56554"/>
                  <a:pt x="101319" y="64666"/>
                </a:cubicBezTo>
                <a:close/>
                <a:moveTo>
                  <a:pt x="159140" y="138895"/>
                </a:moveTo>
                <a:cubicBezTo>
                  <a:pt x="159142" y="117720"/>
                  <a:pt x="176309" y="100555"/>
                  <a:pt x="197485" y="100555"/>
                </a:cubicBezTo>
                <a:cubicBezTo>
                  <a:pt x="218661" y="100555"/>
                  <a:pt x="235828" y="117720"/>
                  <a:pt x="235830" y="138895"/>
                </a:cubicBezTo>
                <a:cubicBezTo>
                  <a:pt x="235833" y="160078"/>
                  <a:pt x="218662" y="177250"/>
                  <a:pt x="197479" y="177250"/>
                </a:cubicBezTo>
                <a:cubicBezTo>
                  <a:pt x="176297" y="177250"/>
                  <a:pt x="159126" y="160078"/>
                  <a:pt x="159129" y="138895"/>
                </a:cubicBezTo>
                <a:close/>
                <a:moveTo>
                  <a:pt x="263208" y="258020"/>
                </a:moveTo>
                <a:cubicBezTo>
                  <a:pt x="263300" y="259466"/>
                  <a:pt x="262782" y="260884"/>
                  <a:pt x="261779" y="261928"/>
                </a:cubicBezTo>
                <a:cubicBezTo>
                  <a:pt x="260776" y="262973"/>
                  <a:pt x="259380" y="263549"/>
                  <a:pt x="257932" y="263515"/>
                </a:cubicBezTo>
                <a:lnTo>
                  <a:pt x="137038" y="263515"/>
                </a:lnTo>
                <a:cubicBezTo>
                  <a:pt x="135590" y="263549"/>
                  <a:pt x="134194" y="262973"/>
                  <a:pt x="133191" y="261928"/>
                </a:cubicBezTo>
                <a:cubicBezTo>
                  <a:pt x="132188" y="260884"/>
                  <a:pt x="131670" y="259466"/>
                  <a:pt x="131763" y="258020"/>
                </a:cubicBezTo>
                <a:cubicBezTo>
                  <a:pt x="134482" y="223780"/>
                  <a:pt x="163137" y="197425"/>
                  <a:pt x="197485" y="197573"/>
                </a:cubicBezTo>
                <a:cubicBezTo>
                  <a:pt x="231833" y="197425"/>
                  <a:pt x="260488" y="223780"/>
                  <a:pt x="263208" y="258020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Rounded Rectangle 37"/>
          <p:cNvSpPr/>
          <p:nvPr/>
        </p:nvSpPr>
        <p:spPr>
          <a:xfrm>
            <a:off x="5482225" y="3405994"/>
            <a:ext cx="263840" cy="263769"/>
          </a:xfrm>
          <a:custGeom>
            <a:avLst/>
            <a:gdLst/>
            <a:ahLst/>
            <a:cxnLst/>
            <a:rect l="0" t="0" r="0" b="0"/>
            <a:pathLst>
              <a:path w="263840" h="263769">
                <a:moveTo>
                  <a:pt x="4357" y="192331"/>
                </a:moveTo>
                <a:cubicBezTo>
                  <a:pt x="3146" y="192303"/>
                  <a:pt x="1997" y="191788"/>
                  <a:pt x="1170" y="190902"/>
                </a:cubicBezTo>
                <a:cubicBezTo>
                  <a:pt x="395" y="190028"/>
                  <a:pt x="0" y="188881"/>
                  <a:pt x="71" y="187715"/>
                </a:cubicBezTo>
                <a:cubicBezTo>
                  <a:pt x="979" y="177249"/>
                  <a:pt x="3811" y="167040"/>
                  <a:pt x="8424" y="157602"/>
                </a:cubicBezTo>
                <a:cubicBezTo>
                  <a:pt x="14469" y="145622"/>
                  <a:pt x="39966" y="137269"/>
                  <a:pt x="71838" y="125510"/>
                </a:cubicBezTo>
                <a:cubicBezTo>
                  <a:pt x="75200" y="124269"/>
                  <a:pt x="77435" y="121070"/>
                  <a:pt x="77444" y="117487"/>
                </a:cubicBezTo>
                <a:lnTo>
                  <a:pt x="77444" y="112431"/>
                </a:lnTo>
                <a:cubicBezTo>
                  <a:pt x="77434" y="111679"/>
                  <a:pt x="77116" y="110964"/>
                  <a:pt x="76564" y="110453"/>
                </a:cubicBezTo>
                <a:cubicBezTo>
                  <a:pt x="76022" y="109961"/>
                  <a:pt x="75318" y="109687"/>
                  <a:pt x="74586" y="109684"/>
                </a:cubicBezTo>
                <a:cubicBezTo>
                  <a:pt x="60044" y="110823"/>
                  <a:pt x="45511" y="107363"/>
                  <a:pt x="33042" y="99792"/>
                </a:cubicBezTo>
                <a:cubicBezTo>
                  <a:pt x="31956" y="99114"/>
                  <a:pt x="31231" y="97985"/>
                  <a:pt x="31064" y="96715"/>
                </a:cubicBezTo>
                <a:cubicBezTo>
                  <a:pt x="30866" y="95469"/>
                  <a:pt x="31275" y="94203"/>
                  <a:pt x="32163" y="93308"/>
                </a:cubicBezTo>
                <a:cubicBezTo>
                  <a:pt x="37548" y="87923"/>
                  <a:pt x="41285" y="80229"/>
                  <a:pt x="42934" y="56820"/>
                </a:cubicBezTo>
                <a:cubicBezTo>
                  <a:pt x="45791" y="14837"/>
                  <a:pt x="74366" y="0"/>
                  <a:pt x="98985" y="0"/>
                </a:cubicBezTo>
                <a:cubicBezTo>
                  <a:pt x="123603" y="0"/>
                  <a:pt x="152178" y="14837"/>
                  <a:pt x="154816" y="56820"/>
                </a:cubicBezTo>
                <a:cubicBezTo>
                  <a:pt x="156684" y="80229"/>
                  <a:pt x="160421" y="87373"/>
                  <a:pt x="165806" y="93308"/>
                </a:cubicBezTo>
                <a:cubicBezTo>
                  <a:pt x="166695" y="94203"/>
                  <a:pt x="167103" y="95469"/>
                  <a:pt x="166905" y="96715"/>
                </a:cubicBezTo>
                <a:cubicBezTo>
                  <a:pt x="166739" y="97985"/>
                  <a:pt x="166013" y="99114"/>
                  <a:pt x="164927" y="99792"/>
                </a:cubicBezTo>
                <a:cubicBezTo>
                  <a:pt x="162050" y="101567"/>
                  <a:pt x="159037" y="103111"/>
                  <a:pt x="155915" y="104408"/>
                </a:cubicBezTo>
                <a:lnTo>
                  <a:pt x="137451" y="104408"/>
                </a:lnTo>
                <a:cubicBezTo>
                  <a:pt x="119242" y="104408"/>
                  <a:pt x="104480" y="119170"/>
                  <a:pt x="104480" y="137379"/>
                </a:cubicBezTo>
                <a:lnTo>
                  <a:pt x="104480" y="189584"/>
                </a:lnTo>
                <a:cubicBezTo>
                  <a:pt x="104480" y="191101"/>
                  <a:pt x="103250" y="192331"/>
                  <a:pt x="101732" y="192331"/>
                </a:cubicBezTo>
                <a:close/>
                <a:moveTo>
                  <a:pt x="263840" y="241788"/>
                </a:moveTo>
                <a:cubicBezTo>
                  <a:pt x="263840" y="253928"/>
                  <a:pt x="253999" y="263769"/>
                  <a:pt x="241860" y="263769"/>
                </a:cubicBezTo>
                <a:lnTo>
                  <a:pt x="142946" y="263769"/>
                </a:lnTo>
                <a:cubicBezTo>
                  <a:pt x="130807" y="263769"/>
                  <a:pt x="120965" y="253928"/>
                  <a:pt x="120965" y="241788"/>
                </a:cubicBezTo>
                <a:lnTo>
                  <a:pt x="120965" y="142875"/>
                </a:lnTo>
                <a:cubicBezTo>
                  <a:pt x="120965" y="130735"/>
                  <a:pt x="130807" y="120894"/>
                  <a:pt x="142946" y="120894"/>
                </a:cubicBezTo>
                <a:lnTo>
                  <a:pt x="241860" y="120894"/>
                </a:lnTo>
                <a:cubicBezTo>
                  <a:pt x="253999" y="120894"/>
                  <a:pt x="263840" y="130735"/>
                  <a:pt x="263840" y="142875"/>
                </a:cubicBezTo>
                <a:close/>
                <a:moveTo>
                  <a:pt x="142946" y="239040"/>
                </a:moveTo>
                <a:cubicBezTo>
                  <a:pt x="142946" y="240558"/>
                  <a:pt x="144176" y="241788"/>
                  <a:pt x="145694" y="241788"/>
                </a:cubicBezTo>
                <a:lnTo>
                  <a:pt x="239112" y="241788"/>
                </a:lnTo>
                <a:cubicBezTo>
                  <a:pt x="239850" y="241819"/>
                  <a:pt x="240567" y="241540"/>
                  <a:pt x="241090" y="241018"/>
                </a:cubicBezTo>
                <a:cubicBezTo>
                  <a:pt x="241612" y="240496"/>
                  <a:pt x="241891" y="239778"/>
                  <a:pt x="241860" y="239040"/>
                </a:cubicBezTo>
                <a:lnTo>
                  <a:pt x="241860" y="145622"/>
                </a:lnTo>
                <a:cubicBezTo>
                  <a:pt x="241860" y="144105"/>
                  <a:pt x="240630" y="142875"/>
                  <a:pt x="239112" y="142875"/>
                </a:cubicBezTo>
                <a:lnTo>
                  <a:pt x="145694" y="142875"/>
                </a:lnTo>
                <a:cubicBezTo>
                  <a:pt x="144176" y="142875"/>
                  <a:pt x="142946" y="144105"/>
                  <a:pt x="142946" y="145622"/>
                </a:cubicBezTo>
                <a:close/>
                <a:moveTo>
                  <a:pt x="228122" y="173098"/>
                </a:moveTo>
                <a:cubicBezTo>
                  <a:pt x="228122" y="177650"/>
                  <a:pt x="224431" y="181341"/>
                  <a:pt x="219879" y="181341"/>
                </a:cubicBezTo>
                <a:lnTo>
                  <a:pt x="167675" y="181341"/>
                </a:lnTo>
                <a:cubicBezTo>
                  <a:pt x="163122" y="181341"/>
                  <a:pt x="159432" y="177650"/>
                  <a:pt x="159432" y="173098"/>
                </a:cubicBezTo>
                <a:cubicBezTo>
                  <a:pt x="159432" y="168546"/>
                  <a:pt x="163122" y="164855"/>
                  <a:pt x="167675" y="164855"/>
                </a:cubicBezTo>
                <a:lnTo>
                  <a:pt x="219879" y="164855"/>
                </a:lnTo>
                <a:cubicBezTo>
                  <a:pt x="224431" y="164855"/>
                  <a:pt x="228122" y="168546"/>
                  <a:pt x="228122" y="173098"/>
                </a:cubicBezTo>
                <a:close/>
                <a:moveTo>
                  <a:pt x="159432" y="206069"/>
                </a:moveTo>
                <a:cubicBezTo>
                  <a:pt x="159432" y="201517"/>
                  <a:pt x="163122" y="197826"/>
                  <a:pt x="167675" y="197826"/>
                </a:cubicBezTo>
                <a:lnTo>
                  <a:pt x="192403" y="197826"/>
                </a:lnTo>
                <a:cubicBezTo>
                  <a:pt x="196955" y="197826"/>
                  <a:pt x="200646" y="201517"/>
                  <a:pt x="200646" y="206069"/>
                </a:cubicBezTo>
                <a:cubicBezTo>
                  <a:pt x="200646" y="210622"/>
                  <a:pt x="196955" y="214312"/>
                  <a:pt x="192403" y="214312"/>
                </a:cubicBezTo>
                <a:lnTo>
                  <a:pt x="167675" y="214312"/>
                </a:lnTo>
                <a:cubicBezTo>
                  <a:pt x="163122" y="214312"/>
                  <a:pt x="159432" y="210622"/>
                  <a:pt x="159432" y="206069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Rounded Rectangle 38"/>
          <p:cNvSpPr/>
          <p:nvPr/>
        </p:nvSpPr>
        <p:spPr>
          <a:xfrm>
            <a:off x="5482296" y="1876132"/>
            <a:ext cx="264556" cy="263813"/>
          </a:xfrm>
          <a:custGeom>
            <a:avLst/>
            <a:gdLst/>
            <a:ahLst/>
            <a:cxnLst/>
            <a:rect l="0" t="0" r="0" b="0"/>
            <a:pathLst>
              <a:path w="264556" h="263813">
                <a:moveTo>
                  <a:pt x="133093" y="185407"/>
                </a:moveTo>
                <a:cubicBezTo>
                  <a:pt x="132629" y="186309"/>
                  <a:pt x="131689" y="186864"/>
                  <a:pt x="130675" y="186836"/>
                </a:cubicBezTo>
                <a:lnTo>
                  <a:pt x="5495" y="186836"/>
                </a:lnTo>
                <a:cubicBezTo>
                  <a:pt x="2460" y="186836"/>
                  <a:pt x="0" y="184376"/>
                  <a:pt x="0" y="181341"/>
                </a:cubicBezTo>
                <a:cubicBezTo>
                  <a:pt x="202" y="168103"/>
                  <a:pt x="3003" y="155033"/>
                  <a:pt x="8242" y="142875"/>
                </a:cubicBezTo>
                <a:cubicBezTo>
                  <a:pt x="14177" y="130565"/>
                  <a:pt x="33630" y="123422"/>
                  <a:pt x="60447" y="113530"/>
                </a:cubicBezTo>
                <a:lnTo>
                  <a:pt x="67371" y="111002"/>
                </a:lnTo>
                <a:cubicBezTo>
                  <a:pt x="68181" y="110026"/>
                  <a:pt x="68713" y="108849"/>
                  <a:pt x="68909" y="107595"/>
                </a:cubicBezTo>
                <a:cubicBezTo>
                  <a:pt x="69938" y="102776"/>
                  <a:pt x="69672" y="97771"/>
                  <a:pt x="68140" y="93088"/>
                </a:cubicBezTo>
                <a:cubicBezTo>
                  <a:pt x="56321" y="80330"/>
                  <a:pt x="50487" y="63146"/>
                  <a:pt x="52094" y="45829"/>
                </a:cubicBezTo>
                <a:cubicBezTo>
                  <a:pt x="51120" y="34182"/>
                  <a:pt x="55008" y="22650"/>
                  <a:pt x="62835" y="13969"/>
                </a:cubicBezTo>
                <a:cubicBezTo>
                  <a:pt x="70662" y="5288"/>
                  <a:pt x="81732" y="232"/>
                  <a:pt x="93418" y="0"/>
                </a:cubicBezTo>
                <a:cubicBezTo>
                  <a:pt x="105085" y="262"/>
                  <a:pt x="116125" y="5331"/>
                  <a:pt x="123928" y="14008"/>
                </a:cubicBezTo>
                <a:cubicBezTo>
                  <a:pt x="131732" y="22686"/>
                  <a:pt x="135605" y="34200"/>
                  <a:pt x="134632" y="45829"/>
                </a:cubicBezTo>
                <a:cubicBezTo>
                  <a:pt x="136203" y="63228"/>
                  <a:pt x="130333" y="80479"/>
                  <a:pt x="118476" y="93308"/>
                </a:cubicBezTo>
                <a:cubicBezTo>
                  <a:pt x="117039" y="97936"/>
                  <a:pt x="116812" y="102855"/>
                  <a:pt x="117816" y="107595"/>
                </a:cubicBezTo>
                <a:cubicBezTo>
                  <a:pt x="118013" y="108849"/>
                  <a:pt x="118544" y="110026"/>
                  <a:pt x="119355" y="111002"/>
                </a:cubicBezTo>
                <a:lnTo>
                  <a:pt x="126279" y="113530"/>
                </a:lnTo>
                <a:cubicBezTo>
                  <a:pt x="137890" y="117493"/>
                  <a:pt x="149266" y="122116"/>
                  <a:pt x="160349" y="127378"/>
                </a:cubicBezTo>
                <a:cubicBezTo>
                  <a:pt x="160976" y="127695"/>
                  <a:pt x="161451" y="128249"/>
                  <a:pt x="161668" y="128917"/>
                </a:cubicBezTo>
                <a:cubicBezTo>
                  <a:pt x="161949" y="129622"/>
                  <a:pt x="161949" y="130409"/>
                  <a:pt x="161668" y="131115"/>
                </a:cubicBezTo>
                <a:close/>
                <a:moveTo>
                  <a:pt x="262010" y="240799"/>
                </a:moveTo>
                <a:cubicBezTo>
                  <a:pt x="264556" y="245691"/>
                  <a:pt x="264351" y="251559"/>
                  <a:pt x="261471" y="256261"/>
                </a:cubicBezTo>
                <a:cubicBezTo>
                  <a:pt x="258591" y="260964"/>
                  <a:pt x="253457" y="263813"/>
                  <a:pt x="247943" y="263769"/>
                </a:cubicBezTo>
                <a:lnTo>
                  <a:pt x="136720" y="263769"/>
                </a:lnTo>
                <a:cubicBezTo>
                  <a:pt x="131199" y="263769"/>
                  <a:pt x="126078" y="260893"/>
                  <a:pt x="123204" y="256179"/>
                </a:cubicBezTo>
                <a:cubicBezTo>
                  <a:pt x="120331" y="251466"/>
                  <a:pt x="120122" y="245595"/>
                  <a:pt x="122652" y="240689"/>
                </a:cubicBezTo>
                <a:lnTo>
                  <a:pt x="178264" y="134852"/>
                </a:lnTo>
                <a:cubicBezTo>
                  <a:pt x="181031" y="129652"/>
                  <a:pt x="186441" y="126403"/>
                  <a:pt x="192331" y="126403"/>
                </a:cubicBezTo>
                <a:cubicBezTo>
                  <a:pt x="198222" y="126403"/>
                  <a:pt x="203631" y="129652"/>
                  <a:pt x="206399" y="134852"/>
                </a:cubicBezTo>
                <a:close/>
                <a:moveTo>
                  <a:pt x="192331" y="167603"/>
                </a:moveTo>
                <a:cubicBezTo>
                  <a:pt x="187804" y="167662"/>
                  <a:pt x="184148" y="171318"/>
                  <a:pt x="184088" y="175846"/>
                </a:cubicBezTo>
                <a:lnTo>
                  <a:pt x="184088" y="203541"/>
                </a:lnTo>
                <a:cubicBezTo>
                  <a:pt x="184088" y="208094"/>
                  <a:pt x="187779" y="211784"/>
                  <a:pt x="192331" y="211784"/>
                </a:cubicBezTo>
                <a:cubicBezTo>
                  <a:pt x="196884" y="211784"/>
                  <a:pt x="200574" y="208094"/>
                  <a:pt x="200574" y="203541"/>
                </a:cubicBezTo>
                <a:lnTo>
                  <a:pt x="200574" y="176065"/>
                </a:lnTo>
                <a:cubicBezTo>
                  <a:pt x="200515" y="171538"/>
                  <a:pt x="196859" y="167882"/>
                  <a:pt x="192331" y="167823"/>
                </a:cubicBezTo>
                <a:close/>
                <a:moveTo>
                  <a:pt x="192331" y="244536"/>
                </a:moveTo>
                <a:cubicBezTo>
                  <a:pt x="198316" y="244537"/>
                  <a:pt x="203202" y="239749"/>
                  <a:pt x="203322" y="233765"/>
                </a:cubicBezTo>
                <a:cubicBezTo>
                  <a:pt x="203322" y="227695"/>
                  <a:pt x="198401" y="222775"/>
                  <a:pt x="192331" y="222775"/>
                </a:cubicBezTo>
                <a:cubicBezTo>
                  <a:pt x="186261" y="222775"/>
                  <a:pt x="181341" y="227695"/>
                  <a:pt x="181341" y="233765"/>
                </a:cubicBezTo>
                <a:cubicBezTo>
                  <a:pt x="181341" y="239835"/>
                  <a:pt x="186261" y="244755"/>
                  <a:pt x="192331" y="244755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4" name="Rounded Rectangle 39"/>
          <p:cNvSpPr/>
          <p:nvPr/>
        </p:nvSpPr>
        <p:spPr>
          <a:xfrm>
            <a:off x="2686319" y="1717871"/>
            <a:ext cx="263792" cy="263769"/>
          </a:xfrm>
          <a:custGeom>
            <a:avLst/>
            <a:gdLst/>
            <a:ahLst/>
            <a:cxnLst/>
            <a:rect l="0" t="0" r="0" b="0"/>
            <a:pathLst>
              <a:path w="263792" h="263769">
                <a:moveTo>
                  <a:pt x="179935" y="100232"/>
                </a:moveTo>
                <a:cubicBezTo>
                  <a:pt x="181052" y="100778"/>
                  <a:pt x="181710" y="101962"/>
                  <a:pt x="181584" y="103199"/>
                </a:cubicBezTo>
                <a:cubicBezTo>
                  <a:pt x="181404" y="104392"/>
                  <a:pt x="180468" y="105328"/>
                  <a:pt x="179276" y="105507"/>
                </a:cubicBezTo>
                <a:cubicBezTo>
                  <a:pt x="173429" y="106400"/>
                  <a:pt x="167686" y="107873"/>
                  <a:pt x="162131" y="109903"/>
                </a:cubicBezTo>
                <a:cubicBezTo>
                  <a:pt x="160884" y="110397"/>
                  <a:pt x="159466" y="109877"/>
                  <a:pt x="158834" y="108694"/>
                </a:cubicBezTo>
                <a:cubicBezTo>
                  <a:pt x="150921" y="95066"/>
                  <a:pt x="132896" y="88142"/>
                  <a:pt x="116741" y="82208"/>
                </a:cubicBezTo>
                <a:cubicBezTo>
                  <a:pt x="115940" y="81921"/>
                  <a:pt x="115326" y="81267"/>
                  <a:pt x="115092" y="80449"/>
                </a:cubicBezTo>
                <a:cubicBezTo>
                  <a:pt x="114701" y="79729"/>
                  <a:pt x="114701" y="78861"/>
                  <a:pt x="115092" y="78141"/>
                </a:cubicBezTo>
                <a:cubicBezTo>
                  <a:pt x="122491" y="66238"/>
                  <a:pt x="126058" y="52351"/>
                  <a:pt x="125313" y="38356"/>
                </a:cubicBezTo>
                <a:cubicBezTo>
                  <a:pt x="125392" y="27370"/>
                  <a:pt x="122176" y="16613"/>
                  <a:pt x="116081" y="7473"/>
                </a:cubicBezTo>
                <a:cubicBezTo>
                  <a:pt x="115653" y="6796"/>
                  <a:pt x="115528" y="5971"/>
                  <a:pt x="115736" y="5198"/>
                </a:cubicBezTo>
                <a:cubicBezTo>
                  <a:pt x="115945" y="4425"/>
                  <a:pt x="116469" y="3775"/>
                  <a:pt x="117180" y="3407"/>
                </a:cubicBezTo>
                <a:cubicBezTo>
                  <a:pt x="121773" y="1186"/>
                  <a:pt x="126806" y="22"/>
                  <a:pt x="131907" y="0"/>
                </a:cubicBezTo>
                <a:cubicBezTo>
                  <a:pt x="141705" y="180"/>
                  <a:pt x="150992" y="4402"/>
                  <a:pt x="157568" y="11666"/>
                </a:cubicBezTo>
                <a:cubicBezTo>
                  <a:pt x="164145" y="18930"/>
                  <a:pt x="167427" y="28589"/>
                  <a:pt x="166637" y="38356"/>
                </a:cubicBezTo>
                <a:cubicBezTo>
                  <a:pt x="167922" y="52710"/>
                  <a:pt x="163048" y="66933"/>
                  <a:pt x="153229" y="77482"/>
                </a:cubicBezTo>
                <a:cubicBezTo>
                  <a:pt x="152009" y="81759"/>
                  <a:pt x="152240" y="86319"/>
                  <a:pt x="153888" y="90450"/>
                </a:cubicBezTo>
                <a:lnTo>
                  <a:pt x="159054" y="92319"/>
                </a:lnTo>
                <a:cubicBezTo>
                  <a:pt x="166747" y="95176"/>
                  <a:pt x="173671" y="97704"/>
                  <a:pt x="179935" y="100232"/>
                </a:cubicBezTo>
                <a:close/>
                <a:moveTo>
                  <a:pt x="114213" y="152326"/>
                </a:moveTo>
                <a:cubicBezTo>
                  <a:pt x="113742" y="153288"/>
                  <a:pt x="112755" y="153888"/>
                  <a:pt x="111685" y="153865"/>
                </a:cubicBezTo>
                <a:lnTo>
                  <a:pt x="5518" y="153865"/>
                </a:lnTo>
                <a:cubicBezTo>
                  <a:pt x="2483" y="153865"/>
                  <a:pt x="23" y="151405"/>
                  <a:pt x="23" y="148370"/>
                </a:cubicBezTo>
                <a:cubicBezTo>
                  <a:pt x="0" y="137356"/>
                  <a:pt x="2166" y="126447"/>
                  <a:pt x="6397" y="116278"/>
                </a:cubicBezTo>
                <a:cubicBezTo>
                  <a:pt x="11343" y="106277"/>
                  <a:pt x="27389" y="100452"/>
                  <a:pt x="49370" y="92319"/>
                </a:cubicBezTo>
                <a:lnTo>
                  <a:pt x="54975" y="90231"/>
                </a:lnTo>
                <a:cubicBezTo>
                  <a:pt x="56588" y="85973"/>
                  <a:pt x="56780" y="81308"/>
                  <a:pt x="55524" y="76932"/>
                </a:cubicBezTo>
                <a:cubicBezTo>
                  <a:pt x="45872" y="66516"/>
                  <a:pt x="41081" y="52501"/>
                  <a:pt x="42336" y="38356"/>
                </a:cubicBezTo>
                <a:cubicBezTo>
                  <a:pt x="41546" y="28608"/>
                  <a:pt x="44813" y="18965"/>
                  <a:pt x="51366" y="11705"/>
                </a:cubicBezTo>
                <a:cubicBezTo>
                  <a:pt x="57919" y="4445"/>
                  <a:pt x="67177" y="210"/>
                  <a:pt x="76955" y="0"/>
                </a:cubicBezTo>
                <a:cubicBezTo>
                  <a:pt x="86733" y="210"/>
                  <a:pt x="95991" y="4445"/>
                  <a:pt x="102544" y="11705"/>
                </a:cubicBezTo>
                <a:cubicBezTo>
                  <a:pt x="109097" y="18965"/>
                  <a:pt x="112365" y="28608"/>
                  <a:pt x="111575" y="38356"/>
                </a:cubicBezTo>
                <a:cubicBezTo>
                  <a:pt x="112861" y="52710"/>
                  <a:pt x="107986" y="66933"/>
                  <a:pt x="98167" y="77482"/>
                </a:cubicBezTo>
                <a:cubicBezTo>
                  <a:pt x="96947" y="81759"/>
                  <a:pt x="97179" y="86319"/>
                  <a:pt x="98826" y="90450"/>
                </a:cubicBezTo>
                <a:cubicBezTo>
                  <a:pt x="117070" y="97154"/>
                  <a:pt x="138941" y="103529"/>
                  <a:pt x="146085" y="114519"/>
                </a:cubicBezTo>
                <a:cubicBezTo>
                  <a:pt x="146500" y="115129"/>
                  <a:pt x="146652" y="115881"/>
                  <a:pt x="146508" y="116604"/>
                </a:cubicBezTo>
                <a:cubicBezTo>
                  <a:pt x="146363" y="117328"/>
                  <a:pt x="145933" y="117963"/>
                  <a:pt x="145316" y="118366"/>
                </a:cubicBezTo>
                <a:cubicBezTo>
                  <a:pt x="132115" y="126722"/>
                  <a:pt x="121379" y="138444"/>
                  <a:pt x="114213" y="152326"/>
                </a:cubicBezTo>
                <a:close/>
                <a:moveTo>
                  <a:pt x="263792" y="192331"/>
                </a:moveTo>
                <a:cubicBezTo>
                  <a:pt x="263792" y="231785"/>
                  <a:pt x="231808" y="263769"/>
                  <a:pt x="192354" y="263769"/>
                </a:cubicBezTo>
                <a:cubicBezTo>
                  <a:pt x="152901" y="263769"/>
                  <a:pt x="120917" y="231785"/>
                  <a:pt x="120917" y="192331"/>
                </a:cubicBezTo>
                <a:cubicBezTo>
                  <a:pt x="120917" y="152877"/>
                  <a:pt x="152901" y="120894"/>
                  <a:pt x="192354" y="120894"/>
                </a:cubicBezTo>
                <a:cubicBezTo>
                  <a:pt x="231783" y="120954"/>
                  <a:pt x="263731" y="152902"/>
                  <a:pt x="263792" y="192331"/>
                </a:cubicBezTo>
                <a:close/>
                <a:moveTo>
                  <a:pt x="145316" y="186836"/>
                </a:moveTo>
                <a:cubicBezTo>
                  <a:pt x="142101" y="190054"/>
                  <a:pt x="142101" y="195268"/>
                  <a:pt x="145316" y="198486"/>
                </a:cubicBezTo>
                <a:lnTo>
                  <a:pt x="167296" y="220467"/>
                </a:lnTo>
                <a:cubicBezTo>
                  <a:pt x="170515" y="223681"/>
                  <a:pt x="175728" y="223681"/>
                  <a:pt x="178946" y="220467"/>
                </a:cubicBezTo>
                <a:cubicBezTo>
                  <a:pt x="182160" y="217248"/>
                  <a:pt x="182160" y="212035"/>
                  <a:pt x="178946" y="208817"/>
                </a:cubicBezTo>
                <a:lnTo>
                  <a:pt x="164878" y="194309"/>
                </a:lnTo>
                <a:cubicBezTo>
                  <a:pt x="164341" y="193792"/>
                  <a:pt x="164038" y="193078"/>
                  <a:pt x="164038" y="192331"/>
                </a:cubicBezTo>
                <a:cubicBezTo>
                  <a:pt x="164038" y="191585"/>
                  <a:pt x="164341" y="190871"/>
                  <a:pt x="164878" y="190353"/>
                </a:cubicBezTo>
                <a:lnTo>
                  <a:pt x="178946" y="175846"/>
                </a:lnTo>
                <a:cubicBezTo>
                  <a:pt x="180824" y="172542"/>
                  <a:pt x="180201" y="168383"/>
                  <a:pt x="177437" y="165776"/>
                </a:cubicBezTo>
                <a:cubicBezTo>
                  <a:pt x="174673" y="163168"/>
                  <a:pt x="170485" y="162788"/>
                  <a:pt x="167296" y="164855"/>
                </a:cubicBezTo>
                <a:close/>
                <a:moveTo>
                  <a:pt x="239393" y="198486"/>
                </a:moveTo>
                <a:cubicBezTo>
                  <a:pt x="242607" y="195268"/>
                  <a:pt x="242607" y="190054"/>
                  <a:pt x="239393" y="186836"/>
                </a:cubicBezTo>
                <a:lnTo>
                  <a:pt x="217413" y="164855"/>
                </a:lnTo>
                <a:cubicBezTo>
                  <a:pt x="215722" y="161882"/>
                  <a:pt x="212371" y="160262"/>
                  <a:pt x="208991" y="160783"/>
                </a:cubicBezTo>
                <a:cubicBezTo>
                  <a:pt x="205611" y="161304"/>
                  <a:pt x="202904" y="163858"/>
                  <a:pt x="202187" y="167202"/>
                </a:cubicBezTo>
                <a:cubicBezTo>
                  <a:pt x="201470" y="170546"/>
                  <a:pt x="202893" y="173985"/>
                  <a:pt x="205763" y="175846"/>
                </a:cubicBezTo>
                <a:lnTo>
                  <a:pt x="219830" y="190353"/>
                </a:lnTo>
                <a:cubicBezTo>
                  <a:pt x="220368" y="190871"/>
                  <a:pt x="220671" y="191585"/>
                  <a:pt x="220671" y="192331"/>
                </a:cubicBezTo>
                <a:cubicBezTo>
                  <a:pt x="220671" y="193078"/>
                  <a:pt x="220368" y="193792"/>
                  <a:pt x="219830" y="194309"/>
                </a:cubicBezTo>
                <a:lnTo>
                  <a:pt x="205763" y="208157"/>
                </a:lnTo>
                <a:cubicBezTo>
                  <a:pt x="202549" y="211376"/>
                  <a:pt x="202549" y="216589"/>
                  <a:pt x="205763" y="219807"/>
                </a:cubicBezTo>
                <a:cubicBezTo>
                  <a:pt x="208981" y="223021"/>
                  <a:pt x="214194" y="223021"/>
                  <a:pt x="217413" y="219807"/>
                </a:cubicBezTo>
                <a:close/>
              </a:path>
            </a:pathLst>
          </a:custGeom>
          <a:solidFill>
            <a:srgbClr val="BA5DE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TextBox 40"/>
          <p:cNvSpPr txBox="1"/>
          <p:nvPr/>
        </p:nvSpPr>
        <p:spPr>
          <a:xfrm>
            <a:off x="5816404" y="3464023"/>
            <a:ext cx="883626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0">
                <a:solidFill>
                  <a:srgbClr val="3CC583"/>
                </a:solidFill>
                <a:latin typeface="Shantell Sans"/>
              </a:rPr>
              <a:t>Candidats</a:t>
            </a:r>
          </a:p>
        </p:txBody>
      </p:sp>
      <p:sp>
        <p:nvSpPr>
          <p:cNvPr id="86" name="TextBox 41"/>
          <p:cNvSpPr txBox="1"/>
          <p:nvPr/>
        </p:nvSpPr>
        <p:spPr>
          <a:xfrm>
            <a:off x="537277" y="3598984"/>
            <a:ext cx="1991457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 dirty="0" err="1">
                <a:solidFill>
                  <a:srgbClr val="E0CB15"/>
                </a:solidFill>
                <a:latin typeface="Shantell Sans"/>
              </a:rPr>
              <a:t>Système</a:t>
            </a:r>
            <a:r>
              <a:rPr sz="1300" b="0" dirty="0">
                <a:solidFill>
                  <a:srgbClr val="E0CB15"/>
                </a:solidFill>
                <a:latin typeface="Shantell Sans"/>
              </a:rPr>
              <a:t> de Scoring IA</a:t>
            </a:r>
          </a:p>
        </p:txBody>
      </p:sp>
      <p:sp>
        <p:nvSpPr>
          <p:cNvPr id="87" name="TextBox 42"/>
          <p:cNvSpPr txBox="1"/>
          <p:nvPr/>
        </p:nvSpPr>
        <p:spPr>
          <a:xfrm>
            <a:off x="3710734" y="2883731"/>
            <a:ext cx="962757" cy="7754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0" dirty="0">
                <a:solidFill>
                  <a:srgbClr val="969696"/>
                </a:solidFill>
                <a:latin typeface="Shantell Sans"/>
              </a:rPr>
              <a:t>Plateforme
Web
</a:t>
            </a:r>
            <a:r>
              <a:rPr sz="1300" b="0" dirty="0" err="1">
                <a:solidFill>
                  <a:srgbClr val="969696"/>
                </a:solidFill>
                <a:latin typeface="Shantell Sans"/>
              </a:rPr>
              <a:t>Intelligente</a:t>
            </a:r>
            <a:endParaRPr sz="1300" b="0" dirty="0">
              <a:solidFill>
                <a:srgbClr val="969696"/>
              </a:solidFill>
              <a:latin typeface="Shantell Sans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5816404" y="1934162"/>
            <a:ext cx="2360734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0">
                <a:solidFill>
                  <a:srgbClr val="4E88E7"/>
                </a:solidFill>
                <a:latin typeface="Shantell Sans"/>
              </a:rPr>
              <a:t>Notifications Automatiques</a:t>
            </a:r>
          </a:p>
        </p:txBody>
      </p:sp>
      <p:sp>
        <p:nvSpPr>
          <p:cNvPr id="89" name="TextBox 44"/>
          <p:cNvSpPr txBox="1"/>
          <p:nvPr/>
        </p:nvSpPr>
        <p:spPr>
          <a:xfrm>
            <a:off x="1705033" y="1775900"/>
            <a:ext cx="949569" cy="2584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0">
                <a:solidFill>
                  <a:srgbClr val="BA5DE5"/>
                </a:solidFill>
                <a:latin typeface="Shantell Sans"/>
              </a:rPr>
              <a:t>Recruteurs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400" dirty="0" err="1"/>
              <a:t>Analyse</a:t>
            </a:r>
            <a:r>
              <a:rPr lang="en-US" sz="4400" dirty="0"/>
              <a:t> et </a:t>
            </a:r>
            <a:r>
              <a:rPr lang="en-US" sz="4400" dirty="0" smtClean="0"/>
              <a:t>conception</a:t>
            </a:r>
            <a:endParaRPr sz="4400"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fr-FR" dirty="0"/>
              <a:t>Modélisation du système et choix d’architecture</a:t>
            </a:r>
          </a:p>
          <a:p>
            <a:pPr marL="0" lvl="0" indent="0"/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4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661</Words>
  <Application>Microsoft Office PowerPoint</Application>
  <PresentationFormat>Affichage à l'écran (16:9)</PresentationFormat>
  <Paragraphs>123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7" baseType="lpstr">
      <vt:lpstr>Poppins ExtraBold</vt:lpstr>
      <vt:lpstr>Cambria</vt:lpstr>
      <vt:lpstr>Arimo</vt:lpstr>
      <vt:lpstr>Calibri</vt:lpstr>
      <vt:lpstr>Bebas Neue</vt:lpstr>
      <vt:lpstr>Anaheim</vt:lpstr>
      <vt:lpstr>Arial</vt:lpstr>
      <vt:lpstr>Shantell Sans</vt:lpstr>
      <vt:lpstr>Roboto</vt:lpstr>
      <vt:lpstr>Times New Roman</vt:lpstr>
      <vt:lpstr>Elegant Workplan by Slidesgo</vt:lpstr>
      <vt:lpstr>Implementation of AI HR micro services using Gemeni 2.5, firebase studio, Flask </vt:lpstr>
      <vt:lpstr>Table des matières</vt:lpstr>
      <vt:lpstr>Introduction</vt:lpstr>
      <vt:lpstr>Composants de la plateforme de gestion des candidatures </vt:lpstr>
      <vt:lpstr>Context General</vt:lpstr>
      <vt:lpstr>Presentation de l’organisme d’acceuil</vt:lpstr>
      <vt:lpstr>Problématique </vt:lpstr>
      <vt:lpstr>Solution</vt:lpstr>
      <vt:lpstr>Analyse et conception</vt:lpstr>
      <vt:lpstr>Diagramme de Gantt </vt:lpstr>
      <vt:lpstr>Diagramme de cas d’utilisation </vt:lpstr>
      <vt:lpstr>Diagramme de classe</vt:lpstr>
      <vt:lpstr>Les Diagrammes de sequence </vt:lpstr>
      <vt:lpstr>Diagramme de séquence Upload CV </vt:lpstr>
      <vt:lpstr>Diagramme de séquence Candidat postule, recruteur consulte et décide </vt:lpstr>
      <vt:lpstr>Diagramme de séquence calcul des scores de compatibilité entre un CV et les offres </vt:lpstr>
      <vt:lpstr>Les Diagrammes d’activite </vt:lpstr>
      <vt:lpstr>Diagramme d’activité Postuler à une offre </vt:lpstr>
      <vt:lpstr>Diagramme d’activité Traitement d’une candidature par un recruteur</vt:lpstr>
      <vt:lpstr>Realisation</vt:lpstr>
      <vt:lpstr>Technologies utilisee</vt:lpstr>
      <vt:lpstr>Frontend</vt:lpstr>
      <vt:lpstr>Backend / Microservices (architecture modulaire) </vt:lpstr>
      <vt:lpstr>Base de données &amp; Authentification</vt:lpstr>
      <vt:lpstr>Gemini 1.5 Pro (via API Google AI)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AI HR micro services using Gemeni 2.5, firebase studio, Flask </dc:title>
  <dc:creator>Ruben Martin Sanchez</dc:creator>
  <cp:lastModifiedBy>CHOUAIB</cp:lastModifiedBy>
  <cp:revision>59</cp:revision>
  <dcterms:created xsi:type="dcterms:W3CDTF">2021-10-12T08:06:43Z</dcterms:created>
  <dcterms:modified xsi:type="dcterms:W3CDTF">2025-06-06T03:18:59Z</dcterms:modified>
</cp:coreProperties>
</file>