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8"/>
  </p:notesMasterIdLst>
  <p:sldIdLst>
    <p:sldId id="357" r:id="rId2"/>
    <p:sldId id="474" r:id="rId3"/>
    <p:sldId id="482" r:id="rId4"/>
    <p:sldId id="480" r:id="rId5"/>
    <p:sldId id="448" r:id="rId6"/>
    <p:sldId id="477" r:id="rId7"/>
    <p:sldId id="465" r:id="rId8"/>
    <p:sldId id="412" r:id="rId9"/>
    <p:sldId id="483" r:id="rId10"/>
    <p:sldId id="481" r:id="rId11"/>
    <p:sldId id="484" r:id="rId12"/>
    <p:sldId id="478" r:id="rId13"/>
    <p:sldId id="485" r:id="rId14"/>
    <p:sldId id="486" r:id="rId15"/>
    <p:sldId id="479" r:id="rId16"/>
    <p:sldId id="48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32" autoAdjust="0"/>
  </p:normalViewPr>
  <p:slideViewPr>
    <p:cSldViewPr>
      <p:cViewPr>
        <p:scale>
          <a:sx n="83" d="100"/>
          <a:sy n="83" d="100"/>
        </p:scale>
        <p:origin x="-88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065F75E-49BA-43C5-B362-5E778D970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1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DE875-67A0-44DA-817B-D26713D321AD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69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46D44-D6EA-4B18-A57F-ADD3B67C60B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8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4BF92C-4C45-450E-BA28-CEEFAE89447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953861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FE2307-3A41-47D6-83E8-EF2CF04314FC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24D177-628D-4078-8200-4352B044B66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3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15E88A-EBD9-403D-AC6B-6329809910B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8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D8161-CA2C-4C04-91CB-DAC01B6BA44C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84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3F769E-D76C-407B-8ABF-2CBF3129A5AC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4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2C4082-7776-42FF-BF46-12D1039A701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19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71089E-9E95-42B0-B64A-D96A3634FAC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4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CDBD7-EB2E-4967-9986-7677BDED8E46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1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B8BFE-9051-4FDC-90CD-A8AE4DDABBD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 dirty="0" smtClean="0"/>
          </a:p>
        </p:txBody>
      </p:sp>
      <p:sp>
        <p:nvSpPr>
          <p:cNvPr id="26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3118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30CA22-080E-4A56-ABAB-332BA4BDBA01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38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51CAE-417F-4BA7-94AD-83DDB2449362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90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117E2-3D17-42BD-963A-579E146FDFFF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86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56C572-36F8-4DE3-AA6F-4E30D7A2A45C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12200" cy="4876800"/>
            <a:chOff x="0" y="0"/>
            <a:chExt cx="5488" cy="30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3072"/>
              <a:ext cx="11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419600" y="6400800"/>
            <a:ext cx="441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i="1" dirty="0" smtClean="0"/>
              <a:t>Copyright ©</a:t>
            </a:r>
            <a:r>
              <a:rPr lang="en-US" altLang="en-US" sz="1200" i="1" dirty="0" smtClean="0"/>
              <a:t>2017 </a:t>
            </a:r>
            <a:r>
              <a:rPr lang="en-US" altLang="en-US" sz="1200" i="1" dirty="0" smtClean="0"/>
              <a:t>McGraw-Hill Education. All rights reserved.</a:t>
            </a:r>
            <a:endParaRPr lang="en-US" altLang="en-US" sz="1200" i="1" dirty="0" smtClean="0">
              <a:latin typeface="Book Antiqua" panose="02040602050305030304" pitchFamily="18" charset="0"/>
            </a:endParaRPr>
          </a:p>
        </p:txBody>
      </p:sp>
      <p:sp>
        <p:nvSpPr>
          <p:cNvPr id="310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6629400" cy="1143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834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No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12-</a:t>
            </a:r>
            <a:fld id="{055D77A0-491D-467E-8FE8-72ED7EDC86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9605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With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12-</a:t>
            </a:r>
            <a:fld id="{055D77A0-491D-467E-8FE8-72ED7EDC86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31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12-</a:t>
            </a:r>
            <a:fld id="{055D77A0-491D-467E-8FE8-72ED7EDC86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118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459270A1-965F-40CD-BB51-441CEB5CE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12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8051343C-1A68-4AE9-95CC-D4CA1828F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4411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E450854D-4A63-4B17-BC98-2CCE97E58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5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95DB3EFA-9EB4-490D-AC90-C12F954B3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8209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 flipV="1">
                <a:off x="240" y="932"/>
                <a:ext cx="5232" cy="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r>
              <a:rPr lang="en-US" altLang="en-US" smtClean="0"/>
              <a:t>12-</a:t>
            </a:r>
            <a:fld id="{055D77A0-491D-467E-8FE8-72ED7EDC86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12</a:t>
            </a:r>
          </a:p>
        </p:txBody>
      </p:sp>
      <p:sp>
        <p:nvSpPr>
          <p:cNvPr id="5123" name="Rectangle 1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Chi-Square Tests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Have seen many statistical methods based on the assumption of a normal distribution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check the validity of this assumption using frequency distributions, stem-and-leaf displays, histograms, and normal plots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Another approach is to use a chi-square goodness of fit test</a:t>
            </a:r>
          </a:p>
        </p:txBody>
      </p:sp>
      <p:sp>
        <p:nvSpPr>
          <p:cNvPr id="1434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12-2: Perform a goodness of fit test for normality.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41842A90-E599-4BE0-ABCB-8983918503A8}" type="slidenum">
              <a:rPr lang="en-US" alt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Goodness of Fit Test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Test the following null and alternative hypotheses: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H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: the population has a normal distribution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H</a:t>
                </a:r>
                <a:r>
                  <a:rPr lang="en-US" altLang="en-US" sz="2400" baseline="-25000" dirty="0" smtClean="0"/>
                  <a:t>a</a:t>
                </a:r>
                <a:r>
                  <a:rPr lang="en-US" altLang="en-US" sz="2400" dirty="0" smtClean="0"/>
                  <a:t>: population does not have normal distribution</a:t>
                </a:r>
              </a:p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Select random sample and compute sample mean and standard deviation</a:t>
                </a:r>
              </a:p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Define </a:t>
                </a:r>
                <a:r>
                  <a:rPr lang="en-US" altLang="en-US" sz="2400" i="1" dirty="0" smtClean="0"/>
                  <a:t>k</a:t>
                </a:r>
                <a:r>
                  <a:rPr lang="en-US" altLang="en-US" sz="2400" dirty="0" smtClean="0"/>
                  <a:t> intervals for the test</a:t>
                </a:r>
              </a:p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Record observed frequency (</a:t>
                </a:r>
                <a:r>
                  <a:rPr lang="en-US" altLang="en-US" sz="2400" noProof="1" smtClean="0"/>
                  <a:t>f</a:t>
                </a:r>
                <a:r>
                  <a:rPr lang="en-US" altLang="en-US" sz="2400" baseline="-25000" noProof="1" smtClean="0"/>
                  <a:t>i</a:t>
                </a:r>
                <a:r>
                  <a:rPr lang="en-US" altLang="en-US" sz="2400" dirty="0" smtClean="0"/>
                  <a:t>) for each interval</a:t>
                </a:r>
              </a:p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Calculate expected frequency (</a:t>
                </a:r>
                <a:r>
                  <a:rPr lang="en-US" altLang="en-US" sz="2400" noProof="1" smtClean="0"/>
                  <a:t>E</a:t>
                </a:r>
                <a:r>
                  <a:rPr lang="en-US" altLang="en-US" sz="2400" baseline="-25000" noProof="1" smtClean="0"/>
                  <a:t>i</a:t>
                </a:r>
                <a:r>
                  <a:rPr lang="en-US" altLang="en-US" sz="2400" dirty="0" smtClean="0"/>
                  <a:t>)</a:t>
                </a:r>
              </a:p>
              <a:p>
                <a:pPr marL="571500" indent="-571500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Calculate the chi-square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en-US" sz="2400" dirty="0" smtClean="0"/>
              </a:p>
              <a:p>
                <a:pPr marL="571500" indent="-5715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en-US" sz="2400" dirty="0" smtClean="0"/>
                  <a:t>Make a decision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LO12-2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478D6848-7300-4417-8FF7-30B4DF35C610}" type="slidenum">
              <a:rPr lang="en-US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12.2 A Chi-Square Test for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400" dirty="0" smtClean="0"/>
                  <a:t>Each of n randomly selected items is classified on two dimensions into a contingency table with r rows an c columns and let</a:t>
                </a:r>
              </a:p>
              <a:p>
                <a:pPr lvl="1" eaLnBrk="1" hangingPunct="1"/>
                <a:r>
                  <a:rPr lang="en-US" altLang="en-US" sz="2400" noProof="1" smtClean="0"/>
                  <a:t>f</a:t>
                </a:r>
                <a:r>
                  <a:rPr lang="en-US" altLang="en-US" sz="2400" baseline="-25000" noProof="1" smtClean="0"/>
                  <a:t>ij</a:t>
                </a:r>
                <a:r>
                  <a:rPr lang="en-US" altLang="en-US" sz="2400" dirty="0" smtClean="0"/>
                  <a:t> = observed cell frequency for </a:t>
                </a:r>
                <a:r>
                  <a:rPr lang="en-US" altLang="en-US" sz="2400" noProof="1" smtClean="0"/>
                  <a:t>i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row and </a:t>
                </a:r>
                <a:r>
                  <a:rPr lang="en-US" altLang="en-US" sz="2400" noProof="1" smtClean="0"/>
                  <a:t>j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column</a:t>
                </a:r>
              </a:p>
              <a:p>
                <a:pPr lvl="1" eaLnBrk="1" hangingPunct="1"/>
                <a:r>
                  <a:rPr lang="en-US" altLang="en-US" sz="2400" noProof="1" smtClean="0"/>
                  <a:t>r</a:t>
                </a:r>
                <a:r>
                  <a:rPr lang="en-US" altLang="en-US" sz="2400" baseline="-25000" noProof="1" smtClean="0"/>
                  <a:t>i</a:t>
                </a:r>
                <a:r>
                  <a:rPr lang="en-US" altLang="en-US" sz="2400" dirty="0" smtClean="0"/>
                  <a:t> = </a:t>
                </a:r>
                <a:r>
                  <a:rPr lang="en-US" altLang="en-US" sz="2400" noProof="1" smtClean="0"/>
                  <a:t>i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row total</a:t>
                </a:r>
                <a:br>
                  <a:rPr lang="en-US" altLang="en-US" sz="2400" dirty="0" smtClean="0"/>
                </a:br>
                <a:r>
                  <a:rPr lang="en-US" altLang="en-US" sz="2400" noProof="1" smtClean="0"/>
                  <a:t>c</a:t>
                </a:r>
                <a:r>
                  <a:rPr lang="en-US" altLang="en-US" sz="2400" baseline="-25000" noProof="1" smtClean="0"/>
                  <a:t>j</a:t>
                </a:r>
                <a:r>
                  <a:rPr lang="en-US" altLang="en-US" sz="2400" dirty="0" smtClean="0"/>
                  <a:t> = </a:t>
                </a:r>
                <a:r>
                  <a:rPr lang="en-US" altLang="en-US" sz="2400" noProof="1" smtClean="0"/>
                  <a:t>j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column total</a:t>
                </a:r>
              </a:p>
              <a:p>
                <a:pPr eaLnBrk="1" hangingPunct="1"/>
                <a:r>
                  <a:rPr lang="en-US" altLang="en-US" sz="2400" dirty="0" smtClean="0"/>
                  <a:t>Expected cell frequency for </a:t>
                </a:r>
                <a:r>
                  <a:rPr lang="en-US" altLang="en-US" sz="2400" noProof="1" smtClean="0"/>
                  <a:t>i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row and </a:t>
                </a:r>
                <a:r>
                  <a:rPr lang="en-US" altLang="en-US" sz="2400" noProof="1" smtClean="0"/>
                  <a:t>j</a:t>
                </a:r>
                <a:r>
                  <a:rPr lang="en-US" altLang="en-US" sz="2400" baseline="30000" noProof="1" smtClean="0"/>
                  <a:t>th</a:t>
                </a:r>
                <a:r>
                  <a:rPr lang="en-US" altLang="en-US" sz="2400" dirty="0" smtClean="0"/>
                  <a:t> column under independence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LO 12-3: Decide </a:t>
            </a:r>
            <a:r>
              <a:rPr lang="en-US" dirty="0" smtClean="0"/>
              <a:t>whether two </a:t>
            </a:r>
            <a:r>
              <a:rPr lang="en-US" dirty="0"/>
              <a:t>qualitative variables are independent by using a chi-square test for independence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64BE86E6-F184-4E52-ADAE-255214B40257}" type="slidenum">
              <a:rPr lang="en-US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12.3 The Brokerage Firm Case: Studying Client Satisfaction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Brokerage firm sells several kinds of products</a:t>
            </a:r>
          </a:p>
          <a:p>
            <a:pPr lvl="1" eaLnBrk="1" hangingPunct="1"/>
            <a:r>
              <a:rPr lang="en-US" altLang="en-US" smtClean="0"/>
              <a:t>A stock fund</a:t>
            </a:r>
          </a:p>
          <a:p>
            <a:pPr lvl="1" eaLnBrk="1" hangingPunct="1"/>
            <a:r>
              <a:rPr lang="en-US" altLang="en-US" smtClean="0"/>
              <a:t>A bond fund</a:t>
            </a:r>
          </a:p>
          <a:p>
            <a:pPr lvl="1" eaLnBrk="1" hangingPunct="1"/>
            <a:r>
              <a:rPr lang="en-US" altLang="en-US" smtClean="0"/>
              <a:t>A tax-deferred annuity</a:t>
            </a:r>
          </a:p>
          <a:p>
            <a:pPr eaLnBrk="1" hangingPunct="1"/>
            <a:r>
              <a:rPr lang="en-US" altLang="en-US" smtClean="0"/>
              <a:t>Wish to know if customer satisfaction depends on time of product purchased</a:t>
            </a:r>
          </a:p>
          <a:p>
            <a:pPr eaLnBrk="1" hangingPunct="1"/>
            <a:r>
              <a:rPr lang="en-US" altLang="en-US" smtClean="0"/>
              <a:t>A sample of 100 clients are surveyed</a:t>
            </a:r>
          </a:p>
        </p:txBody>
      </p:sp>
      <p:sp>
        <p:nvSpPr>
          <p:cNvPr id="17412" name="Text Placeholder 7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LO12-3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DDC58E84-0EB2-464E-A9D6-07833F8A0C3F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3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LO12-3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12.3 Contingency Table</a:t>
            </a:r>
          </a:p>
        </p:txBody>
      </p:sp>
      <p:sp>
        <p:nvSpPr>
          <p:cNvPr id="18436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12.2 (b) Partial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1116B444-B7C0-46C8-8BEE-34E06FD1FD48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78" y="1587356"/>
            <a:ext cx="7555185" cy="4669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Chi-Square Test for Independence</a:t>
            </a:r>
            <a:r>
              <a:rPr lang="en-US" altLang="en-US" sz="3800" dirty="0" smtClean="0"/>
              <a:t> </a:t>
            </a:r>
            <a:r>
              <a:rPr lang="en-US" altLang="en-US" sz="2000" dirty="0" smtClean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H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: the two classifications are statistically independent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H</a:t>
                </a:r>
                <a:r>
                  <a:rPr lang="en-US" altLang="en-US" sz="2400" baseline="-25000" dirty="0" smtClean="0"/>
                  <a:t>a</a:t>
                </a:r>
                <a:r>
                  <a:rPr lang="en-US" altLang="en-US" sz="2400" dirty="0" smtClean="0"/>
                  <a:t>: the two classifications are statistically dependent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 smtClean="0"/>
                  <a:t>Test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en-US" sz="2400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Reject H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 if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</a:t>
                </a:r>
                <a:r>
                  <a:rPr lang="en-US" altLang="en-US" sz="2400" baseline="30000" dirty="0" smtClean="0"/>
                  <a:t>2</a:t>
                </a:r>
                <a:r>
                  <a:rPr lang="en-US" altLang="en-US" sz="2400" dirty="0" smtClean="0"/>
                  <a:t> &gt;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</a:t>
                </a:r>
                <a:r>
                  <a:rPr lang="en-US" altLang="en-US" sz="2400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400" baseline="30000" dirty="0" smtClean="0"/>
                  <a:t>2</a:t>
                </a:r>
                <a:r>
                  <a:rPr lang="en-US" altLang="en-US" sz="2400" dirty="0" smtClean="0"/>
                  <a:t> or if p-value &lt;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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>
                    <a:sym typeface="Symbol" panose="05050102010706020507" pitchFamily="18" charset="2"/>
                  </a:rPr>
                  <a:t></a:t>
                </a:r>
                <a:r>
                  <a:rPr lang="en-US" altLang="en-US" sz="2400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400" baseline="30000" dirty="0" smtClean="0"/>
                  <a:t>2</a:t>
                </a:r>
                <a:r>
                  <a:rPr lang="en-US" altLang="en-US" sz="2400" dirty="0" smtClean="0"/>
                  <a:t> and the p-value are based on (r-1)(c-1) degrees of freedom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8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LO12-3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27848F0B-9122-4D3A-8DA5-A914CA3F9475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12.3 The Chi-Square Test</a:t>
            </a:r>
          </a:p>
        </p:txBody>
      </p:sp>
      <p:pic>
        <p:nvPicPr>
          <p:cNvPr id="20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46022"/>
            <a:ext cx="7772400" cy="3639081"/>
          </a:xfrm>
          <a:noFill/>
          <a:extLs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3" name="Text Placeholder 3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LO12-3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7563E5F9-6D52-4173-94CF-CF43242B14A1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Tests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12.1	Chi-Square Goodness of Fit Tests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12.2	A Chi-Square Test for Independence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3CED0CA4-54E3-4F9A-B288-E0932753ECCE}" type="slidenum">
              <a:rPr lang="en-US" altLang="en-US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12.1 Chi-Square Goodness of Fit Tests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 count data to study how counts are distributed among cells</a:t>
            </a:r>
          </a:p>
          <a:p>
            <a:pPr eaLnBrk="1" hangingPunct="1"/>
            <a:r>
              <a:rPr lang="en-US" altLang="en-US" dirty="0" smtClean="0"/>
              <a:t>Often use categorical data for statistical inference</a:t>
            </a:r>
          </a:p>
          <a:p>
            <a:pPr eaLnBrk="1" hangingPunct="1"/>
            <a:r>
              <a:rPr lang="en-US" altLang="en-US" dirty="0" smtClean="0"/>
              <a:t>May use a multinomial experiment</a:t>
            </a:r>
          </a:p>
          <a:p>
            <a:pPr lvl="1" eaLnBrk="1" hangingPunct="1"/>
            <a:r>
              <a:rPr lang="en-US" altLang="en-US" dirty="0" smtClean="0"/>
              <a:t>Similar to a binomial experiment only more than two outcomes are possible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LO 12-1: Test hypotheses about </a:t>
            </a:r>
            <a:r>
              <a:rPr lang="en-US" dirty="0" smtClean="0"/>
              <a:t>multinomial probabilities </a:t>
            </a:r>
            <a:r>
              <a:rPr lang="en-US" dirty="0"/>
              <a:t>by using a chi-square goodness-of-fit 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8EF31B44-84CC-4BF4-ADBB-4450D57DBF80}" type="slidenum">
              <a:rPr lang="en-US" altLang="en-US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Multinomial Experiment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Carry out n identical trials with k possible outcomes of each trial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Probabilities are denoted p</a:t>
            </a:r>
            <a:r>
              <a:rPr lang="en-US" altLang="en-US" baseline="-25000" smtClean="0"/>
              <a:t>1</a:t>
            </a:r>
            <a:r>
              <a:rPr lang="en-US" altLang="en-US" smtClean="0"/>
              <a:t>, p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</a:t>
            </a:r>
            <a:r>
              <a:rPr lang="en-US" altLang="en-US" baseline="-25000" noProof="1" smtClean="0"/>
              <a:t>pk</a:t>
            </a:r>
            <a:r>
              <a:rPr lang="en-US" altLang="en-US" smtClean="0"/>
              <a:t> where p</a:t>
            </a:r>
            <a:r>
              <a:rPr lang="en-US" altLang="en-US" baseline="-25000" smtClean="0"/>
              <a:t>1</a:t>
            </a:r>
            <a:r>
              <a:rPr lang="en-US" altLang="en-US" smtClean="0"/>
              <a:t> + p</a:t>
            </a:r>
            <a:r>
              <a:rPr lang="en-US" altLang="en-US" baseline="-25000" smtClean="0"/>
              <a:t>2</a:t>
            </a:r>
            <a:r>
              <a:rPr lang="en-US" altLang="en-US" smtClean="0"/>
              <a:t> + … + </a:t>
            </a:r>
            <a:r>
              <a:rPr lang="en-US" altLang="en-US" noProof="1" smtClean="0"/>
              <a:t>p</a:t>
            </a:r>
            <a:r>
              <a:rPr lang="en-US" altLang="en-US" baseline="-25000" noProof="1" smtClean="0"/>
              <a:t>k</a:t>
            </a:r>
            <a:r>
              <a:rPr lang="en-US" altLang="en-US" smtClean="0"/>
              <a:t> = 1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The trials are independent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The results are observed frequencies of the number of trials that result in each of k possible outcomes, denoted f</a:t>
            </a:r>
            <a:r>
              <a:rPr lang="en-US" altLang="en-US" baseline="-25000" smtClean="0"/>
              <a:t>1</a:t>
            </a:r>
            <a:r>
              <a:rPr lang="en-US" altLang="en-US" smtClean="0"/>
              <a:t>, f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</a:t>
            </a:r>
            <a:r>
              <a:rPr lang="en-US" altLang="en-US" noProof="1" smtClean="0"/>
              <a:t>f</a:t>
            </a:r>
            <a:r>
              <a:rPr lang="en-US" altLang="en-US" baseline="-25000" noProof="1" smtClean="0"/>
              <a:t>k</a:t>
            </a:r>
            <a:endParaRPr lang="en-US" altLang="en-US" baseline="-250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Binomial experiment is </a:t>
            </a:r>
            <a:r>
              <a:rPr lang="en-US" altLang="en-US" noProof="1" smtClean="0"/>
              <a:t>multinormal</a:t>
            </a:r>
            <a:r>
              <a:rPr lang="en-US" altLang="en-US" smtClean="0"/>
              <a:t> experiment with k=2</a:t>
            </a:r>
            <a:endParaRPr lang="en-US" altLang="en-US" noProof="1" smtClean="0"/>
          </a:p>
        </p:txBody>
      </p:sp>
      <p:sp>
        <p:nvSpPr>
          <p:cNvPr id="819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3201FF76-9E44-4A04-95E8-29C850B61CFF}" type="slidenum">
              <a:rPr lang="en-US" altLang="en-US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Chi-Square Goodness of Fit Tests</a:t>
            </a:r>
          </a:p>
        </p:txBody>
      </p:sp>
      <p:sp>
        <p:nvSpPr>
          <p:cNvPr id="9219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outcome of a multinomial experiment where each of n randomly selected items is classified into one of k groups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noProof="1" smtClean="0"/>
              <a:t>f</a:t>
            </a:r>
            <a:r>
              <a:rPr lang="en-US" altLang="en-US" baseline="-25000" noProof="1" smtClean="0"/>
              <a:t>i</a:t>
            </a:r>
            <a:r>
              <a:rPr lang="en-US" altLang="en-US" smtClean="0"/>
              <a:t> = number of items classified into group i (</a:t>
            </a:r>
            <a:r>
              <a:rPr lang="en-US" altLang="en-US" noProof="1" smtClean="0"/>
              <a:t>i</a:t>
            </a:r>
            <a:r>
              <a:rPr lang="en-US" altLang="en-US" baseline="30000" noProof="1" smtClean="0"/>
              <a:t>th</a:t>
            </a:r>
            <a:r>
              <a:rPr lang="en-US" altLang="en-US" smtClean="0"/>
              <a:t> observed frequency)</a:t>
            </a:r>
          </a:p>
          <a:p>
            <a:pPr eaLnBrk="1" hangingPunct="1"/>
            <a:r>
              <a:rPr lang="en-US" altLang="en-US" noProof="1" smtClean="0"/>
              <a:t>E</a:t>
            </a:r>
            <a:r>
              <a:rPr lang="en-US" altLang="en-US" baseline="-25000" noProof="1" smtClean="0"/>
              <a:t>i</a:t>
            </a:r>
            <a:r>
              <a:rPr lang="en-US" altLang="en-US" smtClean="0"/>
              <a:t> = </a:t>
            </a:r>
            <a:r>
              <a:rPr lang="en-US" altLang="en-US" noProof="1" smtClean="0"/>
              <a:t>np</a:t>
            </a:r>
            <a:r>
              <a:rPr lang="en-US" altLang="en-US" baseline="-25000" noProof="1" smtClean="0"/>
              <a:t>i</a:t>
            </a:r>
            <a:r>
              <a:rPr lang="en-US" altLang="en-US" smtClean="0"/>
              <a:t> = expected number in </a:t>
            </a:r>
            <a:r>
              <a:rPr lang="en-US" altLang="en-US" noProof="1" smtClean="0"/>
              <a:t>i</a:t>
            </a:r>
            <a:r>
              <a:rPr lang="en-US" altLang="en-US" baseline="30000" noProof="1" smtClean="0"/>
              <a:t>th</a:t>
            </a:r>
            <a:r>
              <a:rPr lang="en-US" altLang="en-US" smtClean="0"/>
              <a:t> group if p</a:t>
            </a:r>
            <a:r>
              <a:rPr lang="en-US" altLang="en-US" baseline="-25000" smtClean="0"/>
              <a:t>i</a:t>
            </a:r>
            <a:r>
              <a:rPr lang="en-US" altLang="en-US" smtClean="0"/>
              <a:t> is probability of being in group i (</a:t>
            </a:r>
            <a:r>
              <a:rPr lang="en-US" altLang="en-US" noProof="1" smtClean="0"/>
              <a:t>i</a:t>
            </a:r>
            <a:r>
              <a:rPr lang="en-US" altLang="en-US" baseline="30000" noProof="1" smtClean="0"/>
              <a:t>th</a:t>
            </a:r>
            <a:r>
              <a:rPr lang="en-US" altLang="en-US" smtClean="0"/>
              <a:t> expected frequency)</a:t>
            </a:r>
          </a:p>
        </p:txBody>
      </p:sp>
      <p:sp>
        <p:nvSpPr>
          <p:cNvPr id="922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2746A65B-FB15-4FE4-B94B-6FD0C926A8E8}" type="slidenum">
              <a:rPr lang="en-US" altLang="en-US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 Goodness of Fit Test for Multinomial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: multinomial probabilities are p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, p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, … , </a:t>
                </a:r>
                <a:r>
                  <a:rPr lang="en-US" altLang="en-US" noProof="1" smtClean="0"/>
                  <a:t>p</a:t>
                </a:r>
                <a:r>
                  <a:rPr lang="en-US" altLang="en-US" baseline="-25000" noProof="1" smtClean="0"/>
                  <a:t>k</a:t>
                </a:r>
              </a:p>
              <a:p>
                <a:pPr eaLnBrk="1" hangingPunct="1"/>
                <a:r>
                  <a:rPr lang="en-US" altLang="en-US" dirty="0" smtClean="0"/>
                  <a:t>H</a:t>
                </a:r>
                <a:r>
                  <a:rPr lang="en-US" altLang="en-US" baseline="-25000" dirty="0" smtClean="0"/>
                  <a:t>a</a:t>
                </a:r>
                <a:r>
                  <a:rPr lang="en-US" altLang="en-US" dirty="0" smtClean="0"/>
                  <a:t>: at least one of the probabilities differs from p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, p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, … , </a:t>
                </a:r>
                <a:r>
                  <a:rPr lang="en-US" altLang="en-US" noProof="1" smtClean="0"/>
                  <a:t>p</a:t>
                </a:r>
                <a:r>
                  <a:rPr lang="en-US" altLang="en-US" baseline="-25000" noProof="1" smtClean="0"/>
                  <a:t>k</a:t>
                </a:r>
              </a:p>
              <a:p>
                <a:pPr eaLnBrk="1" hangingPunct="1"/>
                <a:r>
                  <a:rPr lang="en-US" altLang="en-US" dirty="0" smtClean="0"/>
                  <a:t>Test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Reject H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if</a:t>
                </a:r>
              </a:p>
              <a:p>
                <a:pPr lvl="1" eaLnBrk="1" hangingPunct="1"/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</a:t>
                </a:r>
                <a:r>
                  <a:rPr lang="en-US" altLang="en-US" sz="2800" baseline="30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altLang="en-US" sz="2800" dirty="0" smtClean="0">
                    <a:cs typeface="Arial" panose="020B0604020202020204" pitchFamily="34" charset="0"/>
                  </a:rPr>
                  <a:t> &gt; </a:t>
                </a:r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</a:t>
                </a:r>
                <a:r>
                  <a:rPr lang="el-GR" altLang="en-US" sz="2800" baseline="-25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anose="05050102010706020507" pitchFamily="18" charset="2"/>
                  </a:rPr>
                  <a:t></a:t>
                </a:r>
                <a:r>
                  <a:rPr lang="en-US" altLang="en-US" sz="2800" baseline="30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altLang="en-US" sz="2800" dirty="0" smtClean="0">
                    <a:cs typeface="Arial" panose="020B0604020202020204" pitchFamily="34" charset="0"/>
                  </a:rPr>
                  <a:t>    or    p-value &lt; </a:t>
                </a:r>
                <a:r>
                  <a:rPr lang="en-US" altLang="en-US" sz="28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eaLnBrk="1" hangingPunct="1"/>
                <a:r>
                  <a:rPr lang="en-US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</a:t>
                </a:r>
                <a:r>
                  <a:rPr lang="en-US" altLang="en-US" baseline="30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 and the p-value are based on p-1 </a:t>
                </a:r>
                <a:br>
                  <a:rPr lang="en-US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degrees of freedom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 Placeholder 3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384DF235-E4C4-40EF-94E5-5F9B12655BEE}" type="slidenum">
              <a:rPr lang="en-US" altLang="en-US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284538"/>
            <a:ext cx="1166812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12.1: The Microwave Oven Preference Case</a:t>
            </a:r>
          </a:p>
        </p:txBody>
      </p:sp>
      <p:sp>
        <p:nvSpPr>
          <p:cNvPr id="11267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Market shares in Cleveland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1 20%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2 35%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3 30%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4 15%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Observed Frequency in Milwaukee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1 102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2 121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3 120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Brand 4 57</a:t>
            </a:r>
          </a:p>
        </p:txBody>
      </p:sp>
      <p:sp>
        <p:nvSpPr>
          <p:cNvPr id="1126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54021636-39C7-4BBF-AF9F-B03613978177}" type="slidenum">
              <a:rPr lang="en-US" altLang="en-US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12291" name="Rectangle 21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Output of a Minitab Session That computes the Chi-Square Statistics for the Microwave Oven Case</a:t>
            </a:r>
          </a:p>
        </p:txBody>
      </p:sp>
      <p:sp>
        <p:nvSpPr>
          <p:cNvPr id="12292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12.1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825A1070-653E-4073-A46B-56957C72CB89}" type="slidenum">
              <a:rPr lang="en-US" altLang="en-US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55293"/>
            <a:ext cx="7620000" cy="3981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12.1: The Microwave Oven Preference Case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p</a:t>
            </a:r>
            <a:r>
              <a:rPr lang="en-US" altLang="en-US" baseline="-25000" smtClean="0"/>
              <a:t>1</a:t>
            </a:r>
            <a:r>
              <a:rPr lang="en-US" altLang="en-US" smtClean="0"/>
              <a:t> = .20, p</a:t>
            </a:r>
            <a:r>
              <a:rPr lang="en-US" altLang="en-US" baseline="-25000" smtClean="0"/>
              <a:t>2</a:t>
            </a:r>
            <a:r>
              <a:rPr lang="en-US" altLang="en-US" smtClean="0"/>
              <a:t> = .35, p</a:t>
            </a:r>
            <a:r>
              <a:rPr lang="en-US" altLang="en-US" baseline="-25000" smtClean="0"/>
              <a:t>3</a:t>
            </a:r>
            <a:r>
              <a:rPr lang="en-US" altLang="en-US" smtClean="0"/>
              <a:t> = .30, p</a:t>
            </a:r>
            <a:r>
              <a:rPr lang="en-US" altLang="en-US" baseline="-25000" smtClean="0"/>
              <a:t>4</a:t>
            </a:r>
            <a:r>
              <a:rPr lang="en-US" altLang="en-US" smtClean="0"/>
              <a:t> = .15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H</a:t>
            </a:r>
            <a:r>
              <a:rPr lang="en-US" altLang="en-US" baseline="-25000" smtClean="0"/>
              <a:t>0</a:t>
            </a:r>
            <a:r>
              <a:rPr lang="en-US" altLang="en-US" smtClean="0"/>
              <a:t> fails to hold</a:t>
            </a:r>
          </a:p>
        </p:txBody>
      </p:sp>
      <p:sp>
        <p:nvSpPr>
          <p:cNvPr id="1331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LO12-1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12-</a:t>
            </a:r>
            <a:fld id="{66F6DBFA-5E6D-47C3-88AF-193BD2611AB6}" type="slidenum">
              <a:rPr lang="en-US" altLang="en-US">
                <a:latin typeface="Tahoma" panose="020B0604030504040204" pitchFamily="34" charset="0"/>
              </a:rPr>
              <a:pPr eaLnBrk="1" hangingPunct="1"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489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57500"/>
            <a:ext cx="7921625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werman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owerman" id="{C55A6E96-97D6-49AC-8545-FC08391C6D21}" vid="{365A2C62-564D-4198-8366-5C3CABB71C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Bowerman</Template>
  <TotalTime>7883</TotalTime>
  <Words>690</Words>
  <Application>Microsoft Office PowerPoint</Application>
  <PresentationFormat>On-screen Show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Bowerman</vt:lpstr>
      <vt:lpstr>Chapter 12</vt:lpstr>
      <vt:lpstr>Chi-Square Tests</vt:lpstr>
      <vt:lpstr>12.1 Chi-Square Goodness of Fit Tests</vt:lpstr>
      <vt:lpstr>The Multinomial Experiment</vt:lpstr>
      <vt:lpstr>Chi-Square Goodness of Fit Tests</vt:lpstr>
      <vt:lpstr>A Goodness of Fit Test for Multinomial Probabilities</vt:lpstr>
      <vt:lpstr>Example 12.1: The Microwave Oven Preference Case</vt:lpstr>
      <vt:lpstr>Output of a Minitab Session That computes the Chi-Square Statistics for the Microwave Oven Case</vt:lpstr>
      <vt:lpstr>Example 12.1: The Microwave Oven Preference Case</vt:lpstr>
      <vt:lpstr>Normal Distribution</vt:lpstr>
      <vt:lpstr>A Goodness of Fit Test for a Normal Distribution</vt:lpstr>
      <vt:lpstr>12.2 A Chi-Square Test for Independence</vt:lpstr>
      <vt:lpstr>Example 12.3 The Brokerage Firm Case: Studying Client Satisfaction</vt:lpstr>
      <vt:lpstr>Example 12.3 Contingency Table</vt:lpstr>
      <vt:lpstr>A Chi-Square Test for Independence Continued</vt:lpstr>
      <vt:lpstr>Example 12.3 The Chi-Square Test</vt:lpstr>
    </vt:vector>
  </TitlesOfParts>
  <Manager>Camille Corum</Manager>
  <Company>McGraw-Hill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Tests</dc:title>
  <dc:subject>Business Statistics</dc:subject>
  <dc:creator>Dr. Ronny Richardson (Dr.Ronny.Richardson@gmail.com)</dc:creator>
  <dc:description>Copyright ©2016 McGraw-Hill Education</dc:description>
  <cp:lastModifiedBy>Corum, Camille</cp:lastModifiedBy>
  <cp:revision>303</cp:revision>
  <dcterms:created xsi:type="dcterms:W3CDTF">2000-06-23T08:21:46Z</dcterms:created>
  <dcterms:modified xsi:type="dcterms:W3CDTF">2015-10-27T16:56:18Z</dcterms:modified>
</cp:coreProperties>
</file>