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759" r:id="rId1"/>
  </p:sldMasterIdLst>
  <p:notesMasterIdLst>
    <p:notesMasterId r:id="rId32"/>
  </p:notesMasterIdLst>
  <p:sldIdLst>
    <p:sldId id="357" r:id="rId2"/>
    <p:sldId id="426" r:id="rId3"/>
    <p:sldId id="427" r:id="rId4"/>
    <p:sldId id="447" r:id="rId5"/>
    <p:sldId id="452" r:id="rId6"/>
    <p:sldId id="448" r:id="rId7"/>
    <p:sldId id="428" r:id="rId8"/>
    <p:sldId id="425" r:id="rId9"/>
    <p:sldId id="406" r:id="rId10"/>
    <p:sldId id="373" r:id="rId11"/>
    <p:sldId id="433" r:id="rId12"/>
    <p:sldId id="435" r:id="rId13"/>
    <p:sldId id="375" r:id="rId14"/>
    <p:sldId id="454" r:id="rId15"/>
    <p:sldId id="413" r:id="rId16"/>
    <p:sldId id="436" r:id="rId17"/>
    <p:sldId id="429" r:id="rId18"/>
    <p:sldId id="415" r:id="rId19"/>
    <p:sldId id="416" r:id="rId20"/>
    <p:sldId id="439" r:id="rId21"/>
    <p:sldId id="440" r:id="rId22"/>
    <p:sldId id="449" r:id="rId23"/>
    <p:sldId id="441" r:id="rId24"/>
    <p:sldId id="450" r:id="rId25"/>
    <p:sldId id="442" r:id="rId26"/>
    <p:sldId id="451" r:id="rId27"/>
    <p:sldId id="443" r:id="rId28"/>
    <p:sldId id="455" r:id="rId29"/>
    <p:sldId id="446" r:id="rId30"/>
    <p:sldId id="438" r:id="rId31"/>
  </p:sldIdLst>
  <p:sldSz cx="9144000" cy="6858000" type="screen4x3"/>
  <p:notesSz cx="6858000" cy="9296400"/>
  <p:embeddedFontLst>
    <p:embeddedFont>
      <p:font typeface="Book Antiqua" panose="02040602050305030304" pitchFamily="18" charset="0"/>
      <p:regular r:id="rId33"/>
      <p:bold r:id="rId34"/>
      <p:italic r:id="rId35"/>
      <p:boldItalic r:id="rId36"/>
    </p:embeddedFont>
    <p:embeddedFont>
      <p:font typeface="Tahoma" panose="020B0604030504040204" pitchFamily="34" charset="0"/>
      <p:regular r:id="rId37"/>
      <p:bold r:id="rId38"/>
    </p:embeddedFont>
    <p:embeddedFont>
      <p:font typeface="Cambria Math" panose="02040503050406030204" pitchFamily="18" charset="0"/>
      <p:regular r:id="rId39"/>
    </p:embeddedFont>
    <p:embeddedFont>
      <p:font typeface="MS Reference 1" panose="02020500000000000000"/>
      <p:regular r:id="rId4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0066"/>
    <a:srgbClr val="006600"/>
    <a:srgbClr val="CC0000"/>
    <a:srgbClr val="FF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4" autoAdjust="0"/>
    <p:restoredTop sz="95232" autoAdjust="0"/>
  </p:normalViewPr>
  <p:slideViewPr>
    <p:cSldViewPr>
      <p:cViewPr varScale="1">
        <p:scale>
          <a:sx n="73" d="100"/>
          <a:sy n="73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0"/>
    </p:cViewPr>
  </p:sorterViewPr>
  <p:notesViewPr>
    <p:cSldViewPr>
      <p:cViewPr varScale="1">
        <p:scale>
          <a:sx n="53" d="100"/>
          <a:sy n="53" d="100"/>
        </p:scale>
        <p:origin x="-2562" y="-108"/>
      </p:cViewPr>
      <p:guideLst>
        <p:guide orient="horz" pos="292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B596F4A4-27FD-4047-87D5-D9C72391CD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179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865E37-DC55-4E83-B5B2-8DAD50550E6A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5589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61EEFD-6C98-4F9B-9A1F-FB4D892BC4C3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7613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663" tIns="47625" rIns="93663" bIns="47625"/>
          <a:lstStyle/>
          <a:p>
            <a:pPr defTabSz="949325"/>
            <a:endParaRPr lang="en-US" altLang="en-US" smtClean="0"/>
          </a:p>
        </p:txBody>
      </p:sp>
      <p:sp>
        <p:nvSpPr>
          <p:cNvPr id="471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noFill/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4023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6A95AF-A184-4352-A17C-AB4005C9E59A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6701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55E4C1-DEE0-4AC9-A21F-04B176524C9F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0846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3BFAC9-EC94-41C1-B59D-392A7C0F6C17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7613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663" tIns="47625" rIns="93663" bIns="47625"/>
          <a:lstStyle/>
          <a:p>
            <a:pPr defTabSz="949325"/>
            <a:endParaRPr lang="en-US" altLang="en-US" smtClean="0"/>
          </a:p>
        </p:txBody>
      </p:sp>
      <p:sp>
        <p:nvSpPr>
          <p:cNvPr id="501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noFill/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16691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45BE2A-8A9D-438F-97AE-B8A741B91F6A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844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DB6527-3D52-4178-A3F4-1B73A3AA8619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6217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3BAFAC-F16B-4DC8-80F7-C6541500CA4F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7613" cy="41846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7625" rIns="93663" bIns="47625"/>
          <a:lstStyle/>
          <a:p>
            <a:pPr defTabSz="949325"/>
            <a:endParaRPr lang="en-US" altLang="en-US" smtClean="0"/>
          </a:p>
        </p:txBody>
      </p:sp>
      <p:sp>
        <p:nvSpPr>
          <p:cNvPr id="532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86197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5D3FC2-AF2E-4510-9398-8CAE7018C3D1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8955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AC6685-ED35-473F-9488-346A5D7AD494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910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42C892-4A3A-4834-802E-AAEDCEE19A8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845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E8316E-ADD5-48E1-99E6-4FCC6AF130BD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8612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63A73A-0104-4EF8-9C42-2AF994B51040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7459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76317E-8881-4292-94C8-F340922C7533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6629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EB33D1-EF46-4E5E-9E19-56EBDDB6E8A1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4496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C5B8C2-3A1E-4A63-8C3F-BA022E6CE7BE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2535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47F3B6-D70C-478D-83F7-4B9F6BBD1C69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8678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8E4032-169C-4343-AD99-C29B96C77A73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6446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17D57D-D96B-4A8C-BDA7-5B62D610CBC3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12995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392A97-2DA5-42CA-8942-9F8A41D5DB5C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6776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3EC9A-2EA7-4491-8DE1-70A7025141B7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603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37F857-FF04-4B31-9C02-1FA9F201FE95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8200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9734FC-091B-4269-B7F7-833AD4772AC9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68702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F45736-6ED7-4994-BC7F-79BCECC73269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347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8B75DA-EED9-4314-B577-AC355DAE471C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9676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28D549-A35B-411C-83D1-3A7661117934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3210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C793DF-694F-41ED-908B-B6B9377A8FA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486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5A75E4-9C5E-422A-A9D8-BEF4FC88D004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3160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A41588-9B4B-4932-879A-F7792187BDE3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2167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A8F290-106F-4856-9693-52F0CA27D9E1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797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12200" cy="4876800"/>
            <a:chOff x="0" y="0"/>
            <a:chExt cx="5488" cy="307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rgbClr val="CC33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3072"/>
              <a:ext cx="1104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419600" y="6400800"/>
            <a:ext cx="441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 i="1" dirty="0" smtClean="0"/>
              <a:t>Copyright </a:t>
            </a:r>
            <a:r>
              <a:rPr lang="en-US" altLang="en-US" sz="1200" i="1" smtClean="0"/>
              <a:t>©2017 </a:t>
            </a:r>
            <a:r>
              <a:rPr lang="en-US" altLang="en-US" sz="1200" i="1" dirty="0" smtClean="0"/>
              <a:t>McGraw-Hill Education. All rights reserved.</a:t>
            </a:r>
            <a:endParaRPr lang="en-US" altLang="en-US" sz="1200" i="1" dirty="0" smtClean="0">
              <a:latin typeface="Book Antiqua" panose="02040602050305030304" pitchFamily="18" charset="0"/>
            </a:endParaRPr>
          </a:p>
        </p:txBody>
      </p:sp>
      <p:sp>
        <p:nvSpPr>
          <p:cNvPr id="3102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102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62200"/>
            <a:ext cx="6629400" cy="1143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9565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917BAF95-AAB6-433F-BE1D-E2D57A1BFF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40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Small LO, No Figure Titl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051560" cy="402336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8-</a:t>
            </a:r>
            <a:fld id="{F3B95343-D0DF-441A-9686-1748D2356B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1865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Small LO, With Figure Titl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051560" cy="402336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6553200"/>
            <a:ext cx="3352800" cy="30480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8-</a:t>
            </a:r>
            <a:fld id="{F3B95343-D0DF-441A-9686-1748D2356B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3556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76400" y="277813"/>
            <a:ext cx="7010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676400" cy="914400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8-</a:t>
            </a:r>
            <a:fld id="{F3B95343-D0DF-441A-9686-1748D2356B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6000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0DFFC6D9-E789-4B2D-91FC-7FC74C492F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3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and 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7813"/>
            <a:ext cx="7010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676400" cy="914400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93F96EED-AF0A-4576-AB66-26CD7733F1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9952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and LO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051560" cy="402336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CFE16864-1CB7-4177-A8F9-A676F1BBA2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5702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051560" cy="402336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6553200"/>
            <a:ext cx="3352800" cy="30480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792A7FD0-0B4A-4A50-990E-123A9345A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80124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Learning Object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76400" y="277813"/>
            <a:ext cx="7010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6553200"/>
            <a:ext cx="3352800" cy="30480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676400" cy="914400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38BADE89-BFC0-4829-8DE2-8F6877F06E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63273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CC33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 flipV="1">
                <a:off x="240" y="932"/>
                <a:ext cx="5232" cy="9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92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9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r>
              <a:rPr lang="en-US" altLang="en-US" smtClean="0"/>
              <a:t>8-</a:t>
            </a:r>
            <a:fld id="{F3B95343-D0DF-441A-9686-1748D2356B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56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8</a:t>
            </a:r>
          </a:p>
        </p:txBody>
      </p:sp>
      <p:sp>
        <p:nvSpPr>
          <p:cNvPr id="5123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Confidence Intervals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z-Based Confidence Intervals for a Mean with </a:t>
            </a:r>
            <a:r>
              <a:rPr lang="el-GR" altLang="en-US" dirty="0" smtClean="0"/>
              <a:t>σ</a:t>
            </a:r>
            <a:r>
              <a:rPr lang="en-US" altLang="en-US" dirty="0" smtClean="0"/>
              <a:t> Known</a:t>
            </a:r>
          </a:p>
        </p:txBody>
      </p:sp>
      <p:graphicFrame>
        <p:nvGraphicFramePr>
          <p:cNvPr id="14339" name="Object 22"/>
          <p:cNvGraphicFramePr>
            <a:graphicFrameLocks noGrp="1" noChangeAspect="1"/>
          </p:cNvGraphicFramePr>
          <p:nvPr>
            <p:ph idx="1"/>
          </p:nvPr>
        </p:nvGraphicFramePr>
        <p:xfrm>
          <a:off x="798513" y="2492375"/>
          <a:ext cx="809466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4" imgW="2159000" imgH="419100" progId="Equation.3">
                  <p:embed/>
                </p:oleObj>
              </mc:Choice>
              <mc:Fallback>
                <p:oleObj name="Equation" r:id="rId4" imgW="2159000" imgH="419100" progId="Equation.3">
                  <p:embed/>
                  <p:pic>
                    <p:nvPicPr>
                      <p:cNvPr id="0" name="Picture 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2492375"/>
                        <a:ext cx="8094662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LO8-1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CB2AD8E1-1FA4-4A83-B303-31160A27F0BD}" type="slidenum">
              <a:rPr lang="en-US" altLang="en-US">
                <a:latin typeface="Tahoma" panose="020B0604030504040204" pitchFamily="34" charset="0"/>
              </a:rPr>
              <a:pPr/>
              <a:t>10</a:t>
            </a:fld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14342" name="Object 13"/>
          <p:cNvGraphicFramePr>
            <a:graphicFrameLocks noChangeAspect="1"/>
          </p:cNvGraphicFramePr>
          <p:nvPr/>
        </p:nvGraphicFramePr>
        <p:xfrm>
          <a:off x="4843463" y="332581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3325813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5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LO8-1</a:t>
            </a:r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95% Confidence Interval</a:t>
            </a:r>
          </a:p>
        </p:txBody>
      </p:sp>
      <p:sp>
        <p:nvSpPr>
          <p:cNvPr id="15364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Figure 8.3</a:t>
            </a:r>
          </a:p>
        </p:txBody>
      </p:sp>
      <p:pic>
        <p:nvPicPr>
          <p:cNvPr id="1536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844675"/>
            <a:ext cx="7358063" cy="3646488"/>
          </a:xfrm>
          <a:noFill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5365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AE79F3FB-E178-453D-BC82-F050E4C1A655}" type="slidenum">
              <a:rPr lang="en-US" altLang="en-US">
                <a:latin typeface="Tahoma" panose="020B0604030504040204" pitchFamily="34" charset="0"/>
              </a:rPr>
              <a:pPr/>
              <a:t>11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5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LO8-1</a:t>
            </a:r>
          </a:p>
        </p:txBody>
      </p:sp>
      <p:sp>
        <p:nvSpPr>
          <p:cNvPr id="1638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99% Confidence Interval</a:t>
            </a:r>
          </a:p>
        </p:txBody>
      </p:sp>
      <p:sp>
        <p:nvSpPr>
          <p:cNvPr id="1638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Figure 8.4</a:t>
            </a:r>
          </a:p>
        </p:txBody>
      </p:sp>
      <p:pic>
        <p:nvPicPr>
          <p:cNvPr id="16389" name="Picture 1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58159"/>
            <a:ext cx="7772400" cy="4014807"/>
          </a:xfrm>
          <a:noFill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6390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2163329C-DB31-4A00-AECC-191FFBE37AAD}" type="slidenum">
              <a:rPr lang="en-US" altLang="en-US">
                <a:latin typeface="Tahoma" panose="020B0604030504040204" pitchFamily="34" charset="0"/>
              </a:rPr>
              <a:pPr/>
              <a:t>12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LO8-1</a:t>
            </a:r>
          </a:p>
        </p:txBody>
      </p:sp>
      <p:sp>
        <p:nvSpPr>
          <p:cNvPr id="17411" name="Rectangle 2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Effect of a on Confidence Interval Width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Figures 8.1 and 8.3 to 8.4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17413" name="Picture 3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20085"/>
            <a:ext cx="7772400" cy="4290954"/>
          </a:xfrm>
          <a:noFill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7414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CEC00BFC-AA59-49A4-88E6-EFC5D61E4639}" type="slidenum">
              <a:rPr lang="en-US" altLang="en-US">
                <a:latin typeface="Tahoma" panose="020B0604030504040204" pitchFamily="34" charset="0"/>
              </a:rPr>
              <a:pPr/>
              <a:t>13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 smtClean="0"/>
              <a:t>8.2 t-Based Confidence Intervals for a Mean: </a:t>
            </a:r>
            <a:r>
              <a:rPr lang="el-GR" sz="4400" dirty="0" smtClean="0"/>
              <a:t>σ</a:t>
            </a:r>
            <a:r>
              <a:rPr lang="en-US" sz="4400" dirty="0" smtClean="0"/>
              <a:t> Unknown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 smtClean="0"/>
                  <a:t>If </a:t>
                </a:r>
                <a:r>
                  <a:rPr lang="el-GR" altLang="en-US" dirty="0" smtClean="0">
                    <a:sym typeface="Symbol" panose="05050102010706020507" pitchFamily="18" charset="2"/>
                  </a:rPr>
                  <a:t>σ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 is unknown (which is usually the case), we can construct a confidence interval for </a:t>
                </a:r>
                <a:r>
                  <a:rPr lang="el-GR" altLang="en-US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μ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 based on the sampling distribution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</m:acc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altLang="en-US" dirty="0" smtClean="0">
                  <a:sym typeface="Symbol" panose="05050102010706020507" pitchFamily="18" charset="2"/>
                </a:endParaRPr>
              </a:p>
              <a:p>
                <a:pPr eaLnBrk="1" hangingPunct="1"/>
                <a:endParaRPr lang="en-US" altLang="en-US" dirty="0" smtClean="0">
                  <a:sym typeface="Symbol" panose="05050102010706020507" pitchFamily="18" charset="2"/>
                </a:endParaRPr>
              </a:p>
              <a:p>
                <a:pPr eaLnBrk="1" hangingPunct="1"/>
                <a:r>
                  <a:rPr lang="en-US" altLang="en-US" dirty="0" smtClean="0">
                    <a:sym typeface="Symbol" panose="05050102010706020507" pitchFamily="18" charset="2"/>
                  </a:rPr>
                  <a:t>If the population is normal, then for any sample size n, this sampling distribution is called the </a:t>
                </a:r>
                <a:r>
                  <a:rPr lang="en-US" altLang="en-US" b="1" i="1" dirty="0" smtClean="0">
                    <a:sym typeface="Symbol" panose="05050102010706020507" pitchFamily="18" charset="2"/>
                  </a:rPr>
                  <a:t>t</a:t>
                </a:r>
                <a:r>
                  <a:rPr lang="en-US" altLang="en-US" b="1" dirty="0" smtClean="0">
                    <a:sym typeface="Symbol" panose="05050102010706020507" pitchFamily="18" charset="2"/>
                  </a:rPr>
                  <a:t> distribution</a:t>
                </a:r>
                <a:endParaRPr lang="en-US" altLang="en-US" b="1" dirty="0" smtClean="0"/>
              </a:p>
            </p:txBody>
          </p:sp>
        </mc:Choice>
        <mc:Fallback xmlns="">
          <p:sp>
            <p:nvSpPr>
              <p:cNvPr id="18435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176" t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6" name="Text Placeholder 6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LO 8-2: Describe the properties of the </a:t>
            </a:r>
            <a:r>
              <a:rPr lang="en-US" altLang="en-US" i="1" smtClean="0"/>
              <a:t>t</a:t>
            </a:r>
            <a:r>
              <a:rPr lang="en-US" altLang="en-US" smtClean="0"/>
              <a:t> distribution and use a </a:t>
            </a:r>
            <a:r>
              <a:rPr lang="en-US" altLang="en-US" i="1" smtClean="0"/>
              <a:t>t</a:t>
            </a:r>
            <a:r>
              <a:rPr lang="en-US" altLang="en-US" smtClean="0"/>
              <a:t> table.</a:t>
            </a:r>
            <a:endParaRPr lang="el-GR" altLang="en-US" b="1" smtClean="0">
              <a:cs typeface="Arial" panose="020B0604020202020204" pitchFamily="34" charset="0"/>
            </a:endParaRPr>
          </a:p>
        </p:txBody>
      </p:sp>
      <p:sp>
        <p:nvSpPr>
          <p:cNvPr id="18437" name="Slide Number Placeholder 3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72735924-95D4-42D0-8DD7-6B6E8304A60E}" type="slidenum">
              <a:rPr lang="en-US" altLang="en-US">
                <a:latin typeface="Tahoma" panose="020B0604030504040204" pitchFamily="34" charset="0"/>
              </a:rPr>
              <a:pPr/>
              <a:t>14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t</a:t>
            </a:r>
            <a:r>
              <a:rPr lang="en-US" altLang="en-US" smtClean="0"/>
              <a:t> Distribution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Symmetrical and bell-shaped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t</a:t>
            </a:r>
            <a:r>
              <a:rPr lang="en-US" altLang="en-US" smtClean="0"/>
              <a:t> distribution is more spread out than the standard normal distribution</a:t>
            </a:r>
          </a:p>
          <a:p>
            <a:pPr eaLnBrk="1" hangingPunct="1"/>
            <a:r>
              <a:rPr lang="en-US" altLang="en-US" smtClean="0"/>
              <a:t>The spread of the t is given by the number of degrees of freedom (df)</a:t>
            </a:r>
          </a:p>
          <a:p>
            <a:pPr eaLnBrk="1" hangingPunct="1"/>
            <a:r>
              <a:rPr lang="en-US" altLang="en-US" smtClean="0"/>
              <a:t>For a sample of size n, there are one fewer degrees of freedom, that is, df = n – 1</a:t>
            </a:r>
          </a:p>
        </p:txBody>
      </p:sp>
      <p:sp>
        <p:nvSpPr>
          <p:cNvPr id="19460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LO8-2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18B2D39D-A38C-4CF6-BBC4-696A61A73388}" type="slidenum">
              <a:rPr lang="en-US" altLang="en-US">
                <a:latin typeface="Tahoma" panose="020B0604030504040204" pitchFamily="34" charset="0"/>
              </a:rPr>
              <a:pPr/>
              <a:t>15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LO8-2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>
            <a:normAutofit fontScale="90000"/>
          </a:bodyPr>
          <a:lstStyle/>
          <a:p>
            <a:pPr eaLnBrk="1" hangingPunct="1"/>
            <a:r>
              <a:rPr lang="en-US" altLang="en-US" dirty="0" smtClean="0"/>
              <a:t>Degrees of Freedom and the</a:t>
            </a:r>
            <a:br>
              <a:rPr lang="en-US" altLang="en-US" dirty="0" smtClean="0"/>
            </a:br>
            <a:r>
              <a:rPr lang="en-US" altLang="en-US" i="1" dirty="0" smtClean="0"/>
              <a:t>t</a:t>
            </a:r>
            <a:r>
              <a:rPr lang="en-US" altLang="en-US" dirty="0" smtClean="0"/>
              <a:t>-Distribution</a:t>
            </a:r>
          </a:p>
        </p:txBody>
      </p:sp>
      <p:sp>
        <p:nvSpPr>
          <p:cNvPr id="2048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Figure 8.6</a:t>
            </a:r>
          </a:p>
        </p:txBody>
      </p:sp>
      <p:pic>
        <p:nvPicPr>
          <p:cNvPr id="2048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50261"/>
            <a:ext cx="7772400" cy="3030602"/>
          </a:xfrm>
          <a:noFill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486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CC3A0FB3-A17A-4B0B-BDDC-2F1E3C082FBD}" type="slidenum">
              <a:rPr lang="en-US" altLang="en-US">
                <a:latin typeface="Tahoma" panose="020B0604030504040204" pitchFamily="34" charset="0"/>
              </a:rPr>
              <a:pPr/>
              <a:t>16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t Distribution and Degrees of Freedom</a:t>
            </a:r>
          </a:p>
        </p:txBody>
      </p:sp>
      <p:sp>
        <p:nvSpPr>
          <p:cNvPr id="21507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 the sample size n increases, the degrees of freedom also increases</a:t>
            </a:r>
          </a:p>
          <a:p>
            <a:pPr eaLnBrk="1" hangingPunct="1"/>
            <a:r>
              <a:rPr lang="en-US" altLang="en-US" smtClean="0"/>
              <a:t>As the degrees of freedom increase, the spread of the t curve decreases</a:t>
            </a:r>
          </a:p>
          <a:p>
            <a:pPr eaLnBrk="1" hangingPunct="1"/>
            <a:r>
              <a:rPr lang="en-US" altLang="en-US" smtClean="0"/>
              <a:t>As the degrees of freedom increases indefinitely, the t curve approaches the standard normal curve</a:t>
            </a:r>
          </a:p>
          <a:p>
            <a:pPr lvl="1" eaLnBrk="1" hangingPunct="1"/>
            <a:r>
              <a:rPr lang="en-US" altLang="en-US" smtClean="0"/>
              <a:t>If n ≥ 30, so df = n – 1 ≥ 29, the t curve is very similar to the standard normal curve</a:t>
            </a:r>
          </a:p>
        </p:txBody>
      </p:sp>
      <p:sp>
        <p:nvSpPr>
          <p:cNvPr id="21508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LO8-2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E4851B1A-520D-4ACA-87DA-7370824968ED}" type="slidenum">
              <a:rPr lang="en-US" altLang="en-US">
                <a:latin typeface="Tahoma" panose="020B0604030504040204" pitchFamily="34" charset="0"/>
              </a:rPr>
              <a:pPr/>
              <a:t>17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LO8-2</a:t>
            </a:r>
          </a:p>
        </p:txBody>
      </p:sp>
      <p:sp>
        <p:nvSpPr>
          <p:cNvPr id="2253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t</a:t>
            </a:r>
            <a:r>
              <a:rPr lang="en-US" altLang="en-US" smtClean="0"/>
              <a:t> and Right Hand Tail Areas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Figure 8.7</a:t>
            </a:r>
            <a:endParaRPr lang="en-US" dirty="0"/>
          </a:p>
        </p:txBody>
      </p:sp>
      <p:sp>
        <p:nvSpPr>
          <p:cNvPr id="22531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</a:t>
            </a:r>
            <a:r>
              <a:rPr lang="en-US" altLang="en-US" baseline="-25000" noProof="1" smtClean="0">
                <a:sym typeface="Symbol" panose="05050102010706020507" pitchFamily="18" charset="2"/>
              </a:rPr>
              <a:t></a:t>
            </a:r>
            <a:r>
              <a:rPr lang="en-US" altLang="en-US" dirty="0" smtClean="0"/>
              <a:t> is the point on the horizontal axis under the t curve that gives a right hand tail equal to </a:t>
            </a:r>
            <a:r>
              <a:rPr lang="en-US" altLang="en-US" dirty="0" smtClean="0">
                <a:sym typeface="Symbol" panose="05050102010706020507" pitchFamily="18" charset="2"/>
              </a:rPr>
              <a:t>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So the value of t</a:t>
            </a:r>
            <a:r>
              <a:rPr lang="en-US" altLang="en-US" baseline="-25000" noProof="1" smtClean="0">
                <a:sym typeface="Symbol" panose="05050102010706020507" pitchFamily="18" charset="2"/>
              </a:rPr>
              <a:t></a:t>
            </a:r>
            <a:r>
              <a:rPr lang="en-US" altLang="en-US" dirty="0" smtClean="0"/>
              <a:t> in a particular situation depends on the right hand tail area </a:t>
            </a:r>
            <a:r>
              <a:rPr lang="en-US" altLang="en-US" dirty="0" smtClean="0">
                <a:sym typeface="Symbol" panose="05050102010706020507" pitchFamily="18" charset="2"/>
              </a:rPr>
              <a:t></a:t>
            </a:r>
            <a:r>
              <a:rPr lang="en-US" altLang="en-US" dirty="0" smtClean="0"/>
              <a:t> and the number of degrees of freedom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78036C2D-5092-49DB-A156-69C5BD479559}" type="slidenum">
              <a:rPr lang="en-US" altLang="en-US">
                <a:latin typeface="Tahoma" panose="020B0604030504040204" pitchFamily="34" charset="0"/>
              </a:rPr>
              <a:pPr/>
              <a:t>18</a:t>
            </a:fld>
            <a:endParaRPr lang="en-US" altLang="en-US">
              <a:latin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3861048"/>
            <a:ext cx="2838893" cy="291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LO8-2</a:t>
            </a:r>
          </a:p>
        </p:txBody>
      </p:sp>
      <p:sp>
        <p:nvSpPr>
          <p:cNvPr id="2457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t Distribution Table</a:t>
            </a:r>
          </a:p>
        </p:txBody>
      </p:sp>
      <p:sp>
        <p:nvSpPr>
          <p:cNvPr id="24580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Table 8.3 (partial)</a:t>
            </a:r>
          </a:p>
        </p:txBody>
      </p:sp>
      <p:pic>
        <p:nvPicPr>
          <p:cNvPr id="24581" name="Picture 1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14843"/>
            <a:ext cx="7772400" cy="3901439"/>
          </a:xfrm>
          <a:noFill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4582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5FEB49FF-8677-4A7E-AF10-1991F57B7FAC}" type="slidenum">
              <a:rPr lang="en-US" altLang="en-US">
                <a:latin typeface="Tahoma" panose="020B0604030504040204" pitchFamily="34" charset="0"/>
              </a:rPr>
              <a:pPr/>
              <a:t>19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Outline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38188" indent="-7381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8.1	z-Based Confidence Intervals for a Population Mean: </a:t>
            </a:r>
            <a:r>
              <a:rPr lang="el-GR" altLang="en-US" sz="2400" smtClean="0"/>
              <a:t>σ</a:t>
            </a:r>
            <a:r>
              <a:rPr lang="en-US" altLang="en-US" sz="2400" smtClean="0"/>
              <a:t> Known</a:t>
            </a:r>
          </a:p>
          <a:p>
            <a:pPr marL="738188" indent="-7381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8.2	t-Based Confidence Intervals for a Population Mean: </a:t>
            </a:r>
            <a:r>
              <a:rPr lang="el-GR" altLang="en-US" sz="2400" smtClean="0"/>
              <a:t>σ</a:t>
            </a:r>
            <a:r>
              <a:rPr lang="en-US" altLang="en-US" sz="2400" smtClean="0"/>
              <a:t> Unknown</a:t>
            </a:r>
          </a:p>
          <a:p>
            <a:pPr marL="738188" indent="-7381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8.3	Sample Size Determination</a:t>
            </a:r>
          </a:p>
          <a:p>
            <a:pPr marL="738188" indent="-7381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8.4	Confidence Intervals for a Population Proportion</a:t>
            </a:r>
          </a:p>
          <a:p>
            <a:pPr marL="738188" indent="-7381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8.5	Confidence Intervals for Parameters of Finite Populations (Optional)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D9BF9459-ADA4-4142-B28A-A793BA4B1DA1}" type="slidenum">
              <a:rPr lang="en-US" altLang="en-US">
                <a:latin typeface="Tahoma" panose="020B0604030504040204" pitchFamily="34" charset="0"/>
              </a:rPr>
              <a:pPr/>
              <a:t>2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i="1" dirty="0" smtClean="0"/>
              <a:t>t</a:t>
            </a:r>
            <a:r>
              <a:rPr lang="en-US" altLang="en-US" dirty="0" smtClean="0"/>
              <a:t>-Based Confidence Intervals for a Mean: </a:t>
            </a:r>
            <a:r>
              <a:rPr lang="el-GR" altLang="en-US" dirty="0" smtClean="0"/>
              <a:t>σ</a:t>
            </a:r>
            <a:r>
              <a:rPr lang="en-US" altLang="en-US" dirty="0" smtClean="0"/>
              <a:t> Unknown</a:t>
            </a:r>
          </a:p>
        </p:txBody>
      </p:sp>
      <p:sp>
        <p:nvSpPr>
          <p:cNvPr id="25603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Figure 8.10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LO 8-3: Calculate and interpret a </a:t>
            </a:r>
            <a:r>
              <a:rPr lang="en-US" i="1" dirty="0"/>
              <a:t>t</a:t>
            </a:r>
            <a:r>
              <a:rPr lang="en-US" dirty="0"/>
              <a:t>-based confidence interval for a population mean when </a:t>
            </a:r>
            <a:r>
              <a:rPr lang="el-GR" dirty="0">
                <a:cs typeface="Arial" pitchFamily="34" charset="0"/>
              </a:rPr>
              <a:t>σ</a:t>
            </a:r>
            <a:r>
              <a:rPr lang="en-US" dirty="0">
                <a:cs typeface="Arial" pitchFamily="34" charset="0"/>
              </a:rPr>
              <a:t> is unknown</a:t>
            </a:r>
            <a:r>
              <a:rPr lang="en-US" dirty="0" smtClean="0">
                <a:cs typeface="Arial" pitchFamily="34" charset="0"/>
              </a:rPr>
              <a:t>.</a:t>
            </a:r>
            <a:endParaRPr lang="el-GR" b="1" dirty="0">
              <a:cs typeface="Arial" pitchFamily="34" charset="0"/>
            </a:endParaRPr>
          </a:p>
        </p:txBody>
      </p:sp>
      <p:pic>
        <p:nvPicPr>
          <p:cNvPr id="25605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11289"/>
            <a:ext cx="7772400" cy="4308547"/>
          </a:xfrm>
          <a:noFill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606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055E8C4D-1DF7-4F42-B78A-F4C3990C6451}" type="slidenum">
              <a:rPr lang="en-US" altLang="en-US">
                <a:latin typeface="Tahoma" panose="020B0604030504040204" pitchFamily="34" charset="0"/>
              </a:rPr>
              <a:pPr/>
              <a:t>20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8.3 Sample Size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en-US" dirty="0" smtClean="0"/>
                  <a:t>	If </a:t>
                </a:r>
                <a:r>
                  <a:rPr lang="el-GR" altLang="en-US" dirty="0" smtClean="0"/>
                  <a:t>σ</a:t>
                </a:r>
                <a:r>
                  <a:rPr lang="en-US" altLang="en-US" dirty="0" smtClean="0"/>
                  <a:t> is known, then a sample of size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f>
                                      <m:fPr>
                                        <m:type m:val="skw"/>
                                        <m:ctrlP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 smtClean="0"/>
                  <a:t> so that </a:t>
                </a:r>
                <a:r>
                  <a:rPr lang="en-US" altLang="en-US" dirty="0" smtClean="0">
                    <a:latin typeface="MS Reference 1" pitchFamily="2" charset="2"/>
                  </a:rPr>
                  <a:t>x</a:t>
                </a:r>
                <a:r>
                  <a:rPr lang="en-US" altLang="en-US" dirty="0" smtClean="0"/>
                  <a:t> is within E units of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,</a:t>
                </a:r>
                <a:r>
                  <a:rPr lang="en-US" altLang="en-US" dirty="0" smtClean="0"/>
                  <a:t> with 100(1-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dirty="0" smtClean="0"/>
                  <a:t>)% confidence</a:t>
                </a:r>
              </a:p>
            </p:txBody>
          </p:sp>
        </mc:Choice>
        <mc:Fallback xmlns="">
          <p:sp>
            <p:nvSpPr>
              <p:cNvPr id="26627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t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LO 8-4: Determine the appropriate sample size when estimating a population mean</a:t>
            </a:r>
            <a:r>
              <a:rPr lang="en-US" dirty="0" smtClean="0"/>
              <a:t>.</a:t>
            </a:r>
            <a:endParaRPr lang="el-GR" b="1" dirty="0">
              <a:cs typeface="Arial" pitchFamily="34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B732774D-2E55-429F-A892-63F9C8F21367}" type="slidenum">
              <a:rPr lang="en-US" altLang="en-US">
                <a:latin typeface="Tahoma" panose="020B0604030504040204" pitchFamily="34" charset="0"/>
              </a:rPr>
              <a:pPr/>
              <a:t>21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(Car Mileage Case)</a:t>
            </a:r>
          </a:p>
        </p:txBody>
      </p:sp>
      <p:pic>
        <p:nvPicPr>
          <p:cNvPr id="27651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8" y="2070897"/>
            <a:ext cx="5357324" cy="3589331"/>
          </a:xfrm>
          <a:noFill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7652" name="Text Placeholder 6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LO8-4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78F81569-F31A-4D2B-BBF0-BE34E4569946}" type="slidenum">
              <a:rPr lang="en-US" altLang="en-US">
                <a:latin typeface="Tahoma" panose="020B0604030504040204" pitchFamily="34" charset="0"/>
              </a:rPr>
              <a:pPr/>
              <a:t>22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Size Determination (</a:t>
            </a:r>
            <a:r>
              <a:rPr lang="en-US" altLang="en-US" i="1" smtClean="0"/>
              <a:t>t</a:t>
            </a:r>
            <a:r>
              <a:rPr lang="en-US" altLang="en-US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If </a:t>
                </a:r>
                <a:r>
                  <a:rPr lang="el-GR" altLang="en-US" dirty="0" smtClean="0"/>
                  <a:t>σ</a:t>
                </a:r>
                <a:r>
                  <a:rPr lang="en-US" altLang="en-US" dirty="0" smtClean="0"/>
                  <a:t> is unknown and is estimated from s, then a sample of size  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f>
                                      <m:fPr>
                                        <m:type m:val="skw"/>
                                        <m:ctrlPr>
                                          <a:rPr lang="en-US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alt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 smtClean="0"/>
                  <a:t> so that </a:t>
                </a:r>
                <a:r>
                  <a:rPr lang="en-US" altLang="en-US" dirty="0" smtClean="0">
                    <a:latin typeface="MS Reference 1" pitchFamily="2" charset="2"/>
                  </a:rPr>
                  <a:t>x</a:t>
                </a:r>
                <a:r>
                  <a:rPr lang="en-US" altLang="en-US" dirty="0" smtClean="0"/>
                  <a:t> is within E units of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,</a:t>
                </a:r>
                <a:r>
                  <a:rPr lang="en-US" altLang="en-US" dirty="0" smtClean="0"/>
                  <a:t> with 100(1-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dirty="0" smtClean="0"/>
                  <a:t>)% confidence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The number of degrees of freedom for the t</a:t>
                </a:r>
                <a:r>
                  <a:rPr lang="en-US" altLang="en-US" baseline="-25000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baseline="-25000" dirty="0" smtClean="0"/>
                  <a:t>/2</a:t>
                </a:r>
                <a:r>
                  <a:rPr lang="en-US" altLang="en-US" dirty="0" smtClean="0"/>
                  <a:t> point is the size of the preliminary sample minus 1</a:t>
                </a:r>
              </a:p>
            </p:txBody>
          </p:sp>
        </mc:Choice>
        <mc:Fallback xmlns="">
          <p:sp>
            <p:nvSpPr>
              <p:cNvPr id="28675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176" t="-2423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LO8-4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ADF5CAD4-A0DC-4834-A3E9-28EBA8C3D19F}" type="slidenum">
              <a:rPr lang="en-US" altLang="en-US">
                <a:latin typeface="Tahoma" panose="020B0604030504040204" pitchFamily="34" charset="0"/>
              </a:rPr>
              <a:pPr/>
              <a:t>23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 8.4: The Car Mileage Case</a:t>
            </a:r>
          </a:p>
        </p:txBody>
      </p:sp>
      <p:pic>
        <p:nvPicPr>
          <p:cNvPr id="29699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300" y="2333810"/>
            <a:ext cx="5532599" cy="3063505"/>
          </a:xfrm>
          <a:noFill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9700" name="Text Placeholder 5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LO8-4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72C68CB7-52F1-4809-9EE2-4007E713443A}" type="slidenum">
              <a:rPr lang="en-US" altLang="en-US">
                <a:latin typeface="Tahoma" panose="020B0604030504040204" pitchFamily="34" charset="0"/>
              </a:rPr>
              <a:pPr/>
              <a:t>24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8.4 Confidence Intervals for a Population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1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 smtClean="0"/>
                  <a:t>If the sample size n is large, then a (1­</a:t>
                </a:r>
                <a:r>
                  <a:rPr lang="el-GR" altLang="en-US" dirty="0" smtClean="0">
                    <a:cs typeface="Arial" panose="020B0604020202020204" pitchFamily="34" charset="0"/>
                  </a:rPr>
                  <a:t>α</a:t>
                </a:r>
                <a:r>
                  <a:rPr lang="en-US" altLang="en-US" dirty="0" smtClean="0"/>
                  <a:t>)100% confidence interval for </a:t>
                </a:r>
                <a:r>
                  <a:rPr lang="el-GR" altLang="en-US" dirty="0" smtClean="0"/>
                  <a:t>ρ</a:t>
                </a:r>
                <a:r>
                  <a:rPr lang="en-US" altLang="en-US" dirty="0" smtClean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en-US" dirty="0" smtClean="0"/>
              </a:p>
              <a:p>
                <a:pPr eaLnBrk="1" hangingPunct="1"/>
                <a:endParaRPr lang="en-US" altLang="en-US" dirty="0" smtClean="0"/>
              </a:p>
              <a:p>
                <a:pPr eaLnBrk="1" hangingPunct="1"/>
                <a:r>
                  <a:rPr lang="en-US" altLang="en-US" dirty="0" smtClean="0"/>
                  <a:t>Here, n should be considered large if both</a:t>
                </a:r>
              </a:p>
              <a:p>
                <a:pPr lvl="1" eaLnBrk="1" hangingPunct="1"/>
                <a:r>
                  <a:rPr lang="en-US" altLang="en-US" dirty="0" smtClean="0"/>
                  <a:t>n ·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en-US" dirty="0" smtClean="0"/>
                  <a:t> ≥ 5</a:t>
                </a:r>
              </a:p>
              <a:p>
                <a:pPr lvl="1"/>
                <a:r>
                  <a:rPr lang="en-US" altLang="en-US" dirty="0" smtClean="0"/>
                  <a:t>n · (1 –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en-US" dirty="0" smtClean="0"/>
                  <a:t>) ≥ 5</a:t>
                </a:r>
              </a:p>
            </p:txBody>
          </p:sp>
        </mc:Choice>
        <mc:Fallback xmlns="">
          <p:sp>
            <p:nvSpPr>
              <p:cNvPr id="30723" name="Rectangl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176" t="-1480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LO 8-5: Calculate and interpret a large sample confidence interval for a population proportion</a:t>
            </a:r>
            <a:r>
              <a:rPr lang="en-US" dirty="0" smtClean="0"/>
              <a:t>.</a:t>
            </a:r>
            <a:endParaRPr lang="el-GR" b="1" dirty="0">
              <a:cs typeface="Arial" pitchFamily="34" charset="0"/>
            </a:endParaRP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2B46E5E1-FA83-4B17-9480-60C3CA6B44B2}" type="slidenum">
              <a:rPr lang="en-US" altLang="en-US">
                <a:latin typeface="Tahoma" panose="020B0604030504040204" pitchFamily="34" charset="0"/>
              </a:rPr>
              <a:pPr/>
              <a:t>25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 8.6: The Cheese Spread Case</a:t>
            </a:r>
          </a:p>
        </p:txBody>
      </p:sp>
      <p:pic>
        <p:nvPicPr>
          <p:cNvPr id="31747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68" y="2855825"/>
            <a:ext cx="6736664" cy="2019475"/>
          </a:xfrm>
          <a:noFill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1748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LO8-5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BCFB0BA3-9EEA-478C-A531-784831C64B47}" type="slidenum">
              <a:rPr lang="en-US" altLang="en-US">
                <a:latin typeface="Tahoma" panose="020B0604030504040204" pitchFamily="34" charset="0"/>
              </a:rPr>
              <a:pPr/>
              <a:t>26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Determining Sample Size for Confidence Interval for </a:t>
            </a:r>
            <a:r>
              <a:rPr lang="el-GR" altLang="en-US" dirty="0" smtClean="0"/>
              <a:t>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8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A sample size given by the formula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f>
                                      <m:fPr>
                                        <m:type m:val="skw"/>
                                        <m:ctrlP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num>
                              <m:den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 smtClean="0"/>
                  <a:t> will yield 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en-US" dirty="0" smtClean="0"/>
                  <a:t>, precisely within E units of </a:t>
                </a:r>
                <a:r>
                  <a:rPr lang="el-GR" altLang="en-US" dirty="0" smtClean="0">
                    <a:sym typeface="Symbol" panose="05050102010706020507" pitchFamily="18" charset="2"/>
                  </a:rPr>
                  <a:t>ρ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,</a:t>
                </a:r>
                <a:r>
                  <a:rPr lang="en-US" altLang="en-US" dirty="0" smtClean="0"/>
                  <a:t> with 100(1-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dirty="0" smtClean="0"/>
                  <a:t>)% confidence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Note that the formula requires a preliminary estimate of p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The conservative value of p=0.5 is generally used when there is no prior information on p</a:t>
                </a:r>
              </a:p>
            </p:txBody>
          </p:sp>
        </mc:Choice>
        <mc:Fallback xmlns="">
          <p:sp>
            <p:nvSpPr>
              <p:cNvPr id="32771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176" t="-3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LO 8-6: Determine the appropriate sample size when estimating a population proportion</a:t>
            </a:r>
            <a:r>
              <a:rPr lang="en-US" dirty="0" smtClean="0"/>
              <a:t>.</a:t>
            </a:r>
            <a:endParaRPr lang="el-GR" b="1" dirty="0">
              <a:cs typeface="Arial" pitchFamily="34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655C3CA0-D9E2-4C72-99EC-AB9B35350037}" type="slidenum">
              <a:rPr lang="en-US" altLang="en-US">
                <a:latin typeface="Tahoma" panose="020B0604030504040204" pitchFamily="34" charset="0"/>
              </a:rPr>
              <a:pPr/>
              <a:t>27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Examples: Proportion of Voters</a:t>
            </a:r>
          </a:p>
        </p:txBody>
      </p:sp>
      <p:sp>
        <p:nvSpPr>
          <p:cNvPr id="3379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Estimate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near 0.5</a:t>
            </a:r>
          </a:p>
          <a:p>
            <a:pPr eaLnBrk="1" hangingPunct="1"/>
            <a:r>
              <a:rPr lang="en-US" altLang="en-US" dirty="0" smtClean="0"/>
              <a:t>Margin of error in 0.95 percent confidence interval of 0.02</a:t>
            </a:r>
          </a:p>
        </p:txBody>
      </p:sp>
      <p:sp>
        <p:nvSpPr>
          <p:cNvPr id="33796" name="Text Placeholder 6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LO8-6</a:t>
            </a:r>
          </a:p>
        </p:txBody>
      </p:sp>
      <p:sp>
        <p:nvSpPr>
          <p:cNvPr id="33797" name="Slide Number Placeholder 3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6CF1D3E3-B7EA-44C4-8230-A94AEC69455D}" type="slidenum">
              <a:rPr lang="en-US" altLang="en-US">
                <a:latin typeface="Tahoma" panose="020B0604030504040204" pitchFamily="34" charset="0"/>
              </a:rPr>
              <a:pPr/>
              <a:t>28</a:t>
            </a:fld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3379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62430900"/>
              </p:ext>
            </p:extLst>
          </p:nvPr>
        </p:nvGraphicFramePr>
        <p:xfrm>
          <a:off x="1475656" y="3095495"/>
          <a:ext cx="5689600" cy="300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4" imgW="2070100" imgH="1092200" progId="Equation.3">
                  <p:embed/>
                </p:oleObj>
              </mc:Choice>
              <mc:Fallback>
                <p:oleObj name="Equation" r:id="rId4" imgW="2070100" imgH="1092200" progId="Equation.3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095495"/>
                        <a:ext cx="5689600" cy="300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8.5 Confidence Intervals for Parameters of Finite Populations </a:t>
            </a:r>
            <a:r>
              <a:rPr lang="en-US" altLang="en-US" sz="1600" dirty="0"/>
              <a:t>(Optional)</a:t>
            </a:r>
          </a:p>
        </p:txBody>
      </p:sp>
      <p:pic>
        <p:nvPicPr>
          <p:cNvPr id="34819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5"/>
            <a:ext cx="7985935" cy="3387399"/>
          </a:xfrm>
          <a:noFill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LO 8-7: Find and interpret confidence intervals for parameters of finite populations (Optional</a:t>
            </a:r>
            <a:r>
              <a:rPr lang="en-US" dirty="0" smtClean="0"/>
              <a:t>).</a:t>
            </a:r>
            <a:endParaRPr lang="el-GR" b="1" dirty="0">
              <a:cs typeface="Arial" pitchFamily="34" charset="0"/>
            </a:endParaRP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C9BB8FBD-17A2-4DB8-8CE0-745A91F7E8D7}" type="slidenum">
              <a:rPr lang="en-US" altLang="en-US">
                <a:latin typeface="Tahoma" panose="020B0604030504040204" pitchFamily="34" charset="0"/>
              </a:rPr>
              <a:pPr/>
              <a:t>29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8.1 z-Based Confidence Intervals for a Mean: </a:t>
            </a:r>
            <a:r>
              <a:rPr lang="el-GR" altLang="en-US" sz="3800" dirty="0" smtClean="0"/>
              <a:t>σ</a:t>
            </a:r>
            <a:r>
              <a:rPr lang="en-US" altLang="en-US" sz="3800" dirty="0" smtClean="0"/>
              <a:t> Known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9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If a population is normally distributed with mean </a:t>
                </a:r>
                <a:r>
                  <a:rPr lang="el-GR" altLang="en-US" dirty="0" smtClean="0"/>
                  <a:t>μ</a:t>
                </a:r>
                <a:r>
                  <a:rPr lang="en-US" altLang="en-US" dirty="0" smtClean="0"/>
                  <a:t> and standard deviation </a:t>
                </a:r>
                <a:r>
                  <a:rPr lang="el-GR" altLang="en-US" dirty="0" smtClean="0"/>
                  <a:t>σ</a:t>
                </a:r>
                <a:r>
                  <a:rPr lang="en-US" altLang="en-US" dirty="0" smtClean="0"/>
                  <a:t>, then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en-US" dirty="0" smtClean="0"/>
                  <a:t> is normal with mean </a:t>
                </a:r>
                <a:r>
                  <a:rPr lang="el-GR" altLang="en-US" dirty="0" smtClean="0"/>
                  <a:t>μ</a:t>
                </a:r>
                <a:r>
                  <a:rPr lang="en-US" altLang="en-US" baseline="-25000" noProof="1" smtClean="0">
                    <a:latin typeface="MS Reference 1" pitchFamily="2" charset="2"/>
                  </a:rPr>
                  <a:t>x</a:t>
                </a:r>
                <a:r>
                  <a:rPr lang="en-US" altLang="en-US" dirty="0" smtClean="0"/>
                  <a:t> = </a:t>
                </a:r>
                <a:r>
                  <a:rPr lang="el-GR" altLang="en-US" dirty="0" smtClean="0"/>
                  <a:t>μ</a:t>
                </a:r>
                <a:r>
                  <a:rPr lang="en-US" altLang="en-US" dirty="0" smtClean="0"/>
                  <a:t> and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Use a normal curve as a model of the sampling distribution of the sample mean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Exactly, because the population is normal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Approximately, by the Central Limit Theorem for large samples</a:t>
                </a:r>
              </a:p>
            </p:txBody>
          </p:sp>
        </mc:Choice>
        <mc:Fallback xmlns="">
          <p:sp>
            <p:nvSpPr>
              <p:cNvPr id="7171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176" t="-2423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LO 8-1: Calculate and interpret a z-based confidence interval for a population mean where </a:t>
            </a:r>
            <a:r>
              <a:rPr lang="el-GR" dirty="0">
                <a:cs typeface="Arial" pitchFamily="34" charset="0"/>
              </a:rPr>
              <a:t>σ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is </a:t>
            </a:r>
            <a:r>
              <a:rPr lang="en-US" dirty="0">
                <a:cs typeface="Arial" pitchFamily="34" charset="0"/>
              </a:rPr>
              <a:t>known</a:t>
            </a:r>
            <a:r>
              <a:rPr lang="en-US" dirty="0" smtClean="0">
                <a:cs typeface="Arial" pitchFamily="34" charset="0"/>
              </a:rPr>
              <a:t>.</a:t>
            </a:r>
            <a:endParaRPr lang="el-GR" b="1" dirty="0">
              <a:cs typeface="Arial" pitchFamily="34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956F83D5-D7F2-4335-B7EF-E9D8D4930E74}" type="slidenum">
              <a:rPr lang="en-US" altLang="en-US">
                <a:latin typeface="Tahoma" panose="020B0604030504040204" pitchFamily="34" charset="0"/>
              </a:rPr>
              <a:pPr/>
              <a:t>3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Selecting an Appropriate Confidence Interval for a Population Mean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</a:rPr>
              <a:t>Figure 8.18</a:t>
            </a:r>
            <a:endParaRPr lang="en-US" dirty="0"/>
          </a:p>
        </p:txBody>
      </p:sp>
      <p:pic>
        <p:nvPicPr>
          <p:cNvPr id="3584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27" y="1600200"/>
            <a:ext cx="6184545" cy="4530725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5843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25EC7542-7B74-4E88-8057-2E7C36F4ACE0}" type="slidenum">
              <a:rPr lang="en-US" altLang="en-US">
                <a:latin typeface="Tahoma" panose="020B0604030504040204" pitchFamily="34" charset="0"/>
              </a:rPr>
              <a:pPr/>
              <a:t>30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The Car Mileage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7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 smtClean="0"/>
                  <a:t>Assume a sample size (n) of 50</a:t>
                </a:r>
              </a:p>
              <a:p>
                <a:pPr eaLnBrk="1" hangingPunct="1"/>
                <a:r>
                  <a:rPr lang="en-US" altLang="en-US" dirty="0" smtClean="0"/>
                  <a:t>Assume the population of all individual car mileages is normally distributed</a:t>
                </a:r>
              </a:p>
              <a:p>
                <a:pPr eaLnBrk="1" hangingPunct="1"/>
                <a:r>
                  <a:rPr lang="en-US" altLang="en-US" dirty="0" smtClean="0"/>
                  <a:t>Assume the standard deviation (</a:t>
                </a:r>
                <a:r>
                  <a:rPr lang="el-GR" altLang="en-US" dirty="0" smtClean="0"/>
                  <a:t>σ</a:t>
                </a:r>
                <a:r>
                  <a:rPr lang="en-US" altLang="en-US" dirty="0" smtClean="0"/>
                  <a:t>) is 0.8,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rad>
                      </m:den>
                    </m:f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=0.113</m:t>
                    </m:r>
                  </m:oMath>
                </a14:m>
                <a:endParaRPr lang="en-US" altLang="en-US" dirty="0" smtClean="0"/>
              </a:p>
              <a:p>
                <a:pPr eaLnBrk="1" hangingPunct="1"/>
                <a:r>
                  <a:rPr lang="en-US" altLang="en-US" dirty="0" smtClean="0"/>
                  <a:t>The probability that x </a:t>
                </a:r>
                <a:r>
                  <a:rPr lang="en-US" altLang="en-US" dirty="0" smtClean="0"/>
                  <a:t>will </a:t>
                </a:r>
                <a:r>
                  <a:rPr lang="en-US" altLang="en-US" dirty="0" smtClean="0"/>
                  <a:t>be within ±0.22 (1.96</a:t>
                </a:r>
                <a:r>
                  <a:rPr lang="el-GR" altLang="en-US" dirty="0" smtClean="0"/>
                  <a:t>σ</a:t>
                </a:r>
                <a:r>
                  <a:rPr lang="en-US" altLang="en-US" baseline="-25000" dirty="0" smtClean="0">
                    <a:latin typeface="MS Reference 1" pitchFamily="2" charset="2"/>
                  </a:rPr>
                  <a:t>x</a:t>
                </a:r>
                <a:r>
                  <a:rPr lang="en-US" altLang="en-US" dirty="0" smtClean="0"/>
                  <a:t>≈0.22) of µ is 0.95</a:t>
                </a:r>
              </a:p>
            </p:txBody>
          </p:sp>
        </mc:Choice>
        <mc:Fallback>
          <p:sp>
            <p:nvSpPr>
              <p:cNvPr id="8195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6" t="-14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LO8-1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C7DC987C-3788-417A-A4CF-CCF561709AD0}" type="slidenum">
              <a:rPr lang="en-US" altLang="en-US">
                <a:latin typeface="Tahoma" panose="020B0604030504040204" pitchFamily="34" charset="0"/>
              </a:rPr>
              <a:pPr/>
              <a:t>4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LO8-1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The Sampling Distribution of the Sample Mean</a:t>
            </a: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8.1</a:t>
            </a:r>
          </a:p>
        </p:txBody>
      </p:sp>
      <p:pic>
        <p:nvPicPr>
          <p:cNvPr id="9221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4" y="1838467"/>
            <a:ext cx="7285351" cy="4054191"/>
          </a:xfrm>
          <a:noFill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222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E90D7500-925F-42B2-B78C-05CF6BCBDC55}" type="slidenum">
              <a:rPr lang="en-US" altLang="en-US">
                <a:latin typeface="Tahoma" panose="020B0604030504040204" pitchFamily="34" charset="0"/>
              </a:rPr>
              <a:pPr/>
              <a:t>5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Car Mileage Case </a:t>
            </a:r>
            <a:r>
              <a:rPr lang="en-US" altLang="en-US" sz="2100" dirty="0" smtClean="0"/>
              <a:t>Continued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Assume the sample mean is 31.56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That gives us an interval of [31.56 </a:t>
            </a:r>
            <a:r>
              <a:rPr lang="en-US" altLang="en-US" dirty="0" smtClean="0">
                <a:cs typeface="Arial" panose="020B0604020202020204" pitchFamily="34" charset="0"/>
              </a:rPr>
              <a:t>± 0.22] = [31.34, 31.78]</a:t>
            </a:r>
          </a:p>
          <a:p>
            <a:pPr eaLnBrk="1" hangingPunct="1"/>
            <a:endParaRPr lang="en-US" altLang="en-US" dirty="0" smtClean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cs typeface="Arial" panose="020B0604020202020204" pitchFamily="34" charset="0"/>
              </a:rPr>
              <a:t>The probability is 0.95 that the interval [</a:t>
            </a:r>
            <a:r>
              <a:rPr lang="en-US" altLang="en-US" dirty="0" smtClean="0">
                <a:latin typeface="MS Reference 1" pitchFamily="2" charset="2"/>
                <a:cs typeface="Arial" panose="020B0604020202020204" pitchFamily="34" charset="0"/>
              </a:rPr>
              <a:t>x</a:t>
            </a:r>
            <a:r>
              <a:rPr lang="en-US" altLang="en-US" dirty="0" smtClean="0">
                <a:cs typeface="Arial" panose="020B0604020202020204" pitchFamily="34" charset="0"/>
              </a:rPr>
              <a:t> ± 1.95</a:t>
            </a:r>
            <a:r>
              <a:rPr lang="el-GR" altLang="en-US" dirty="0" smtClean="0">
                <a:cs typeface="Arial" panose="020B0604020202020204" pitchFamily="34" charset="0"/>
              </a:rPr>
              <a:t>σ</a:t>
            </a:r>
            <a:r>
              <a:rPr lang="en-US" altLang="en-US" dirty="0" smtClean="0">
                <a:cs typeface="Arial" panose="020B0604020202020204" pitchFamily="34" charset="0"/>
              </a:rPr>
              <a:t>] contains the population mean µ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10244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LO8-1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CBB0559F-A436-41E9-B3D3-BDF49ABF55D6}" type="slidenum">
              <a:rPr lang="en-US" altLang="en-US">
                <a:latin typeface="Tahoma" panose="020B0604030504040204" pitchFamily="34" charset="0"/>
              </a:rPr>
              <a:pPr/>
              <a:t>6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Generalizing</a:t>
            </a:r>
          </a:p>
        </p:txBody>
      </p:sp>
      <p:sp>
        <p:nvSpPr>
          <p:cNvPr id="11267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the example, we found the probability that </a:t>
            </a:r>
            <a:r>
              <a:rPr lang="el-GR" altLang="en-US" smtClean="0">
                <a:cs typeface="Arial" panose="020B0604020202020204" pitchFamily="34" charset="0"/>
              </a:rPr>
              <a:t>μ</a:t>
            </a:r>
            <a:r>
              <a:rPr lang="en-US" altLang="en-US" smtClean="0"/>
              <a:t> is contained in an interval of integer multiples of </a:t>
            </a:r>
            <a:r>
              <a:rPr lang="el-GR" altLang="en-US" smtClean="0">
                <a:cs typeface="Arial" panose="020B0604020202020204" pitchFamily="34" charset="0"/>
              </a:rPr>
              <a:t>σ</a:t>
            </a:r>
            <a:r>
              <a:rPr lang="en-US" altLang="en-US" baseline="-25000" noProof="1" smtClean="0">
                <a:latin typeface="MS Reference 1" pitchFamily="2" charset="2"/>
              </a:rPr>
              <a:t>x</a:t>
            </a:r>
          </a:p>
          <a:p>
            <a:pPr eaLnBrk="1" hangingPunct="1"/>
            <a:r>
              <a:rPr lang="en-US" altLang="en-US" smtClean="0"/>
              <a:t>More usual to specify the (integer) probability and find the corresponding number of </a:t>
            </a:r>
            <a:r>
              <a:rPr lang="el-GR" altLang="en-US" smtClean="0">
                <a:cs typeface="Arial" panose="020B0604020202020204" pitchFamily="34" charset="0"/>
              </a:rPr>
              <a:t>σ</a:t>
            </a:r>
            <a:r>
              <a:rPr lang="en-US" altLang="en-US" baseline="-25000" noProof="1" smtClean="0">
                <a:latin typeface="MS Reference 1" pitchFamily="2" charset="2"/>
              </a:rPr>
              <a:t>x</a:t>
            </a:r>
            <a:endParaRPr lang="en-US" altLang="en-US" baseline="-25000" smtClean="0">
              <a:latin typeface="MS Reference 1" pitchFamily="2" charset="2"/>
            </a:endParaRPr>
          </a:p>
          <a:p>
            <a:pPr eaLnBrk="1" hangingPunct="1"/>
            <a:r>
              <a:rPr lang="en-US" altLang="en-US" smtClean="0"/>
              <a:t>The probability that the confidence interval will not contain the population mean </a:t>
            </a:r>
            <a:r>
              <a:rPr lang="el-GR" altLang="en-US" smtClean="0">
                <a:cs typeface="Arial" panose="020B0604020202020204" pitchFamily="34" charset="0"/>
              </a:rPr>
              <a:t>μ</a:t>
            </a:r>
            <a:r>
              <a:rPr lang="en-US" altLang="en-US" smtClean="0"/>
              <a:t> is denoted by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endParaRPr lang="el-GR" altLang="en-US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mtClean="0"/>
              <a:t>In the mileage example,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= 0.05</a:t>
            </a:r>
          </a:p>
        </p:txBody>
      </p:sp>
      <p:sp>
        <p:nvSpPr>
          <p:cNvPr id="11268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LO8-1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964D9D08-E53E-4C0E-A309-4B0E7D42471F}" type="slidenum">
              <a:rPr lang="en-US" altLang="en-US">
                <a:latin typeface="Tahoma" panose="020B0604030504040204" pitchFamily="34" charset="0"/>
              </a:rPr>
              <a:pPr/>
              <a:t>7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Generalizing </a:t>
            </a:r>
            <a:r>
              <a:rPr lang="en-US" altLang="en-US" sz="2100" dirty="0" smtClean="0"/>
              <a:t>Continued</a:t>
            </a:r>
          </a:p>
        </p:txBody>
      </p:sp>
      <p:sp>
        <p:nvSpPr>
          <p:cNvPr id="12291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probability that the confidence interval will contain the population mean </a:t>
            </a:r>
            <a:r>
              <a:rPr lang="el-GR" altLang="en-US" smtClean="0"/>
              <a:t>μ</a:t>
            </a:r>
            <a:r>
              <a:rPr lang="en-US" altLang="en-US" smtClean="0"/>
              <a:t> is denoted by 1 -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</a:p>
          <a:p>
            <a:pPr lvl="1" eaLnBrk="1" hangingPunct="1"/>
            <a:r>
              <a:rPr lang="en-US" altLang="en-US" smtClean="0"/>
              <a:t>1 –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is referred to as the confidence coefficient</a:t>
            </a:r>
          </a:p>
          <a:p>
            <a:pPr lvl="1" eaLnBrk="1" hangingPunct="1"/>
            <a:r>
              <a:rPr lang="en-US" altLang="en-US" smtClean="0"/>
              <a:t>(1 –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) </a:t>
            </a:r>
            <a:r>
              <a:rPr lang="en-US" altLang="en-US" smtClean="0">
                <a:sym typeface="Symbol" panose="05050102010706020507" pitchFamily="18" charset="2"/>
              </a:rPr>
              <a:t></a:t>
            </a:r>
            <a:r>
              <a:rPr lang="en-US" altLang="en-US" smtClean="0"/>
              <a:t> 100% is called the confidence level</a:t>
            </a:r>
          </a:p>
          <a:p>
            <a:pPr eaLnBrk="1" hangingPunct="1"/>
            <a:r>
              <a:rPr lang="en-US" altLang="en-US" smtClean="0"/>
              <a:t>Usual to use two decimal point probabilities for 1 –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</a:p>
          <a:p>
            <a:pPr lvl="1" eaLnBrk="1" hangingPunct="1"/>
            <a:r>
              <a:rPr lang="en-US" altLang="en-US" smtClean="0"/>
              <a:t>Here, focus on 1 –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= 0.95 or 0.99</a:t>
            </a:r>
          </a:p>
        </p:txBody>
      </p:sp>
      <p:sp>
        <p:nvSpPr>
          <p:cNvPr id="12292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LO8-1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C7EFD832-7B9C-428F-9121-201987408855}" type="slidenum">
              <a:rPr lang="en-US" altLang="en-US">
                <a:latin typeface="Tahoma" panose="020B0604030504040204" pitchFamily="34" charset="0"/>
              </a:rPr>
              <a:pPr/>
              <a:t>8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defRPr/>
                </a:pPr>
                <a:r>
                  <a:rPr lang="en-US" dirty="0" smtClean="0"/>
                  <a:t>In general, the probability is 1 – </a:t>
                </a:r>
                <a:r>
                  <a:rPr lang="en-US" dirty="0" smtClean="0">
                    <a:sym typeface="Symbol" pitchFamily="18" charset="2"/>
                  </a:rPr>
                  <a:t></a:t>
                </a:r>
                <a:r>
                  <a:rPr lang="en-US" dirty="0" smtClean="0"/>
                  <a:t> that the population mean </a:t>
                </a:r>
                <a:r>
                  <a:rPr lang="el-GR" dirty="0" smtClean="0">
                    <a:cs typeface="Arial" pitchFamily="34" charset="0"/>
                  </a:rPr>
                  <a:t>μ</a:t>
                </a:r>
                <a:r>
                  <a:rPr lang="en-US" dirty="0" smtClean="0"/>
                  <a:t> is contained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eaLnBrk="1" hangingPunct="1">
                  <a:defRPr/>
                </a:pPr>
                <a:r>
                  <a:rPr lang="en-US" dirty="0" smtClean="0"/>
                  <a:t>The normal point z</a:t>
                </a:r>
                <a:r>
                  <a:rPr lang="en-US" baseline="-25000" dirty="0" smtClean="0">
                    <a:sym typeface="Symbol" pitchFamily="18" charset="2"/>
                  </a:rPr>
                  <a:t></a:t>
                </a:r>
                <a:r>
                  <a:rPr lang="en-US" baseline="-25000" dirty="0" smtClean="0"/>
                  <a:t>/2</a:t>
                </a:r>
                <a:r>
                  <a:rPr lang="en-US" dirty="0" smtClean="0"/>
                  <a:t> gives a right hand tail area under the standard normal curve equal to </a:t>
                </a:r>
                <a:r>
                  <a:rPr lang="en-US" dirty="0" smtClean="0">
                    <a:sym typeface="Symbol" pitchFamily="18" charset="2"/>
                  </a:rPr>
                  <a:t></a:t>
                </a:r>
                <a:r>
                  <a:rPr lang="en-US" dirty="0" smtClean="0"/>
                  <a:t>/2</a:t>
                </a:r>
              </a:p>
              <a:p>
                <a:pPr eaLnBrk="1" hangingPunct="1">
                  <a:defRPr/>
                </a:pPr>
                <a:r>
                  <a:rPr lang="en-US" dirty="0" smtClean="0"/>
                  <a:t>The normal point -z</a:t>
                </a:r>
                <a:r>
                  <a:rPr lang="en-US" baseline="-25000" dirty="0" smtClean="0">
                    <a:sym typeface="Symbol" pitchFamily="18" charset="2"/>
                  </a:rPr>
                  <a:t></a:t>
                </a:r>
                <a:r>
                  <a:rPr lang="en-US" baseline="-25000" dirty="0" smtClean="0"/>
                  <a:t>/2</a:t>
                </a:r>
                <a:r>
                  <a:rPr lang="en-US" dirty="0" smtClean="0"/>
                  <a:t> gives a left hand tail area under the standard normal curve equal to </a:t>
                </a:r>
                <a:r>
                  <a:rPr lang="en-US" dirty="0" smtClean="0">
                    <a:sym typeface="Symbol" pitchFamily="18" charset="2"/>
                  </a:rPr>
                  <a:t></a:t>
                </a:r>
                <a:r>
                  <a:rPr lang="en-US" dirty="0" smtClean="0"/>
                  <a:t>/2</a:t>
                </a:r>
              </a:p>
              <a:p>
                <a:pPr eaLnBrk="1" hangingPunct="1">
                  <a:defRPr/>
                </a:pPr>
                <a:r>
                  <a:rPr lang="en-US" dirty="0" smtClean="0"/>
                  <a:t>The area under the standard normal curve between </a:t>
                </a:r>
                <a:br>
                  <a:rPr lang="en-US" dirty="0" smtClean="0"/>
                </a:br>
                <a:r>
                  <a:rPr lang="en-US" dirty="0" smtClean="0"/>
                  <a:t>-z</a:t>
                </a:r>
                <a:r>
                  <a:rPr lang="en-US" baseline="-25000" dirty="0" smtClean="0">
                    <a:sym typeface="Symbol" pitchFamily="18" charset="2"/>
                  </a:rPr>
                  <a:t></a:t>
                </a:r>
                <a:r>
                  <a:rPr lang="en-US" baseline="-25000" dirty="0" smtClean="0"/>
                  <a:t>/2</a:t>
                </a:r>
                <a:r>
                  <a:rPr lang="en-US" dirty="0" smtClean="0"/>
                  <a:t> and z</a:t>
                </a:r>
                <a:r>
                  <a:rPr lang="en-US" baseline="-25000" dirty="0" smtClean="0">
                    <a:sym typeface="Symbol" pitchFamily="18" charset="2"/>
                  </a:rPr>
                  <a:t></a:t>
                </a:r>
                <a:r>
                  <a:rPr lang="en-US" baseline="-25000" dirty="0" smtClean="0"/>
                  <a:t>/2</a:t>
                </a:r>
                <a:r>
                  <a:rPr lang="en-US" dirty="0" smtClean="0"/>
                  <a:t> is 1 – </a:t>
                </a:r>
                <a:r>
                  <a:rPr lang="en-US" dirty="0" smtClean="0">
                    <a:sym typeface="Symbol" pitchFamily="18" charset="2"/>
                  </a:rPr>
                  <a:t></a:t>
                </a:r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941" t="-1346" b="-3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6" name="Text Placeholder 15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LO8-1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8-</a:t>
            </a:r>
            <a:fld id="{BE39EA1A-C428-40DF-99BC-81917903F1E5}" type="slidenum">
              <a:rPr lang="en-US" altLang="en-US">
                <a:latin typeface="Tahoma" panose="020B0604030504040204" pitchFamily="34" charset="0"/>
              </a:rPr>
              <a:pPr/>
              <a:t>9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werman">
  <a:themeElements>
    <a:clrScheme name="Layers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owerman" id="{C55A6E96-97D6-49AC-8545-FC08391C6D21}" vid="{365A2C62-564D-4198-8366-5C3CABB71C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Bowerman</Template>
  <TotalTime>8703</TotalTime>
  <Words>883</Words>
  <Application>Microsoft Office PowerPoint</Application>
  <PresentationFormat>如螢幕大小 (4:3)</PresentationFormat>
  <Paragraphs>187</Paragraphs>
  <Slides>30</Slides>
  <Notes>30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0" baseType="lpstr">
      <vt:lpstr>Symbol</vt:lpstr>
      <vt:lpstr>Book Antiqua</vt:lpstr>
      <vt:lpstr>Wingdings</vt:lpstr>
      <vt:lpstr>Tahoma</vt:lpstr>
      <vt:lpstr>Cambria Math</vt:lpstr>
      <vt:lpstr>Times New Roman</vt:lpstr>
      <vt:lpstr>MS Reference 1</vt:lpstr>
      <vt:lpstr>Arial</vt:lpstr>
      <vt:lpstr>Bowerman</vt:lpstr>
      <vt:lpstr>Equation</vt:lpstr>
      <vt:lpstr>Chapter 8</vt:lpstr>
      <vt:lpstr>Chapter Outline</vt:lpstr>
      <vt:lpstr>8.1 z-Based Confidence Intervals for a Mean: σ Known</vt:lpstr>
      <vt:lpstr>Example: The Car Mileage Case</vt:lpstr>
      <vt:lpstr>The Sampling Distribution of the Sample Mean</vt:lpstr>
      <vt:lpstr>The Car Mileage Case Continued</vt:lpstr>
      <vt:lpstr>Generalizing</vt:lpstr>
      <vt:lpstr>Generalizing Continued</vt:lpstr>
      <vt:lpstr>General Confidence Interval</vt:lpstr>
      <vt:lpstr>z-Based Confidence Intervals for a Mean with σ Known</vt:lpstr>
      <vt:lpstr>95% Confidence Interval</vt:lpstr>
      <vt:lpstr>99% Confidence Interval</vt:lpstr>
      <vt:lpstr>The Effect of a on Confidence Interval Width</vt:lpstr>
      <vt:lpstr>8.2 t-Based Confidence Intervals for a Mean: σ Unknown</vt:lpstr>
      <vt:lpstr>The t Distribution</vt:lpstr>
      <vt:lpstr>Degrees of Freedom and the t-Distribution</vt:lpstr>
      <vt:lpstr>The t Distribution and Degrees of Freedom</vt:lpstr>
      <vt:lpstr>t and Right Hand Tail Areas</vt:lpstr>
      <vt:lpstr>Using the t Distribution Table</vt:lpstr>
      <vt:lpstr>t-Based Confidence Intervals for a Mean: σ Unknown</vt:lpstr>
      <vt:lpstr>8.3 Sample Size Determination</vt:lpstr>
      <vt:lpstr>Example (Car Mileage Case)</vt:lpstr>
      <vt:lpstr>Sample Size Determination (t)</vt:lpstr>
      <vt:lpstr>Example 8.4: The Car Mileage Case</vt:lpstr>
      <vt:lpstr>8.4 Confidence Intervals for a Population Proportion</vt:lpstr>
      <vt:lpstr>Example 8.6: The Cheese Spread Case</vt:lpstr>
      <vt:lpstr>Determining Sample Size for Confidence Interval for ρ</vt:lpstr>
      <vt:lpstr>Examples: Proportion of Voters</vt:lpstr>
      <vt:lpstr>8.5 Confidence Intervals for Parameters of Finite Populations (Optional)</vt:lpstr>
      <vt:lpstr>Selecting an Appropriate Confidence Interval for a Population Mean</vt:lpstr>
    </vt:vector>
  </TitlesOfParts>
  <Manager>Wanda Zeman</Manager>
  <Company>McGraw-Hill/Irwin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subject>Confidence Intervals</dc:subject>
  <dc:creator>Ronny Richardson (rrichard@spsu.edu) (678) 915-5542</dc:creator>
  <dc:description>Copyright 2012 McGraw-Hill/Irwin Companies, Inc.</dc:description>
  <cp:lastModifiedBy>Superuser</cp:lastModifiedBy>
  <cp:revision>450</cp:revision>
  <dcterms:created xsi:type="dcterms:W3CDTF">2000-06-23T08:21:46Z</dcterms:created>
  <dcterms:modified xsi:type="dcterms:W3CDTF">2018-03-19T13:34:55Z</dcterms:modified>
</cp:coreProperties>
</file>