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11" r:id="rId1"/>
  </p:sldMasterIdLst>
  <p:notesMasterIdLst>
    <p:notesMasterId r:id="rId35"/>
  </p:notesMasterIdLst>
  <p:sldIdLst>
    <p:sldId id="357" r:id="rId2"/>
    <p:sldId id="548" r:id="rId3"/>
    <p:sldId id="561" r:id="rId4"/>
    <p:sldId id="549" r:id="rId5"/>
    <p:sldId id="520" r:id="rId6"/>
    <p:sldId id="521" r:id="rId7"/>
    <p:sldId id="550" r:id="rId8"/>
    <p:sldId id="522" r:id="rId9"/>
    <p:sldId id="527" r:id="rId10"/>
    <p:sldId id="529" r:id="rId11"/>
    <p:sldId id="528" r:id="rId12"/>
    <p:sldId id="531" r:id="rId13"/>
    <p:sldId id="555" r:id="rId14"/>
    <p:sldId id="569" r:id="rId15"/>
    <p:sldId id="563" r:id="rId16"/>
    <p:sldId id="534" r:id="rId17"/>
    <p:sldId id="535" r:id="rId18"/>
    <p:sldId id="570" r:id="rId19"/>
    <p:sldId id="559" r:id="rId20"/>
    <p:sldId id="560" r:id="rId21"/>
    <p:sldId id="542" r:id="rId22"/>
    <p:sldId id="564" r:id="rId23"/>
    <p:sldId id="543" r:id="rId24"/>
    <p:sldId id="562" r:id="rId25"/>
    <p:sldId id="498" r:id="rId26"/>
    <p:sldId id="544" r:id="rId27"/>
    <p:sldId id="565" r:id="rId28"/>
    <p:sldId id="566" r:id="rId29"/>
    <p:sldId id="502" r:id="rId30"/>
    <p:sldId id="504" r:id="rId31"/>
    <p:sldId id="506" r:id="rId32"/>
    <p:sldId id="567" r:id="rId33"/>
    <p:sldId id="568" r:id="rId34"/>
  </p:sldIdLst>
  <p:sldSz cx="9144000" cy="6858000" type="screen4x3"/>
  <p:notesSz cx="6858000" cy="9296400"/>
  <p:embeddedFontLst>
    <p:embeddedFont>
      <p:font typeface="Book Antiqua" panose="02040602050305030304" pitchFamily="18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Cambria Math" panose="02040503050406030204" pitchFamily="18" charset="0"/>
      <p:regular r:id="rId43"/>
    </p:embeddedFont>
    <p:embeddedFont>
      <p:font typeface="Arial Unicode MS" panose="020B0604020202020204" pitchFamily="34" charset="-128"/>
      <p:regular r:id="rId44"/>
    </p:embeddedFont>
    <p:embeddedFont>
      <p:font typeface="Gill Sans MT" panose="020B0502020104020203" pitchFamily="34" charset="0"/>
      <p:regular r:id="rId45"/>
      <p:bold r:id="rId46"/>
      <p:italic r:id="rId47"/>
      <p:boldItalic r:id="rId48"/>
    </p:embeddedFont>
    <p:embeddedFont>
      <p:font typeface="MS Reference 1" panose="05000000000000000000" charset="2"/>
      <p:regular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00"/>
    <a:srgbClr val="000099"/>
    <a:srgbClr val="006600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38382" autoAdjust="0"/>
  </p:normalViewPr>
  <p:slideViewPr>
    <p:cSldViewPr>
      <p:cViewPr>
        <p:scale>
          <a:sx n="83" d="100"/>
          <a:sy n="83" d="100"/>
        </p:scale>
        <p:origin x="-9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56"/>
    </p:cViewPr>
  </p:sorterViewPr>
  <p:notesViewPr>
    <p:cSldViewPr>
      <p:cViewPr varScale="1">
        <p:scale>
          <a:sx n="53" d="100"/>
          <a:sy n="53" d="100"/>
        </p:scale>
        <p:origin x="-2562" y="-108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B0CA13-252F-4E34-BC09-AA37C1309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61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982B3E-21EE-4A74-8A78-2365008E2D3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590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0EB88B-102E-4214-BFDF-7BD9AD20375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850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D2F159-31BD-41B1-BF0C-B2D07A1F23A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137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ACB57A-9604-41CE-A13E-7EF411E7599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54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B7BD90-E836-49F3-BE4E-D8DE1D4B2122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1491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746ECE-2383-4072-A2ED-FD93DEF8D08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322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1ADC2A-E981-4E10-94AE-A69A05D82CE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35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C83CC6-F335-40FD-9B9A-544D004D18D5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3581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28429C-E647-48AE-9705-9FD0F3C1865A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568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D5BD6D-AD7E-4652-B368-FFB6813CE0E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28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2A7508-73B4-4951-B2E5-5C66E9E512BD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6D2CDC-3DC5-4B3D-A004-40AD6EA9A49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121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58FB6D-0259-4280-81A1-C30B89A7E4C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2614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AD4FB0-1805-402D-B40A-D6AB5B56B1DA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6620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2D3B98-4126-4EEA-9025-3209BF8C497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094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9B0767-C95F-4233-A403-17EB33527AF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4424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2957D6-7504-43B8-84CF-6E11ACA0A056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4066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F4F5C4-067D-4891-921E-223FEF5DC87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214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184A82-C8BB-4AF1-9F9C-0147CAC8DFBF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441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B9FB5F-4E9D-4AD8-827F-4568941B00E5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7256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361AAF-775D-4603-9F22-C5D71A8AFE15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445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223E69-D669-4E9C-B5CF-6243A048CED4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7668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3727CC-6CA7-4CA8-979E-8AFF177BADB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249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2778A7-8A38-4262-B616-1B54258FA8E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 eaLnBrk="1" hangingPunct="1"/>
            <a:endParaRPr lang="en-US" altLang="en-US" smtClean="0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94427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BD4A88-4F07-46D8-8273-214D9C06DCBA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3285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7581ED-9475-47D3-8298-036D83E862F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878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AF25BE-AC6B-4B7B-9C61-3B0E11E38E9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90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A98C3C-1944-4E66-B294-A0DFE562F77C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553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DB4568-B3D6-4034-BAC0-CB3E459DB32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259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CDB5C9-65EF-4A7F-9A64-8B8A0723F0A0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008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D1D13E-FF38-4329-AED2-D4CF4A9BC31A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265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BF92E1-B4B6-434D-8E5E-868385C3CEE4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6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12200" cy="4876800"/>
            <a:chOff x="0" y="0"/>
            <a:chExt cx="5488" cy="30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3072"/>
              <a:ext cx="11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419600" y="6400800"/>
            <a:ext cx="441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i="1" dirty="0" smtClean="0"/>
              <a:t>Copyright ©</a:t>
            </a:r>
            <a:r>
              <a:rPr lang="en-US" altLang="en-US" sz="1200" i="1" dirty="0" smtClean="0"/>
              <a:t>2017 </a:t>
            </a:r>
            <a:r>
              <a:rPr lang="en-US" altLang="en-US" sz="1200" i="1" dirty="0" smtClean="0"/>
              <a:t>McGraw-Hill Education. All rights reserved.</a:t>
            </a:r>
            <a:endParaRPr lang="en-US" altLang="en-US" sz="1200" i="1" dirty="0" smtClean="0">
              <a:latin typeface="Book Antiqua" panose="02040602050305030304" pitchFamily="18" charset="0"/>
            </a:endParaRPr>
          </a:p>
        </p:txBody>
      </p:sp>
      <p:sp>
        <p:nvSpPr>
          <p:cNvPr id="310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6629400" cy="1143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0067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No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76138B13-9B5C-499F-B4C4-2E6FCA9D379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979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With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76138B13-9B5C-499F-B4C4-2E6FCA9D379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8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76138B13-9B5C-499F-B4C4-2E6FCA9D379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62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9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1C42066C-4432-473E-AB53-798FCE5515A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971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10468D3B-061A-4C95-9BBF-40E6EDCD487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8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975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B9FDDB74-BAF2-4EB2-884E-7FF63741550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9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 flipV="1">
                <a:off x="240" y="932"/>
                <a:ext cx="5232" cy="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11-</a:t>
            </a:r>
            <a:fld id="{76138B13-9B5C-499F-B4C4-2E6FCA9D379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738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Chapter 11</a:t>
            </a:r>
          </a:p>
        </p:txBody>
      </p:sp>
      <p:sp>
        <p:nvSpPr>
          <p:cNvPr id="4098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Experimental Design and Analysis of 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ANOVA Notation</a:t>
            </a:r>
          </a:p>
        </p:txBody>
      </p:sp>
      <p:sp>
        <p:nvSpPr>
          <p:cNvPr id="22532" name="Rectangle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1" smtClean="0"/>
              <a:t>n</a:t>
            </a:r>
            <a:r>
              <a:rPr lang="en-US" altLang="en-US" sz="2600" baseline="-25000" noProof="1" smtClean="0"/>
              <a:t>i</a:t>
            </a:r>
            <a:r>
              <a:rPr lang="en-US" altLang="en-US" sz="2600" smtClean="0"/>
              <a:t> denotes the size of the sample randomly selected for treatment i</a:t>
            </a:r>
          </a:p>
          <a:p>
            <a:pPr eaLnBrk="1" hangingPunct="1"/>
            <a:r>
              <a:rPr lang="en-US" altLang="en-US" sz="2600" noProof="1" smtClean="0"/>
              <a:t>x</a:t>
            </a:r>
            <a:r>
              <a:rPr lang="en-US" altLang="en-US" sz="2600" baseline="-25000" noProof="1" smtClean="0"/>
              <a:t>ij</a:t>
            </a:r>
            <a:r>
              <a:rPr lang="en-US" altLang="en-US" sz="2600" smtClean="0"/>
              <a:t> is the </a:t>
            </a:r>
            <a:r>
              <a:rPr lang="en-US" altLang="en-US" sz="2600" noProof="1" smtClean="0"/>
              <a:t>j</a:t>
            </a:r>
            <a:r>
              <a:rPr lang="en-US" altLang="en-US" sz="2600" baseline="30000" noProof="1" smtClean="0"/>
              <a:t>th</a:t>
            </a:r>
            <a:r>
              <a:rPr lang="en-US" altLang="en-US" sz="2600" smtClean="0"/>
              <a:t> value of the response variable using treatment i</a:t>
            </a:r>
          </a:p>
          <a:p>
            <a:pPr eaLnBrk="1" hangingPunct="1"/>
            <a:r>
              <a:rPr lang="en-US" altLang="en-US" sz="2600" smtClean="0">
                <a:latin typeface="MS Reference 1" pitchFamily="2" charset="2"/>
              </a:rPr>
              <a:t>x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 is average of the sample of </a:t>
            </a:r>
            <a:r>
              <a:rPr lang="en-US" altLang="en-US" sz="2600" noProof="1" smtClean="0"/>
              <a:t>n</a:t>
            </a:r>
            <a:r>
              <a:rPr lang="en-US" altLang="en-US" sz="2600" baseline="-25000" noProof="1" smtClean="0"/>
              <a:t>i</a:t>
            </a:r>
            <a:r>
              <a:rPr lang="en-US" altLang="en-US" sz="2600" smtClean="0"/>
              <a:t> values for treatment i</a:t>
            </a:r>
          </a:p>
          <a:p>
            <a:pPr lvl="1" eaLnBrk="1" hangingPunct="1"/>
            <a:r>
              <a:rPr lang="en-US" altLang="en-US" sz="2200" smtClean="0"/>
              <a:t> </a:t>
            </a:r>
            <a:r>
              <a:rPr lang="en-US" altLang="en-US" sz="2200" smtClean="0">
                <a:latin typeface="MS Reference 1" pitchFamily="2" charset="2"/>
              </a:rPr>
              <a:t>x</a:t>
            </a:r>
            <a:r>
              <a:rPr lang="en-US" altLang="en-US" sz="2200" baseline="-25000" smtClean="0"/>
              <a:t>i</a:t>
            </a:r>
            <a:r>
              <a:rPr lang="en-US" altLang="en-US" sz="2200" smtClean="0"/>
              <a:t> is the point estimate of the treatment mean 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2200" baseline="-25000" smtClean="0"/>
              <a:t>i</a:t>
            </a:r>
          </a:p>
          <a:p>
            <a:pPr eaLnBrk="1" hangingPunct="1"/>
            <a:r>
              <a:rPr lang="en-US" altLang="en-US" sz="2600" noProof="1" smtClean="0"/>
              <a:t>s</a:t>
            </a:r>
            <a:r>
              <a:rPr lang="en-US" altLang="en-US" sz="2600" baseline="-25000" noProof="1" smtClean="0"/>
              <a:t>i</a:t>
            </a:r>
            <a:r>
              <a:rPr lang="en-US" altLang="en-US" sz="2600" smtClean="0"/>
              <a:t> is the standard deviation of the sample of </a:t>
            </a:r>
            <a:r>
              <a:rPr lang="en-US" altLang="en-US" sz="2600" noProof="1" smtClean="0"/>
              <a:t>n</a:t>
            </a:r>
            <a:r>
              <a:rPr lang="en-US" altLang="en-US" sz="2600" baseline="-25000" noProof="1" smtClean="0"/>
              <a:t>i</a:t>
            </a:r>
            <a:r>
              <a:rPr lang="en-US" altLang="en-US" sz="2600" smtClean="0"/>
              <a:t> values for treatment i</a:t>
            </a:r>
          </a:p>
          <a:p>
            <a:pPr lvl="1" eaLnBrk="1" hangingPunct="1"/>
            <a:r>
              <a:rPr lang="en-US" altLang="en-US" sz="2200" noProof="1" smtClean="0"/>
              <a:t>s</a:t>
            </a:r>
            <a:r>
              <a:rPr lang="en-US" altLang="en-US" baseline="-25000" noProof="1" smtClean="0"/>
              <a:t>i</a:t>
            </a:r>
            <a:r>
              <a:rPr lang="en-US" altLang="en-US" sz="2200" smtClean="0"/>
              <a:t> is the point estimate for the treatment (population) standard deviation </a:t>
            </a:r>
            <a:r>
              <a:rPr lang="el-GR" altLang="en-US" sz="2200" smtClean="0">
                <a:cs typeface="Arial" panose="020B0604020202020204" pitchFamily="34" charset="0"/>
              </a:rPr>
              <a:t>σ</a:t>
            </a:r>
            <a:r>
              <a:rPr lang="en-US" altLang="en-US" baseline="-25000" noProof="1" smtClean="0"/>
              <a:t>i</a:t>
            </a:r>
            <a:endParaRPr lang="en-US" altLang="en-US" sz="2200" smtClean="0"/>
          </a:p>
        </p:txBody>
      </p:sp>
      <p:sp>
        <p:nvSpPr>
          <p:cNvPr id="22533" name="Text Box 13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One-Way ANOVA Assumptions</a:t>
            </a:r>
          </a:p>
        </p:txBody>
      </p:sp>
      <p:sp>
        <p:nvSpPr>
          <p:cNvPr id="24580" name="Rectangle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Constant variance</a:t>
            </a:r>
          </a:p>
          <a:p>
            <a:pPr lvl="1" eaLnBrk="1" hangingPunct="1"/>
            <a:r>
              <a:rPr lang="en-US" altLang="en-US" dirty="0" smtClean="0"/>
              <a:t>The</a:t>
            </a:r>
            <a:r>
              <a:rPr lang="en-US" altLang="en-US" i="1" dirty="0" smtClean="0"/>
              <a:t> p </a:t>
            </a:r>
            <a:r>
              <a:rPr lang="en-US" altLang="en-US" dirty="0" smtClean="0"/>
              <a:t>populations of values of the response variable (associated with the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treatments) all have the same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Normality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p</a:t>
            </a:r>
            <a:r>
              <a:rPr lang="en-US" altLang="en-US" dirty="0"/>
              <a:t> populations of values of the response variable all have normal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Independence</a:t>
            </a:r>
          </a:p>
          <a:p>
            <a:pPr lvl="1"/>
            <a:r>
              <a:rPr lang="en-US" altLang="en-US" dirty="0"/>
              <a:t>The samples of experimental units are randomly selected, independent </a:t>
            </a:r>
            <a:r>
              <a:rPr lang="en-US" altLang="en-US" dirty="0" smtClean="0"/>
              <a:t>samples</a:t>
            </a:r>
            <a:endParaRPr lang="en-US" altLang="en-US" dirty="0"/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Testing for Significant Differences Between Treatment Means</a:t>
            </a:r>
          </a:p>
        </p:txBody>
      </p:sp>
      <p:sp>
        <p:nvSpPr>
          <p:cNvPr id="28676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Are there any statistically significant differences between the sample (treatment) means?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null hypothesis is that the mean of all</a:t>
            </a:r>
            <a:r>
              <a:rPr lang="en-US" altLang="en-US" i="1" dirty="0" smtClean="0"/>
              <a:t> p </a:t>
            </a:r>
            <a:r>
              <a:rPr lang="en-US" altLang="en-US" dirty="0" smtClean="0"/>
              <a:t>treatments are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… =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alternative is that some (or all, but at least two) of the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treatments have different effects on the mean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: at least two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, …,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differ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Testing for Significant Differences Between Treatment Means</a:t>
            </a:r>
            <a:r>
              <a:rPr lang="en-US" altLang="en-US" sz="3200" smtClean="0"/>
              <a:t> </a:t>
            </a:r>
            <a:r>
              <a:rPr lang="en-US" altLang="en-US" sz="1800" smtClean="0"/>
              <a:t>Continued</a:t>
            </a:r>
          </a:p>
        </p:txBody>
      </p:sp>
      <p:sp>
        <p:nvSpPr>
          <p:cNvPr id="30724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Compare the </a:t>
            </a:r>
            <a:r>
              <a:rPr lang="en-US" altLang="en-US" b="1" dirty="0" smtClean="0"/>
              <a:t>between-treatment variability</a:t>
            </a:r>
            <a:r>
              <a:rPr lang="en-US" altLang="en-US" dirty="0" smtClean="0"/>
              <a:t> to the </a:t>
            </a:r>
            <a:r>
              <a:rPr lang="en-US" altLang="en-US" b="1" dirty="0" smtClean="0"/>
              <a:t>within-treatment variability</a:t>
            </a:r>
          </a:p>
          <a:p>
            <a:pPr eaLnBrk="1" hangingPunct="1"/>
            <a:r>
              <a:rPr lang="en-US" altLang="en-US" dirty="0" smtClean="0"/>
              <a:t>Between-treatment variability is the variability of the sample means from sample to sample</a:t>
            </a:r>
          </a:p>
          <a:p>
            <a:pPr eaLnBrk="1" hangingPunct="1"/>
            <a:r>
              <a:rPr lang="en-US" altLang="en-US" dirty="0" smtClean="0"/>
              <a:t>Within-treatment variability is the variability of the treatments (that is, the values) within each sample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Comparing Between-Treatment Variability and Within-Treatment Variability</a:t>
            </a:r>
          </a:p>
        </p:txBody>
      </p:sp>
      <p:pic>
        <p:nvPicPr>
          <p:cNvPr id="67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71294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939800" y="6477000"/>
            <a:ext cx="358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/>
              <a:t>Figure </a:t>
            </a:r>
            <a:r>
              <a:rPr lang="en-US" altLang="en-US" sz="1400" dirty="0" smtClean="0"/>
              <a:t>11.1</a:t>
            </a:r>
            <a:endParaRPr lang="en-US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1C42066C-4432-473E-AB53-798FCE5515A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Partitioning the Total Variability in the Response</a:t>
            </a:r>
          </a:p>
        </p:txBody>
      </p:sp>
      <p:graphicFrame>
        <p:nvGraphicFramePr>
          <p:cNvPr id="640088" name="Group 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14950468"/>
              </p:ext>
            </p:extLst>
          </p:nvPr>
        </p:nvGraphicFramePr>
        <p:xfrm>
          <a:off x="1435100" y="1631677"/>
          <a:ext cx="7499350" cy="3165475"/>
        </p:xfrm>
        <a:graphic>
          <a:graphicData uri="http://schemas.openxmlformats.org/drawingml/2006/table">
            <a:tbl>
              <a:tblPr/>
              <a:tblGrid>
                <a:gridCol w="1981200"/>
                <a:gridCol w="415925"/>
                <a:gridCol w="2644775"/>
                <a:gridCol w="347663"/>
                <a:gridCol w="2109787"/>
              </a:tblGrid>
              <a:tr h="1393825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 Variability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Between Treatment Variability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Within Treatment Variability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 Sum of Squares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Treatment Sum of Squares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 Sum of Squares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SSTO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005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15759"/>
              </p:ext>
            </p:extLst>
          </p:nvPr>
        </p:nvGraphicFramePr>
        <p:xfrm>
          <a:off x="1116013" y="4926483"/>
          <a:ext cx="79740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4" imgW="2603500" imgH="381000" progId="Equation.3">
                  <p:embed/>
                </p:oleObj>
              </mc:Choice>
              <mc:Fallback>
                <p:oleObj name="Equation" r:id="rId4" imgW="2603500" imgH="3810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26483"/>
                        <a:ext cx="79740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Text Box 90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10468D3B-061A-4C95-9BBF-40E6EDCD4874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Mean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The treatment mean-squares is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𝑀𝑆𝑇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𝑆𝑆𝑇</m:t>
                        </m:r>
                      </m:num>
                      <m:den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The error </a:t>
                </a:r>
                <a:r>
                  <a:rPr lang="en-US" altLang="en-US" dirty="0" smtClean="0"/>
                  <a:t>mean-squares is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en-US" dirty="0" smtClean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F Test for Difference Between Treatment Means</a:t>
            </a:r>
          </a:p>
        </p:txBody>
      </p:sp>
      <p:sp>
        <p:nvSpPr>
          <p:cNvPr id="38916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that we want to compare</a:t>
            </a:r>
            <a:r>
              <a:rPr lang="en-US" altLang="en-US" i="1" dirty="0" smtClean="0"/>
              <a:t> p </a:t>
            </a:r>
            <a:r>
              <a:rPr lang="en-US" altLang="en-US" dirty="0" smtClean="0"/>
              <a:t>treatment means</a:t>
            </a:r>
          </a:p>
          <a:p>
            <a:pPr eaLnBrk="1" hangingPunct="1"/>
            <a:r>
              <a:rPr lang="en-US" altLang="en-US" dirty="0" smtClean="0"/>
              <a:t>The null hypothesis is that all treatment means are the same:</a:t>
            </a:r>
          </a:p>
          <a:p>
            <a:pPr lvl="1" eaLnBrk="1" hangingPunct="1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… =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p</a:t>
            </a:r>
          </a:p>
          <a:p>
            <a:pPr eaLnBrk="1" hangingPunct="1"/>
            <a:r>
              <a:rPr lang="en-US" altLang="en-US" dirty="0" smtClean="0"/>
              <a:t>The alternative hypothesis is that they are not all the same:</a:t>
            </a:r>
          </a:p>
          <a:p>
            <a:pPr lvl="1" eaLnBrk="1" hangingPunct="1"/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: at least two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, …,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differ</a:t>
            </a:r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LO11-2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 Test for Difference Between Treatment Means </a:t>
            </a:r>
            <a:r>
              <a:rPr lang="en-US" altLang="en-US" sz="2100" dirty="0" smtClean="0"/>
              <a:t>Continued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Define the F statistic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𝑆𝑆𝑇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en-US" dirty="0" smtClean="0"/>
                  <a:t> </a:t>
                </a:r>
                <a:endParaRPr lang="en-US" altLang="en-US" dirty="0"/>
              </a:p>
              <a:p>
                <a:r>
                  <a:rPr lang="en-US" altLang="en-US" dirty="0"/>
                  <a:t>The p-value is the area under the F curve to the right of F, where the F curve has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– 1 numerator and n –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denominator degrees of </a:t>
                </a:r>
                <a:r>
                  <a:rPr lang="en-US" altLang="en-US" dirty="0" smtClean="0"/>
                  <a:t>freedom</a:t>
                </a:r>
              </a:p>
              <a:p>
                <a:r>
                  <a:rPr lang="en-US" altLang="en-US" dirty="0"/>
                  <a:t>Reject H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 in favor of H</a:t>
                </a:r>
                <a:r>
                  <a:rPr lang="en-US" altLang="en-US" baseline="-25000" dirty="0"/>
                  <a:t>a</a:t>
                </a:r>
                <a:r>
                  <a:rPr lang="en-US" altLang="en-US" dirty="0"/>
                  <a:t> at the a level of significance if </a:t>
                </a:r>
              </a:p>
              <a:p>
                <a:pPr lvl="1"/>
                <a:r>
                  <a:rPr lang="en-US" altLang="en-US" dirty="0"/>
                  <a:t>F &gt; F</a:t>
                </a:r>
                <a:r>
                  <a:rPr lang="el-GR" altLang="en-US" baseline="-25000" dirty="0">
                    <a:cs typeface="Times New Roman" panose="02020603050405020304" pitchFamily="18" charset="0"/>
                  </a:rPr>
                  <a:t>α</a:t>
                </a:r>
                <a:r>
                  <a:rPr lang="en-US" altLang="en-US" dirty="0"/>
                  <a:t> , or if</a:t>
                </a:r>
              </a:p>
              <a:p>
                <a:pPr lvl="1"/>
                <a:r>
                  <a:rPr lang="en-US" altLang="en-US" dirty="0"/>
                  <a:t>p-value &lt; </a:t>
                </a:r>
                <a:r>
                  <a:rPr lang="el-GR" altLang="en-US" dirty="0">
                    <a:cs typeface="Times New Roman" panose="02020603050405020304" pitchFamily="18" charset="0"/>
                  </a:rPr>
                  <a:t>α</a:t>
                </a:r>
              </a:p>
              <a:p>
                <a:r>
                  <a:rPr lang="en-US" altLang="en-US" i="1" dirty="0"/>
                  <a:t>F</a:t>
                </a:r>
                <a:r>
                  <a:rPr lang="el-GR" altLang="en-US" baseline="-25000" dirty="0">
                    <a:cs typeface="Times New Roman" panose="02020603050405020304" pitchFamily="18" charset="0"/>
                  </a:rPr>
                  <a:t>α</a:t>
                </a:r>
                <a:r>
                  <a:rPr lang="en-US" altLang="en-US" dirty="0"/>
                  <a:t> is based on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– 1 numerator and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–</a:t>
                </a:r>
                <a:r>
                  <a:rPr lang="en-US" altLang="en-US" i="1" dirty="0"/>
                  <a:t> p </a:t>
                </a:r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denominator degrees of </a:t>
                </a:r>
                <a:r>
                  <a:rPr lang="en-US" altLang="en-US" dirty="0" smtClean="0"/>
                  <a:t>freedom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5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5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Pairwise Comparisons, Individual Intervals</a:t>
            </a:r>
          </a:p>
        </p:txBody>
      </p:sp>
      <p:sp>
        <p:nvSpPr>
          <p:cNvPr id="45060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Individual 100(1 - </a:t>
            </a:r>
            <a:r>
              <a:rPr lang="el-GR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)% confidence interval for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pairwise difference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computing 100(1-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) confidence intervals, we are 100(1-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) percent confident that each difference is contained in its respective interval</a:t>
            </a:r>
          </a:p>
          <a:p>
            <a:r>
              <a:rPr lang="en-US" altLang="en-US" dirty="0" smtClean="0"/>
              <a:t>However, we are less that 100(1-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) percent confident that all the pairwise differences are simultaneously contained in their intervals</a:t>
            </a:r>
            <a:endParaRPr lang="en-US" altLang="en-US" dirty="0" smtClean="0"/>
          </a:p>
        </p:txBody>
      </p:sp>
      <p:sp>
        <p:nvSpPr>
          <p:cNvPr id="45062" name="Text Box 18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and Analysis of Variance</a:t>
            </a:r>
          </a:p>
        </p:txBody>
      </p:sp>
      <p:sp>
        <p:nvSpPr>
          <p:cNvPr id="6148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11.1	Basic Concepts of Experimental Design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11.2	One-Way Analysis of Variance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11.3	The Randomized Block Design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11.4	Two-Way Analysis of 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Pairwise Comparisons, Simultaneous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Rectangle 1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noProof="1" smtClean="0"/>
                  <a:t>Tukey</a:t>
                </a:r>
                <a:r>
                  <a:rPr lang="en-US" altLang="en-US" dirty="0" smtClean="0"/>
                  <a:t> simultaneous 100(1 -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)% confidence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en-US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𝑀𝑆𝐸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noProof="1" smtClean="0"/>
                  <a:t>q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is the upper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percentage point of the </a:t>
                </a:r>
                <a:r>
                  <a:rPr lang="en-US" altLang="en-US" noProof="1" smtClean="0"/>
                  <a:t>studentized</a:t>
                </a:r>
                <a:r>
                  <a:rPr lang="en-US" altLang="en-US" dirty="0" smtClean="0"/>
                  <a:t> range for</a:t>
                </a:r>
                <a:r>
                  <a:rPr lang="en-US" altLang="en-US" i="1" dirty="0" smtClean="0"/>
                  <a:t> p </a:t>
                </a:r>
                <a:r>
                  <a:rPr lang="en-US" altLang="en-US" dirty="0" smtClean="0"/>
                  <a:t>and (n – </a:t>
                </a:r>
                <a:r>
                  <a:rPr lang="en-US" altLang="en-US" i="1" dirty="0" smtClean="0"/>
                  <a:t>p</a:t>
                </a:r>
                <a:r>
                  <a:rPr lang="en-US" altLang="en-US" dirty="0" smtClean="0"/>
                  <a:t>) from Table A.10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m denotes common sample size</a:t>
                </a:r>
              </a:p>
            </p:txBody>
          </p:sp>
        </mc:Choice>
        <mc:Fallback xmlns="">
          <p:sp>
            <p:nvSpPr>
              <p:cNvPr id="47108" name="Rectang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76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0" name="Text Box 20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8"/>
          <p:cNvSpPr>
            <a:spLocks noGrp="1"/>
          </p:cNvSpPr>
          <p:nvPr>
            <p:ph type="title"/>
          </p:nvPr>
        </p:nvSpPr>
        <p:spPr>
          <a:xfrm>
            <a:off x="1835150" y="274638"/>
            <a:ext cx="70993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11.3 The Randomized Block Design</a:t>
            </a:r>
          </a:p>
        </p:txBody>
      </p:sp>
      <p:sp>
        <p:nvSpPr>
          <p:cNvPr id="49156" name="Rectangle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randomized block design</a:t>
            </a:r>
            <a:r>
              <a:rPr lang="en-US" altLang="en-US" smtClean="0"/>
              <a:t> compares </a:t>
            </a:r>
            <a:r>
              <a:rPr lang="en-US" altLang="en-US" i="1" smtClean="0"/>
              <a:t>p</a:t>
            </a:r>
            <a:r>
              <a:rPr lang="en-US" altLang="en-US" smtClean="0"/>
              <a:t> treatments (for example, production methods) on each of </a:t>
            </a:r>
            <a:r>
              <a:rPr lang="en-US" altLang="en-US" i="1" smtClean="0"/>
              <a:t>b</a:t>
            </a:r>
            <a:r>
              <a:rPr lang="en-US" altLang="en-US" smtClean="0"/>
              <a:t> blocks (or experimental units or sets of units; for example, machine operators)</a:t>
            </a:r>
          </a:p>
          <a:p>
            <a:pPr eaLnBrk="1" hangingPunct="1"/>
            <a:r>
              <a:rPr lang="en-US" altLang="en-US" smtClean="0"/>
              <a:t>Each block is used exactly once to measure the effect of each and every treatment</a:t>
            </a:r>
          </a:p>
          <a:p>
            <a:pPr eaLnBrk="1" hangingPunct="1"/>
            <a:r>
              <a:rPr lang="en-US" altLang="en-US" smtClean="0"/>
              <a:t>The order in which each treatment is assigned to a block should be random</a:t>
            </a:r>
          </a:p>
        </p:txBody>
      </p:sp>
      <p:sp>
        <p:nvSpPr>
          <p:cNvPr id="49157" name="Text Box 17"/>
          <p:cNvSpPr txBox="1">
            <a:spLocks noChangeArrowheads="1"/>
          </p:cNvSpPr>
          <p:nvPr/>
        </p:nvSpPr>
        <p:spPr bwMode="auto">
          <a:xfrm>
            <a:off x="0" y="0"/>
            <a:ext cx="1831975" cy="1017588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Compare treatment effects and block effects by using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randomized block design.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Randomized Block Design </a:t>
            </a:r>
            <a:r>
              <a:rPr lang="en-US" altLang="en-US" sz="1800" smtClean="0"/>
              <a:t>Continued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generalization of the paired difference design; this design controls for variability in experimental units by comparing each treatment on the </a:t>
            </a:r>
            <a:r>
              <a:rPr lang="en-US" altLang="en-US" i="1" smtClean="0"/>
              <a:t>same</a:t>
            </a:r>
            <a:r>
              <a:rPr lang="en-US" altLang="en-US" smtClean="0"/>
              <a:t> (not independent) experimental units</a:t>
            </a:r>
          </a:p>
          <a:p>
            <a:pPr eaLnBrk="1" hangingPunct="1"/>
            <a:r>
              <a:rPr lang="en-US" altLang="en-US" smtClean="0"/>
              <a:t>Differences in the treatments are not hidden by differences in the experimental units (the blocks)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Randomized Block Design</a:t>
            </a:r>
          </a:p>
        </p:txBody>
      </p:sp>
      <p:sp>
        <p:nvSpPr>
          <p:cNvPr id="53252" name="Rectangle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4538" indent="-661988" eaLnBrk="1" hangingPunct="1">
              <a:buFont typeface="Wingdings 2" panose="05020102010507070707" pitchFamily="18" charset="2"/>
              <a:buNone/>
            </a:pPr>
            <a:r>
              <a:rPr lang="en-US" altLang="en-US" sz="2800" i="1" noProof="1" smtClean="0"/>
              <a:t>x</a:t>
            </a:r>
            <a:r>
              <a:rPr lang="en-US" altLang="en-US" sz="2800" i="1" baseline="-25000" noProof="1" smtClean="0"/>
              <a:t>ij</a:t>
            </a:r>
            <a:r>
              <a:rPr lang="en-US" altLang="en-US" sz="2800" i="1" baseline="-25000" smtClean="0"/>
              <a:t>	</a:t>
            </a:r>
            <a:r>
              <a:rPr lang="en-US" altLang="en-US" sz="2600" smtClean="0"/>
              <a:t>T</a:t>
            </a:r>
            <a:r>
              <a:rPr lang="en-US" altLang="en-US" sz="2800" smtClean="0"/>
              <a:t>he value of the response variable when block </a:t>
            </a:r>
            <a:r>
              <a:rPr lang="en-US" altLang="en-US" sz="2800" i="1" smtClean="0"/>
              <a:t>j</a:t>
            </a:r>
            <a:r>
              <a:rPr lang="en-US" altLang="en-US" sz="2800" smtClean="0"/>
              <a:t> uses treatment </a:t>
            </a:r>
            <a:r>
              <a:rPr lang="en-US" altLang="en-US" sz="2800" i="1" smtClean="0"/>
              <a:t>i</a:t>
            </a:r>
            <a:endParaRPr lang="en-US" altLang="en-US" sz="2800" smtClean="0"/>
          </a:p>
          <a:p>
            <a:pPr marL="744538" indent="-661988" eaLnBrk="1" hangingPunct="1">
              <a:buFont typeface="Wingdings 2" panose="05020102010507070707" pitchFamily="18" charset="2"/>
              <a:buNone/>
            </a:pPr>
            <a:r>
              <a:rPr lang="en-US" altLang="en-US" sz="2800" smtClean="0">
                <a:latin typeface="MS Reference 1" pitchFamily="2" charset="2"/>
              </a:rPr>
              <a:t>x</a:t>
            </a:r>
            <a:r>
              <a:rPr lang="en-US" altLang="en-US" sz="2800" baseline="-25000" smtClean="0"/>
              <a:t>i•	</a:t>
            </a:r>
            <a:r>
              <a:rPr lang="en-US" altLang="en-US" sz="2600" smtClean="0"/>
              <a:t>T</a:t>
            </a:r>
            <a:r>
              <a:rPr lang="en-US" altLang="en-US" sz="2800" smtClean="0"/>
              <a:t>he mean of the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response variable observed when using treatment </a:t>
            </a:r>
            <a:r>
              <a:rPr lang="en-US" altLang="en-US" sz="2800" i="1" smtClean="0"/>
              <a:t>i </a:t>
            </a:r>
            <a:r>
              <a:rPr lang="en-US" altLang="en-US" sz="2600" smtClean="0"/>
              <a:t>(</a:t>
            </a:r>
            <a:r>
              <a:rPr lang="en-US" altLang="en-US" sz="2800" smtClean="0"/>
              <a:t>the treatment 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 mean)</a:t>
            </a:r>
          </a:p>
          <a:p>
            <a:pPr marL="744538" indent="-661988" eaLnBrk="1" hangingPunct="1">
              <a:buFont typeface="Wingdings 2" panose="05020102010507070707" pitchFamily="18" charset="2"/>
              <a:buNone/>
            </a:pPr>
            <a:r>
              <a:rPr lang="en-US" altLang="en-US" sz="2800" noProof="1" smtClean="0">
                <a:latin typeface="MS Reference 1" pitchFamily="2" charset="2"/>
              </a:rPr>
              <a:t>x</a:t>
            </a:r>
            <a:r>
              <a:rPr lang="en-US" altLang="en-US" sz="2800" baseline="-25000" noProof="1" smtClean="0"/>
              <a:t>•j</a:t>
            </a:r>
            <a:r>
              <a:rPr lang="en-US" altLang="en-US" sz="2800" baseline="-25000" smtClean="0"/>
              <a:t>	</a:t>
            </a:r>
            <a:r>
              <a:rPr lang="en-US" altLang="en-US" sz="2800" smtClean="0"/>
              <a:t>The mean of the 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values of the response variable when using block </a:t>
            </a:r>
            <a:r>
              <a:rPr lang="en-US" altLang="en-US" sz="2800" i="1" smtClean="0"/>
              <a:t>j</a:t>
            </a:r>
            <a:r>
              <a:rPr lang="en-US" altLang="en-US" sz="2800" smtClean="0"/>
              <a:t> (the block </a:t>
            </a:r>
            <a:r>
              <a:rPr lang="en-US" altLang="en-US" sz="2800" i="1" smtClean="0"/>
              <a:t>j</a:t>
            </a:r>
            <a:r>
              <a:rPr lang="en-US" altLang="en-US" sz="2800" smtClean="0"/>
              <a:t> mean)</a:t>
            </a:r>
          </a:p>
          <a:p>
            <a:pPr marL="744538" indent="-661988" eaLnBrk="1" hangingPunct="1">
              <a:buFont typeface="Wingdings 2" panose="05020102010507070707" pitchFamily="18" charset="2"/>
              <a:buNone/>
            </a:pPr>
            <a:r>
              <a:rPr lang="en-US" altLang="en-US" sz="2800" smtClean="0">
                <a:latin typeface="MS Reference 1" pitchFamily="2" charset="2"/>
              </a:rPr>
              <a:t>x	</a:t>
            </a:r>
            <a:r>
              <a:rPr lang="en-US" altLang="en-US" sz="2800" smtClean="0"/>
              <a:t>The mean of all the </a:t>
            </a:r>
            <a:r>
              <a:rPr lang="en-US" altLang="en-US" sz="2800" i="1" noProof="1" smtClean="0"/>
              <a:t>b</a:t>
            </a:r>
            <a:r>
              <a:rPr lang="en-US" altLang="en-US" sz="2800" noProof="1" smtClean="0">
                <a:sym typeface="Symbol" panose="05050102010706020507" pitchFamily="18" charset="2"/>
              </a:rPr>
              <a:t>•</a:t>
            </a:r>
            <a:r>
              <a:rPr lang="en-US" altLang="en-US" sz="2800" i="1" noProof="1" smtClean="0"/>
              <a:t>p</a:t>
            </a:r>
            <a:r>
              <a:rPr lang="en-US" altLang="en-US" sz="2800" smtClean="0"/>
              <a:t> values of the response variable observed in the experiment (the overall mean)</a:t>
            </a:r>
            <a:endParaRPr lang="en-US" altLang="en-US" smtClean="0"/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Randomized Block Design </a:t>
            </a:r>
            <a:r>
              <a:rPr lang="en-US" altLang="en-US" sz="1800" smtClean="0"/>
              <a:t>Continued</a:t>
            </a:r>
          </a:p>
        </p:txBody>
      </p:sp>
      <p:graphicFrame>
        <p:nvGraphicFramePr>
          <p:cNvPr id="6052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628484"/>
              </p:ext>
            </p:extLst>
          </p:nvPr>
        </p:nvGraphicFramePr>
        <p:xfrm>
          <a:off x="1239044" y="1836465"/>
          <a:ext cx="7123112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Bitmap Image" r:id="rId4" imgW="6180952" imgH="4019048" progId="Paint.Picture">
                  <p:embed/>
                </p:oleObj>
              </mc:Choice>
              <mc:Fallback>
                <p:oleObj name="Bitmap Image" r:id="rId4" imgW="6180952" imgH="4019048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044" y="1836465"/>
                        <a:ext cx="7123112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05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34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B9FDDB74-BAF2-4EB2-884E-7FF63741550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ANOVA Table, Randomized Blocks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746125" y="4689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7515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2001766"/>
            <a:ext cx="806608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1C42066C-4432-473E-AB53-798FCE5515AC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6" name="Rectangle 2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SST measures the amount of between-treatment variability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6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  <m:r>
                                  <a:rPr lang="en-US" alt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en-US" sz="2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SSB measures the amount of variability due to the blocks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6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en-US" sz="2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SSTO measures the total amount of variability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𝑆𝑆𝑇𝑂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en-US" sz="2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2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en-US" sz="26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6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SSE measures the amount of the variability due to error (SSE = SSTO – SST – SSB)</a:t>
                </a:r>
              </a:p>
            </p:txBody>
          </p:sp>
        </mc:Choice>
        <mc:Fallback xmlns="">
          <p:sp>
            <p:nvSpPr>
              <p:cNvPr id="59396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309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00" name="Text Box 1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F Test for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Rectangle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: No difference between treatment effects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At least two treatment effects differ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Test statistic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𝑆𝑆𝑇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Reject 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if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F &gt; F</a:t>
                </a:r>
                <a:r>
                  <a:rPr lang="en-US" altLang="en-US" sz="3000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         or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p-value &lt;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F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is based on p-1 numerator and (p-1)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</a:t>
                </a:r>
                <a:r>
                  <a:rPr lang="en-US" altLang="en-US" dirty="0" smtClean="0"/>
                  <a:t>(b-1) denominator degrees of freedom</a:t>
                </a:r>
              </a:p>
            </p:txBody>
          </p:sp>
        </mc:Choice>
        <mc:Fallback xmlns="">
          <p:sp>
            <p:nvSpPr>
              <p:cNvPr id="61444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3096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F Test for Block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Rectangle 1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: No difference between block effects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At least two block effects differ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Test statistic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Reject 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if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F &gt; F</a:t>
                </a:r>
                <a:r>
                  <a:rPr lang="en-US" altLang="en-US" sz="3000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         or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p-value &lt;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F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is based on p-1 numerator and (p-1)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</a:t>
                </a:r>
                <a:r>
                  <a:rPr lang="en-US" altLang="en-US" dirty="0" smtClean="0"/>
                  <a:t>(b-1) denominator degrees of freedom</a:t>
                </a:r>
              </a:p>
            </p:txBody>
          </p:sp>
        </mc:Choice>
        <mc:Fallback xmlns="">
          <p:sp>
            <p:nvSpPr>
              <p:cNvPr id="63492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3096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Estimation of Treatment Differences Under Randomized Blocks, Simultaneous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8" name="Rectangle 2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noProof="1" smtClean="0"/>
                  <a:t>Point estimate for difference between the effects of treatments I and h on the mean value of the response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noProof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 noProof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noProof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altLang="en-US" b="0" i="1" noProof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noProof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0" i="1" noProof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noProof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b="0" i="1" noProof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endParaRPr lang="en-US" altLang="en-US" noProof="1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noProof="1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noProof="1" smtClean="0"/>
                  <a:t>Tukey</a:t>
                </a:r>
                <a:r>
                  <a:rPr lang="en-US" altLang="en-US" dirty="0" smtClean="0"/>
                  <a:t> simultaneous 100(1 -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)% confidence interval for </a:t>
                </a:r>
                <a:r>
                  <a:rPr lang="en-US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difference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 noProof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en-US" altLang="en-US" i="1" noProof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 noProof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en-US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b>
                        </m:sSub>
                        <m:f>
                          <m:fPr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 smtClean="0">
                                    <a:latin typeface="Cambria Math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q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is the upper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 percentage point of the </a:t>
                </a:r>
                <a:r>
                  <a:rPr lang="en-US" altLang="en-US" noProof="1" smtClean="0"/>
                  <a:t>studentized</a:t>
                </a:r>
                <a:r>
                  <a:rPr lang="en-US" altLang="en-US" dirty="0" smtClean="0"/>
                  <a:t> range for</a:t>
                </a:r>
                <a:r>
                  <a:rPr lang="en-US" altLang="en-US" i="1" dirty="0" smtClean="0"/>
                  <a:t> p </a:t>
                </a:r>
                <a:r>
                  <a:rPr lang="en-US" altLang="en-US" dirty="0" smtClean="0"/>
                  <a:t>and (p-1)(b-1) from Table A.10</a:t>
                </a:r>
              </a:p>
            </p:txBody>
          </p:sp>
        </mc:Choice>
        <mc:Fallback xmlns="">
          <p:sp>
            <p:nvSpPr>
              <p:cNvPr id="67588" name="Rectangle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76" t="-242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0" name="Text Box 24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/>
          <p:cNvSpPr>
            <a:spLocks noGrp="1"/>
          </p:cNvSpPr>
          <p:nvPr>
            <p:ph type="title"/>
          </p:nvPr>
        </p:nvSpPr>
        <p:spPr>
          <a:xfrm>
            <a:off x="1835150" y="274638"/>
            <a:ext cx="70993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11.1 Basic Concepts of Experimental Design</a:t>
            </a:r>
          </a:p>
        </p:txBody>
      </p:sp>
      <p:sp>
        <p:nvSpPr>
          <p:cNvPr id="8196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 until now, we have considered only two ways of collecting and comparing data:</a:t>
            </a:r>
          </a:p>
          <a:p>
            <a:pPr lvl="1" eaLnBrk="1" hangingPunct="1"/>
            <a:r>
              <a:rPr lang="en-US" altLang="en-US" smtClean="0"/>
              <a:t>Using independent random samples</a:t>
            </a:r>
          </a:p>
          <a:p>
            <a:pPr lvl="1" eaLnBrk="1" hangingPunct="1"/>
            <a:r>
              <a:rPr lang="en-US" altLang="en-US" smtClean="0"/>
              <a:t>Using paired (or matched) samples</a:t>
            </a:r>
          </a:p>
          <a:p>
            <a:pPr eaLnBrk="1" hangingPunct="1"/>
            <a:r>
              <a:rPr lang="en-US" altLang="en-US" smtClean="0"/>
              <a:t>Often data is collected as the result of an </a:t>
            </a:r>
            <a:r>
              <a:rPr lang="en-US" altLang="en-US" b="1" smtClean="0"/>
              <a:t>experiment</a:t>
            </a:r>
          </a:p>
          <a:p>
            <a:pPr lvl="1" eaLnBrk="1" hangingPunct="1"/>
            <a:r>
              <a:rPr lang="en-US" altLang="en-US" smtClean="0"/>
              <a:t>To systematically study how one or more factors (variables) influence the variable that is being studied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0" y="0"/>
            <a:ext cx="1831975" cy="830997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Explain the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basic terminology 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and concepts of experimental design.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0"/>
          <p:cNvSpPr>
            <a:spLocks noGrp="1"/>
          </p:cNvSpPr>
          <p:nvPr>
            <p:ph type="title"/>
          </p:nvPr>
        </p:nvSpPr>
        <p:spPr>
          <a:xfrm>
            <a:off x="1835150" y="274638"/>
            <a:ext cx="70993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11.4 Two-Way Analysis of Variance</a:t>
            </a:r>
          </a:p>
        </p:txBody>
      </p:sp>
      <p:sp>
        <p:nvSpPr>
          <p:cNvPr id="69637" name="Rectangle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two factor factorial design</a:t>
            </a:r>
            <a:r>
              <a:rPr lang="en-US" altLang="en-US" smtClean="0"/>
              <a:t> compares the mean response for a levels of factor 1 (for example, display height) and each of </a:t>
            </a:r>
            <a:r>
              <a:rPr lang="en-US" altLang="en-US" i="1" smtClean="0"/>
              <a:t>b</a:t>
            </a:r>
            <a:r>
              <a:rPr lang="en-US" altLang="en-US" smtClean="0"/>
              <a:t> levels of factor 2 (for example, display width)</a:t>
            </a:r>
          </a:p>
          <a:p>
            <a:pPr eaLnBrk="1" hangingPunct="1"/>
            <a:r>
              <a:rPr lang="en-US" altLang="en-US" smtClean="0"/>
              <a:t>A treatment is a combination of a level of factor 1 and a level of factor 2</a:t>
            </a: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graphicFrame>
        <p:nvGraphicFramePr>
          <p:cNvPr id="485404" name="Object 28"/>
          <p:cNvGraphicFramePr>
            <a:graphicFrameLocks noChangeAspect="1"/>
          </p:cNvGraphicFramePr>
          <p:nvPr/>
        </p:nvGraphicFramePr>
        <p:xfrm>
          <a:off x="4140200" y="4408488"/>
          <a:ext cx="4422775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Bitmap Image" r:id="rId4" imgW="5144218" imgH="2362530" progId="Paint.Picture">
                  <p:embed/>
                </p:oleObj>
              </mc:Choice>
              <mc:Fallback>
                <p:oleObj name="Bitmap Image" r:id="rId4" imgW="5144218" imgH="2362530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08488"/>
                        <a:ext cx="4422775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05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29"/>
          <p:cNvSpPr txBox="1">
            <a:spLocks noChangeArrowheads="1"/>
          </p:cNvSpPr>
          <p:nvPr/>
        </p:nvSpPr>
        <p:spPr bwMode="auto">
          <a:xfrm>
            <a:off x="0" y="0"/>
            <a:ext cx="1831975" cy="1017588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LO11-4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Assess the effects of two factors on a response variable by using a two-way analysis of variance.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8"/>
          <p:cNvSpPr>
            <a:spLocks noGrp="1"/>
          </p:cNvSpPr>
          <p:nvPr>
            <p:ph type="title"/>
          </p:nvPr>
        </p:nvSpPr>
        <p:spPr>
          <a:xfrm>
            <a:off x="1835150" y="274638"/>
            <a:ext cx="70993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Two-Way ANOVA Table</a:t>
            </a: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46125" y="4689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894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0263"/>
            <a:ext cx="7775575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0" y="0"/>
            <a:ext cx="1831975" cy="652463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LO11-5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Describe what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happens when two factors interact.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1C42066C-4432-473E-AB53-798FCE5515AC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7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Estimation of Treatment Differences Under Two-Way ANOVA, Factor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600" noProof="1" smtClean="0"/>
                  <a:t>A point estimate of this difference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noProof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600" i="1" noProof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sz="2600" b="0" i="1" noProof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US" altLang="en-US" sz="2600" b="0" i="1" noProof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600" i="1" noProof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600" i="1" noProof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sz="2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600" i="1" noProof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en-US" sz="2600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endParaRPr lang="en-US" altLang="en-US" sz="2600" noProof="1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noProof="1"/>
              </a:p>
              <a:p>
                <a:pPr>
                  <a:lnSpc>
                    <a:spcPct val="90000"/>
                  </a:lnSpc>
                </a:pPr>
                <a:r>
                  <a:rPr lang="en-US" altLang="en-US" sz="2600" noProof="1" smtClean="0"/>
                  <a:t>Tukey</a:t>
                </a:r>
                <a:r>
                  <a:rPr lang="en-US" altLang="en-US" sz="2600" dirty="0" smtClean="0"/>
                  <a:t> simultaneous 100(1 - </a:t>
                </a:r>
                <a:r>
                  <a:rPr lang="en-US" altLang="en-US" sz="26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600" dirty="0" smtClean="0"/>
                  <a:t>)% confidence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6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600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600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en-US" altLang="en-US" sz="2600" i="1" noProof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600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600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</a:rPr>
                                  <m:t>′∙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sz="2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2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altLang="en-US" sz="26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𝑏𝑚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en-US" sz="2600" baseline="-25000" dirty="0" smtClean="0">
                    <a:cs typeface="Arial" panose="020B0604020202020204" pitchFamily="34" charset="0"/>
                  </a:rPr>
                  <a:t/>
                </a:r>
                <a:br>
                  <a:rPr lang="en-US" altLang="en-US" sz="2600" baseline="-25000" dirty="0" smtClean="0">
                    <a:cs typeface="Arial" panose="020B0604020202020204" pitchFamily="34" charset="0"/>
                  </a:rPr>
                </a:br>
                <a:endParaRPr lang="en-US" altLang="en-US" sz="2600" baseline="-2500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q</a:t>
                </a:r>
                <a:r>
                  <a:rPr lang="en-US" altLang="en-US" sz="2400" baseline="-25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anose="05050102010706020507" pitchFamily="18" charset="2"/>
                  </a:rPr>
                  <a:t>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is the upper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percentage point of the </a:t>
                </a:r>
                <a:r>
                  <a:rPr lang="en-US" altLang="en-US" sz="2400" noProof="1" smtClean="0">
                    <a:cs typeface="Arial" panose="020B0604020202020204" pitchFamily="34" charset="0"/>
                  </a:rPr>
                  <a:t>studentized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range for a and ab(m-1) from Table A.10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7373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Estimation of Treatment Differences Under Two-Way ANOVA, Factor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0" name="Rectangle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600" noProof="1" smtClean="0"/>
                  <a:t>A point estimate of this difference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noProof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600" i="1" noProof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sz="2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600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600" i="1" noProof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600" i="1" noProof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600" i="1" noProof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sz="2600" i="1" noProof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600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6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altLang="en-US" sz="2600" noProof="1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noProof="1"/>
              </a:p>
              <a:p>
                <a:pPr>
                  <a:lnSpc>
                    <a:spcPct val="90000"/>
                  </a:lnSpc>
                </a:pPr>
                <a:r>
                  <a:rPr lang="en-US" altLang="en-US" sz="2600" noProof="1" smtClean="0"/>
                  <a:t>Tukey</a:t>
                </a:r>
                <a:r>
                  <a:rPr lang="en-US" altLang="en-US" sz="2600" dirty="0" smtClean="0"/>
                  <a:t> simultaneous 100(1 - </a:t>
                </a:r>
                <a:r>
                  <a:rPr lang="en-US" altLang="en-US" sz="26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600" dirty="0" smtClean="0"/>
                  <a:t>)% confidence interval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6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600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600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en-US" sz="2600" i="1" noProof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600" i="1" noProof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600" i="1" noProof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en-US" sz="2600" i="1" noProof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sz="2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2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𝑀𝑆𝐸</m:t>
                            </m:r>
                            <m:f>
                              <m:fPr>
                                <m:ctrlPr>
                                  <a:rPr lang="en-US" altLang="en-US" sz="26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𝑎𝑚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altLang="en-US" sz="2600" baseline="-25000" dirty="0" smtClean="0">
                    <a:cs typeface="Arial" panose="020B0604020202020204" pitchFamily="34" charset="0"/>
                  </a:rPr>
                  <a:t/>
                </a:r>
                <a:br>
                  <a:rPr lang="en-US" altLang="en-US" sz="2600" baseline="-25000" dirty="0" smtClean="0">
                    <a:cs typeface="Arial" panose="020B0604020202020204" pitchFamily="34" charset="0"/>
                  </a:rPr>
                </a:br>
                <a:r>
                  <a:rPr lang="en-US" altLang="en-US" sz="2600" baseline="-25000" dirty="0" smtClean="0">
                    <a:cs typeface="Arial" panose="020B0604020202020204" pitchFamily="34" charset="0"/>
                  </a:rPr>
                  <a:t/>
                </a:r>
                <a:br>
                  <a:rPr lang="en-US" altLang="en-US" sz="2600" baseline="-25000" dirty="0" smtClean="0">
                    <a:cs typeface="Arial" panose="020B0604020202020204" pitchFamily="34" charset="0"/>
                  </a:rPr>
                </a:br>
                <a:endParaRPr lang="en-US" altLang="en-US" sz="2600" baseline="-2500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q</a:t>
                </a:r>
                <a:r>
                  <a:rPr lang="en-US" altLang="en-US" sz="2400" baseline="-25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anose="05050102010706020507" pitchFamily="18" charset="2"/>
                  </a:rPr>
                  <a:t>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is the upper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percentage point of the </a:t>
                </a:r>
                <a:r>
                  <a:rPr lang="en-US" altLang="en-US" sz="2400" noProof="1" smtClean="0">
                    <a:cs typeface="Arial" panose="020B0604020202020204" pitchFamily="34" charset="0"/>
                  </a:rPr>
                  <a:t>studentized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range for b and ab(m-1) from Table A.10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75780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1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#2</a:t>
            </a:r>
          </a:p>
        </p:txBody>
      </p:sp>
      <p:sp>
        <p:nvSpPr>
          <p:cNvPr id="10244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an experiment, there is strict control over the factors contributing to the 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values or levels of the factors are called treatments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smtClean="0"/>
              <a:t>For example, in testing a medical drug, the experimenters decide which participants in the test get the drug and which ones get the placebo, instead of leaving the choice to the subjects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object is to compare and estimate the effects of different treatments on the response variable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#3</a:t>
            </a:r>
          </a:p>
        </p:txBody>
      </p:sp>
      <p:sp>
        <p:nvSpPr>
          <p:cNvPr id="12292" name="Rectang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different treatments are assigned to objects (the test subjects) called </a:t>
            </a:r>
            <a:r>
              <a:rPr lang="en-US" altLang="en-US" b="1" smtClean="0"/>
              <a:t>experimental units</a:t>
            </a:r>
          </a:p>
          <a:p>
            <a:pPr lvl="1" eaLnBrk="1" hangingPunct="1"/>
            <a:r>
              <a:rPr lang="en-US" altLang="en-US" smtClean="0"/>
              <a:t>When a treatment is applied to more than one experimental unit, the treatment is being “replicated”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designed experiment</a:t>
            </a:r>
            <a:r>
              <a:rPr lang="en-US" altLang="en-US" smtClean="0"/>
              <a:t> is an experiment where the analyst controls which treatments are used and how they are applied to the experimental units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#4</a:t>
            </a:r>
          </a:p>
        </p:txBody>
      </p:sp>
      <p:sp>
        <p:nvSpPr>
          <p:cNvPr id="14340" name="Rectang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a </a:t>
            </a:r>
            <a:r>
              <a:rPr lang="en-US" altLang="en-US" b="1" smtClean="0"/>
              <a:t>completely randomized experimental design</a:t>
            </a:r>
            <a:r>
              <a:rPr lang="en-US" altLang="en-US" smtClean="0"/>
              <a:t>, independent random samples are assigned to each of the treatments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example, suppose three experimental units are to be assigned to five treatments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completely randomized experimental design, randomly pick three experimental units for one treatment, randomly pick three different experimental units from those remaining for the next treatment, and so on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#5</a:t>
            </a:r>
          </a:p>
        </p:txBody>
      </p:sp>
      <p:sp>
        <p:nvSpPr>
          <p:cNvPr id="16388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Once the experimental units are assigned and the experiment is performed, a value of the response variable is observed for each experimental unit</a:t>
            </a:r>
          </a:p>
          <a:p>
            <a:pPr eaLnBrk="1" hangingPunct="1"/>
            <a:r>
              <a:rPr lang="en-US" altLang="en-US" smtClean="0"/>
              <a:t>That is, obtain a </a:t>
            </a:r>
            <a:r>
              <a:rPr lang="en-US" altLang="en-US" b="1" smtClean="0"/>
              <a:t>sample</a:t>
            </a:r>
            <a:r>
              <a:rPr lang="en-US" altLang="en-US" smtClean="0"/>
              <a:t> of values for the response variable for each treatment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Experimental Design #6</a:t>
            </a:r>
          </a:p>
        </p:txBody>
      </p:sp>
      <p:sp>
        <p:nvSpPr>
          <p:cNvPr id="18436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In a completely randomized experimental design, it is presumed that each sample is a random sample from the population of all possible values of the response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That could possibly be observed when using the specific treatment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The samples are </a:t>
            </a:r>
            <a:r>
              <a:rPr lang="en-US" altLang="en-US" sz="2600" b="1" dirty="0" smtClean="0"/>
              <a:t>independent</a:t>
            </a:r>
            <a:r>
              <a:rPr lang="en-US" altLang="en-US" sz="2600" dirty="0" smtClean="0"/>
              <a:t> of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Reasonable because the completely randomized design ensures that each sample results from different measurements being taken on different experimental units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Can also say that an independent samples experiment is being performed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0" y="0"/>
            <a:ext cx="1096963" cy="409575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9"/>
          <p:cNvSpPr>
            <a:spLocks noGrp="1"/>
          </p:cNvSpPr>
          <p:nvPr>
            <p:ph type="title"/>
          </p:nvPr>
        </p:nvSpPr>
        <p:spPr>
          <a:xfrm>
            <a:off x="1835150" y="274638"/>
            <a:ext cx="70993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11.2 One-Way Analysis of Variance</a:t>
            </a:r>
          </a:p>
        </p:txBody>
      </p:sp>
      <p:sp>
        <p:nvSpPr>
          <p:cNvPr id="20484" name="Rectangle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 smtClean="0"/>
              <a:t>Want to study the effects of all </a:t>
            </a:r>
            <a:r>
              <a:rPr lang="en-US" altLang="en-US" sz="2600" i="1" dirty="0" smtClean="0"/>
              <a:t>p</a:t>
            </a:r>
            <a:r>
              <a:rPr lang="en-US" altLang="en-US" sz="2600" dirty="0" smtClean="0"/>
              <a:t> treatments on a response variable</a:t>
            </a:r>
          </a:p>
          <a:p>
            <a:pPr lvl="1" eaLnBrk="1" hangingPunct="1"/>
            <a:r>
              <a:rPr lang="en-US" altLang="en-US" sz="2200" dirty="0" smtClean="0"/>
              <a:t>For each treatment, find the mean and standard deviation of all possible values of the response variable when using that treatment</a:t>
            </a:r>
          </a:p>
          <a:p>
            <a:pPr lvl="1" eaLnBrk="1" hangingPunct="1"/>
            <a:r>
              <a:rPr lang="en-US" altLang="en-US" sz="2200" dirty="0" smtClean="0"/>
              <a:t>For treatment </a:t>
            </a:r>
            <a:r>
              <a:rPr lang="en-US" altLang="en-US" sz="2200" i="1" dirty="0" err="1" smtClean="0"/>
              <a:t>i</a:t>
            </a:r>
            <a:r>
              <a:rPr lang="en-US" altLang="en-US" sz="2200" dirty="0" smtClean="0"/>
              <a:t>, find treatment mean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2200" i="1" baseline="-25000" dirty="0" err="1" smtClean="0"/>
              <a:t>i</a:t>
            </a:r>
            <a:endParaRPr lang="en-US" altLang="en-US" sz="2200" i="1" baseline="-25000" dirty="0" smtClean="0"/>
          </a:p>
          <a:p>
            <a:pPr eaLnBrk="1" hangingPunct="1"/>
            <a:r>
              <a:rPr lang="en-US" altLang="en-US" sz="2600" dirty="0" smtClean="0"/>
              <a:t>One-way analysis of variance estimates and compares the effects of the different treatments on the response variable</a:t>
            </a:r>
          </a:p>
          <a:p>
            <a:pPr lvl="1" eaLnBrk="1" hangingPunct="1"/>
            <a:r>
              <a:rPr lang="en-US" altLang="en-US" sz="2200" dirty="0" smtClean="0"/>
              <a:t>By estimating and comparing the treatment means</a:t>
            </a:r>
            <a:br>
              <a:rPr lang="en-US" altLang="en-US" sz="2200" dirty="0" smtClean="0"/>
            </a:b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, …, 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n-US" sz="2200" baseline="-25000" dirty="0" smtClean="0"/>
              <a:t>p</a:t>
            </a:r>
          </a:p>
          <a:p>
            <a:pPr lvl="1" eaLnBrk="1" hangingPunct="1"/>
            <a:r>
              <a:rPr lang="en-US" altLang="en-US" sz="2200" dirty="0" smtClean="0"/>
              <a:t>One-way </a:t>
            </a:r>
            <a:r>
              <a:rPr lang="en-US" altLang="en-US" sz="2200" u="sng" dirty="0" smtClean="0"/>
              <a:t>an</a:t>
            </a:r>
            <a:r>
              <a:rPr lang="en-US" altLang="en-US" sz="2200" dirty="0" smtClean="0"/>
              <a:t>alysis </a:t>
            </a:r>
            <a:r>
              <a:rPr lang="en-US" altLang="en-US" sz="2200" u="sng" dirty="0" smtClean="0"/>
              <a:t>o</a:t>
            </a:r>
            <a:r>
              <a:rPr lang="en-US" altLang="en-US" sz="2200" dirty="0" smtClean="0"/>
              <a:t>f </a:t>
            </a:r>
            <a:r>
              <a:rPr lang="en-US" altLang="en-US" sz="2200" u="sng" dirty="0" smtClean="0"/>
              <a:t>va</a:t>
            </a:r>
            <a:r>
              <a:rPr lang="en-US" altLang="en-US" sz="2200" dirty="0" smtClean="0"/>
              <a:t>riance, or one-way ANOVA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0" y="0"/>
            <a:ext cx="1831975" cy="1015663"/>
          </a:xfrm>
          <a:prstGeom prst="rect">
            <a:avLst/>
          </a:prstGeom>
          <a:solidFill>
            <a:schemeClr val="tx2">
              <a:alpha val="7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LO11-2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Compare several different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population means 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by using a one-way analysis of variance.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11-</a:t>
            </a:r>
            <a:fld id="{2B65EAB6-A77F-4F44-8DF7-32922350E14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werman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owerman" id="{C55A6E96-97D6-49AC-8545-FC08391C6D21}" vid="{365A2C62-564D-4198-8366-5C3CABB71C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Bowerman</Template>
  <TotalTime>10816</TotalTime>
  <Words>1758</Words>
  <Application>Microsoft Office PowerPoint</Application>
  <PresentationFormat>On-screen Show (4:3)</PresentationFormat>
  <Paragraphs>265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Book Antiqua</vt:lpstr>
      <vt:lpstr>Symbol</vt:lpstr>
      <vt:lpstr>Wingdings 2</vt:lpstr>
      <vt:lpstr>Wingdings</vt:lpstr>
      <vt:lpstr>Tahoma</vt:lpstr>
      <vt:lpstr>Cambria Math</vt:lpstr>
      <vt:lpstr>Arial Unicode MS</vt:lpstr>
      <vt:lpstr>Gill Sans MT</vt:lpstr>
      <vt:lpstr>Times New Roman</vt:lpstr>
      <vt:lpstr>MS Reference 1</vt:lpstr>
      <vt:lpstr>Bowerman</vt:lpstr>
      <vt:lpstr>Equation</vt:lpstr>
      <vt:lpstr>Bitmap Image</vt:lpstr>
      <vt:lpstr>Chapter 11</vt:lpstr>
      <vt:lpstr>Experimental Design and Analysis of Variance</vt:lpstr>
      <vt:lpstr>11.1 Basic Concepts of Experimental Design</vt:lpstr>
      <vt:lpstr>Experimental Design #2</vt:lpstr>
      <vt:lpstr>Experimental Design #3</vt:lpstr>
      <vt:lpstr>Experimental Design #4</vt:lpstr>
      <vt:lpstr>Experimental Design #5</vt:lpstr>
      <vt:lpstr>Experimental Design #6</vt:lpstr>
      <vt:lpstr>11.2 One-Way Analysis of Variance</vt:lpstr>
      <vt:lpstr>ANOVA Notation</vt:lpstr>
      <vt:lpstr>One-Way ANOVA Assumptions</vt:lpstr>
      <vt:lpstr>Testing for Significant Differences Between Treatment Means</vt:lpstr>
      <vt:lpstr>Testing for Significant Differences Between Treatment Means Continued</vt:lpstr>
      <vt:lpstr>Comparing Between-Treatment Variability and Within-Treatment Variability</vt:lpstr>
      <vt:lpstr>Partitioning the Total Variability in the Response</vt:lpstr>
      <vt:lpstr>Mean Squares</vt:lpstr>
      <vt:lpstr>F Test for Difference Between Treatment Means</vt:lpstr>
      <vt:lpstr>F Test for Difference Between Treatment Means Continued</vt:lpstr>
      <vt:lpstr>Pairwise Comparisons, Individual Intervals</vt:lpstr>
      <vt:lpstr>Pairwise Comparisons, Simultaneous Intervals</vt:lpstr>
      <vt:lpstr>11.3 The Randomized Block Design</vt:lpstr>
      <vt:lpstr>The Randomized Block Design Continued</vt:lpstr>
      <vt:lpstr>Randomized Block Design</vt:lpstr>
      <vt:lpstr>Randomized Block Design Continued</vt:lpstr>
      <vt:lpstr>The ANOVA Table, Randomized Blocks</vt:lpstr>
      <vt:lpstr>Sum of Squares</vt:lpstr>
      <vt:lpstr>F Test for Treatment Effects</vt:lpstr>
      <vt:lpstr>F Test for Block Effects</vt:lpstr>
      <vt:lpstr>Estimation of Treatment Differences Under Randomized Blocks, Simultaneous Intervals</vt:lpstr>
      <vt:lpstr>11.4 Two-Way Analysis of Variance</vt:lpstr>
      <vt:lpstr>Two-Way ANOVA Table</vt:lpstr>
      <vt:lpstr>Estimation of Treatment Differences Under Two-Way ANOVA, Factor 1</vt:lpstr>
      <vt:lpstr>Estimation of Treatment Differences Under Two-Way ANOVA, Factor 2</vt:lpstr>
    </vt:vector>
  </TitlesOfParts>
  <Manager>Camille Corum</Manager>
  <Company>McGraw-Hill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and Analysis of Variance</dc:title>
  <dc:subject>Business Statistics</dc:subject>
  <dc:creator>Dr. Ronny Richardson (Dr.Ronny.Richardson@gmail.com)</dc:creator>
  <dc:description>Copyright ©2016 McGraw-Hill Education.  All rights reserved.</dc:description>
  <cp:lastModifiedBy>Corum, Camille</cp:lastModifiedBy>
  <cp:revision>493</cp:revision>
  <dcterms:created xsi:type="dcterms:W3CDTF">2000-06-23T08:21:46Z</dcterms:created>
  <dcterms:modified xsi:type="dcterms:W3CDTF">2015-10-27T16:55:32Z</dcterms:modified>
</cp:coreProperties>
</file>