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772" r:id="rId1"/>
  </p:sldMasterIdLst>
  <p:notesMasterIdLst>
    <p:notesMasterId r:id="rId32"/>
  </p:notesMasterIdLst>
  <p:sldIdLst>
    <p:sldId id="357" r:id="rId2"/>
    <p:sldId id="513" r:id="rId3"/>
    <p:sldId id="429" r:id="rId4"/>
    <p:sldId id="460" r:id="rId5"/>
    <p:sldId id="532" r:id="rId6"/>
    <p:sldId id="515" r:id="rId7"/>
    <p:sldId id="533" r:id="rId8"/>
    <p:sldId id="534" r:id="rId9"/>
    <p:sldId id="472" r:id="rId10"/>
    <p:sldId id="520" r:id="rId11"/>
    <p:sldId id="521" r:id="rId12"/>
    <p:sldId id="522" r:id="rId13"/>
    <p:sldId id="490" r:id="rId14"/>
    <p:sldId id="523" r:id="rId15"/>
    <p:sldId id="482" r:id="rId16"/>
    <p:sldId id="524" r:id="rId17"/>
    <p:sldId id="481" r:id="rId18"/>
    <p:sldId id="525" r:id="rId19"/>
    <p:sldId id="495" r:id="rId20"/>
    <p:sldId id="496" r:id="rId21"/>
    <p:sldId id="497" r:id="rId22"/>
    <p:sldId id="498" r:id="rId23"/>
    <p:sldId id="526" r:id="rId24"/>
    <p:sldId id="527" r:id="rId25"/>
    <p:sldId id="528" r:id="rId26"/>
    <p:sldId id="529" r:id="rId27"/>
    <p:sldId id="530" r:id="rId28"/>
    <p:sldId id="531" r:id="rId29"/>
    <p:sldId id="502" r:id="rId30"/>
    <p:sldId id="503" r:id="rId31"/>
  </p:sldIdLst>
  <p:sldSz cx="9144000" cy="6858000" type="screen4x3"/>
  <p:notesSz cx="6858000" cy="9296400"/>
  <p:embeddedFontLst>
    <p:embeddedFont>
      <p:font typeface="Tahoma" pitchFamily="34" charset="0"/>
      <p:regular r:id="rId33"/>
      <p:bold r:id="rId34"/>
    </p:embeddedFont>
    <p:embeddedFont>
      <p:font typeface="MS Reference 1"/>
      <p:regular r:id="rId35"/>
    </p:embeddedFont>
    <p:embeddedFont>
      <p:font typeface="Book Antiqua" pitchFamily="18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0066"/>
    <a:srgbClr val="CC0000"/>
    <a:srgbClr val="000099"/>
    <a:srgbClr val="000066"/>
    <a:srgbClr val="006600"/>
    <a:srgbClr val="FFFF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88625" autoAdjust="0"/>
  </p:normalViewPr>
  <p:slideViewPr>
    <p:cSldViewPr>
      <p:cViewPr>
        <p:scale>
          <a:sx n="83" d="100"/>
          <a:sy n="83" d="100"/>
        </p:scale>
        <p:origin x="-89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52"/>
    </p:cViewPr>
  </p:sorterViewPr>
  <p:notesViewPr>
    <p:cSldViewPr>
      <p:cViewPr varScale="1">
        <p:scale>
          <a:sx n="53" d="100"/>
          <a:sy n="53" d="100"/>
        </p:scale>
        <p:origin x="-2562" y="-108"/>
      </p:cViewPr>
      <p:guideLst>
        <p:guide orient="horz" pos="292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D0DCB9A9-9FF1-4263-868E-26DBE2CFE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86291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90739A-3C7E-4012-B6AC-430C223605C9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0991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0D0F25-C9D5-4E09-A245-BFDB54BC657C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5594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D1E25F-EA83-4A00-A9AA-2EB60C84B272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8566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25E87D-2C2C-4790-8DCE-ACAB3D7299E1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3486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71606-DE3B-4F07-BF06-FBCFA79B1314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9556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01D766-FBFE-485D-910E-2F6D3EF14B9C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0762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446C6F-3951-4419-AAC3-A6E47011292F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11180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21E0FC-7ECA-4A95-B22D-E69701B8EA4F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3525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705593-C520-42ED-9DCA-D13E52744433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85005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7D2AD7-031B-4314-8FEC-A9D944CCC187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74506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561B1C-D9C5-4031-9A99-8F770D05024C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3673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AF5BA3-AD32-44BB-8AE4-B4C2892144ED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57932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E444A8-1742-4DF3-9168-56C5F41F7426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72072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2E92B6-A528-4DC9-89FC-09C06A52BD3C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85146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BB9D98-B57A-4F72-9C05-0C9E3DD98C2B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72090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1792E7-1048-4875-8824-5D35F213CBCF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09187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DF168B-6239-4EB4-B6A6-2B71BB201D49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14705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9C024D-8B23-486B-B761-D0E4B6F3B499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38423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396710-AEF1-4A4C-8634-3A7287ECE263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7091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18DD1-B34F-4C4F-9E3D-825642883E46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01707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E07928-76D3-4B8D-A966-3A1A1DD4D716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34315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A0FE99-54C0-4485-B42C-63C0AF4D56F5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8863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0496A6-1CFE-4D20-80BA-ECE8AF5132C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46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63" tIns="46038" rIns="93663" bIns="46038"/>
          <a:lstStyle/>
          <a:p>
            <a:pPr defTabSz="930275"/>
            <a:endParaRPr lang="en-US" altLang="en-US" smtClean="0"/>
          </a:p>
        </p:txBody>
      </p:sp>
      <p:sp>
        <p:nvSpPr>
          <p:cNvPr id="389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xmlns="" val="1963011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24B2B9-45E0-4150-9E2E-F84328713DA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4575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907F75-D82D-43B0-A7CE-DE5655F4D09D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465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pPr defTabSz="930275"/>
            <a:endParaRPr lang="en-US" altLang="en-US" smtClean="0"/>
          </a:p>
        </p:txBody>
      </p:sp>
      <p:sp>
        <p:nvSpPr>
          <p:cNvPr id="39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xmlns="" val="44789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30275"/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8464C2-0781-496F-8891-771215441862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808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5B26C0-01B7-4440-858D-FBE51244B1A5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0787" cy="418465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pPr defTabSz="930275"/>
            <a:endParaRPr lang="en-US" altLang="en-US" smtClean="0"/>
          </a:p>
        </p:txBody>
      </p:sp>
      <p:sp>
        <p:nvSpPr>
          <p:cNvPr id="41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xmlns="" val="293343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F586F8-0220-49C8-A722-42B9E034F267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1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276037-517D-4DA2-B388-FA1B6C188EE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724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A5F6DC-09A7-440E-B10A-7F0CBEBE7531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2051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12200" cy="4876800"/>
            <a:chOff x="0" y="0"/>
            <a:chExt cx="5488" cy="307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rgbClr val="CC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3072"/>
              <a:ext cx="110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419600" y="6400800"/>
            <a:ext cx="441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i="1" dirty="0" smtClean="0"/>
              <a:t>Copyright </a:t>
            </a:r>
            <a:r>
              <a:rPr lang="en-US" altLang="en-US" sz="1200" i="1" smtClean="0"/>
              <a:t>©2017 </a:t>
            </a:r>
            <a:r>
              <a:rPr lang="en-US" altLang="en-US" sz="1200" i="1" dirty="0" smtClean="0"/>
              <a:t>McGraw-Hill Education. All rights reserved.</a:t>
            </a:r>
            <a:endParaRPr lang="en-US" altLang="en-US" sz="1200" i="1" dirty="0" smtClean="0">
              <a:latin typeface="Book Antiqua" panose="02040602050305030304" pitchFamily="18" charset="0"/>
            </a:endParaRPr>
          </a:p>
        </p:txBody>
      </p:sp>
      <p:sp>
        <p:nvSpPr>
          <p:cNvPr id="310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62200"/>
            <a:ext cx="6629400" cy="1143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350906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LO, No Figure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10-</a:t>
            </a:r>
            <a:fld id="{8DB3DF1E-5D3D-4FC8-9491-E24783C647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4181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Small LO, With Figure Tit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10-</a:t>
            </a:r>
            <a:fld id="{8DB3DF1E-5D3D-4FC8-9491-E24783C647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795083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10-</a:t>
            </a:r>
            <a:fld id="{8DB3DF1E-5D3D-4FC8-9491-E24783C647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533736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10-</a:t>
            </a:r>
            <a:fld id="{9919B2A9-C7BA-45AE-8188-3F445415D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267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10-</a:t>
            </a:r>
            <a:fld id="{6E0D141C-B835-4504-ACF3-A97D2E907C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962837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LO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10-</a:t>
            </a:r>
            <a:fld id="{34D9DED4-F56C-4D24-81C5-1473096A8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366027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051560" cy="402336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10-</a:t>
            </a:r>
            <a:fld id="{025B0F39-7E0D-4334-9018-C732236D99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14677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Learning Objec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76400" y="277813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6553200"/>
            <a:ext cx="3352800" cy="3048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6764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10-</a:t>
            </a:r>
            <a:fld id="{A5A3D514-52F7-4C1F-8B89-34E054797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817213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CC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 flipV="1">
                <a:off x="240" y="932"/>
                <a:ext cx="5232" cy="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9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9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r>
              <a:rPr lang="en-US" altLang="en-US" smtClean="0"/>
              <a:t>10-</a:t>
            </a:r>
            <a:fld id="{8DB3DF1E-5D3D-4FC8-9491-E24783C647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8415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10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Inferences Based on</a:t>
            </a:r>
            <a:br>
              <a:rPr lang="en-US" altLang="en-US" smtClean="0"/>
            </a:br>
            <a:r>
              <a:rPr lang="en-US" altLang="en-US" smtClean="0"/>
              <a:t>Two Samples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t-Based Test About the Difference in Means: Equal Variances</a:t>
            </a:r>
          </a:p>
        </p:txBody>
      </p:sp>
      <p:pic>
        <p:nvPicPr>
          <p:cNvPr id="1434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920" y="1600200"/>
            <a:ext cx="7427359" cy="4530725"/>
          </a:xfrm>
          <a:noFill/>
          <a:extLst>
            <a:ext uri="{91240B29-F687-4F45-9708-019B960494DF}">
              <a14:hiddenLine xmlns:a14="http://schemas.microsoft.com/office/drawing/2010/main" xmlns="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339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LO10-1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D464CB84-47A6-4037-87A5-4A50A6DEA68A}" type="slidenum">
              <a:rPr lang="en-US" altLang="en-US">
                <a:latin typeface="Tahoma" panose="020B0604030504040204" pitchFamily="34" charset="0"/>
              </a:rPr>
              <a:pPr eaLnBrk="1" hangingPunct="1"/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 smtClean="0"/>
              <a:t>t-Based Confidence Intervals and Tests for Differences with Unequal Variances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363" name="Rectangle 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400" dirty="0" smtClean="0"/>
                  <a:t>Confidence interval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240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240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2400" smtClean="0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en-US" alt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400" smtClean="0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sz="2400" smtClean="0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en-US" sz="240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en-US" sz="240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altLang="en-US" sz="2400" dirty="0" smtClean="0"/>
              </a:p>
              <a:p>
                <a:endParaRPr lang="en-US" altLang="en-US" sz="2400" dirty="0" smtClean="0"/>
              </a:p>
              <a:p>
                <a:r>
                  <a:rPr lang="en-US" altLang="en-US" sz="2400" dirty="0" smtClean="0"/>
                  <a:t>Test statistic </a:t>
                </a:r>
                <a:r>
                  <a:rPr lang="en-US" altLang="en-US" sz="2400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4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40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40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40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40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2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en-US" sz="24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en-US" sz="240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en-US" sz="240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en-US" sz="240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en-US" sz="240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en-US" sz="240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en-US" sz="24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en-US" sz="240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en-US" sz="240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en-US" sz="240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en-US" sz="240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altLang="en-US" sz="2400" dirty="0" smtClean="0"/>
              </a:p>
            </p:txBody>
          </p:sp>
        </mc:Choice>
        <mc:Fallback>
          <p:sp>
            <p:nvSpPr>
              <p:cNvPr id="1536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b="1" dirty="0" smtClean="0"/>
              <a:t>LO10-1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10-</a:t>
            </a:r>
            <a:fld id="{CB7CFEBE-F67C-474C-AC0E-79FC40999A5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t-Based Confidence Intervals and Tests for Differences with Unequal Variances #2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both the confidence interval and hypothesis test, the degrees of freedom are equal to…</a:t>
            </a:r>
          </a:p>
        </p:txBody>
      </p:sp>
      <p:sp>
        <p:nvSpPr>
          <p:cNvPr id="16388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LO10-1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87C4B11B-0DEA-4B49-BF52-00F1842F5303}" type="slidenum">
              <a:rPr lang="en-US" altLang="en-US">
                <a:latin typeface="Tahoma" panose="020B0604030504040204" pitchFamily="34" charset="0"/>
              </a:rPr>
              <a:pPr eaLnBrk="1" hangingPunct="1"/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900113" y="3429000"/>
          <a:ext cx="4175125" cy="1985963"/>
        </p:xfrm>
        <a:graphic>
          <a:graphicData uri="http://schemas.openxmlformats.org/presentationml/2006/ole">
            <p:oleObj spid="_x0000_s16406" name="Equation" r:id="rId4" imgW="1549400" imgH="736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10.2 Paired Difference Experiments</a:t>
            </a:r>
          </a:p>
        </p:txBody>
      </p:sp>
      <p:sp>
        <p:nvSpPr>
          <p:cNvPr id="17411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Before, drew random samples from two different populations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Now, have two different processes (or methods)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Draw one random sample of units and use those units to obtain the results of each process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LO 10-2: Recognize when data come from independent samples and when they are paired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454E1724-16A8-472E-BAD3-C2388E152C3B}" type="slidenum">
              <a:rPr lang="en-US" altLang="en-US">
                <a:latin typeface="Tahoma" panose="020B0604030504040204" pitchFamily="34" charset="0"/>
              </a:rPr>
              <a:pPr eaLnBrk="1" hangingPunct="1"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Paired Difference Experiments </a:t>
            </a:r>
            <a:r>
              <a:rPr lang="en-US" altLang="en-US" sz="2100" dirty="0" smtClean="0"/>
              <a:t>Continued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For instance, use the same individuals for the results from one process vs. the results from the other process</a:t>
            </a:r>
          </a:p>
          <a:p>
            <a:pPr lvl="1" eaLnBrk="1" hangingPunct="1"/>
            <a:r>
              <a:rPr lang="en-US" altLang="en-US" dirty="0" smtClean="0"/>
              <a:t>E.g., use the same individuals to compare “before” and “after” treatments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Using the same individuals, eliminates any differences in the individuals themselves and just comparing the results from the two processes</a:t>
            </a:r>
          </a:p>
        </p:txBody>
      </p:sp>
      <p:sp>
        <p:nvSpPr>
          <p:cNvPr id="18436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LO10-2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D5632B2B-6E7E-4356-B708-40F21CC69B4D}" type="slidenum">
              <a:rPr lang="en-US" altLang="en-US">
                <a:latin typeface="Tahoma" panose="020B0604030504040204" pitchFamily="34" charset="0"/>
              </a:rPr>
              <a:pPr eaLnBrk="1" hangingPunct="1"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Paired Difference Experiments #3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459" name="Rectangle 10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altLang="en-US" dirty="0" smtClean="0"/>
                  <a:t>Let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baseline="-25000" dirty="0" smtClean="0"/>
                  <a:t>d</a:t>
                </a:r>
                <a:r>
                  <a:rPr lang="en-US" altLang="en-US" dirty="0" smtClean="0"/>
                  <a:t> be the mean of population of paired differences</a:t>
                </a:r>
              </a:p>
              <a:p>
                <a:pPr lvl="1" eaLnBrk="1" hangingPunct="1"/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baseline="-25000" noProof="1" smtClean="0"/>
                  <a:t>d</a:t>
                </a:r>
                <a:r>
                  <a:rPr lang="en-US" altLang="en-US" dirty="0" smtClean="0"/>
                  <a:t> =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–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, where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is the mean of population 1 and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 is the population 2 mean</a:t>
                </a:r>
              </a:p>
              <a:p>
                <a:pPr eaLnBrk="1" hangingPunct="1"/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en-US" dirty="0" smtClean="0"/>
                  <a:t> and </a:t>
                </a:r>
                <a:r>
                  <a:rPr lang="en-US" altLang="en-US" dirty="0" err="1" smtClean="0"/>
                  <a:t>s</a:t>
                </a:r>
                <a:r>
                  <a:rPr lang="en-US" altLang="en-US" baseline="-25000" dirty="0" err="1" smtClean="0"/>
                  <a:t>d</a:t>
                </a:r>
                <a:r>
                  <a:rPr lang="en-US" altLang="en-US" dirty="0" smtClean="0"/>
                  <a:t> be the mean and standard deviation of a sample of randomly selected paired differences</a:t>
                </a:r>
              </a:p>
              <a:p>
                <a:pPr lvl="1" eaLnBrk="1" hangingPunct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en-US" dirty="0" smtClean="0"/>
                  <a:t> is the mean of the differences between pairs of values from both samples</a:t>
                </a:r>
              </a:p>
            </p:txBody>
          </p:sp>
        </mc:Choice>
        <mc:Fallback>
          <p:sp>
            <p:nvSpPr>
              <p:cNvPr id="19459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2423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LO10-2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71E93CD1-AB84-4FA8-8025-40BD66B741C8}" type="slidenum">
              <a:rPr lang="en-US" altLang="en-US">
                <a:latin typeface="Tahoma" panose="020B0604030504040204" pitchFamily="34" charset="0"/>
              </a:rPr>
              <a:pPr eaLnBrk="1" hangingPunct="1"/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A Confidence Interval for Paired Differences in Means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483" name="Rectangle 8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If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the sampled population of differences is normally distributed with mean </a:t>
                </a:r>
                <a:r>
                  <a:rPr lang="en-US" altLang="en-US" baseline="-25000" dirty="0" smtClean="0">
                    <a:sym typeface="Symbol" panose="05050102010706020507" pitchFamily="18" charset="2"/>
                  </a:rPr>
                  <a:t>d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A (1-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)100% confidence interval for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µd = µ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- µ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type m:val="skw"/>
                                <m:ctrlPr>
                                  <a:rPr lang="en-US" altLang="en-US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alt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Where for a sample of size n, t</a:t>
                </a:r>
                <a:r>
                  <a:rPr lang="en-US" altLang="en-US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baseline="-25000" dirty="0" smtClean="0"/>
                  <a:t>/2</a:t>
                </a:r>
                <a:r>
                  <a:rPr lang="en-US" altLang="en-US" dirty="0" smtClean="0"/>
                  <a:t> is based on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n – 1 degrees of freedom</a:t>
                </a:r>
              </a:p>
            </p:txBody>
          </p:sp>
        </mc:Choice>
        <mc:Fallback>
          <p:sp>
            <p:nvSpPr>
              <p:cNvPr id="20483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LO 10-3: Compare two population means when the data are paired.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1E32FAC1-74F4-458B-B93E-90883C09B2C5}" type="slidenum">
              <a:rPr lang="en-US" altLang="en-US">
                <a:latin typeface="Tahoma" panose="020B0604030504040204" pitchFamily="34" charset="0"/>
              </a:rPr>
              <a:pPr eaLnBrk="1" hangingPunct="1"/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Testing a Hypothesis about the Mean of Paired Differences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507" name="Rectangle 9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The test statistic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en-US" dirty="0" smtClean="0"/>
              </a:p>
              <a:p>
                <a:pPr lvl="1" eaLnBrk="1" hangingPunct="1"/>
                <a:r>
                  <a:rPr lang="en-US" altLang="en-US" dirty="0" smtClean="0"/>
                  <a:t>D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=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–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 is the claimed or actual difference between the population means</a:t>
                </a:r>
              </a:p>
              <a:p>
                <a:pPr lvl="1" eaLnBrk="1" hangingPunct="1"/>
                <a:r>
                  <a:rPr lang="en-US" altLang="en-US" dirty="0" smtClean="0"/>
                  <a:t>Often D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= 0, meaning that there is no difference between the population means</a:t>
                </a:r>
              </a:p>
              <a:p>
                <a:pPr eaLnBrk="1" hangingPunct="1"/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The sampling distribution of this statistic is a t distribution with (n – 1) degrees of freedom</a:t>
                </a:r>
              </a:p>
            </p:txBody>
          </p:sp>
        </mc:Choice>
        <mc:Fallback>
          <p:sp>
            <p:nvSpPr>
              <p:cNvPr id="21507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8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LO10-3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A0D9D7C7-8CD0-40B1-B346-18D9CFDB24B2}" type="slidenum">
              <a:rPr lang="en-US" altLang="en-US">
                <a:latin typeface="Tahoma" panose="020B0604030504040204" pitchFamily="34" charset="0"/>
              </a:rPr>
              <a:pPr eaLnBrk="1" hangingPunct="1"/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Paired Differences Testing Rules</a:t>
            </a:r>
          </a:p>
        </p:txBody>
      </p:sp>
      <p:pic>
        <p:nvPicPr>
          <p:cNvPr id="2253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2002847"/>
            <a:ext cx="7772400" cy="3725430"/>
          </a:xfrm>
          <a:noFill/>
          <a:extLst>
            <a:ext uri="{91240B29-F687-4F45-9708-019B960494DF}">
              <a14:hiddenLine xmlns:a14="http://schemas.microsoft.com/office/drawing/2010/main" xmlns="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2531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LO10-3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AE51346D-C1E3-49D9-9BEB-857238E02601}" type="slidenum">
              <a:rPr lang="en-US" altLang="en-US">
                <a:latin typeface="Tahoma" panose="020B0604030504040204" pitchFamily="34" charset="0"/>
              </a:rPr>
              <a:pPr eaLnBrk="1" hangingPunct="1"/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000" dirty="0" smtClean="0"/>
              <a:t>10.3 Comparing Two Population Proportions by Using Large, Independent Samples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555" name="Rectangle 1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Select a sample of size n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from a population,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 denote proportion of units in this sample that fall into the category of interest</a:t>
                </a:r>
              </a:p>
              <a:p>
                <a:r>
                  <a:rPr lang="en-US" altLang="en-US" dirty="0" smtClean="0"/>
                  <a:t>Select a random sample of size n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 from another population,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 denote the proportion of units in this sample that fall into the same category of interest</a:t>
                </a:r>
              </a:p>
              <a:p>
                <a:pPr eaLnBrk="1" hangingPunct="1"/>
                <a:r>
                  <a:rPr lang="en-US" altLang="en-US" dirty="0" smtClean="0"/>
                  <a:t>Suppose that n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and n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 are large enough</a:t>
                </a:r>
              </a:p>
              <a:p>
                <a:pPr lvl="1" eaLnBrk="1" hangingPunct="1"/>
                <a:r>
                  <a:rPr lang="en-US" altLang="en-US" sz="2500" dirty="0" smtClean="0"/>
                  <a:t>n</a:t>
                </a:r>
                <a:r>
                  <a:rPr lang="en-US" altLang="en-US" sz="2500" baseline="-25000" dirty="0" smtClean="0"/>
                  <a:t>1</a:t>
                </a:r>
                <a:r>
                  <a:rPr lang="en-US" altLang="en-US" sz="2500" dirty="0" smtClean="0">
                    <a:cs typeface="Arial" panose="020B0604020202020204" pitchFamily="34" charset="0"/>
                  </a:rPr>
                  <a:t>·</a:t>
                </a:r>
                <a:r>
                  <a:rPr lang="en-US" altLang="en-US" sz="2500" dirty="0" smtClean="0"/>
                  <a:t>p</a:t>
                </a:r>
                <a:r>
                  <a:rPr lang="en-US" altLang="en-US" sz="2500" baseline="-25000" dirty="0" smtClean="0"/>
                  <a:t>1</a:t>
                </a:r>
                <a:r>
                  <a:rPr lang="en-US" altLang="en-US" sz="2500" dirty="0" smtClean="0"/>
                  <a:t>≥5, n</a:t>
                </a:r>
                <a:r>
                  <a:rPr lang="en-US" altLang="en-US" sz="2500" baseline="-25000" dirty="0" smtClean="0"/>
                  <a:t>1</a:t>
                </a:r>
                <a:r>
                  <a:rPr lang="en-US" altLang="en-US" sz="2500" dirty="0" smtClean="0">
                    <a:cs typeface="Arial" panose="020B0604020202020204" pitchFamily="34" charset="0"/>
                  </a:rPr>
                  <a:t>·</a:t>
                </a:r>
                <a:r>
                  <a:rPr lang="en-US" altLang="en-US" sz="2500" dirty="0" smtClean="0"/>
                  <a:t>(1 - p</a:t>
                </a:r>
                <a:r>
                  <a:rPr lang="en-US" altLang="en-US" sz="2500" baseline="-25000" dirty="0" smtClean="0"/>
                  <a:t>1</a:t>
                </a:r>
                <a:r>
                  <a:rPr lang="en-US" altLang="en-US" sz="2500" dirty="0" smtClean="0"/>
                  <a:t>)≥5, n</a:t>
                </a:r>
                <a:r>
                  <a:rPr lang="en-US" altLang="en-US" sz="2500" baseline="-25000" dirty="0" smtClean="0"/>
                  <a:t>2</a:t>
                </a:r>
                <a:r>
                  <a:rPr lang="en-US" altLang="en-US" sz="2500" dirty="0" smtClean="0">
                    <a:cs typeface="Arial" panose="020B0604020202020204" pitchFamily="34" charset="0"/>
                  </a:rPr>
                  <a:t>·</a:t>
                </a:r>
                <a:r>
                  <a:rPr lang="en-US" altLang="en-US" sz="2500" dirty="0" smtClean="0"/>
                  <a:t>p</a:t>
                </a:r>
                <a:r>
                  <a:rPr lang="en-US" altLang="en-US" sz="2500" baseline="-25000" dirty="0" smtClean="0"/>
                  <a:t>2</a:t>
                </a:r>
                <a:r>
                  <a:rPr lang="en-US" altLang="en-US" sz="2500" dirty="0" smtClean="0"/>
                  <a:t>≥5, and n</a:t>
                </a:r>
                <a:r>
                  <a:rPr lang="en-US" altLang="en-US" sz="2500" baseline="-25000" dirty="0" smtClean="0"/>
                  <a:t>2</a:t>
                </a:r>
                <a:r>
                  <a:rPr lang="en-US" altLang="en-US" sz="2500" dirty="0" smtClean="0">
                    <a:cs typeface="Arial" panose="020B0604020202020204" pitchFamily="34" charset="0"/>
                  </a:rPr>
                  <a:t>·</a:t>
                </a:r>
                <a:r>
                  <a:rPr lang="en-US" altLang="en-US" sz="2500" dirty="0" smtClean="0"/>
                  <a:t>(1 – p</a:t>
                </a:r>
                <a:r>
                  <a:rPr lang="en-US" altLang="en-US" sz="2500" baseline="-25000" dirty="0" smtClean="0"/>
                  <a:t>2</a:t>
                </a:r>
                <a:r>
                  <a:rPr lang="en-US" altLang="en-US" sz="2500" dirty="0" smtClean="0"/>
                  <a:t>)≥5</a:t>
                </a:r>
              </a:p>
            </p:txBody>
          </p:sp>
        </mc:Choice>
        <mc:Fallback>
          <p:sp>
            <p:nvSpPr>
              <p:cNvPr id="23555" name="Rectangle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1480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/>
              <a:t>LO 10-4: Compare two</a:t>
            </a:r>
          </a:p>
          <a:p>
            <a:pPr eaLnBrk="1" hangingPunct="1">
              <a:defRPr/>
            </a:pPr>
            <a:r>
              <a:rPr lang="en-US" dirty="0"/>
              <a:t>population proportions using large independent</a:t>
            </a:r>
          </a:p>
          <a:p>
            <a:pPr eaLnBrk="1" hangingPunct="1">
              <a:defRPr/>
            </a:pPr>
            <a:r>
              <a:rPr lang="en-US" dirty="0"/>
              <a:t>samples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EB7D4D5D-16A1-4D7C-B2CE-5734F682259E}" type="slidenum">
              <a:rPr lang="en-US" altLang="en-US">
                <a:latin typeface="Tahoma" panose="020B0604030504040204" pitchFamily="34" charset="0"/>
              </a:rPr>
              <a:pPr eaLnBrk="1" hangingPunct="1"/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Statistical Inferences Based on Two Samples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74725" indent="-974725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10.1	Comparing Two Population Means by Using Independent Samples</a:t>
            </a:r>
          </a:p>
          <a:p>
            <a:pPr marL="974725" indent="-974725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10.2	Paired Difference Experiments</a:t>
            </a:r>
          </a:p>
          <a:p>
            <a:pPr marL="974725" indent="-974725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10.3	Comparing Two Population Proportions by Using Large, Independent Samples</a:t>
            </a:r>
          </a:p>
          <a:p>
            <a:pPr marL="974725" indent="-974725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10.4	The </a:t>
            </a:r>
            <a:r>
              <a:rPr lang="en-US" altLang="en-US" i="1" smtClean="0"/>
              <a:t>F</a:t>
            </a:r>
            <a:r>
              <a:rPr lang="en-US" altLang="en-US" smtClean="0"/>
              <a:t> Distribution</a:t>
            </a:r>
          </a:p>
          <a:p>
            <a:pPr marL="974725" indent="-974725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10.5	Comparing Two Population Variances by Using Independent Samples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31EB09D0-8FB4-4A5F-B807-DEEB3FE17165}" type="slidenum">
              <a:rPr lang="en-US" altLang="en-US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Comparing Two Population Proportions </a:t>
            </a:r>
            <a:r>
              <a:rPr lang="en-US" altLang="en-US" sz="1900" dirty="0" smtClean="0"/>
              <a:t>Continued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579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43406" y="1566863"/>
                <a:ext cx="7772400" cy="4530725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altLang="en-US" dirty="0" smtClean="0"/>
                  <a:t>Then the population of all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baseline="-25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eaLnBrk="1" hangingPunct="1"/>
                <a:r>
                  <a:rPr lang="en-US" altLang="en-US" dirty="0" smtClean="0"/>
                  <a:t>Has approximately a normal distribution if each of the sample sizes n</a:t>
                </a:r>
                <a:r>
                  <a:rPr lang="en-US" altLang="en-US" sz="3200" baseline="-25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r>
                  <a:rPr lang="en-US" altLang="en-US" dirty="0" smtClean="0"/>
                  <a:t> and n</a:t>
                </a:r>
                <a:r>
                  <a:rPr lang="en-US" altLang="en-US" sz="3200" baseline="-25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r>
                  <a:rPr lang="en-US" altLang="en-US" dirty="0" smtClean="0"/>
                  <a:t> is large</a:t>
                </a:r>
              </a:p>
              <a:p>
                <a:pPr lvl="1" eaLnBrk="1" hangingPunct="1"/>
                <a:r>
                  <a:rPr lang="en-US" altLang="en-US" dirty="0" smtClean="0"/>
                  <a:t>Here, n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and n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 are large enough so n</a:t>
                </a:r>
                <a:r>
                  <a:rPr lang="en-US" altLang="en-US" baseline="-25000" dirty="0" smtClean="0"/>
                  <a:t>1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·</a:t>
                </a:r>
                <a:r>
                  <a:rPr lang="en-US" altLang="en-US" dirty="0" smtClean="0"/>
                  <a:t>p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≥ 5, n</a:t>
                </a:r>
                <a:r>
                  <a:rPr lang="en-US" altLang="en-US" baseline="-25000" dirty="0" smtClean="0"/>
                  <a:t>1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·</a:t>
                </a:r>
                <a:r>
                  <a:rPr lang="en-US" altLang="en-US" dirty="0" smtClean="0"/>
                  <a:t>(1 - p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) ≥ 5, n</a:t>
                </a:r>
                <a:r>
                  <a:rPr lang="en-US" altLang="en-US" baseline="-25000" dirty="0" smtClean="0"/>
                  <a:t>2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·</a:t>
                </a:r>
                <a:r>
                  <a:rPr lang="en-US" altLang="en-US" dirty="0" smtClean="0"/>
                  <a:t>p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 ≥ 5, and n</a:t>
                </a:r>
                <a:r>
                  <a:rPr lang="en-US" altLang="en-US" baseline="-25000" dirty="0" smtClean="0"/>
                  <a:t>2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·</a:t>
                </a:r>
                <a:r>
                  <a:rPr lang="en-US" altLang="en-US" dirty="0" smtClean="0"/>
                  <a:t>(1 – p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) ≥ 5</a:t>
                </a:r>
              </a:p>
              <a:p>
                <a:r>
                  <a:rPr lang="en-US" altLang="en-US" dirty="0" smtClean="0"/>
                  <a:t>Has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en-US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Has standard deviation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en-US" dirty="0" smtClean="0"/>
              </a:p>
            </p:txBody>
          </p:sp>
        </mc:Choice>
        <mc:Fallback>
          <p:sp>
            <p:nvSpPr>
              <p:cNvPr id="24579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406" y="1566863"/>
                <a:ext cx="7772400" cy="4530725"/>
              </a:xfrm>
              <a:blipFill rotWithShape="0">
                <a:blip r:embed="rId3" cstate="print"/>
                <a:stretch>
                  <a:fillRect l="-1176" t="-2288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11"/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LO10-4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022A9F5B-1F43-41A7-B0A2-55332EE381D5}" type="slidenum">
              <a:rPr lang="en-US" altLang="en-US">
                <a:latin typeface="Tahoma" panose="020B0604030504040204" pitchFamily="34" charset="0"/>
              </a:rPr>
              <a:pPr eaLnBrk="1" hangingPunct="1"/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100" dirty="0" smtClean="0"/>
              <a:t>Confidence Interval for the Difference of Two Population Proportions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603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dirty="0" smtClean="0"/>
                  <a:t>If the random samples are independent of each other, then the following is a 100(1 – </a:t>
                </a:r>
                <a:r>
                  <a:rPr lang="en-US" altLang="en-US" sz="4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dirty="0" smtClean="0"/>
                  <a:t>) percent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baseline="-25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>
          <p:sp>
            <p:nvSpPr>
              <p:cNvPr id="25603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 cstate="print"/>
                <a:stretch>
                  <a:fillRect l="-1569" t="-1480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4" name="Rectangle 10"/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LO10-4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AC82A27F-6429-4825-9716-B79E9046D436}" type="slidenum">
              <a:rPr lang="en-US" altLang="en-US">
                <a:latin typeface="Tahoma" panose="020B0604030504040204" pitchFamily="34" charset="0"/>
              </a:rPr>
              <a:pPr eaLnBrk="1" hangingPunct="1"/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25606" name="Object 2"/>
          <p:cNvGraphicFramePr>
            <a:graphicFrameLocks noGrp="1" noChangeAspect="1"/>
          </p:cNvGraphicFramePr>
          <p:nvPr/>
        </p:nvGraphicFramePr>
        <p:xfrm>
          <a:off x="2066925" y="3536950"/>
          <a:ext cx="5476875" cy="1108075"/>
        </p:xfrm>
        <a:graphic>
          <a:graphicData uri="http://schemas.openxmlformats.org/presentationml/2006/ole">
            <p:oleObj spid="_x0000_s25622" name="Equation" r:id="rId5" imgW="21971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Test Statistic for the Difference of Two Population Proportions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627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test statistic is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altLang="en-US" dirty="0" smtClean="0"/>
              </a:p>
              <a:p>
                <a:pPr lvl="1" eaLnBrk="1" hangingPunct="1"/>
                <a:r>
                  <a:rPr lang="en-US" altLang="en-US" sz="2400" dirty="0" smtClean="0"/>
                  <a:t>D</a:t>
                </a:r>
                <a:r>
                  <a:rPr lang="en-US" altLang="en-US" sz="2400" baseline="-25000" dirty="0" smtClean="0"/>
                  <a:t>0</a:t>
                </a:r>
                <a:r>
                  <a:rPr lang="en-US" altLang="en-US" sz="2400" dirty="0" smtClean="0"/>
                  <a:t> = p</a:t>
                </a:r>
                <a:r>
                  <a:rPr lang="en-US" altLang="en-US" sz="2400" baseline="-25000" dirty="0" smtClean="0"/>
                  <a:t>1</a:t>
                </a:r>
                <a:r>
                  <a:rPr lang="en-US" altLang="en-US" sz="2400" dirty="0" smtClean="0"/>
                  <a:t> – p</a:t>
                </a:r>
                <a:r>
                  <a:rPr lang="en-US" altLang="en-US" sz="2400" baseline="-25000" dirty="0" smtClean="0"/>
                  <a:t>2</a:t>
                </a:r>
                <a:r>
                  <a:rPr lang="en-US" altLang="en-US" sz="2400" dirty="0" smtClean="0"/>
                  <a:t> is the claimed or actual difference between the population proportions</a:t>
                </a:r>
              </a:p>
              <a:p>
                <a:pPr lvl="2" eaLnBrk="1" hangingPunct="1"/>
                <a:r>
                  <a:rPr lang="en-US" altLang="en-US" sz="2400" dirty="0" smtClean="0"/>
                  <a:t>Value of D</a:t>
                </a:r>
                <a:r>
                  <a:rPr lang="en-US" altLang="en-US" sz="2400" baseline="-25000" dirty="0" smtClean="0"/>
                  <a:t>0</a:t>
                </a:r>
                <a:r>
                  <a:rPr lang="en-US" altLang="en-US" sz="2400" dirty="0" smtClean="0"/>
                  <a:t> varies depending on the situation</a:t>
                </a:r>
              </a:p>
              <a:p>
                <a:pPr lvl="1" eaLnBrk="1" hangingPunct="1"/>
                <a:r>
                  <a:rPr lang="en-US" altLang="en-US" sz="2400" dirty="0" smtClean="0"/>
                  <a:t>Often D</a:t>
                </a:r>
                <a:r>
                  <a:rPr lang="en-US" altLang="en-US" sz="2400" baseline="-25000" dirty="0" smtClean="0"/>
                  <a:t>0</a:t>
                </a:r>
                <a:r>
                  <a:rPr lang="en-US" altLang="en-US" sz="2400" dirty="0" smtClean="0"/>
                  <a:t> = 0, and the null means that there is no difference between the population means</a:t>
                </a:r>
              </a:p>
              <a:p>
                <a:pPr eaLnBrk="1" hangingPunct="1"/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The sampling distribution of this statistic is a standard normal distribution</a:t>
                </a:r>
              </a:p>
            </p:txBody>
          </p:sp>
        </mc:Choice>
        <mc:Fallback>
          <p:sp>
            <p:nvSpPr>
              <p:cNvPr id="26627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8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LO10-4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DE0D8F52-A007-4E09-B081-A1AB68384B02}" type="slidenum">
              <a:rPr lang="en-US" altLang="en-US">
                <a:latin typeface="Tahoma" panose="020B0604030504040204" pitchFamily="34" charset="0"/>
              </a:rPr>
              <a:pPr eaLnBrk="1" hangingPunct="1"/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100" dirty="0" smtClean="0"/>
              <a:t>A Hypothesis Test about the Difference between Two Population Proportions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LO10-4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ABF5A5A3-9E13-49B6-A3F5-718CCB847E39}" type="slidenum">
              <a:rPr lang="en-US" altLang="en-US">
                <a:latin typeface="Tahoma" panose="020B0604030504040204" pitchFamily="34" charset="0"/>
              </a:rPr>
              <a:pPr eaLnBrk="1" hangingPunct="1"/>
              <a:t>23</a:t>
            </a:fld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772816"/>
            <a:ext cx="5991225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10.4 </a:t>
            </a:r>
            <a:r>
              <a:rPr lang="en-US" altLang="en-US" i="1" smtClean="0"/>
              <a:t>F</a:t>
            </a:r>
            <a:r>
              <a:rPr lang="en-US" altLang="en-US" smtClean="0"/>
              <a:t> Distribution</a:t>
            </a:r>
          </a:p>
        </p:txBody>
      </p:sp>
      <p:sp>
        <p:nvSpPr>
          <p:cNvPr id="2867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10.12a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LO 10-5: Describe the properties of the </a:t>
            </a:r>
            <a:r>
              <a:rPr lang="en-US" altLang="en-US" i="1" smtClean="0"/>
              <a:t>F</a:t>
            </a:r>
            <a:r>
              <a:rPr lang="en-US" altLang="en-US" smtClean="0"/>
              <a:t> distribution and use an </a:t>
            </a:r>
            <a:r>
              <a:rPr lang="en-US" altLang="en-US" i="1" smtClean="0"/>
              <a:t>F</a:t>
            </a:r>
            <a:r>
              <a:rPr lang="en-US" altLang="en-US" smtClean="0"/>
              <a:t> table.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8677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Figure 10.12a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87CD3D67-C5CF-4761-87B7-C7247AE0FAF6}" type="slidenum">
              <a:rPr lang="en-US" altLang="en-US">
                <a:latin typeface="Tahoma" panose="020B0604030504040204" pitchFamily="34" charset="0"/>
              </a:rPr>
              <a:pPr eaLnBrk="1" hangingPunct="1"/>
              <a:t>24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8679" name="Text Box 3"/>
          <p:cNvSpPr txBox="1">
            <a:spLocks noChangeArrowheads="1"/>
          </p:cNvSpPr>
          <p:nvPr/>
        </p:nvSpPr>
        <p:spPr bwMode="auto">
          <a:xfrm rot="10800000" flipV="1">
            <a:off x="1547813" y="5229225"/>
            <a:ext cx="73850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>
                <a:latin typeface="Times New Roman" panose="02020603050405020304" pitchFamily="18" charset="0"/>
              </a:rPr>
              <a:t>Shape depends on two parameters: the numerator number of degrees of freedom (</a:t>
            </a:r>
            <a:r>
              <a:rPr lang="en-US" altLang="en-US" sz="2600" i="1">
                <a:latin typeface="Times New Roman" panose="02020603050405020304" pitchFamily="18" charset="0"/>
              </a:rPr>
              <a:t>df</a:t>
            </a:r>
            <a:r>
              <a:rPr lang="en-US" altLang="en-US" sz="2600" baseline="-25000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) and the denominator number of degrees of freedom (</a:t>
            </a:r>
            <a:r>
              <a:rPr lang="en-US" altLang="en-US" sz="2600" i="1">
                <a:latin typeface="Times New Roman" panose="02020603050405020304" pitchFamily="18" charset="0"/>
              </a:rPr>
              <a:t>df</a:t>
            </a:r>
            <a:r>
              <a:rPr lang="en-US" altLang="en-US" sz="2600" baseline="-25000">
                <a:latin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4932363" y="1716088"/>
            <a:ext cx="41005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>
                <a:latin typeface="Times New Roman" panose="02020603050405020304" pitchFamily="18" charset="0"/>
              </a:rPr>
              <a:t>The </a:t>
            </a:r>
            <a:r>
              <a:rPr lang="en-US" altLang="en-US" sz="2600" i="1">
                <a:latin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</a:rPr>
              <a:t> is skewed to the right</a:t>
            </a:r>
          </a:p>
        </p:txBody>
      </p:sp>
      <p:pic>
        <p:nvPicPr>
          <p:cNvPr id="2868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5"/>
            <a:ext cx="37052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F</a:t>
            </a:r>
            <a:r>
              <a:rPr lang="en-US" altLang="en-US" smtClean="0"/>
              <a:t> Distribution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The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 point </a:t>
            </a:r>
            <a:r>
              <a:rPr lang="en-US" altLang="en-US" sz="2400" i="1" dirty="0" smtClean="0"/>
              <a:t>F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</a:t>
            </a:r>
            <a:r>
              <a:rPr lang="en-US" altLang="en-US" sz="2400" dirty="0" smtClean="0"/>
              <a:t> is the point on the horizontal axis under the curve of the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 distribution that gives a right-hand tail area equal to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endParaRPr lang="el-GR" altLang="en-US" sz="2400" dirty="0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 value of </a:t>
            </a:r>
            <a:r>
              <a:rPr lang="en-US" altLang="en-US" sz="2400" i="1" dirty="0" smtClean="0"/>
              <a:t>F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</a:t>
            </a:r>
            <a:r>
              <a:rPr lang="en-US" altLang="en-US" sz="2400" dirty="0" smtClean="0"/>
              <a:t> depends on a (the size of the right-hand tail area) and df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and df</a:t>
            </a:r>
            <a:r>
              <a:rPr lang="en-US" altLang="en-US" sz="2400" baseline="-25000" dirty="0" smtClean="0"/>
              <a:t>2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Different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 tables for different values of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endParaRPr lang="el-GR" altLang="en-US" sz="2400" dirty="0" smtClean="0">
              <a:cs typeface="Arial" panose="020B0604020202020204" pitchFamily="34" charset="0"/>
            </a:endParaRPr>
          </a:p>
        </p:txBody>
      </p:sp>
      <p:sp>
        <p:nvSpPr>
          <p:cNvPr id="29700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LO10-5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A02961B9-843C-4D7F-86EC-48A368962818}" type="slidenum">
              <a:rPr lang="en-US" altLang="en-US">
                <a:latin typeface="Tahoma" panose="020B0604030504040204" pitchFamily="34" charset="0"/>
              </a:rPr>
              <a:pPr eaLnBrk="1" hangingPunct="1"/>
              <a:t>25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 smtClean="0"/>
              <a:t>Testing the Equality of Population Variances versus a One-Tailed Alternative</a:t>
            </a:r>
          </a:p>
        </p:txBody>
      </p:sp>
      <p:sp>
        <p:nvSpPr>
          <p:cNvPr id="30723" name="Text Placeholder 8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LO10-5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95BDF53B-97A8-4534-AB1E-E6A43175E66C}" type="slidenum">
              <a:rPr lang="en-US" altLang="en-US">
                <a:latin typeface="Tahoma" panose="020B0604030504040204" pitchFamily="34" charset="0"/>
              </a:rPr>
              <a:pPr eaLnBrk="1" hangingPunct="1"/>
              <a:t>26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1708150" y="1658938"/>
          <a:ext cx="1998663" cy="4706937"/>
        </p:xfrm>
        <a:graphic>
          <a:graphicData uri="http://schemas.openxmlformats.org/presentationml/2006/ole">
            <p:oleObj spid="_x0000_s30757" name="Equation" r:id="rId4" imgW="800100" imgH="1879600" progId="Equation.3">
              <p:embed/>
            </p:oleObj>
          </a:graphicData>
        </a:graphic>
      </p:graphicFrame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3419475" y="3500438"/>
          <a:ext cx="1773238" cy="1139825"/>
        </p:xfrm>
        <a:graphic>
          <a:graphicData uri="http://schemas.openxmlformats.org/presentationml/2006/ole">
            <p:oleObj spid="_x0000_s30758" name="Equation" r:id="rId5" imgW="7112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 smtClean="0"/>
              <a:t>Testing the Equality of Population Variances versus a Two-Tailed Alternative</a:t>
            </a:r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1601261"/>
            <a:ext cx="4680519" cy="4877593"/>
          </a:xfrm>
          <a:noFill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1748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LO10-5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2D01206F-8146-4746-9632-B80F42CF4AD9}" type="slidenum">
              <a:rPr lang="en-US" altLang="en-US">
                <a:latin typeface="Tahoma" panose="020B0604030504040204" pitchFamily="34" charset="0"/>
              </a:rPr>
              <a:pPr eaLnBrk="1" hangingPunct="1"/>
              <a:t>27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LO10-5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Portion of an </a:t>
            </a:r>
            <a:r>
              <a:rPr lang="en-US" altLang="en-US" i="1" smtClean="0"/>
              <a:t>F</a:t>
            </a:r>
            <a:r>
              <a:rPr lang="en-US" altLang="en-US" smtClean="0"/>
              <a:t> Table</a:t>
            </a:r>
          </a:p>
        </p:txBody>
      </p:sp>
      <p:sp>
        <p:nvSpPr>
          <p:cNvPr id="32772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10.6</a:t>
            </a:r>
          </a:p>
        </p:txBody>
      </p:sp>
      <p:pic>
        <p:nvPicPr>
          <p:cNvPr id="3277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666826"/>
            <a:ext cx="7772400" cy="4397473"/>
          </a:xfrm>
          <a:noFill/>
          <a:extLst>
            <a:ext uri="{91240B29-F687-4F45-9708-019B960494DF}">
              <a14:hiddenLine xmlns:a14="http://schemas.microsoft.com/office/drawing/2010/main" xmlns="" w="254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2773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B597C7D9-A116-4DBD-AA8C-572992953C60}" type="slidenum">
              <a:rPr lang="en-US" altLang="en-US">
                <a:latin typeface="Tahoma" panose="020B0604030504040204" pitchFamily="34" charset="0"/>
              </a:rPr>
              <a:pPr eaLnBrk="1" hangingPunct="1"/>
              <a:t>28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100" dirty="0" smtClean="0"/>
              <a:t>10.5 Comparing Two Population Variances Using Independent Samples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Population 1 has variance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smtClean="0"/>
              <a:t>1</a:t>
            </a:r>
            <a:r>
              <a:rPr lang="en-US" altLang="en-US" baseline="30000" smtClean="0"/>
              <a:t>2</a:t>
            </a:r>
            <a:r>
              <a:rPr lang="en-US" altLang="en-US" smtClean="0"/>
              <a:t> and population 2 has variance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The null hypothesis H</a:t>
            </a:r>
            <a:r>
              <a:rPr lang="en-US" altLang="en-US" baseline="-25000" smtClean="0"/>
              <a:t>0</a:t>
            </a:r>
            <a:r>
              <a:rPr lang="en-US" altLang="en-US" smtClean="0"/>
              <a:t> is that the variances are the same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H</a:t>
            </a:r>
            <a:r>
              <a:rPr lang="en-US" altLang="en-US" sz="3000" baseline="-25000" smtClean="0"/>
              <a:t>0</a:t>
            </a:r>
            <a:r>
              <a:rPr lang="en-US" altLang="en-US" smtClean="0"/>
              <a:t>: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sz="3000" baseline="-25000" smtClean="0"/>
              <a:t>1</a:t>
            </a:r>
            <a:r>
              <a:rPr lang="en-US" altLang="en-US" sz="3000" baseline="30000" smtClean="0"/>
              <a:t>2</a:t>
            </a:r>
            <a:r>
              <a:rPr lang="en-US" altLang="en-US" smtClean="0"/>
              <a:t> =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sz="3000" baseline="-25000" smtClean="0"/>
              <a:t>2</a:t>
            </a:r>
            <a:r>
              <a:rPr lang="en-US" altLang="en-US" sz="3000" baseline="30000" smtClean="0"/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The alternative is one is smaller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That population has less variability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Suppose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sz="3000" baseline="-25000" smtClean="0"/>
              <a:t>1</a:t>
            </a:r>
            <a:r>
              <a:rPr lang="en-US" altLang="en-US" sz="3000" baseline="30000" smtClean="0"/>
              <a:t>2</a:t>
            </a:r>
            <a:r>
              <a:rPr lang="en-US" altLang="en-US" smtClean="0"/>
              <a:t> &gt;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sz="3000" baseline="-25000" smtClean="0"/>
              <a:t>2</a:t>
            </a:r>
            <a:r>
              <a:rPr lang="en-US" altLang="en-US" sz="3000" baseline="30000" smtClean="0"/>
              <a:t>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More usual to normalize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Test H</a:t>
            </a:r>
            <a:r>
              <a:rPr lang="en-US" altLang="en-US" baseline="-25000" smtClean="0"/>
              <a:t>0</a:t>
            </a:r>
            <a:r>
              <a:rPr lang="en-US" altLang="en-US" smtClean="0"/>
              <a:t>: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smtClean="0"/>
              <a:t>1</a:t>
            </a:r>
            <a:r>
              <a:rPr lang="en-US" altLang="en-US" baseline="30000" smtClean="0"/>
              <a:t>2</a:t>
            </a:r>
            <a:r>
              <a:rPr lang="en-US" altLang="en-US" smtClean="0"/>
              <a:t>/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2</a:t>
            </a:r>
            <a:r>
              <a:rPr lang="en-US" altLang="en-US" smtClean="0"/>
              <a:t> = 1 vs.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smtClean="0"/>
              <a:t>1</a:t>
            </a:r>
            <a:r>
              <a:rPr lang="en-US" altLang="en-US" baseline="30000" smtClean="0"/>
              <a:t>2</a:t>
            </a:r>
            <a:r>
              <a:rPr lang="en-US" altLang="en-US" smtClean="0"/>
              <a:t>/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2</a:t>
            </a:r>
            <a:r>
              <a:rPr lang="en-US" altLang="en-US" smtClean="0"/>
              <a:t> &gt;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LO 10-6: Compare two population variances when the samples are independent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34CD7723-9DC5-4A7A-94B1-4C05D45A5300}" type="slidenum">
              <a:rPr lang="en-US" altLang="en-US">
                <a:latin typeface="Tahoma" panose="020B0604030504040204" pitchFamily="34" charset="0"/>
              </a:rPr>
              <a:pPr eaLnBrk="1" hangingPunct="1"/>
              <a:t>29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10.1 Comparing Two Population Means by Using Independent Samples</a:t>
            </a:r>
          </a:p>
        </p:txBody>
      </p:sp>
      <p:sp>
        <p:nvSpPr>
          <p:cNvPr id="7171" name="Rectangle 5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a random sample has been taken from each of two different populations</a:t>
            </a:r>
          </a:p>
          <a:p>
            <a:pPr eaLnBrk="1" hangingPunct="1"/>
            <a:r>
              <a:rPr lang="en-US" altLang="en-US" smtClean="0"/>
              <a:t>Suppose that the populations are independent of each other</a:t>
            </a:r>
          </a:p>
          <a:p>
            <a:pPr lvl="1" eaLnBrk="1" hangingPunct="1"/>
            <a:r>
              <a:rPr lang="en-US" altLang="en-US" smtClean="0"/>
              <a:t>Then the random samples are independent of each other</a:t>
            </a:r>
          </a:p>
          <a:p>
            <a:pPr eaLnBrk="1" hangingPunct="1"/>
            <a:r>
              <a:rPr lang="en-US" altLang="en-US" smtClean="0"/>
              <a:t>Then the sampling distribution of the difference in sample means is normally distributed</a:t>
            </a:r>
          </a:p>
        </p:txBody>
      </p:sp>
      <p:sp>
        <p:nvSpPr>
          <p:cNvPr id="7172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LO 10-1: Compare two population means when the samples are independent.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C4302739-1685-4A43-A9A3-E21D21B529C2}" type="slidenum">
              <a:rPr lang="en-US" altLang="en-US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100" dirty="0" smtClean="0"/>
              <a:t>Comparing Two Population Variances Using Independent Samples</a:t>
            </a:r>
            <a:r>
              <a:rPr lang="en-US" altLang="en-US" sz="3800" dirty="0" smtClean="0"/>
              <a:t> </a:t>
            </a:r>
            <a:r>
              <a:rPr lang="en-US" altLang="en-US" sz="1500" dirty="0" smtClean="0"/>
              <a:t>Continued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in favor of H</a:t>
            </a:r>
            <a:r>
              <a:rPr lang="en-US" altLang="en-US" baseline="-25000" smtClean="0"/>
              <a:t>a</a:t>
            </a:r>
            <a:r>
              <a:rPr lang="en-US" altLang="en-US" smtClean="0"/>
              <a:t> if s</a:t>
            </a:r>
            <a:r>
              <a:rPr lang="en-US" altLang="en-US" baseline="-25000" smtClean="0"/>
              <a:t>1</a:t>
            </a:r>
            <a:r>
              <a:rPr lang="en-US" altLang="en-US" baseline="30000" smtClean="0"/>
              <a:t>2</a:t>
            </a:r>
            <a:r>
              <a:rPr lang="en-US" altLang="en-US" smtClean="0"/>
              <a:t>/s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2</a:t>
            </a:r>
            <a:r>
              <a:rPr lang="en-US" altLang="en-US" smtClean="0"/>
              <a:t> is significantly greater than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</a:t>
            </a:r>
            <a:r>
              <a:rPr lang="en-US" altLang="en-US" baseline="-25000" smtClean="0"/>
              <a:t>1</a:t>
            </a:r>
            <a:r>
              <a:rPr lang="en-US" altLang="en-US" baseline="30000" smtClean="0"/>
              <a:t>2</a:t>
            </a:r>
            <a:r>
              <a:rPr lang="en-US" altLang="en-US" smtClean="0"/>
              <a:t> is the variance of a random of size n</a:t>
            </a:r>
            <a:r>
              <a:rPr lang="en-US" altLang="en-US" baseline="-25000" smtClean="0"/>
              <a:t>1</a:t>
            </a:r>
            <a:r>
              <a:rPr lang="en-US" altLang="en-US" smtClean="0"/>
              <a:t> from a population with variance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smtClean="0"/>
              <a:t>1</a:t>
            </a:r>
            <a:r>
              <a:rPr lang="en-US" altLang="en-US" baseline="30000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 s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2</a:t>
            </a:r>
            <a:r>
              <a:rPr lang="en-US" altLang="en-US" smtClean="0"/>
              <a:t> is the variance of a random of size n</a:t>
            </a:r>
            <a:r>
              <a:rPr lang="en-US" altLang="en-US" baseline="-25000" smtClean="0"/>
              <a:t>2</a:t>
            </a:r>
            <a:r>
              <a:rPr lang="en-US" altLang="en-US" smtClean="0"/>
              <a:t> from a population with variance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decide how large s</a:t>
            </a:r>
            <a:r>
              <a:rPr lang="en-US" altLang="en-US" baseline="-25000" smtClean="0"/>
              <a:t>1</a:t>
            </a:r>
            <a:r>
              <a:rPr lang="en-US" altLang="en-US" baseline="30000" smtClean="0"/>
              <a:t>2</a:t>
            </a:r>
            <a:r>
              <a:rPr lang="en-US" altLang="en-US" smtClean="0"/>
              <a:t>/s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2</a:t>
            </a:r>
            <a:r>
              <a:rPr lang="en-US" altLang="en-US" smtClean="0"/>
              <a:t> must be to 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, describe the sampling distribution of s</a:t>
            </a:r>
            <a:r>
              <a:rPr lang="en-US" altLang="en-US" baseline="-25000" smtClean="0"/>
              <a:t>1</a:t>
            </a:r>
            <a:r>
              <a:rPr lang="en-US" altLang="en-US" baseline="30000" smtClean="0"/>
              <a:t>2</a:t>
            </a:r>
            <a:r>
              <a:rPr lang="en-US" altLang="en-US" smtClean="0"/>
              <a:t>/s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sampling distribution is the F distribution</a:t>
            </a:r>
          </a:p>
        </p:txBody>
      </p:sp>
      <p:sp>
        <p:nvSpPr>
          <p:cNvPr id="34820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LO10-6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E688A423-082A-4A89-A15D-4F3DB9FAC7E6}" type="slidenum">
              <a:rPr lang="en-US" altLang="en-US">
                <a:latin typeface="Tahoma" panose="020B0604030504040204" pitchFamily="34" charset="0"/>
              </a:rPr>
              <a:pPr eaLnBrk="1" hangingPunct="1"/>
              <a:t>30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Sampling Distribution of the</a:t>
            </a:r>
            <a:br>
              <a:rPr lang="en-US" altLang="en-US" dirty="0"/>
            </a:br>
            <a:r>
              <a:rPr lang="en-US" altLang="en-US" dirty="0"/>
              <a:t>Difference of Two Sample Means #1</a:t>
            </a:r>
          </a:p>
        </p:txBody>
      </p:sp>
      <p:sp>
        <p:nvSpPr>
          <p:cNvPr id="8195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Suppose population 1 has mean </a:t>
            </a:r>
            <a:r>
              <a:rPr lang="en-US" altLang="en-US" smtClean="0">
                <a:cs typeface="Arial" panose="020B0604020202020204" pitchFamily="34" charset="0"/>
              </a:rPr>
              <a:t>µ</a:t>
            </a:r>
            <a:r>
              <a:rPr lang="en-US" altLang="en-US" baseline="-25000" smtClean="0"/>
              <a:t>1</a:t>
            </a:r>
            <a:r>
              <a:rPr lang="en-US" altLang="en-US" smtClean="0"/>
              <a:t> and variance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smtClean="0"/>
              <a:t>1</a:t>
            </a:r>
            <a:r>
              <a:rPr lang="en-US" altLang="en-US" baseline="30000" smtClean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random sample of size </a:t>
            </a:r>
            <a:r>
              <a:rPr lang="en-US" altLang="en-US" i="1" smtClean="0"/>
              <a:t>n</a:t>
            </a:r>
            <a:r>
              <a:rPr lang="en-US" altLang="en-US" sz="3000" baseline="-25000" smtClean="0"/>
              <a:t>1</a:t>
            </a:r>
            <a:r>
              <a:rPr lang="en-US" altLang="en-US" smtClean="0"/>
              <a:t> is selected which has mean </a:t>
            </a:r>
            <a:r>
              <a:rPr lang="en-US" altLang="en-US" smtClean="0">
                <a:latin typeface="MS Reference 1" pitchFamily="2" charset="2"/>
              </a:rPr>
              <a:t>x</a:t>
            </a:r>
            <a:r>
              <a:rPr lang="en-US" altLang="en-US" sz="3000" baseline="-25000" smtClean="0"/>
              <a:t>1</a:t>
            </a:r>
            <a:r>
              <a:rPr lang="en-US" altLang="en-US" smtClean="0"/>
              <a:t> and variance </a:t>
            </a:r>
            <a:r>
              <a:rPr lang="en-US" altLang="en-US" i="1" smtClean="0"/>
              <a:t>s</a:t>
            </a:r>
            <a:r>
              <a:rPr lang="en-US" altLang="en-US" sz="3000" baseline="-25000" smtClean="0"/>
              <a:t>1</a:t>
            </a:r>
            <a:r>
              <a:rPr lang="en-US" altLang="en-US" sz="3000" baseline="30000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Suppose population 2 has mean </a:t>
            </a:r>
            <a:r>
              <a:rPr lang="en-US" altLang="en-US" smtClean="0">
                <a:cs typeface="Arial" panose="020B0604020202020204" pitchFamily="34" charset="0"/>
              </a:rPr>
              <a:t>µ</a:t>
            </a:r>
            <a:r>
              <a:rPr lang="en-US" altLang="en-US" baseline="-25000" smtClean="0"/>
              <a:t>2</a:t>
            </a:r>
            <a:r>
              <a:rPr lang="en-US" altLang="en-US" smtClean="0"/>
              <a:t> and variance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random sample of size </a:t>
            </a:r>
            <a:r>
              <a:rPr lang="en-US" altLang="en-US" i="1" smtClean="0"/>
              <a:t>n</a:t>
            </a:r>
            <a:r>
              <a:rPr lang="en-US" altLang="en-US" sz="3000" baseline="-25000" smtClean="0"/>
              <a:t>2</a:t>
            </a:r>
            <a:r>
              <a:rPr lang="en-US" altLang="en-US" smtClean="0"/>
              <a:t> is selected which has mean </a:t>
            </a:r>
            <a:r>
              <a:rPr lang="en-US" altLang="en-US" smtClean="0">
                <a:latin typeface="MS Reference 1" pitchFamily="2" charset="2"/>
              </a:rPr>
              <a:t>x</a:t>
            </a:r>
            <a:r>
              <a:rPr lang="en-US" altLang="en-US" sz="3000" baseline="-25000" smtClean="0"/>
              <a:t>2</a:t>
            </a:r>
            <a:r>
              <a:rPr lang="en-US" altLang="en-US" smtClean="0"/>
              <a:t> and variance </a:t>
            </a:r>
            <a:r>
              <a:rPr lang="en-US" altLang="en-US" i="1" smtClean="0"/>
              <a:t>s</a:t>
            </a:r>
            <a:r>
              <a:rPr lang="en-US" altLang="en-US" sz="3000" baseline="-25000" smtClean="0"/>
              <a:t>2</a:t>
            </a:r>
            <a:r>
              <a:rPr lang="en-US" altLang="en-US" sz="3000" baseline="30000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Then the sample distribution of the difference of two sample means…</a:t>
            </a:r>
          </a:p>
        </p:txBody>
      </p:sp>
      <p:sp>
        <p:nvSpPr>
          <p:cNvPr id="8196" name="Text Placeholder 1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LO10-1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F36A8400-1149-4AEC-A641-874F8EA2F205}" type="slidenum">
              <a:rPr lang="en-US" altLang="en-US">
                <a:latin typeface="Tahoma" panose="020B0604030504040204" pitchFamily="34" charset="0"/>
              </a:rPr>
              <a:pPr eaLnBrk="1" hangingPunct="1"/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800" dirty="0" smtClean="0"/>
              <a:t>Sampling Distribution of the</a:t>
            </a:r>
            <a:br>
              <a:rPr lang="en-US" sz="3800" dirty="0" smtClean="0"/>
            </a:br>
            <a:r>
              <a:rPr lang="en-US" sz="3800" dirty="0" smtClean="0"/>
              <a:t>Difference of Two Sample Means #2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219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Normal, if each sampled population normal</a:t>
                </a:r>
              </a:p>
              <a:p>
                <a:pPr lvl="1" eaLnBrk="1" hangingPunct="1"/>
                <a:r>
                  <a:rPr lang="en-US" altLang="en-US" dirty="0" smtClean="0"/>
                  <a:t>Approximately normal if the sample sizes </a:t>
                </a:r>
                <a:r>
                  <a:rPr lang="en-US" altLang="en-US" i="1" dirty="0" smtClean="0"/>
                  <a:t>n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and </a:t>
                </a:r>
                <a:r>
                  <a:rPr lang="en-US" altLang="en-US" i="1" dirty="0" smtClean="0"/>
                  <a:t>n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 are large</a:t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Has mean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sz="2400" baseline="-25000" dirty="0" smtClean="0">
                    <a:latin typeface="MS Reference 1" pitchFamily="2" charset="2"/>
                  </a:rPr>
                  <a:t>x</a:t>
                </a:r>
                <a:r>
                  <a:rPr lang="en-US" altLang="en-US" sz="2400" baseline="-25000" dirty="0" smtClean="0"/>
                  <a:t>1–</a:t>
                </a:r>
                <a:r>
                  <a:rPr lang="en-US" altLang="en-US" sz="2400" baseline="-25000" dirty="0" smtClean="0">
                    <a:latin typeface="MS Reference 1" pitchFamily="2" charset="2"/>
                  </a:rPr>
                  <a:t>x</a:t>
                </a:r>
                <a:r>
                  <a:rPr lang="en-US" altLang="en-US" sz="2400" baseline="-25000" dirty="0" smtClean="0"/>
                  <a:t>2</a:t>
                </a:r>
                <a:r>
                  <a:rPr lang="en-US" altLang="en-US" dirty="0" smtClean="0"/>
                  <a:t> =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sz="2400" baseline="-25000" dirty="0" smtClean="0"/>
                  <a:t>1</a:t>
                </a:r>
                <a:r>
                  <a:rPr lang="en-US" altLang="en-US" dirty="0" smtClean="0"/>
                  <a:t> –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sz="2400" baseline="-25000" dirty="0" smtClean="0"/>
                  <a:t>2</a:t>
                </a:r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r>
                  <a:rPr lang="en-US" altLang="en-US" dirty="0" smtClean="0"/>
                  <a:t>Has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en-US" dirty="0" smtClean="0"/>
              </a:p>
            </p:txBody>
          </p:sp>
        </mc:Choice>
        <mc:Fallback>
          <p:sp>
            <p:nvSpPr>
              <p:cNvPr id="9219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Text Placeholder 6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LO10-1</a:t>
            </a:r>
          </a:p>
        </p:txBody>
      </p:sp>
      <p:sp>
        <p:nvSpPr>
          <p:cNvPr id="9221" name="Slide Number Placeholder 3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D804D284-F133-4743-9E4D-00F72336C527}" type="slidenum">
              <a:rPr lang="en-US" altLang="en-US">
                <a:latin typeface="Tahoma" panose="020B0604030504040204" pitchFamily="34" charset="0"/>
              </a:rPr>
              <a:pPr eaLnBrk="1" hangingPunct="1"/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LO10-1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Sampling Distribution of the</a:t>
            </a:r>
            <a:br>
              <a:rPr lang="en-US" altLang="en-US" dirty="0"/>
            </a:br>
            <a:r>
              <a:rPr lang="en-US" altLang="en-US" dirty="0"/>
              <a:t>Difference of Two Sample Means #3</a:t>
            </a:r>
          </a:p>
        </p:txBody>
      </p:sp>
      <p:sp>
        <p:nvSpPr>
          <p:cNvPr id="1024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>
                <a:latin typeface="Tahoma" panose="020B0604030504040204" pitchFamily="34" charset="0"/>
              </a:rPr>
              <a:t>Figure 10.1</a:t>
            </a:r>
          </a:p>
        </p:txBody>
      </p:sp>
      <p:pic>
        <p:nvPicPr>
          <p:cNvPr id="1024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7307" y="1600200"/>
            <a:ext cx="6306586" cy="4530725"/>
          </a:xfrm>
          <a:noFill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46" name="Slide Number Placeholder 4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EC614E93-CA02-4963-A660-9C11A2E610D8}" type="slidenum">
              <a:rPr lang="en-US" altLang="en-US">
                <a:latin typeface="Tahoma" panose="020B0604030504040204" pitchFamily="34" charset="0"/>
              </a:rPr>
              <a:pPr eaLnBrk="1" hangingPunct="1"/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247" name="Rectangle 2"/>
          <p:cNvSpPr>
            <a:spLocks noChangeArrowheads="1"/>
          </p:cNvSpPr>
          <p:nvPr/>
        </p:nvSpPr>
        <p:spPr bwMode="auto">
          <a:xfrm>
            <a:off x="3276600" y="5410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Pooled Estimate of </a:t>
            </a:r>
            <a:r>
              <a:rPr lang="el-GR" altLang="en-US" smtClean="0">
                <a:cs typeface="Arial" panose="020B0604020202020204" pitchFamily="34" charset="0"/>
              </a:rPr>
              <a:t>σ</a:t>
            </a:r>
            <a:r>
              <a:rPr lang="en-US" altLang="en-US" baseline="30000" smtClean="0"/>
              <a:t>2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sz="2400" dirty="0" smtClean="0"/>
                  <a:t>Assume that </a:t>
                </a:r>
                <a:r>
                  <a:rPr lang="el-GR" sz="2400" dirty="0" smtClean="0">
                    <a:cs typeface="Arial" charset="0"/>
                  </a:rPr>
                  <a:t>σ</a:t>
                </a:r>
                <a:r>
                  <a:rPr lang="en-US" sz="2400" baseline="-25000" dirty="0" smtClean="0"/>
                  <a:t>1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= </a:t>
                </a:r>
                <a:r>
                  <a:rPr lang="el-GR" sz="2400" dirty="0" smtClean="0">
                    <a:cs typeface="Arial" charset="0"/>
                  </a:rPr>
                  <a:t>σ</a:t>
                </a:r>
                <a:r>
                  <a:rPr lang="en-US" sz="2400" baseline="-25000" dirty="0" smtClean="0"/>
                  <a:t>2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= </a:t>
                </a:r>
                <a:r>
                  <a:rPr lang="el-GR" sz="2400" dirty="0" smtClean="0">
                    <a:cs typeface="Arial" charset="0"/>
                  </a:rPr>
                  <a:t>σ</a:t>
                </a:r>
                <a:r>
                  <a:rPr lang="en-US" sz="2400" baseline="30000" dirty="0" smtClean="0"/>
                  <a:t>2</a:t>
                </a:r>
              </a:p>
              <a:p>
                <a:pPr eaLnBrk="1" hangingPunct="1">
                  <a:defRPr/>
                </a:pPr>
                <a:endParaRPr lang="en-US" sz="2400" dirty="0" smtClean="0"/>
              </a:p>
              <a:p>
                <a:pPr eaLnBrk="1" hangingPunct="1">
                  <a:defRPr/>
                </a:pPr>
                <a:r>
                  <a:rPr lang="en-US" sz="2400" dirty="0" smtClean="0"/>
                  <a:t>The pooled estimate of </a:t>
                </a:r>
                <a:r>
                  <a:rPr lang="el-GR" sz="2400" dirty="0" smtClean="0">
                    <a:cs typeface="Arial" charset="0"/>
                  </a:rPr>
                  <a:t>σ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is the weighted averages of the two sample variances, s</a:t>
                </a:r>
                <a:r>
                  <a:rPr lang="en-US" sz="2400" baseline="-25000" dirty="0" smtClean="0"/>
                  <a:t>1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and s</a:t>
                </a:r>
                <a:r>
                  <a:rPr lang="en-US" sz="2400" baseline="-25000" dirty="0" smtClean="0"/>
                  <a:t>2</a:t>
                </a:r>
                <a:r>
                  <a:rPr lang="en-US" sz="2400" baseline="30000" dirty="0" smtClean="0"/>
                  <a:t>2</a:t>
                </a:r>
              </a:p>
              <a:p>
                <a:pPr>
                  <a:defRPr/>
                </a:pPr>
                <a:endParaRPr lang="en-US" sz="2400" dirty="0" smtClean="0"/>
              </a:p>
              <a:p>
                <a:pPr>
                  <a:defRPr/>
                </a:pPr>
                <a:r>
                  <a:rPr lang="en-US" sz="2400" dirty="0" smtClean="0"/>
                  <a:t>The pooled estimate of  </a:t>
                </a:r>
                <a:r>
                  <a:rPr lang="el-GR" sz="2400" dirty="0" smtClean="0">
                    <a:cs typeface="Arial" charset="0"/>
                  </a:rPr>
                  <a:t>σ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>
                  <a:defRPr/>
                </a:pPr>
                <a:endParaRPr lang="en-US" sz="2400" dirty="0" smtClean="0"/>
              </a:p>
              <a:p>
                <a:pPr>
                  <a:defRPr/>
                </a:pPr>
                <a:r>
                  <a:rPr lang="en-US" sz="2400" dirty="0" smtClean="0"/>
                  <a:t>The estimate of the population standard deviation of the sampling distribution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en-US" sz="24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7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Text Placeholder 6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LO10-1</a:t>
            </a:r>
          </a:p>
        </p:txBody>
      </p:sp>
      <p:sp>
        <p:nvSpPr>
          <p:cNvPr id="11269" name="Slide Number Placeholder 3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FEB8A58B-EECF-4143-923A-DA1020C60594}" type="slidenum">
              <a:rPr lang="en-US" altLang="en-US">
                <a:latin typeface="Tahoma" panose="020B0604030504040204" pitchFamily="34" charset="0"/>
              </a:rPr>
              <a:pPr eaLnBrk="1" hangingPunct="1"/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t-Based Confidence Interval for the Difference in Means: Variances Equal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291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Select independent random samples from two normal populations with equal variances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en-US" sz="2400" dirty="0" smtClean="0"/>
                  <a:t>A 100(1 – </a:t>
                </a:r>
                <a:r>
                  <a:rPr lang="en-US" altLang="en-US" sz="24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sz="2400" dirty="0" smtClean="0"/>
                  <a:t>) percent confidence interval for the difference in populations 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sz="2400" baseline="-25000" dirty="0" smtClean="0"/>
                  <a:t>1</a:t>
                </a:r>
                <a:r>
                  <a:rPr lang="en-US" altLang="en-US" sz="2400" dirty="0" smtClean="0"/>
                  <a:t> – 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sz="2400" baseline="-25000" dirty="0" smtClean="0"/>
                  <a:t>2</a:t>
                </a:r>
                <a:r>
                  <a:rPr lang="en-US" altLang="en-US" sz="2400" dirty="0" smtClean="0"/>
                  <a:t> is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sz="24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en-US" sz="24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type m:val="skw"/>
                                <m:ctrlPr>
                                  <a:rPr lang="en-US" altLang="en-US" sz="24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sz="24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en-US" sz="24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en-US" sz="24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sz="24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en-US" sz="24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sz="24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en-US" sz="24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e>
                    </m:d>
                  </m:oMath>
                </a14:m>
                <a:endParaRPr lang="en-US" altLang="en-US" sz="240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en-US" sz="2400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en-US" sz="2400" dirty="0" smtClean="0"/>
                  <a:t> and t</a:t>
                </a:r>
                <a:r>
                  <a:rPr lang="en-US" altLang="en-US" sz="2400" baseline="-25000" dirty="0" smtClean="0">
                    <a:sym typeface="Symbol" panose="05050102010706020507" pitchFamily="18" charset="2"/>
                  </a:rPr>
                  <a:t></a:t>
                </a:r>
                <a:r>
                  <a:rPr lang="en-US" altLang="en-US" sz="2400" baseline="-25000" dirty="0" smtClean="0"/>
                  <a:t>/2</a:t>
                </a:r>
                <a:r>
                  <a:rPr lang="en-US" altLang="en-US" sz="2400" dirty="0" smtClean="0"/>
                  <a:t> is based on (n</a:t>
                </a:r>
                <a:r>
                  <a:rPr lang="en-US" altLang="en-US" sz="2400" baseline="-25000" dirty="0" smtClean="0"/>
                  <a:t>1</a:t>
                </a:r>
                <a:r>
                  <a:rPr lang="en-US" altLang="en-US" sz="2400" dirty="0" smtClean="0"/>
                  <a:t>+n</a:t>
                </a:r>
                <a:r>
                  <a:rPr lang="en-US" altLang="en-US" sz="2400" baseline="-25000" dirty="0" smtClean="0"/>
                  <a:t>2</a:t>
                </a:r>
                <a:r>
                  <a:rPr lang="en-US" altLang="en-US" sz="2400" dirty="0" smtClean="0"/>
                  <a:t>-2) degrees of freedom (df)</a:t>
                </a:r>
              </a:p>
            </p:txBody>
          </p:sp>
        </mc:Choice>
        <mc:Fallback>
          <p:sp>
            <p:nvSpPr>
              <p:cNvPr id="12291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784" t="-2557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Text Placeholder 6"/>
          <p:cNvSpPr>
            <a:spLocks noGrp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LO10-1</a:t>
            </a: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8B6A0492-1338-4293-A4C8-6481E5CE2011}" type="slidenum">
              <a:rPr lang="en-US" altLang="en-US">
                <a:latin typeface="Tahoma" panose="020B0604030504040204" pitchFamily="34" charset="0"/>
              </a:rPr>
              <a:pPr eaLnBrk="1" hangingPunct="1"/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 Statistic: Variances Equal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315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The test statistic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en-US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en-US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altLang="en-US" dirty="0" smtClean="0"/>
                  <a:t> where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D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 =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–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 is the claimed difference between the population means</a:t>
                </a:r>
              </a:p>
              <a:p>
                <a:pPr eaLnBrk="1" hangingPunct="1"/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The sampling distribution of this statistic is a t distribution with (n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+ n</a:t>
                </a:r>
                <a:r>
                  <a:rPr lang="en-US" altLang="en-US" baseline="-25000" dirty="0" smtClean="0"/>
                  <a:t>2</a:t>
                </a:r>
                <a:r>
                  <a:rPr lang="en-US" altLang="en-US" dirty="0" smtClean="0"/>
                  <a:t> – 2) degrees of freedom</a:t>
                </a:r>
              </a:p>
            </p:txBody>
          </p:sp>
        </mc:Choice>
        <mc:Fallback>
          <p:sp>
            <p:nvSpPr>
              <p:cNvPr id="1331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176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Rectangle 7"/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tx2">
              <a:alpha val="79999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/>
              <a:t>L010-1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10-</a:t>
            </a:r>
            <a:fld id="{862EC9C2-6946-469B-9162-E906E174E708}" type="slidenum">
              <a:rPr lang="en-US" altLang="en-US">
                <a:latin typeface="Tahoma" panose="020B0604030504040204" pitchFamily="34" charset="0"/>
              </a:rPr>
              <a:pPr eaLnBrk="1" hangingPunct="1"/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werman">
  <a:themeElements>
    <a:clrScheme name="Layers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owerman" id="{C55A6E96-97D6-49AC-8545-FC08391C6D21}" vid="{365A2C62-564D-4198-8366-5C3CABB71C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Bowerman</Template>
  <TotalTime>9785</TotalTime>
  <Words>833</Words>
  <Application>Microsoft Office PowerPoint</Application>
  <PresentationFormat>如螢幕大小 (4:3)</PresentationFormat>
  <Paragraphs>180</Paragraphs>
  <Slides>30</Slides>
  <Notes>30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Arial</vt:lpstr>
      <vt:lpstr>新細明體</vt:lpstr>
      <vt:lpstr>Times New Roman</vt:lpstr>
      <vt:lpstr>Wingdings</vt:lpstr>
      <vt:lpstr>Tahoma</vt:lpstr>
      <vt:lpstr>MS Reference 1</vt:lpstr>
      <vt:lpstr>Symbol</vt:lpstr>
      <vt:lpstr>Book Antiqua</vt:lpstr>
      <vt:lpstr>Bowerman</vt:lpstr>
      <vt:lpstr>Equation</vt:lpstr>
      <vt:lpstr>Chapter 10</vt:lpstr>
      <vt:lpstr>Statistical Inferences Based on Two Samples</vt:lpstr>
      <vt:lpstr>10.1 Comparing Two Population Means by Using Independent Samples</vt:lpstr>
      <vt:lpstr>Sampling Distribution of the Difference of Two Sample Means #1</vt:lpstr>
      <vt:lpstr>Sampling Distribution of the Difference of Two Sample Means #2</vt:lpstr>
      <vt:lpstr>Sampling Distribution of the Difference of Two Sample Means #3</vt:lpstr>
      <vt:lpstr>Pooled Estimate of σ2</vt:lpstr>
      <vt:lpstr>t-Based Confidence Interval for the Difference in Means: Variances Equal</vt:lpstr>
      <vt:lpstr>Test Statistic: Variances Equal</vt:lpstr>
      <vt:lpstr>t-Based Test About the Difference in Means: Equal Variances</vt:lpstr>
      <vt:lpstr>t-Based Confidence Intervals and Tests for Differences with Unequal Variances</vt:lpstr>
      <vt:lpstr>t-Based Confidence Intervals and Tests for Differences with Unequal Variances #2</vt:lpstr>
      <vt:lpstr>10.2 Paired Difference Experiments</vt:lpstr>
      <vt:lpstr>Paired Difference Experiments Continued</vt:lpstr>
      <vt:lpstr>Paired Difference Experiments #3</vt:lpstr>
      <vt:lpstr>A Confidence Interval for Paired Differences in Means</vt:lpstr>
      <vt:lpstr>Testing a Hypothesis about the Mean of Paired Differences</vt:lpstr>
      <vt:lpstr>Paired Differences Testing Rules</vt:lpstr>
      <vt:lpstr>10.3 Comparing Two Population Proportions by Using Large, Independent Samples</vt:lpstr>
      <vt:lpstr>Comparing Two Population Proportions Continued</vt:lpstr>
      <vt:lpstr>Confidence Interval for the Difference of Two Population Proportions</vt:lpstr>
      <vt:lpstr>Test Statistic for the Difference of Two Population Proportions</vt:lpstr>
      <vt:lpstr>A Hypothesis Test about the Difference between Two Population Proportions</vt:lpstr>
      <vt:lpstr>10.4 F Distribution</vt:lpstr>
      <vt:lpstr>F Distribution</vt:lpstr>
      <vt:lpstr>Testing the Equality of Population Variances versus a One-Tailed Alternative</vt:lpstr>
      <vt:lpstr>Testing the Equality of Population Variances versus a Two-Tailed Alternative</vt:lpstr>
      <vt:lpstr>A Portion of an F Table</vt:lpstr>
      <vt:lpstr>10.5 Comparing Two Population Variances Using Independent Samples</vt:lpstr>
      <vt:lpstr>Comparing Two Population Variances Using Independent Samples Continued</vt:lpstr>
    </vt:vector>
  </TitlesOfParts>
  <Manager>Wanda Zeman</Manager>
  <Company>McGraw-Hill/Irwin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Statistical Inferences Based on Two Samples</dc:subject>
  <dc:creator>Ronny Richardson (rrichard@spsu.edu)</dc:creator>
  <dc:description>Copyright 2012 McGraw-Hill/Irwin Companies, Inc.</dc:description>
  <cp:lastModifiedBy>1286</cp:lastModifiedBy>
  <cp:revision>544</cp:revision>
  <dcterms:created xsi:type="dcterms:W3CDTF">2000-06-23T08:21:46Z</dcterms:created>
  <dcterms:modified xsi:type="dcterms:W3CDTF">2016-06-27T09:05:21Z</dcterms:modified>
</cp:coreProperties>
</file>