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62" r:id="rId1"/>
  </p:sldMasterIdLst>
  <p:notesMasterIdLst>
    <p:notesMasterId r:id="rId41"/>
  </p:notesMasterIdLst>
  <p:sldIdLst>
    <p:sldId id="492" r:id="rId2"/>
    <p:sldId id="493" r:id="rId3"/>
    <p:sldId id="437" r:id="rId4"/>
    <p:sldId id="513" r:id="rId5"/>
    <p:sldId id="398" r:id="rId6"/>
    <p:sldId id="433" r:id="rId7"/>
    <p:sldId id="441" r:id="rId8"/>
    <p:sldId id="442" r:id="rId9"/>
    <p:sldId id="495" r:id="rId10"/>
    <p:sldId id="443" r:id="rId11"/>
    <p:sldId id="523" r:id="rId12"/>
    <p:sldId id="445" r:id="rId13"/>
    <p:sldId id="449" r:id="rId14"/>
    <p:sldId id="446" r:id="rId15"/>
    <p:sldId id="447" r:id="rId16"/>
    <p:sldId id="452" r:id="rId17"/>
    <p:sldId id="453" r:id="rId18"/>
    <p:sldId id="455" r:id="rId19"/>
    <p:sldId id="457" r:id="rId20"/>
    <p:sldId id="460" r:id="rId21"/>
    <p:sldId id="461" r:id="rId22"/>
    <p:sldId id="466" r:id="rId23"/>
    <p:sldId id="467" r:id="rId24"/>
    <p:sldId id="473" r:id="rId25"/>
    <p:sldId id="472" r:id="rId26"/>
    <p:sldId id="485" r:id="rId27"/>
    <p:sldId id="477" r:id="rId28"/>
    <p:sldId id="474" r:id="rId29"/>
    <p:sldId id="423" r:id="rId30"/>
    <p:sldId id="524" r:id="rId31"/>
    <p:sldId id="478" r:id="rId32"/>
    <p:sldId id="482" r:id="rId33"/>
    <p:sldId id="525" r:id="rId34"/>
    <p:sldId id="480" r:id="rId35"/>
    <p:sldId id="526" r:id="rId36"/>
    <p:sldId id="520" r:id="rId37"/>
    <p:sldId id="521" r:id="rId38"/>
    <p:sldId id="522" r:id="rId39"/>
    <p:sldId id="511" r:id="rId40"/>
  </p:sldIdLst>
  <p:sldSz cx="9144000" cy="6858000" type="screen4x3"/>
  <p:notesSz cx="6858000" cy="9144000"/>
  <p:embeddedFontLst>
    <p:embeddedFont>
      <p:font typeface="Tahoma" pitchFamily="34" charset="0"/>
      <p:regular r:id="rId42"/>
      <p:bold r:id="rId43"/>
    </p:embeddedFont>
    <p:embeddedFont>
      <p:font typeface="Times" pitchFamily="18" charset="0"/>
      <p:regular r:id="rId44"/>
      <p:bold r:id="rId45"/>
      <p:italic r:id="rId46"/>
      <p:boldItalic r:id="rId47"/>
    </p:embeddedFont>
    <p:embeddedFont>
      <p:font typeface="Book Antiqua" pitchFamily="18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660066"/>
    <a:srgbClr val="006600"/>
    <a:srgbClr val="CC0000"/>
    <a:srgbClr val="FFFFE5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84875" autoAdjust="0"/>
  </p:normalViewPr>
  <p:slideViewPr>
    <p:cSldViewPr snapToGrid="0">
      <p:cViewPr>
        <p:scale>
          <a:sx n="83" d="100"/>
          <a:sy n="83" d="100"/>
        </p:scale>
        <p:origin x="-90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26"/>
    </p:cViewPr>
  </p:sorterViewPr>
  <p:notesViewPr>
    <p:cSldViewPr snapToGrid="0">
      <p:cViewPr varScale="1">
        <p:scale>
          <a:sx n="54" d="100"/>
          <a:sy n="54" d="100"/>
        </p:scale>
        <p:origin x="-25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4ECFF586-DEE3-4B11-AAFB-7839C5CA1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51761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04F8D-1EC0-47DC-B4EE-194430079B4B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6384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EBEBC-2EB5-41AA-824D-37DD2E390A2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933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777EB-F903-4A5B-B7AB-27890299E24B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6366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5308C-BD28-4117-803E-04B943C60A5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24643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25E98-0B80-495F-9A5F-306AAB59A7C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181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8C4994-0D9B-4ADF-BA88-B1F0D8F565E1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 smtClean="0"/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161279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04637-C885-48AD-A1A8-A9A74EA68B7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5264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4A2297-B8B6-44DF-9A0E-300B40479D95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26776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2DC6C-3FFE-40B8-8ADE-F8A90D2D870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34993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015E0-8204-4217-9FFC-3FE39B83992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3899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6D03F3-FDD1-4E89-B11F-B7609270F99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0807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64EC2-C01A-409A-B0D2-0D3D81AEADE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0576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1F1A7E-7C8B-4D2C-BE9B-39FD89DF70FD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8021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F944DB-4E0D-492F-A3E6-9D7EDC24C434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4545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DE668-B998-499B-9310-9CB7001196B4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150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1B26D9-DF2F-4D64-810E-0B38518D513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31924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0B78A-8D4B-46F2-8359-A70C0F649EB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3248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B07D0C-C74D-4872-82D0-667CCC208EF2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15890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99A36-482A-4DE7-A31D-77B54661720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09008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14F43-BEBB-4DBC-B099-F1A1D1767C54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93714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94CC42-CBB1-43C1-90DD-DAE7A898EE1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8552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C69DD7-3CE6-435A-AF64-DAADC965407F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 smtClean="0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65806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F61A6-86B9-4C0E-8995-737E0B241AC9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16617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86D8E-A566-4E22-9681-33C72152C24C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0496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CC8D2-A1EB-4636-964F-DF84EECE3EE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29085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9457A7-774C-4F99-9D4C-67DF068003E6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0395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B0AB87-AB15-4367-BCA3-C1B46CD7CE4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72401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9DE2E-12FB-43ED-9ED6-3305CE9D3BB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5220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B270F-0CB0-4DE0-A72B-493FBDF30CDE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734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CAF3A9-BDE4-427C-8F15-440DA0269581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65536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63062-87E9-4D14-B3BA-4DFC0087750C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58115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DBDE3B-E382-4F74-A0E7-5728461875C3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80099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DE8DC7-902E-461D-B799-4D4AAE968C84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443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3E2AD6-B8C1-4DAC-B81D-DDC04B753A2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466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8BE90E-70D2-4C7B-A3AC-CCEE9A972E1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 smtClean="0"/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360792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F7E92-5A74-4582-87FC-FE91035F093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4973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D3AD2-18E2-4F47-8AC4-3726B272037B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45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A124AC-B8B1-4160-99B9-71A41BB0E2EA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4635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501D1-1E59-4A54-A3F8-B58F186A7D3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94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12200" cy="4876800"/>
            <a:chOff x="0" y="0"/>
            <a:chExt cx="5488" cy="30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3072"/>
              <a:ext cx="11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419600" y="6400800"/>
            <a:ext cx="441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i="1" dirty="0" smtClean="0"/>
              <a:t>Copyright </a:t>
            </a:r>
            <a:r>
              <a:rPr lang="en-US" altLang="en-US" sz="1200" i="1" smtClean="0"/>
              <a:t>©2017 </a:t>
            </a:r>
            <a:r>
              <a:rPr lang="en-US" altLang="en-US" sz="1200" i="1" dirty="0" smtClean="0"/>
              <a:t>McGraw-Hill Education. All rights reserved.</a:t>
            </a:r>
            <a:endParaRPr lang="en-US" altLang="en-US" sz="1200" i="1" dirty="0" smtClean="0">
              <a:latin typeface="Book Antiqua" panose="02040602050305030304" pitchFamily="18" charset="0"/>
            </a:endParaRPr>
          </a:p>
        </p:txBody>
      </p:sp>
      <p:sp>
        <p:nvSpPr>
          <p:cNvPr id="310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6629400" cy="1143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63410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No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9-</a:t>
            </a:r>
            <a:fld id="{A1A69B97-08E0-42EC-A9BC-AFA234B3D6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3442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With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9-</a:t>
            </a:r>
            <a:fld id="{A1A69B97-08E0-42EC-A9BC-AFA234B3D6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62392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9-</a:t>
            </a:r>
            <a:fld id="{A1A69B97-08E0-42EC-A9BC-AFA234B3D6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4331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48D35C4E-2BFE-4092-9D60-277874FFB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69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559FC44A-F2EA-491A-92B2-F95EF0BB1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030901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C473D134-B17E-4183-BC6D-C2F7E9F19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577622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earning Objec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4D2D4E88-6A0E-4D7C-A534-25BC0329C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905023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5BCF4E91-44FD-43E1-90B9-72D59851B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503163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 flipV="1">
                <a:off x="240" y="932"/>
                <a:ext cx="5232" cy="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r>
              <a:rPr lang="en-US" altLang="en-US" smtClean="0"/>
              <a:t>9-</a:t>
            </a:r>
            <a:fld id="{A1A69B97-08E0-42EC-A9BC-AFA234B3D6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75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9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 Testing a “Greater Than”</a:t>
            </a:r>
            <a:br>
              <a:rPr lang="en-US" altLang="en-US" dirty="0" smtClean="0"/>
            </a:br>
            <a:r>
              <a:rPr lang="en-US" altLang="en-US" dirty="0" smtClean="0"/>
              <a:t>Alternative in Trash Bag Case #2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Determine the critical value rule for deciding whether or not to reject H</a:t>
            </a:r>
            <a:r>
              <a:rPr lang="en-US" altLang="en-US" baseline="-25000" smtClean="0"/>
              <a:t>0</a:t>
            </a:r>
          </a:p>
          <a:p>
            <a:pPr marL="990600" lvl="1" indent="-533400" eaLnBrk="1" hangingPunct="1"/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in favor of H</a:t>
            </a:r>
            <a:r>
              <a:rPr lang="en-US" altLang="en-US" baseline="-25000" smtClean="0"/>
              <a:t>a</a:t>
            </a:r>
            <a:r>
              <a:rPr lang="en-US" altLang="en-US" smtClean="0"/>
              <a:t> if the test statistic z is greater than the rejection point </a:t>
            </a:r>
            <a:r>
              <a:rPr lang="en-US" altLang="en-US" noProof="1" smtClean="0"/>
              <a:t>z</a:t>
            </a:r>
            <a:r>
              <a:rPr lang="el-GR" altLang="en-US" baseline="-25000" smtClean="0">
                <a:cs typeface="Arial" panose="020B0604020202020204" pitchFamily="34" charset="0"/>
              </a:rPr>
              <a:t>α</a:t>
            </a:r>
          </a:p>
          <a:p>
            <a:pPr marL="1371600" lvl="2" indent="-457200" eaLnBrk="1" hangingPunct="1"/>
            <a:r>
              <a:rPr lang="en-US" altLang="en-US" smtClean="0"/>
              <a:t>This is the critical value rule</a:t>
            </a:r>
          </a:p>
          <a:p>
            <a:pPr marL="990600" lvl="1" indent="-533400" eaLnBrk="1" hangingPunct="1"/>
            <a:r>
              <a:rPr lang="en-US" altLang="en-US" smtClean="0"/>
              <a:t>In the trash bag case, the critical value rule is to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 the calculated test statistic z is &gt; 1.645</a:t>
            </a:r>
          </a:p>
        </p:txBody>
      </p:sp>
      <p:sp>
        <p:nvSpPr>
          <p:cNvPr id="1434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BA7413F3-606B-4A83-9027-BE976DBBE116}" type="slidenum">
              <a:rPr lang="en-US" alt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 Testing a “Greater Than”</a:t>
            </a:r>
            <a:br>
              <a:rPr lang="en-US" altLang="en-US" dirty="0" smtClean="0"/>
            </a:br>
            <a:r>
              <a:rPr lang="en-US" altLang="en-US" dirty="0" smtClean="0"/>
              <a:t>Alternative in Trash Bag Case #3</a:t>
            </a:r>
          </a:p>
        </p:txBody>
      </p:sp>
      <p:sp>
        <p:nvSpPr>
          <p:cNvPr id="1536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9.1</a:t>
            </a: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95D132D6-ACB9-4EA3-911F-36C6CB894445}" type="slidenum">
              <a:rPr lang="en-US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1560" y="1782698"/>
            <a:ext cx="5990590" cy="497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 Testing a “Greater Than”</a:t>
            </a:r>
            <a:br>
              <a:rPr lang="en-US" altLang="en-US" dirty="0" smtClean="0"/>
            </a:br>
            <a:r>
              <a:rPr lang="en-US" altLang="en-US" dirty="0" smtClean="0"/>
              <a:t>Alternative in Trash Bag Case #4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Decide whether to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by using the test statistic and the rejection rule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mtClean="0"/>
              <a:t>Compare the value of the test statistic to the critical value according to the crit</a:t>
            </a:r>
            <a:r>
              <a:rPr lang="en-US" altLang="ii-CN" smtClean="0"/>
              <a:t>i</a:t>
            </a:r>
            <a:r>
              <a:rPr lang="en-US" altLang="en-US" smtClean="0"/>
              <a:t>cal value rule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mtClean="0"/>
              <a:t>In the trash bag case,  z = 2.20 is greater than z</a:t>
            </a:r>
            <a:r>
              <a:rPr lang="en-US" altLang="en-US" sz="2800" baseline="-25000" smtClean="0"/>
              <a:t>0.05</a:t>
            </a:r>
            <a:r>
              <a:rPr lang="en-US" altLang="en-US" smtClean="0"/>
              <a:t> = 1.645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mtClean="0"/>
              <a:t>Therefore reject H</a:t>
            </a:r>
            <a:r>
              <a:rPr lang="en-US" altLang="en-US" sz="2800" baseline="-25000" smtClean="0"/>
              <a:t>0</a:t>
            </a:r>
            <a:r>
              <a:rPr lang="en-US" altLang="en-US" smtClean="0"/>
              <a:t>: </a:t>
            </a:r>
            <a:r>
              <a:rPr lang="el-GR" altLang="en-US" smtClean="0"/>
              <a:t>μ</a:t>
            </a:r>
            <a:r>
              <a:rPr lang="en-US" altLang="en-US" smtClean="0"/>
              <a:t> ≤ 50 in favor of </a:t>
            </a:r>
            <a:br>
              <a:rPr lang="en-US" altLang="en-US" smtClean="0"/>
            </a:br>
            <a:r>
              <a:rPr lang="en-US" altLang="en-US" smtClean="0"/>
              <a:t>H</a:t>
            </a:r>
            <a:r>
              <a:rPr lang="en-US" altLang="en-US" sz="2800" baseline="-25000" smtClean="0"/>
              <a:t>a</a:t>
            </a:r>
            <a:r>
              <a:rPr lang="en-US" altLang="en-US" smtClean="0"/>
              <a:t>: </a:t>
            </a:r>
            <a:r>
              <a:rPr lang="el-GR" altLang="en-US" smtClean="0"/>
              <a:t>μ</a:t>
            </a:r>
            <a:r>
              <a:rPr lang="en-US" altLang="en-US" smtClean="0"/>
              <a:t> &gt; 50 at the 0.05 significance level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Interpret the statistical results in managerial terms and assess their practical importance</a:t>
            </a:r>
          </a:p>
        </p:txBody>
      </p:sp>
      <p:sp>
        <p:nvSpPr>
          <p:cNvPr id="1638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EB70B56E-C700-4894-B726-7FDBC996AED2}" type="slidenum">
              <a:rPr lang="en-US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</a:t>
            </a:r>
            <a:r>
              <a:rPr lang="el-GR" altLang="en-US" smtClean="0"/>
              <a:t>α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</a:t>
            </a:r>
            <a:r>
              <a:rPr lang="el-GR" altLang="en-US" smtClean="0"/>
              <a:t>α</a:t>
            </a:r>
            <a:r>
              <a:rPr lang="en-US" altLang="en-US" smtClean="0"/>
              <a:t> = 0.01, the rejection point is z</a:t>
            </a:r>
            <a:r>
              <a:rPr lang="en-US" altLang="en-US" baseline="-25000" smtClean="0"/>
              <a:t>0.01</a:t>
            </a:r>
            <a:r>
              <a:rPr lang="en-US" altLang="en-US" smtClean="0"/>
              <a:t> = 2.33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the trash example, the test statistic </a:t>
            </a:r>
            <a:br>
              <a:rPr lang="en-US" altLang="en-US" smtClean="0"/>
            </a:br>
            <a:r>
              <a:rPr lang="en-US" altLang="en-US" smtClean="0"/>
              <a:t>z = 2.20 is &lt; z</a:t>
            </a:r>
            <a:r>
              <a:rPr lang="en-US" altLang="en-US" baseline="-25000" smtClean="0"/>
              <a:t>0.01</a:t>
            </a:r>
            <a:r>
              <a:rPr lang="en-US" altLang="en-US" smtClean="0"/>
              <a:t> = 2.33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Therefore, cannot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in favor of H</a:t>
            </a:r>
            <a:r>
              <a:rPr lang="en-US" altLang="en-US" baseline="-25000" smtClean="0"/>
              <a:t>a</a:t>
            </a:r>
            <a:r>
              <a:rPr lang="en-US" altLang="en-US" smtClean="0"/>
              <a:t> at the </a:t>
            </a:r>
            <a:r>
              <a:rPr lang="el-GR" altLang="en-US" smtClean="0"/>
              <a:t>α</a:t>
            </a:r>
            <a:r>
              <a:rPr lang="en-US" altLang="en-US" smtClean="0"/>
              <a:t> = 0.01 significance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is the opposite conclusion reached with </a:t>
            </a:r>
            <a:r>
              <a:rPr lang="el-GR" altLang="en-US" smtClean="0"/>
              <a:t>α</a:t>
            </a:r>
            <a:r>
              <a:rPr lang="en-US" altLang="en-US" smtClean="0"/>
              <a:t>=0.05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So, the smaller we set </a:t>
            </a:r>
            <a:r>
              <a:rPr lang="el-GR" altLang="en-US" smtClean="0"/>
              <a:t>α</a:t>
            </a:r>
            <a:r>
              <a:rPr lang="en-US" altLang="en-US" smtClean="0"/>
              <a:t>, the larger is the rejection point, and the stronger is the statistical evidence that is required to reject the null hypothesis H</a:t>
            </a:r>
            <a:r>
              <a:rPr lang="en-US" altLang="en-US" sz="2800" baseline="-25000" smtClean="0"/>
              <a:t>0</a:t>
            </a:r>
          </a:p>
        </p:txBody>
      </p:sp>
      <p:sp>
        <p:nvSpPr>
          <p:cNvPr id="1741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6CF93B79-9433-49B9-895B-0EB413118B4B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p-Value</a:t>
            </a:r>
          </a:p>
        </p:txBody>
      </p:sp>
      <p:sp>
        <p:nvSpPr>
          <p:cNvPr id="18435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p-value is the probability of the obtaining the sample results if the null hypothesis H</a:t>
            </a:r>
            <a:r>
              <a:rPr lang="en-US" altLang="en-US" baseline="-25000" smtClean="0"/>
              <a:t>0</a:t>
            </a:r>
            <a:r>
              <a:rPr lang="en-US" altLang="en-US" smtClean="0"/>
              <a:t> is true</a:t>
            </a:r>
          </a:p>
          <a:p>
            <a:pPr eaLnBrk="1" hangingPunct="1"/>
            <a:r>
              <a:rPr lang="en-US" altLang="en-US" smtClean="0"/>
              <a:t>Sample results that are not likely if H</a:t>
            </a:r>
            <a:r>
              <a:rPr lang="en-US" altLang="en-US" baseline="-25000" smtClean="0"/>
              <a:t>0</a:t>
            </a:r>
            <a:r>
              <a:rPr lang="en-US" altLang="en-US" smtClean="0"/>
              <a:t> is true have a low p-value and are evidence that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is not true</a:t>
            </a:r>
          </a:p>
          <a:p>
            <a:pPr lvl="1" eaLnBrk="1" hangingPunct="1"/>
            <a:r>
              <a:rPr lang="en-US" altLang="en-US" smtClean="0"/>
              <a:t>The p-value is the smallest value of </a:t>
            </a:r>
            <a:r>
              <a:rPr lang="el-GR" altLang="en-US" smtClean="0"/>
              <a:t>α</a:t>
            </a:r>
            <a:r>
              <a:rPr lang="en-US" altLang="en-US" smtClean="0"/>
              <a:t> for which we can reject H</a:t>
            </a:r>
            <a:r>
              <a:rPr lang="en-US" altLang="en-US" sz="2800" baseline="-25000" smtClean="0"/>
              <a:t>0</a:t>
            </a:r>
          </a:p>
          <a:p>
            <a:pPr eaLnBrk="1" hangingPunct="1"/>
            <a:r>
              <a:rPr lang="en-US" altLang="en-US" smtClean="0"/>
              <a:t>The p-value is an alternative to testing with a z test statistic</a:t>
            </a:r>
          </a:p>
        </p:txBody>
      </p:sp>
      <p:sp>
        <p:nvSpPr>
          <p:cNvPr id="1843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40FA5319-1A45-4F6D-9AA5-FED2AF69D11A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Using a p-value to Test a</a:t>
            </a:r>
            <a:br>
              <a:rPr lang="en-US" altLang="en-US" dirty="0" smtClean="0"/>
            </a:br>
            <a:r>
              <a:rPr lang="en-US" altLang="en-US" dirty="0" smtClean="0"/>
              <a:t>“Greater Than” Alternative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C7295CC0-D853-43FC-8655-1B03CB7A85E5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842" y="1878195"/>
            <a:ext cx="7788315" cy="310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“Less Than”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Payment Time Case #1</a:t>
            </a:r>
          </a:p>
        </p:txBody>
      </p:sp>
      <p:sp>
        <p:nvSpPr>
          <p:cNvPr id="2048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State the null and alternative hypotheses</a:t>
            </a:r>
          </a:p>
          <a:p>
            <a:pPr marL="952500" lvl="1" indent="-495300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≥</a:t>
            </a:r>
            <a:r>
              <a:rPr lang="en-US" altLang="en-US" smtClean="0"/>
              <a:t> 19.5 vs.</a:t>
            </a:r>
          </a:p>
          <a:p>
            <a:pPr marL="952500" lvl="1" indent="-495300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&lt; 19.5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Specify the significance level </a:t>
            </a:r>
            <a:r>
              <a:rPr lang="el-GR" altLang="en-US" smtClean="0"/>
              <a:t>α</a:t>
            </a:r>
            <a:r>
              <a:rPr lang="en-US" altLang="en-US" smtClean="0"/>
              <a:t> = 0.01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Select the test statistic</a:t>
            </a:r>
          </a:p>
        </p:txBody>
      </p:sp>
      <p:sp>
        <p:nvSpPr>
          <p:cNvPr id="2048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56DFAB83-E8A6-490E-AA89-2C769B0A04EF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1511300" y="4249738"/>
          <a:ext cx="3006725" cy="982662"/>
        </p:xfrm>
        <a:graphic>
          <a:graphicData uri="http://schemas.openxmlformats.org/presentationml/2006/ole">
            <p:oleObj spid="_x0000_s20496" name="Equation" r:id="rId4" imgW="1205977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“Less Than”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Payment Time Case #2</a:t>
            </a:r>
          </a:p>
        </p:txBody>
      </p:sp>
      <p:sp>
        <p:nvSpPr>
          <p:cNvPr id="2150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Determine the rejection rule for deciding whether or not to reject H</a:t>
            </a:r>
            <a:r>
              <a:rPr lang="en-US" altLang="en-US" baseline="-25000" smtClean="0"/>
              <a:t>0</a:t>
            </a:r>
          </a:p>
          <a:p>
            <a:pPr marL="952500" lvl="1" indent="-495300" eaLnBrk="1" hangingPunct="1"/>
            <a:r>
              <a:rPr lang="en-US" altLang="en-US" smtClean="0"/>
              <a:t>The rejection rule is to reject H</a:t>
            </a:r>
            <a:r>
              <a:rPr lang="en-US" altLang="en-US" sz="2800" baseline="-25000" smtClean="0"/>
              <a:t>0</a:t>
            </a:r>
            <a:r>
              <a:rPr lang="en-US" altLang="en-US" smtClean="0"/>
              <a:t> if the calculated test statistic –z is less than –2.33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Collect the sample data and calculate the value of the test statistic</a:t>
            </a:r>
          </a:p>
        </p:txBody>
      </p:sp>
      <p:sp>
        <p:nvSpPr>
          <p:cNvPr id="2150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101E1C6B-6309-46FC-802A-E74C446BD0CE}" type="slidenum">
              <a:rPr lang="en-US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1527175" y="4573588"/>
          <a:ext cx="4932363" cy="990600"/>
        </p:xfrm>
        <a:graphic>
          <a:graphicData uri="http://schemas.openxmlformats.org/presentationml/2006/ole">
            <p:oleObj spid="_x0000_s21520" name="Equation" r:id="rId4" imgW="19558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“Less Than”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Payment Time Case #3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Decide whether to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by using the test statistic and the rejection rule</a:t>
            </a:r>
          </a:p>
          <a:p>
            <a:pPr lvl="1" eaLnBrk="1" hangingPunct="1"/>
            <a:r>
              <a:rPr lang="en-US" altLang="en-US" smtClean="0"/>
              <a:t>In the payment time case, z = –2.67 is less than z</a:t>
            </a:r>
            <a:r>
              <a:rPr lang="en-US" altLang="en-US" sz="2800" baseline="-25000" smtClean="0"/>
              <a:t>0.01</a:t>
            </a:r>
            <a:r>
              <a:rPr lang="en-US" altLang="en-US" smtClean="0"/>
              <a:t> = –2.33</a:t>
            </a:r>
          </a:p>
          <a:p>
            <a:pPr lvl="1" eaLnBrk="1" hangingPunct="1"/>
            <a:r>
              <a:rPr lang="en-US" altLang="en-US" smtClean="0"/>
              <a:t>Therefore reject H</a:t>
            </a:r>
            <a:r>
              <a:rPr lang="en-US" altLang="en-US" sz="2800" baseline="-25000" smtClean="0"/>
              <a:t>0</a:t>
            </a:r>
            <a:r>
              <a:rPr lang="en-US" altLang="en-US" smtClean="0"/>
              <a:t>: </a:t>
            </a:r>
            <a:r>
              <a:rPr lang="el-GR" altLang="en-US" smtClean="0"/>
              <a:t>μ</a:t>
            </a:r>
            <a:r>
              <a:rPr lang="en-US" altLang="en-US" smtClean="0"/>
              <a:t> ≥ 19.5 in favor of</a:t>
            </a:r>
            <a:br>
              <a:rPr lang="en-US" altLang="en-US" smtClean="0"/>
            </a:br>
            <a:r>
              <a:rPr lang="en-US" altLang="en-US" smtClean="0"/>
              <a:t>H</a:t>
            </a:r>
            <a:r>
              <a:rPr lang="en-US" altLang="en-US" sz="2800" baseline="-25000" smtClean="0"/>
              <a:t>a</a:t>
            </a:r>
            <a:r>
              <a:rPr lang="en-US" altLang="en-US" smtClean="0"/>
              <a:t>: </a:t>
            </a:r>
            <a:r>
              <a:rPr lang="el-GR" altLang="en-US" smtClean="0"/>
              <a:t>μ</a:t>
            </a:r>
            <a:r>
              <a:rPr lang="en-US" altLang="en-US" smtClean="0"/>
              <a:t> &lt; 19.5 at the 0.01 significance level</a:t>
            </a:r>
          </a:p>
          <a:p>
            <a:pPr eaLnBrk="1" hangingPunct="1"/>
            <a:r>
              <a:rPr lang="en-US" altLang="en-US" smtClean="0"/>
              <a:t>Interpret the statistical results in managerial terms and assess their practical importance</a:t>
            </a:r>
          </a:p>
        </p:txBody>
      </p:sp>
      <p:sp>
        <p:nvSpPr>
          <p:cNvPr id="2253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CB7E45E3-6F06-4003-9A65-6C5B72488D1E}" type="slidenum">
              <a:rPr lang="en-US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Using a p-value to Test a</a:t>
            </a:r>
            <a:br>
              <a:rPr lang="en-US" altLang="en-US" dirty="0" smtClean="0"/>
            </a:br>
            <a:r>
              <a:rPr lang="en-US" altLang="en-US" dirty="0" smtClean="0"/>
              <a:t>“Less Than” Alternative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Collect the sample data, compute the value of the test statistic, and calculate the p-value by corresponding to the test statistic value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 the p-value is less than </a:t>
            </a:r>
            <a:r>
              <a:rPr lang="el-GR" altLang="en-US" smtClean="0"/>
              <a:t>α</a:t>
            </a:r>
            <a:endParaRPr lang="en-US" altLang="en-US" smtClean="0"/>
          </a:p>
        </p:txBody>
      </p:sp>
      <p:sp>
        <p:nvSpPr>
          <p:cNvPr id="2355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B5ABA020-9B38-4D73-AEC3-8F8BBF150047}" type="slidenum">
              <a:rPr lang="en-US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Outline</a:t>
            </a:r>
          </a:p>
        </p:txBody>
      </p:sp>
      <p:sp>
        <p:nvSpPr>
          <p:cNvPr id="614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9.1	The Null and Alternative Hypotheses and Errors in Hypothesis Testing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9.2	z Tests about a Population Mean: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 Known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9.3	t Tests about a Population Mean: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 Unknown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9.4	z Tests about a Population Proportion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9.5	Type II Error Probabilities and Sample Size Determination (Optional)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9.6	The Chi-Square Distribution (Optional)</a:t>
            </a:r>
          </a:p>
          <a:p>
            <a:pPr marL="914400" indent="-9144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9.7	Statistical Inference for a Population Variance (Optional)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94F71F98-135F-427C-B2BE-A18A868F164B}" type="slidenum">
              <a:rPr lang="en-US" altLang="en-US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“Not Equal To”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Valentine Day Case #1</a:t>
            </a:r>
          </a:p>
        </p:txBody>
      </p:sp>
      <p:sp>
        <p:nvSpPr>
          <p:cNvPr id="2457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 smtClean="0"/>
              <a:t>State null and alternative hypotheses</a:t>
            </a:r>
          </a:p>
          <a:p>
            <a:pPr marL="990600" lvl="1" indent="-533400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=</a:t>
            </a:r>
            <a:r>
              <a:rPr lang="en-US" altLang="en-US" smtClean="0"/>
              <a:t> 330 vs.</a:t>
            </a:r>
          </a:p>
          <a:p>
            <a:pPr marL="990600" lvl="1" indent="-533400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≠ 330</a:t>
            </a:r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 smtClean="0"/>
              <a:t>Specify the significance level </a:t>
            </a:r>
            <a:r>
              <a:rPr lang="el-GR" altLang="en-US" smtClean="0">
                <a:cs typeface="Arial" panose="020B0604020202020204" pitchFamily="34" charset="0"/>
              </a:rPr>
              <a:t>α</a:t>
            </a:r>
            <a:r>
              <a:rPr lang="en-US" altLang="en-US" smtClean="0">
                <a:cs typeface="Arial" panose="020B0604020202020204" pitchFamily="34" charset="0"/>
              </a:rPr>
              <a:t> </a:t>
            </a:r>
            <a:r>
              <a:rPr lang="en-US" altLang="en-US" smtClean="0"/>
              <a:t>= 0.05</a:t>
            </a:r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 smtClean="0"/>
              <a:t>Select the test statistic</a:t>
            </a:r>
          </a:p>
        </p:txBody>
      </p:sp>
      <p:sp>
        <p:nvSpPr>
          <p:cNvPr id="24580" name="Rectangle 9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C2D96302-D762-4E0E-9367-A33576DFEF9F}" type="slidenum">
              <a:rPr lang="en-US" altLang="en-US">
                <a:latin typeface="Tahoma" panose="020B0604030504040204" pitchFamily="34" charset="0"/>
              </a:rPr>
              <a:pPr eaLnBrk="1" hangingPunct="1"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4582" name="Object 3"/>
          <p:cNvGraphicFramePr>
            <a:graphicFrameLocks noGrp="1" noChangeAspect="1"/>
          </p:cNvGraphicFramePr>
          <p:nvPr/>
        </p:nvGraphicFramePr>
        <p:xfrm>
          <a:off x="1628775" y="4754563"/>
          <a:ext cx="3522663" cy="1119187"/>
        </p:xfrm>
        <a:graphic>
          <a:graphicData uri="http://schemas.openxmlformats.org/presentationml/2006/ole">
            <p:oleObj spid="_x0000_s24592" name="Equation" r:id="rId4" imgW="1358310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“Not Equal To”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Valentine Day Case #2</a:t>
            </a:r>
          </a:p>
        </p:txBody>
      </p:sp>
      <p:sp>
        <p:nvSpPr>
          <p:cNvPr id="2560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Determine the rejection rule for deciding whether or not to reject H</a:t>
            </a:r>
            <a:r>
              <a:rPr lang="en-US" altLang="en-US" baseline="-25000" smtClean="0"/>
              <a:t>0</a:t>
            </a:r>
          </a:p>
          <a:p>
            <a:pPr marL="952500" lvl="1" indent="-495300" eaLnBrk="1" hangingPunct="1"/>
            <a:r>
              <a:rPr lang="en-US" altLang="en-US" smtClean="0"/>
              <a:t>Rejection points are </a:t>
            </a:r>
            <a:r>
              <a:rPr lang="en-US" altLang="en-US" noProof="1" smtClean="0"/>
              <a:t>z</a:t>
            </a:r>
            <a:r>
              <a:rPr lang="el-GR" altLang="en-US" sz="2800" baseline="-25000" smtClean="0"/>
              <a:t>α</a:t>
            </a:r>
            <a:r>
              <a:rPr lang="en-US" altLang="en-US" smtClean="0"/>
              <a:t>=1.96,–</a:t>
            </a:r>
            <a:r>
              <a:rPr lang="en-US" altLang="en-US" noProof="1" smtClean="0"/>
              <a:t>z</a:t>
            </a:r>
            <a:r>
              <a:rPr lang="el-GR" altLang="en-US" sz="2800" baseline="-25000" smtClean="0"/>
              <a:t>α</a:t>
            </a:r>
            <a:r>
              <a:rPr lang="en-US" altLang="en-US" smtClean="0"/>
              <a:t>=– 1.96</a:t>
            </a:r>
          </a:p>
          <a:p>
            <a:pPr marL="952500" lvl="1" indent="-495300" eaLnBrk="1" hangingPunct="1"/>
            <a:r>
              <a:rPr lang="en-US" altLang="en-US" smtClean="0"/>
              <a:t>Reject H</a:t>
            </a:r>
            <a:r>
              <a:rPr lang="en-US" altLang="en-US" sz="2800" baseline="-25000" smtClean="0"/>
              <a:t>0</a:t>
            </a:r>
            <a:r>
              <a:rPr lang="en-US" altLang="en-US" smtClean="0"/>
              <a:t> in favor of H</a:t>
            </a:r>
            <a:r>
              <a:rPr lang="en-US" altLang="en-US" sz="2800" baseline="-25000" smtClean="0"/>
              <a:t>a</a:t>
            </a:r>
            <a:r>
              <a:rPr lang="en-US" altLang="en-US" smtClean="0"/>
              <a:t> if the test statistic z satisfies either:</a:t>
            </a:r>
          </a:p>
          <a:p>
            <a:pPr marL="1352550" lvl="2" indent="-438150" eaLnBrk="1" hangingPunct="1"/>
            <a:r>
              <a:rPr lang="en-US" altLang="en-US" smtClean="0"/>
              <a:t> z greater than the rejection point z</a:t>
            </a:r>
            <a:r>
              <a:rPr lang="el-GR" altLang="en-US" sz="2800" baseline="-25000" smtClean="0"/>
              <a:t>α</a:t>
            </a:r>
            <a:r>
              <a:rPr lang="en-US" altLang="en-US" sz="2800" baseline="-25000" smtClean="0"/>
              <a:t>/2</a:t>
            </a:r>
            <a:r>
              <a:rPr lang="en-US" altLang="en-US" smtClean="0"/>
              <a:t>, or</a:t>
            </a:r>
          </a:p>
          <a:p>
            <a:pPr marL="1352550" lvl="2" indent="-438150" eaLnBrk="1" hangingPunct="1"/>
            <a:r>
              <a:rPr lang="en-US" altLang="en-US" smtClean="0"/>
              <a:t>–z less than the rejection point –z</a:t>
            </a:r>
            <a:r>
              <a:rPr lang="el-GR" altLang="en-US" sz="2800" baseline="-25000" smtClean="0"/>
              <a:t>α</a:t>
            </a:r>
            <a:r>
              <a:rPr lang="en-US" altLang="en-US" sz="2800" baseline="-25000" smtClean="0"/>
              <a:t>/2</a:t>
            </a:r>
          </a:p>
          <a:p>
            <a:pPr marL="533400" indent="-533400" eaLnBrk="1" hangingPunct="1"/>
            <a:endParaRPr lang="en-US" altLang="en-US" smtClean="0"/>
          </a:p>
        </p:txBody>
      </p:sp>
      <p:sp>
        <p:nvSpPr>
          <p:cNvPr id="2560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72903967-4B51-4E9D-ADA2-41653151A688}" type="slidenum">
              <a:rPr lang="en-US" altLang="en-US">
                <a:latin typeface="Tahoma" panose="020B0604030504040204" pitchFamily="34" charset="0"/>
              </a:rPr>
              <a:pPr eaLnBrk="1" hangingPunct="1"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Steps in Testing a “Not Equal To”</a:t>
            </a:r>
            <a:br>
              <a:rPr lang="en-US" altLang="en-US" sz="3800" dirty="0" smtClean="0"/>
            </a:br>
            <a:r>
              <a:rPr lang="en-US" altLang="en-US" sz="3800" dirty="0" smtClean="0"/>
              <a:t>Alternative in Valentine Day Case #3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5"/>
            </a:pPr>
            <a:r>
              <a:rPr lang="en-US" altLang="en-US" smtClean="0"/>
              <a:t>Collect the sample data and calculate the value of the test statistic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533400" indent="-533400" eaLnBrk="1" hangingPunct="1"/>
            <a:r>
              <a:rPr lang="en-US" altLang="en-US" smtClean="0"/>
              <a:t>Decide whether to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by using the test statistic and the rejection rule</a:t>
            </a:r>
          </a:p>
          <a:p>
            <a:pPr marL="533400" indent="-533400" eaLnBrk="1" hangingPunct="1"/>
            <a:r>
              <a:rPr lang="en-US" altLang="en-US" smtClean="0"/>
              <a:t>Interpret the statistical results in managerial terms and assess their practical importance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63CE29AB-81E4-4A18-99B0-80E06B6BAA2C}" type="slidenum">
              <a:rPr lang="en-US" alt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6630" name="Object 2"/>
          <p:cNvGraphicFramePr>
            <a:graphicFrameLocks noGrp="1" noChangeAspect="1"/>
          </p:cNvGraphicFramePr>
          <p:nvPr/>
        </p:nvGraphicFramePr>
        <p:xfrm>
          <a:off x="1412875" y="2617788"/>
          <a:ext cx="4262438" cy="917575"/>
        </p:xfrm>
        <a:graphic>
          <a:graphicData uri="http://schemas.openxmlformats.org/presentationml/2006/ole">
            <p:oleObj spid="_x0000_s26640" name="Equation" r:id="rId4" imgW="20066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Using a p-value to Test a</a:t>
            </a:r>
            <a:br>
              <a:rPr lang="en-US" altLang="en-US" dirty="0" smtClean="0"/>
            </a:br>
            <a:r>
              <a:rPr lang="en-US" altLang="en-US" dirty="0" smtClean="0"/>
              <a:t>“Not Equal To” Alternative</a:t>
            </a:r>
          </a:p>
        </p:txBody>
      </p:sp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Collect the sample data and compute the value of the test statistic</a:t>
            </a:r>
          </a:p>
          <a:p>
            <a:pPr marL="952500" lvl="1" indent="-495300" eaLnBrk="1" hangingPunct="1"/>
            <a:r>
              <a:rPr lang="en-US" altLang="en-US" smtClean="0"/>
              <a:t>Calculate the p-value by corresponding to the test statistic value</a:t>
            </a:r>
          </a:p>
          <a:p>
            <a:pPr marL="952500" lvl="1" indent="-495300" eaLnBrk="1" hangingPunct="1"/>
            <a:r>
              <a:rPr lang="en-US" altLang="en-US" smtClean="0"/>
              <a:t>The p-value is 0.1587 · 2 = 0.3174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5"/>
            </a:pPr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 the p-value is less than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2765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FE641D73-00BB-455C-818E-2AC768AF56B8}" type="slidenum">
              <a:rPr lang="en-US" altLang="en-US">
                <a:latin typeface="Tahoma" panose="020B0604030504040204" pitchFamily="34" charset="0"/>
              </a:rPr>
              <a:pPr eaLnBrk="1" hangingPunct="1"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Interpreting the Weight of Evidence Against the Null Hypothesis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p &lt; 0.10, there is </a:t>
            </a:r>
            <a:r>
              <a:rPr lang="en-US" altLang="en-US" b="1" smtClean="0"/>
              <a:t>some</a:t>
            </a:r>
            <a:r>
              <a:rPr lang="en-US" altLang="en-US" smtClean="0"/>
              <a:t> evidence to reject H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If p &lt; 0.05, there is </a:t>
            </a:r>
            <a:r>
              <a:rPr lang="en-US" altLang="en-US" b="1" smtClean="0"/>
              <a:t>strong</a:t>
            </a:r>
            <a:r>
              <a:rPr lang="en-US" altLang="en-US" smtClean="0"/>
              <a:t> evidence to reject H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If p &lt; 0.01, there is </a:t>
            </a:r>
            <a:r>
              <a:rPr lang="en-US" altLang="en-US" b="1" smtClean="0"/>
              <a:t>very strong</a:t>
            </a:r>
            <a:r>
              <a:rPr lang="en-US" altLang="en-US" smtClean="0"/>
              <a:t> evidence to reject H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If p &lt; 0.001, there is </a:t>
            </a:r>
            <a:r>
              <a:rPr lang="en-US" altLang="en-US" b="1" smtClean="0"/>
              <a:t>extremely strong</a:t>
            </a:r>
            <a:r>
              <a:rPr lang="en-US" altLang="en-US" smtClean="0"/>
              <a:t> evidence to reject H</a:t>
            </a:r>
            <a:r>
              <a:rPr lang="en-US" altLang="en-US" baseline="-25000" smtClean="0"/>
              <a:t>0</a:t>
            </a:r>
          </a:p>
        </p:txBody>
      </p:sp>
      <p:sp>
        <p:nvSpPr>
          <p:cNvPr id="2867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F1440F89-566D-4B6E-A7AD-4B373C9540BC}" type="slidenum">
              <a:rPr lang="en-US" altLang="en-US">
                <a:latin typeface="Tahoma" panose="020B0604030504040204" pitchFamily="34" charset="0"/>
              </a:rPr>
              <a:pPr eaLnBrk="1" hangingPunct="1"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9.3 t Tests about a Population Mean: </a:t>
            </a:r>
            <a:r>
              <a:rPr lang="el-GR" altLang="en-US" dirty="0" smtClean="0"/>
              <a:t>σ</a:t>
            </a:r>
            <a:r>
              <a:rPr lang="en-US" altLang="en-US" dirty="0" smtClean="0"/>
              <a:t> Unknown</a:t>
            </a:r>
          </a:p>
        </p:txBody>
      </p:sp>
      <p:sp>
        <p:nvSpPr>
          <p:cNvPr id="29699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the population being sampled is normally distributed</a:t>
            </a:r>
          </a:p>
          <a:p>
            <a:pPr eaLnBrk="1" hangingPunct="1"/>
            <a:r>
              <a:rPr lang="en-US" altLang="en-US" smtClean="0"/>
              <a:t>The population standard deviation </a:t>
            </a:r>
            <a:r>
              <a:rPr lang="el-GR" altLang="en-US" smtClean="0"/>
              <a:t>σ</a:t>
            </a:r>
            <a:r>
              <a:rPr lang="en-US" altLang="en-US" smtClean="0"/>
              <a:t> is unknown, as is the usual situation</a:t>
            </a:r>
          </a:p>
          <a:p>
            <a:pPr lvl="1" eaLnBrk="1" hangingPunct="1"/>
            <a:r>
              <a:rPr lang="en-US" altLang="en-US" smtClean="0"/>
              <a:t>If the population standard deviation </a:t>
            </a:r>
            <a:r>
              <a:rPr lang="el-GR" altLang="en-US" smtClean="0"/>
              <a:t>σ</a:t>
            </a:r>
            <a:r>
              <a:rPr lang="en-US" altLang="en-US" smtClean="0"/>
              <a:t> is unknown, then it will have to estimated from a sample standard deviation s</a:t>
            </a:r>
          </a:p>
          <a:p>
            <a:pPr eaLnBrk="1" hangingPunct="1"/>
            <a:r>
              <a:rPr lang="en-US" altLang="en-US" smtClean="0"/>
              <a:t>Under these two conditions, have to use the </a:t>
            </a:r>
            <a:r>
              <a:rPr lang="en-US" altLang="en-US" i="1" smtClean="0"/>
              <a:t>t</a:t>
            </a:r>
            <a:r>
              <a:rPr lang="en-US" altLang="en-US" smtClean="0"/>
              <a:t> distribution to test hypotheses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LO 9-4: Use critical values and </a:t>
            </a:r>
            <a:r>
              <a:rPr lang="en-US" i="1" dirty="0"/>
              <a:t>p</a:t>
            </a:r>
            <a:r>
              <a:rPr lang="en-US" dirty="0"/>
              <a:t>-values to perform a t test about a population mean when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dirty="0">
                <a:cs typeface="Arial" pitchFamily="34" charset="0"/>
              </a:rPr>
              <a:t> is unknown</a:t>
            </a:r>
            <a:r>
              <a:rPr lang="en-US" dirty="0" smtClean="0">
                <a:cs typeface="Arial" pitchFamily="34" charset="0"/>
              </a:rPr>
              <a:t>.</a:t>
            </a:r>
            <a:endParaRPr lang="el-GR" dirty="0">
              <a:cs typeface="Arial" pitchFamily="34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28FE5601-E248-4E8E-8415-796D1613E6BF}" type="slidenum">
              <a:rPr lang="en-US" alt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Defining the t Random Variable:</a:t>
            </a:r>
            <a:br>
              <a:rPr lang="en-US" altLang="en-US" dirty="0" smtClean="0"/>
            </a:br>
            <a:r>
              <a:rPr lang="el-GR" altLang="en-US" dirty="0" smtClean="0"/>
              <a:t>σ</a:t>
            </a:r>
            <a:r>
              <a:rPr lang="en-US" altLang="en-US" dirty="0" smtClean="0"/>
              <a:t> Unknown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723" name="Rectangle 1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Define a new random variable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The sampling distribution of this random variable is a t distribution with n – 1 degrees of freedom</a:t>
                </a:r>
              </a:p>
            </p:txBody>
          </p:sp>
        </mc:Choice>
        <mc:Fallback>
          <p:sp>
            <p:nvSpPr>
              <p:cNvPr id="30723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LO9-4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8D32CF02-E48C-46D7-9959-1439697A7441}" type="slidenum">
              <a:rPr lang="en-US" altLang="en-US">
                <a:latin typeface="Tahoma" panose="020B0604030504040204" pitchFamily="34" charset="0"/>
              </a:rPr>
              <a:pPr eaLnBrk="1" hangingPunct="1"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Defining the t Statistic: </a:t>
            </a:r>
            <a:r>
              <a:rPr lang="el-GR" altLang="en-US" dirty="0" smtClean="0"/>
              <a:t>σ</a:t>
            </a:r>
            <a:r>
              <a:rPr lang="en-US" altLang="en-US" dirty="0" smtClean="0"/>
              <a:t> Unknown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747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 smtClean="0"/>
                  <a:t>Let x be the mean of a sample of size n with standard deviation s</a:t>
                </a:r>
              </a:p>
              <a:p>
                <a:r>
                  <a:rPr lang="en-US" altLang="en-US" dirty="0" smtClean="0"/>
                  <a:t>Also, µ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is the claimed value of the population mean</a:t>
                </a:r>
              </a:p>
              <a:p>
                <a:r>
                  <a:rPr lang="en-US" altLang="en-US" dirty="0" smtClean="0"/>
                  <a:t>Define a new test statistic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/>
                      </a:rPr>
                      <m:t>𝑡</m:t>
                    </m:r>
                    <m:r>
                      <a:rPr lang="en-US" alt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en-US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If the population being sampled is normal, and s is used to estimate </a:t>
                </a:r>
                <a:r>
                  <a:rPr lang="el-GR" altLang="en-US" dirty="0" smtClean="0"/>
                  <a:t>σ</a:t>
                </a:r>
                <a:r>
                  <a:rPr lang="en-US" altLang="en-US" dirty="0" smtClean="0"/>
                  <a:t>, then … </a:t>
                </a:r>
              </a:p>
              <a:p>
                <a:r>
                  <a:rPr lang="en-US" altLang="en-US" dirty="0" smtClean="0"/>
                  <a:t>The sampling distribution of the t statistic is a t distribution with n – 1 degrees of freedom</a:t>
                </a:r>
              </a:p>
            </p:txBody>
          </p:sp>
        </mc:Choice>
        <mc:Fallback>
          <p:sp>
            <p:nvSpPr>
              <p:cNvPr id="31747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8" name="Rectangle 17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b="1" dirty="0" smtClean="0"/>
              <a:t>LO9-4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9-</a:t>
            </a:r>
            <a:fld id="{06E83D73-81C3-4BC7-B327-82A561F9861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 Tests about a Population Mean:</a:t>
            </a:r>
            <a:br>
              <a:rPr lang="en-US" altLang="en-US" dirty="0" smtClean="0"/>
            </a:b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/>
              <a:t> Unknown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F2A85D95-68A5-481C-915F-E6DF1420653A}" type="slidenum">
              <a:rPr lang="en-US" altLang="en-US">
                <a:latin typeface="Tahoma" panose="020B0604030504040204" pitchFamily="34" charset="0"/>
              </a:rPr>
              <a:pPr eaLnBrk="1" hangingPunct="1"/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450" y="2050596"/>
            <a:ext cx="7753350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9.4 z Tests about a Population Proportion</a:t>
            </a:r>
          </a:p>
        </p:txBody>
      </p:sp>
      <p:pic>
        <p:nvPicPr>
          <p:cNvPr id="3379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055160"/>
            <a:ext cx="7772400" cy="3620805"/>
          </a:xfrm>
          <a:noFill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5: Use critical values and </a:t>
            </a:r>
            <a:r>
              <a:rPr lang="el-GR" dirty="0">
                <a:cs typeface="Arial" pitchFamily="34" charset="0"/>
              </a:rPr>
              <a:t>ρ</a:t>
            </a:r>
            <a:r>
              <a:rPr lang="en-US" dirty="0">
                <a:cs typeface="Arial" pitchFamily="34" charset="0"/>
              </a:rPr>
              <a:t>-values to perform a large sample z test about a population proportion</a:t>
            </a:r>
            <a:r>
              <a:rPr lang="en-US" dirty="0" smtClean="0">
                <a:cs typeface="Arial" pitchFamily="34" charset="0"/>
              </a:rPr>
              <a:t>.</a:t>
            </a:r>
            <a:endParaRPr lang="el-GR" dirty="0">
              <a:cs typeface="Arial" pitchFamily="34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29AC39A7-54E5-49E7-B25D-233C33E73318}" type="slidenum">
              <a:rPr lang="en-US" altLang="en-US">
                <a:latin typeface="Tahoma" panose="020B0604030504040204" pitchFamily="34" charset="0"/>
              </a:rPr>
              <a:pPr eaLnBrk="1" hangingPunct="1"/>
              <a:t>29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 smtClean="0"/>
              <a:t>9.1 Null and Alternative Hypotheses and Errors in Hypothesis Testing</a:t>
            </a:r>
          </a:p>
        </p:txBody>
      </p:sp>
      <p:sp>
        <p:nvSpPr>
          <p:cNvPr id="7171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One-Sided, “Greater Than” Alternative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</a:t>
            </a:r>
            <a:r>
              <a:rPr lang="en-US" altLang="en-US" smtClean="0"/>
              <a:t>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  <a:r>
              <a:rPr lang="en-US" altLang="en-US" smtClean="0"/>
              <a:t>	vs.	H</a:t>
            </a:r>
            <a:r>
              <a:rPr lang="en-US" altLang="en-US" baseline="-25000" smtClean="0"/>
              <a:t>a</a:t>
            </a:r>
            <a:r>
              <a:rPr lang="en-US" altLang="en-US" smtClean="0"/>
              <a:t>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/>
              <a:t> &gt;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One-Sided, “Less Than” Alternative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H</a:t>
            </a:r>
            <a:r>
              <a:rPr lang="en-US" altLang="en-US" baseline="-25000" smtClean="0"/>
              <a:t>0</a:t>
            </a:r>
            <a:r>
              <a:rPr lang="en-US" altLang="en-US" smtClean="0"/>
              <a:t> 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>
                <a:sym typeface="Symbol" panose="05050102010706020507" pitchFamily="18" charset="2"/>
              </a:rPr>
              <a:t> 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  <a:r>
              <a:rPr lang="en-US" altLang="en-US" smtClean="0"/>
              <a:t> 	vs.	H</a:t>
            </a:r>
            <a:r>
              <a:rPr lang="en-US" altLang="en-US" baseline="-25000" smtClean="0"/>
              <a:t>a</a:t>
            </a:r>
            <a:r>
              <a:rPr lang="en-US" altLang="en-US" smtClean="0"/>
              <a:t> 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/>
              <a:t> &lt;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Two-Sided, “Not Equal To” Alternative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H</a:t>
            </a:r>
            <a:r>
              <a:rPr lang="en-US" altLang="en-US" baseline="-25000" smtClean="0"/>
              <a:t>0</a:t>
            </a:r>
            <a:r>
              <a:rPr lang="en-US" altLang="en-US" smtClean="0"/>
              <a:t> 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/>
              <a:t> =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  <a:r>
              <a:rPr lang="en-US" altLang="en-US" smtClean="0"/>
              <a:t> 	vs. 	H</a:t>
            </a:r>
            <a:r>
              <a:rPr lang="en-US" altLang="en-US" baseline="-25000" smtClean="0"/>
              <a:t>a</a:t>
            </a:r>
            <a:r>
              <a:rPr lang="en-US" altLang="en-US" smtClean="0"/>
              <a:t> : 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</a:t>
            </a:r>
            <a:r>
              <a:rPr lang="en-US" altLang="en-US" smtClean="0"/>
              <a:t>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where </a:t>
            </a:r>
            <a:r>
              <a:rPr lang="el-GR" altLang="en-US" smtClean="0"/>
              <a:t>μ</a:t>
            </a:r>
            <a:r>
              <a:rPr lang="en-US" altLang="en-US" baseline="-25000" smtClean="0"/>
              <a:t>0</a:t>
            </a:r>
            <a:r>
              <a:rPr lang="en-US" altLang="en-US" smtClean="0"/>
              <a:t> is a given constant value (with the appropriate units) that is a comparative value</a:t>
            </a:r>
          </a:p>
        </p:txBody>
      </p:sp>
      <p:sp>
        <p:nvSpPr>
          <p:cNvPr id="717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9-1: Set  up appropriate null and alternative hypotheses.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FE1DF7C8-CFED-4A99-87DF-A250BD5A6AD9}" type="slidenum">
              <a:rPr lang="en-US" altLang="en-US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9.6: The Cheese Spread Case</a:t>
            </a:r>
          </a:p>
        </p:txBody>
      </p:sp>
      <p:pic>
        <p:nvPicPr>
          <p:cNvPr id="3481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1870" y="3088255"/>
            <a:ext cx="5997460" cy="1554615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482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LO9-5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7BBDE83F-CAFB-4146-ABE1-0627DB1D0E06}" type="slidenum">
              <a:rPr lang="en-US" altLang="en-US">
                <a:latin typeface="Tahoma" panose="020B0604030504040204" pitchFamily="34" charset="0"/>
              </a:rPr>
              <a:pPr eaLnBrk="1" hangingPunct="1"/>
              <a:t>30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9.5 Type II Error Probabilities and Sample Size Determination</a:t>
            </a:r>
            <a:r>
              <a:rPr lang="en-US" altLang="en-US" sz="3800" dirty="0" smtClean="0"/>
              <a:t> </a:t>
            </a:r>
            <a:r>
              <a:rPr lang="en-US" altLang="en-US" sz="1800" dirty="0" smtClean="0"/>
              <a:t>(Optional)</a:t>
            </a:r>
          </a:p>
        </p:txBody>
      </p:sp>
      <p:sp>
        <p:nvSpPr>
          <p:cNvPr id="3584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Want the probability </a:t>
            </a:r>
            <a:r>
              <a:rPr lang="el-GR" altLang="en-US" dirty="0" smtClean="0"/>
              <a:t>β</a:t>
            </a:r>
            <a:r>
              <a:rPr lang="en-US" altLang="en-US" dirty="0" smtClean="0"/>
              <a:t> of not rejecting a false null hypothesis</a:t>
            </a:r>
          </a:p>
          <a:p>
            <a:pPr lvl="1" eaLnBrk="1" hangingPunct="1"/>
            <a:r>
              <a:rPr lang="en-US" altLang="en-US" dirty="0" smtClean="0"/>
              <a:t>That is, want the probability </a:t>
            </a:r>
            <a:r>
              <a:rPr lang="el-GR" altLang="en-US" dirty="0" smtClean="0"/>
              <a:t>β</a:t>
            </a:r>
            <a:r>
              <a:rPr lang="en-US" altLang="en-US" dirty="0" smtClean="0"/>
              <a:t> of committing a Type II error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1 - </a:t>
            </a:r>
            <a:r>
              <a:rPr lang="el-GR" altLang="en-US" dirty="0" smtClean="0"/>
              <a:t>β</a:t>
            </a:r>
            <a:r>
              <a:rPr lang="en-US" altLang="en-US" dirty="0" smtClean="0"/>
              <a:t> is called the power of the 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LO 9-6: Calculate Type II error probabilities and the power of a test, and determine sample size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9AFFBDBD-C4B6-4C35-9907-D8C39C42ADEA}" type="slidenum">
              <a:rPr lang="en-US" altLang="en-US">
                <a:latin typeface="Tahoma" panose="020B0604030504040204" pitchFamily="34" charset="0"/>
              </a:rPr>
              <a:pPr eaLnBrk="1" hangingPunct="1"/>
              <a:t>31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</a:t>
            </a:r>
            <a:r>
              <a:rPr lang="el-GR" altLang="en-US" smtClean="0"/>
              <a:t>β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that the sampled population is normally distributed, or that a large sample is taken</a:t>
            </a:r>
          </a:p>
          <a:p>
            <a:pPr eaLnBrk="1" hangingPunct="1"/>
            <a:r>
              <a:rPr lang="en-US" altLang="en-US" smtClean="0"/>
              <a:t>Test…</a:t>
            </a:r>
          </a:p>
          <a:p>
            <a:pPr lvl="1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µ = µ</a:t>
            </a:r>
            <a:r>
              <a:rPr lang="en-US" altLang="en-US" baseline="-25000" smtClean="0"/>
              <a:t>0</a:t>
            </a:r>
            <a:r>
              <a:rPr lang="en-US" altLang="en-US" smtClean="0"/>
              <a:t> </a:t>
            </a:r>
            <a:r>
              <a:rPr lang="en-US" altLang="en-US" noProof="1" smtClean="0"/>
              <a:t>vs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µ &lt; µ</a:t>
            </a:r>
            <a:r>
              <a:rPr lang="en-US" altLang="en-US" baseline="-25000" smtClean="0"/>
              <a:t>0</a:t>
            </a:r>
            <a:r>
              <a:rPr lang="en-US" altLang="en-US" smtClean="0"/>
              <a:t> or H</a:t>
            </a:r>
            <a:r>
              <a:rPr lang="en-US" altLang="en-US" baseline="-25000" smtClean="0"/>
              <a:t>a</a:t>
            </a:r>
            <a:r>
              <a:rPr lang="en-US" altLang="en-US" smtClean="0"/>
              <a:t>: µ &gt; µ</a:t>
            </a:r>
            <a:r>
              <a:rPr lang="en-US" altLang="en-US" baseline="-25000" smtClean="0"/>
              <a:t>0</a:t>
            </a:r>
            <a:r>
              <a:rPr lang="en-US" altLang="en-US" smtClean="0"/>
              <a:t> or H</a:t>
            </a:r>
            <a:r>
              <a:rPr lang="en-US" altLang="en-US" baseline="-25000" smtClean="0"/>
              <a:t>a</a:t>
            </a:r>
            <a:r>
              <a:rPr lang="en-US" altLang="en-US" smtClean="0"/>
              <a:t>: µ ≠ µ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Want to make the probability of a Type I error equal to </a:t>
            </a:r>
            <a:r>
              <a:rPr lang="el-GR" altLang="en-US" smtClean="0"/>
              <a:t>α</a:t>
            </a:r>
            <a:r>
              <a:rPr lang="en-US" altLang="en-US" smtClean="0"/>
              <a:t> and randomly select a sample of size n</a:t>
            </a:r>
          </a:p>
        </p:txBody>
      </p:sp>
      <p:sp>
        <p:nvSpPr>
          <p:cNvPr id="3686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LO9-6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66422835-9632-447C-A668-9BB98195AE4F}" type="slidenum">
              <a:rPr lang="en-US" altLang="en-US">
                <a:latin typeface="Tahoma" panose="020B0604030504040204" pitchFamily="34" charset="0"/>
              </a:rPr>
              <a:pPr eaLnBrk="1" hangingPunct="1"/>
              <a:t>32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Calculating </a:t>
            </a:r>
            <a:r>
              <a:rPr lang="el-GR" altLang="en-US" dirty="0" smtClean="0"/>
              <a:t>β</a:t>
            </a:r>
            <a:r>
              <a:rPr lang="en-US" altLang="en-US" dirty="0" smtClean="0"/>
              <a:t> </a:t>
            </a:r>
            <a:r>
              <a:rPr lang="en-US" altLang="en-US" sz="2100" dirty="0" smtClean="0"/>
              <a:t>Continued</a:t>
            </a:r>
            <a:endParaRPr lang="el-GR" altLang="en-US" sz="2100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891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Probability </a:t>
                </a:r>
                <a:r>
                  <a:rPr lang="el-GR" altLang="en-US" dirty="0" smtClean="0"/>
                  <a:t>β</a:t>
                </a:r>
                <a:r>
                  <a:rPr lang="en-US" altLang="en-US" dirty="0" smtClean="0"/>
                  <a:t> of a Type II error corresponding to the alternative value µ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 for µ is the area under the standard normal curve to the left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Here z* equals z</a:t>
                </a:r>
                <a:r>
                  <a:rPr lang="el-GR" altLang="en-US" baseline="-25000" dirty="0" smtClean="0"/>
                  <a:t>α</a:t>
                </a:r>
                <a:r>
                  <a:rPr lang="en-US" altLang="en-US" dirty="0" smtClean="0"/>
                  <a:t> if the alternative hypothesis is one-sided (µ &lt; µ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or µ &gt; µ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)</a:t>
                </a:r>
              </a:p>
              <a:p>
                <a:pPr eaLnBrk="1" hangingPunct="1"/>
                <a:r>
                  <a:rPr lang="en-US" altLang="en-US" dirty="0" smtClean="0"/>
                  <a:t>Also z* ≠ z</a:t>
                </a:r>
                <a:r>
                  <a:rPr lang="el-GR" altLang="en-US" baseline="-25000" dirty="0" smtClean="0"/>
                  <a:t>α</a:t>
                </a:r>
                <a:r>
                  <a:rPr lang="en-US" altLang="en-US" baseline="-25000" dirty="0" smtClean="0"/>
                  <a:t>/2</a:t>
                </a:r>
                <a:r>
                  <a:rPr lang="en-US" altLang="en-US" dirty="0" smtClean="0"/>
                  <a:t> if the alternative hypothesis is two-sided (µ ≠ µ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)</a:t>
                </a:r>
              </a:p>
            </p:txBody>
          </p:sp>
        </mc:Choice>
        <mc:Fallback>
          <p:sp>
            <p:nvSpPr>
              <p:cNvPr id="37891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7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LO9-6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3F0DC483-A1E4-4CBF-A00B-0F194FB67BEB}" type="slidenum">
              <a:rPr lang="en-US" altLang="en-US">
                <a:latin typeface="Tahoma" panose="020B0604030504040204" pitchFamily="34" charset="0"/>
              </a:rPr>
              <a:pPr eaLnBrk="1" hangingPunct="1"/>
              <a:t>33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Size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915" name="Rectangle 1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en-US" dirty="0" smtClean="0"/>
                  <a:t>Assume the sampled population is normally distributed, or that a large sample is taken</a:t>
                </a:r>
              </a:p>
              <a:p>
                <a:pPr eaLnBrk="1" hangingPunct="1"/>
                <a:r>
                  <a:rPr lang="en-US" altLang="en-US" dirty="0" smtClean="0"/>
                  <a:t>Test 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: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= </a:t>
                </a:r>
                <a:r>
                  <a:rPr lang="el-GR" altLang="en-US" dirty="0" smtClean="0"/>
                  <a:t>μ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vs.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&lt; </a:t>
                </a:r>
                <a:r>
                  <a:rPr lang="el-GR" altLang="en-US" dirty="0" smtClean="0"/>
                  <a:t>μ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or 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&gt; </a:t>
                </a:r>
                <a:r>
                  <a:rPr lang="el-GR" altLang="en-US" dirty="0" smtClean="0"/>
                  <a:t>μ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or 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≠ </a:t>
                </a:r>
                <a:r>
                  <a:rPr lang="el-GR" altLang="en-US" dirty="0" smtClean="0"/>
                  <a:t>μ</a:t>
                </a:r>
                <a:r>
                  <a:rPr lang="en-US" altLang="en-US" baseline="-25000" dirty="0" smtClean="0"/>
                  <a:t>0</a:t>
                </a:r>
              </a:p>
              <a:p>
                <a:pPr eaLnBrk="1" hangingPunct="1"/>
                <a:r>
                  <a:rPr lang="en-US" altLang="en-US" dirty="0" smtClean="0"/>
                  <a:t>Want to make the probability of a Type I error equal to </a:t>
                </a:r>
                <a:r>
                  <a:rPr lang="el-GR" altLang="en-US" dirty="0" smtClean="0"/>
                  <a:t>α</a:t>
                </a:r>
                <a:r>
                  <a:rPr lang="en-US" altLang="en-US" dirty="0" smtClean="0"/>
                  <a:t> and the probability of a Type II error corresponding to the alternative value </a:t>
                </a:r>
                <a:r>
                  <a:rPr lang="el-GR" altLang="en-US" dirty="0" smtClean="0"/>
                  <a:t>μ</a:t>
                </a:r>
                <a:r>
                  <a:rPr lang="el-GR" altLang="en-US" baseline="-2500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dirty="0" smtClean="0"/>
                  <a:t> for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equal to </a:t>
                </a:r>
                <a:r>
                  <a:rPr lang="el-GR" altLang="en-US" dirty="0" smtClean="0"/>
                  <a:t>β</a:t>
                </a:r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Sample size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l-GR" altLang="en-US" dirty="0" smtClean="0"/>
              </a:p>
            </p:txBody>
          </p:sp>
        </mc:Choice>
        <mc:Fallback>
          <p:sp>
            <p:nvSpPr>
              <p:cNvPr id="38915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LO9-6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F6EE066D-B44E-4215-8C7B-9842387F95FF}" type="slidenum">
              <a:rPr lang="en-US" altLang="en-US">
                <a:latin typeface="Tahoma" panose="020B0604030504040204" pitchFamily="34" charset="0"/>
              </a:rPr>
              <a:pPr eaLnBrk="1" hangingPunct="1"/>
              <a:t>34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9.6 The Chi-Square Distribution </a:t>
            </a:r>
            <a:r>
              <a:rPr lang="en-US" altLang="en-US" sz="2100" dirty="0" smtClean="0"/>
              <a:t>(Optional)</a:t>
            </a:r>
          </a:p>
        </p:txBody>
      </p:sp>
      <p:sp>
        <p:nvSpPr>
          <p:cNvPr id="40963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Figures 9.9 and 9.10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9-7: Describe the properties of the chi-square distribution and use a chi-square table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096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chi-square </a:t>
            </a:r>
            <a:r>
              <a:rPr lang="en-US" altLang="en-US" smtClean="0">
                <a:sym typeface="Symbol" panose="05050102010706020507" pitchFamily="18" charset="2"/>
              </a:rPr>
              <a:t></a:t>
            </a:r>
            <a:r>
              <a:rPr lang="en-US" altLang="en-US" smtClean="0"/>
              <a:t>² distribution depends on the number of degrees of freedom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chi-square point </a:t>
            </a:r>
            <a:r>
              <a:rPr lang="en-US" altLang="en-US" smtClean="0">
                <a:sym typeface="Symbol" panose="05050102010706020507" pitchFamily="18" charset="2"/>
              </a:rPr>
              <a:t></a:t>
            </a:r>
            <a:r>
              <a:rPr lang="en-US" altLang="en-US" smtClean="0"/>
              <a:t>²</a:t>
            </a:r>
            <a:r>
              <a:rPr lang="el-GR" altLang="en-US" baseline="-25000" smtClean="0"/>
              <a:t>α</a:t>
            </a:r>
            <a:r>
              <a:rPr lang="en-US" altLang="en-US" smtClean="0"/>
              <a:t> is the point under a chi-square distribution that gives right-hand tail area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181AFECA-BAC2-41C9-90FF-F32343DB7161}" type="slidenum">
              <a:rPr lang="en-US" altLang="en-US">
                <a:latin typeface="Tahoma" panose="020B0604030504040204" pitchFamily="34" charset="0"/>
              </a:rPr>
              <a:pPr eaLnBrk="1" hangingPunct="1"/>
              <a:t>35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40967" name="Picture 10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679825"/>
            <a:ext cx="1474787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8" name="Picture 1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638" y="3787775"/>
            <a:ext cx="4448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9.7 Statistical Inference for Population Variance </a:t>
            </a:r>
            <a:r>
              <a:rPr lang="en-US" altLang="en-US" sz="2100" dirty="0" smtClean="0"/>
              <a:t>(Optional)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987" name="Rectangle 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If s</a:t>
                </a:r>
                <a:r>
                  <a:rPr lang="en-US" altLang="en-US" baseline="30000" dirty="0" smtClean="0"/>
                  <a:t>2</a:t>
                </a:r>
                <a:r>
                  <a:rPr lang="en-US" altLang="en-US" dirty="0" smtClean="0"/>
                  <a:t> is the variance of a random sample of n measurements from a normal population with variance </a:t>
                </a:r>
                <a:r>
                  <a:rPr lang="el-GR" altLang="en-US" dirty="0" smtClean="0"/>
                  <a:t>σ</a:t>
                </a:r>
                <a:r>
                  <a:rPr lang="en-US" altLang="en-US" baseline="30000" dirty="0" smtClean="0"/>
                  <a:t>2</a:t>
                </a:r>
              </a:p>
              <a:p>
                <a:pPr eaLnBrk="1" hangingPunct="1"/>
                <a:r>
                  <a:rPr lang="en-US" altLang="en-US" dirty="0" smtClean="0"/>
                  <a:t>The sampling distribution of the statistic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en-US" dirty="0" smtClean="0"/>
                  <a:t> is a chi-square distribution with (n – 1) degrees of freedom</a:t>
                </a:r>
              </a:p>
              <a:p>
                <a:pPr eaLnBrk="1" hangingPunct="1"/>
                <a:r>
                  <a:rPr lang="en-US" altLang="en-US" dirty="0" smtClean="0"/>
                  <a:t>Can calculate confidence interval and perform hypothesis testing</a:t>
                </a:r>
              </a:p>
            </p:txBody>
          </p:sp>
        </mc:Choice>
        <mc:Fallback>
          <p:sp>
            <p:nvSpPr>
              <p:cNvPr id="41987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LO 9-8: Use the chi-square distribution to make statistical inferences about population variances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9D308AE5-9123-4562-BF41-BDB1D0E56359}" type="slidenum">
              <a:rPr lang="en-US" altLang="en-US">
                <a:latin typeface="Tahoma" panose="020B0604030504040204" pitchFamily="34" charset="0"/>
              </a:rPr>
              <a:pPr eaLnBrk="1" hangingPunct="1"/>
              <a:t>36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Confidence Interval for Population Variance</a:t>
            </a:r>
          </a:p>
        </p:txBody>
      </p:sp>
      <p:pic>
        <p:nvPicPr>
          <p:cNvPr id="4301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30475" y="2190750"/>
            <a:ext cx="4184650" cy="1539875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2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LO9-8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2715C200-0116-49CC-83E1-B36DBD88A921}" type="slidenum">
              <a:rPr lang="en-US" altLang="en-US">
                <a:latin typeface="Tahoma" panose="020B0604030504040204" pitchFamily="34" charset="0"/>
              </a:rPr>
              <a:pPr eaLnBrk="1" hangingPunct="1"/>
              <a:t>37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Hypothesis Testing for Population Variance</a:t>
            </a:r>
          </a:p>
        </p:txBody>
      </p:sp>
      <p:pic>
        <p:nvPicPr>
          <p:cNvPr id="4403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158" y="1600200"/>
            <a:ext cx="6092884" cy="4530725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4035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LO9-8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E9849D5E-2406-4B9E-A682-703A51B9E7A9}" type="slidenum">
              <a:rPr lang="en-US" altLang="en-US">
                <a:latin typeface="Tahoma" panose="020B0604030504040204" pitchFamily="34" charset="0"/>
              </a:rPr>
              <a:pPr eaLnBrk="1" hangingPunct="1"/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Selecting an Appropriate Test Statistic for a Test about a Population Mean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Figure 9.13</a:t>
            </a:r>
            <a:endParaRPr lang="en-US" dirty="0"/>
          </a:p>
        </p:txBody>
      </p:sp>
      <p:pic>
        <p:nvPicPr>
          <p:cNvPr id="4506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2221" y="1600200"/>
            <a:ext cx="6456758" cy="4530725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60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513495D7-794C-46AB-BA1C-CE77AB062696}" type="slidenum">
              <a:rPr lang="en-US" altLang="en-US">
                <a:latin typeface="Tahoma" panose="020B0604030504040204" pitchFamily="34" charset="0"/>
              </a:rPr>
              <a:pPr eaLnBrk="1" hangingPunct="1"/>
              <a:t>39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Idea of a Test Statistic</a:t>
            </a:r>
          </a:p>
        </p:txBody>
      </p:sp>
      <p:pic>
        <p:nvPicPr>
          <p:cNvPr id="8195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2770188"/>
            <a:ext cx="3886200" cy="1257300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196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LO9-1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3DF4DD97-1B2B-4F5F-9B4C-3E8DC2B0ECDA}" type="slidenum">
              <a:rPr lang="en-US" altLang="en-US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I and Type II Errors</a:t>
            </a:r>
          </a:p>
        </p:txBody>
      </p:sp>
      <p:sp>
        <p:nvSpPr>
          <p:cNvPr id="9219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Table 9.1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9-2: Describe Type I and Type II errors and their probabilities.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9221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3130653"/>
            <a:ext cx="7772400" cy="1469818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2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D0C1B98D-730F-4068-9385-F8B6F829DA31}" type="slidenum">
              <a:rPr lang="en-US" altLang="en-US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Values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Low alpha gives small chance of rejecting a true H</a:t>
            </a:r>
            <a:r>
              <a:rPr lang="en-US" altLang="en-US" baseline="-25000" smtClean="0"/>
              <a:t>0</a:t>
            </a:r>
          </a:p>
          <a:p>
            <a:pPr eaLnBrk="1" hangingPunct="1"/>
            <a:r>
              <a:rPr lang="en-US" altLang="en-US" smtClean="0"/>
              <a:t>Typically, </a:t>
            </a:r>
            <a:r>
              <a:rPr lang="el-GR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 0.05</a:t>
            </a:r>
          </a:p>
          <a:p>
            <a:pPr lvl="1" eaLnBrk="1" hangingPunct="1"/>
            <a:r>
              <a:rPr lang="en-US" altLang="en-US" smtClean="0"/>
              <a:t>Strong evidence is required to reject H</a:t>
            </a:r>
            <a:r>
              <a:rPr lang="en-US" altLang="en-US" sz="2800" baseline="-25000" smtClean="0"/>
              <a:t>0</a:t>
            </a:r>
          </a:p>
          <a:p>
            <a:pPr lvl="1" eaLnBrk="1" hangingPunct="1"/>
            <a:r>
              <a:rPr lang="en-US" altLang="en-US" smtClean="0"/>
              <a:t>Usually choose </a:t>
            </a:r>
            <a:r>
              <a:rPr lang="el-GR" altLang="en-US" smtClean="0"/>
              <a:t>α</a:t>
            </a:r>
            <a:r>
              <a:rPr lang="en-US" altLang="en-US" smtClean="0"/>
              <a:t> between 0.01 and 0.05</a:t>
            </a:r>
          </a:p>
          <a:p>
            <a:pPr lvl="1" eaLnBrk="1" hangingPunct="1"/>
            <a:r>
              <a:rPr lang="el-GR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 0.01 requires very strong evidence is to reject H</a:t>
            </a:r>
            <a:r>
              <a:rPr lang="en-US" altLang="en-US" sz="2800" baseline="-25000" smtClean="0"/>
              <a:t>0</a:t>
            </a:r>
          </a:p>
          <a:p>
            <a:pPr eaLnBrk="1" hangingPunct="1"/>
            <a:r>
              <a:rPr lang="en-US" altLang="en-US" smtClean="0"/>
              <a:t>Tradeoff between </a:t>
            </a:r>
            <a:r>
              <a:rPr lang="el-GR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and </a:t>
            </a:r>
            <a:r>
              <a:rPr lang="el-GR" altLang="en-US" smtClean="0"/>
              <a:t>β</a:t>
            </a:r>
          </a:p>
          <a:p>
            <a:pPr lvl="1" eaLnBrk="1" hangingPunct="1"/>
            <a:r>
              <a:rPr lang="en-US" altLang="en-US" smtClean="0"/>
              <a:t>For fixed n, the lower </a:t>
            </a:r>
            <a:r>
              <a:rPr lang="el-GR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the higher </a:t>
            </a:r>
            <a:r>
              <a:rPr lang="el-GR" altLang="en-US" smtClean="0"/>
              <a:t>β</a:t>
            </a:r>
            <a:endParaRPr lang="en-US" altLang="en-US" smtClean="0"/>
          </a:p>
        </p:txBody>
      </p:sp>
      <p:sp>
        <p:nvSpPr>
          <p:cNvPr id="1024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LO9-2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3C5201E3-0F90-4DA8-8D93-9AACF33B6A94}" type="slidenum">
              <a:rPr lang="en-US" altLang="en-US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9.2 z Tests about a Population Mean: σ Known</a:t>
            </a:r>
          </a:p>
        </p:txBody>
      </p:sp>
      <p:sp>
        <p:nvSpPr>
          <p:cNvPr id="1126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hypotheses about a population mean using the normal distribution</a:t>
            </a:r>
          </a:p>
          <a:p>
            <a:pPr eaLnBrk="1" hangingPunct="1"/>
            <a:r>
              <a:rPr lang="en-US" altLang="en-US" smtClean="0"/>
              <a:t>Called z tests</a:t>
            </a:r>
          </a:p>
          <a:p>
            <a:pPr eaLnBrk="1" hangingPunct="1"/>
            <a:r>
              <a:rPr lang="en-US" altLang="en-US" smtClean="0"/>
              <a:t>Require that the true value of the population standard deviation </a:t>
            </a:r>
            <a:r>
              <a:rPr lang="el-GR" altLang="en-US" smtClean="0"/>
              <a:t>σ</a:t>
            </a:r>
            <a:r>
              <a:rPr lang="en-US" altLang="en-US" smtClean="0"/>
              <a:t> is known</a:t>
            </a:r>
          </a:p>
          <a:p>
            <a:pPr lvl="1" eaLnBrk="1" hangingPunct="1"/>
            <a:r>
              <a:rPr lang="en-US" altLang="en-US" smtClean="0"/>
              <a:t>In most real-world situations, </a:t>
            </a:r>
            <a:r>
              <a:rPr lang="el-GR" altLang="en-US" smtClean="0"/>
              <a:t>σ</a:t>
            </a:r>
            <a:r>
              <a:rPr lang="en-US" altLang="en-US" smtClean="0"/>
              <a:t> is not known</a:t>
            </a:r>
          </a:p>
          <a:p>
            <a:pPr lvl="2" eaLnBrk="1" hangingPunct="1"/>
            <a:r>
              <a:rPr lang="en-US" altLang="en-US" smtClean="0"/>
              <a:t>When </a:t>
            </a:r>
            <a:r>
              <a:rPr lang="el-GR" altLang="en-US" smtClean="0"/>
              <a:t>σ</a:t>
            </a:r>
            <a:r>
              <a:rPr lang="en-US" altLang="en-US" smtClean="0"/>
              <a:t> is unknown, test hypotheses about a population mean using the t distribution</a:t>
            </a:r>
          </a:p>
          <a:p>
            <a:pPr lvl="1" eaLnBrk="1" hangingPunct="1"/>
            <a:r>
              <a:rPr lang="en-US" altLang="en-US" smtClean="0"/>
              <a:t>Here, assume that we know </a:t>
            </a:r>
            <a:r>
              <a:rPr lang="el-GR" altLang="en-US" smtClean="0"/>
              <a:t>σ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LO 9-3: Use critical values and p-values to perform a z test about a population mean when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dirty="0">
                <a:cs typeface="Arial" pitchFamily="34" charset="0"/>
              </a:rPr>
              <a:t> is known</a:t>
            </a:r>
            <a:r>
              <a:rPr lang="en-US" dirty="0" smtClean="0">
                <a:cs typeface="Arial" pitchFamily="34" charset="0"/>
              </a:rPr>
              <a:t>.</a:t>
            </a:r>
            <a:endParaRPr lang="el-GR" dirty="0">
              <a:cs typeface="Arial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18F75F6F-BAA5-4DDE-86E3-7F74256C3215}" type="slidenum">
              <a:rPr lang="en-US" altLang="en-US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 Testing a “Greater Than”</a:t>
            </a:r>
            <a:br>
              <a:rPr lang="en-US" altLang="en-US" dirty="0" smtClean="0"/>
            </a:br>
            <a:r>
              <a:rPr lang="en-US" altLang="en-US" dirty="0" smtClean="0"/>
              <a:t>Alternative</a:t>
            </a:r>
          </a:p>
        </p:txBody>
      </p:sp>
      <p:sp>
        <p:nvSpPr>
          <p:cNvPr id="364561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State the null and alternative hypotheses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Specify the significance level alpha (</a:t>
            </a:r>
            <a:r>
              <a:rPr lang="en-US" altLang="en-US" sz="2400" dirty="0" smtClean="0">
                <a:sym typeface="Symbol" panose="05050102010706020507" pitchFamily="18" charset="2"/>
              </a:rPr>
              <a:t>)</a:t>
            </a:r>
            <a:endParaRPr lang="el-GR" altLang="en-US" sz="2400" dirty="0" smtClean="0">
              <a:cs typeface="Arial" panose="020B0604020202020204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Select the test statistic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Determine the critical value rule for rejecting H</a:t>
            </a:r>
            <a:r>
              <a:rPr lang="en-US" altLang="en-US" sz="2400" baseline="-25000" dirty="0" smtClean="0"/>
              <a:t>0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Collect the sample data and calculate the value of the test statistic</a:t>
            </a:r>
          </a:p>
          <a:p>
            <a:pPr marL="876300" lvl="1" indent="-419100" eaLnBrk="1" hangingPunct="1"/>
            <a:r>
              <a:rPr lang="en-US" altLang="en-US" sz="2200" dirty="0" smtClean="0"/>
              <a:t>Decide whether to reject H</a:t>
            </a:r>
            <a:r>
              <a:rPr lang="en-US" altLang="en-US" sz="2200" baseline="-25000" dirty="0" smtClean="0"/>
              <a:t>0</a:t>
            </a:r>
            <a:r>
              <a:rPr lang="en-US" altLang="en-US" sz="2200" dirty="0" smtClean="0"/>
              <a:t> by using the test statistic and the critical value rule</a:t>
            </a:r>
          </a:p>
          <a:p>
            <a:pPr marL="876300" lvl="1" indent="-419100" eaLnBrk="1" hangingPunct="1"/>
            <a:r>
              <a:rPr lang="en-US" altLang="en-US" sz="2200" dirty="0" smtClean="0"/>
              <a:t>Interpret the statistical results in managerial terms and assess their practical importance</a:t>
            </a:r>
          </a:p>
        </p:txBody>
      </p:sp>
      <p:sp>
        <p:nvSpPr>
          <p:cNvPr id="1229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1587773A-A338-44DA-A2F8-64A6528EF78E}" type="slidenum">
              <a:rPr lang="en-US" altLang="en-US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 Testing a “Greater Than”</a:t>
            </a:r>
            <a:br>
              <a:rPr lang="en-US" altLang="en-US" dirty="0" smtClean="0"/>
            </a:br>
            <a:r>
              <a:rPr lang="en-US" altLang="en-US" dirty="0" smtClean="0"/>
              <a:t>Alternative in Trash Bag Case #1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State the null and alternative hypotheses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</a:t>
            </a:r>
            <a:r>
              <a:rPr lang="en-US" altLang="en-US" smtClean="0"/>
              <a:t> 50</a:t>
            </a:r>
            <a:br>
              <a:rPr lang="en-US" altLang="en-US" smtClean="0"/>
            </a:br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</a:t>
            </a:r>
            <a:r>
              <a:rPr lang="en-US" altLang="en-US" smtClean="0"/>
              <a:t> &gt; 50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Specify the significance level </a:t>
            </a:r>
            <a:r>
              <a:rPr lang="el-GR" altLang="en-US" smtClean="0">
                <a:cs typeface="Arial" panose="020B0604020202020204" pitchFamily="34" charset="0"/>
              </a:rPr>
              <a:t>α</a:t>
            </a:r>
            <a:r>
              <a:rPr lang="en-US" altLang="en-US" smtClean="0"/>
              <a:t> = 0.05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Select the test statistic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LO9-3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9-</a:t>
            </a:r>
            <a:fld id="{EDD60B85-ACBE-42C0-96A8-E6D9C3F33C6A}" type="slidenum">
              <a:rPr lang="en-US" altLang="en-US">
                <a:latin typeface="Tahoma" panose="020B0604030504040204" pitchFamily="34" charset="0"/>
              </a:rPr>
              <a:pPr eaLnBrk="1" hangingPunct="1"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1771650" y="4311650"/>
          <a:ext cx="4241800" cy="1179513"/>
        </p:xfrm>
        <a:graphic>
          <a:graphicData uri="http://schemas.openxmlformats.org/presentationml/2006/ole">
            <p:oleObj spid="_x0000_s13328" name="Equation" r:id="rId4" imgW="1040948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werman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owerman" id="{C55A6E96-97D6-49AC-8545-FC08391C6D21}" vid="{365A2C62-564D-4198-8366-5C3CABB71C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Bowerman</Template>
  <TotalTime>10663</TotalTime>
  <Words>1404</Words>
  <Application>Microsoft Office PowerPoint</Application>
  <PresentationFormat>如螢幕大小 (4:3)</PresentationFormat>
  <Paragraphs>268</Paragraphs>
  <Slides>39</Slides>
  <Notes>39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Arial</vt:lpstr>
      <vt:lpstr>新細明體</vt:lpstr>
      <vt:lpstr>Times New Roman</vt:lpstr>
      <vt:lpstr>Wingdings</vt:lpstr>
      <vt:lpstr>Tahoma</vt:lpstr>
      <vt:lpstr>Symbol</vt:lpstr>
      <vt:lpstr>Times</vt:lpstr>
      <vt:lpstr>Book Antiqua</vt:lpstr>
      <vt:lpstr>Bowerman</vt:lpstr>
      <vt:lpstr>Equation</vt:lpstr>
      <vt:lpstr>Chapter 9</vt:lpstr>
      <vt:lpstr>Chapter Outline</vt:lpstr>
      <vt:lpstr>9.1 Null and Alternative Hypotheses and Errors in Hypothesis Testing</vt:lpstr>
      <vt:lpstr>The Idea of a Test Statistic</vt:lpstr>
      <vt:lpstr>Type I and Type II Errors</vt:lpstr>
      <vt:lpstr>Typical Values</vt:lpstr>
      <vt:lpstr>9.2 z Tests about a Population Mean: σ Known</vt:lpstr>
      <vt:lpstr>Steps in Testing a “Greater Than” Alternative</vt:lpstr>
      <vt:lpstr>Steps in Testing a “Greater Than” Alternative in Trash Bag Case #1</vt:lpstr>
      <vt:lpstr>Steps in Testing a “Greater Than” Alternative in Trash Bag Case #2</vt:lpstr>
      <vt:lpstr>Steps in Testing a “Greater Than” Alternative in Trash Bag Case #3</vt:lpstr>
      <vt:lpstr>Steps in Testing a “Greater Than” Alternative in Trash Bag Case #4</vt:lpstr>
      <vt:lpstr>Effect of α</vt:lpstr>
      <vt:lpstr>The p-Value</vt:lpstr>
      <vt:lpstr>Steps Using a p-value to Test a “Greater Than” Alternative</vt:lpstr>
      <vt:lpstr>Steps in Testing a “Less Than” Alternative in Payment Time Case #1</vt:lpstr>
      <vt:lpstr>Steps in Testing a “Less Than” Alternative in Payment Time Case #2</vt:lpstr>
      <vt:lpstr>Steps in Testing a “Less Than” Alternative in Payment Time Case #3</vt:lpstr>
      <vt:lpstr>Steps Using a p-value to Test a “Less Than” Alternative</vt:lpstr>
      <vt:lpstr>Steps in Testing a “Not Equal To” Alternative in Valentine Day Case #1</vt:lpstr>
      <vt:lpstr>Steps in Testing a “Not Equal To” Alternative in Valentine Day Case #2</vt:lpstr>
      <vt:lpstr>Steps in Testing a “Not Equal To” Alternative in Valentine Day Case #3</vt:lpstr>
      <vt:lpstr>Steps Using a p-value to Test a “Not Equal To” Alternative</vt:lpstr>
      <vt:lpstr>Interpreting the Weight of Evidence Against the Null Hypothesis</vt:lpstr>
      <vt:lpstr>9.3 t Tests about a Population Mean: σ Unknown</vt:lpstr>
      <vt:lpstr>Defining the t Random Variable: σ Unknown</vt:lpstr>
      <vt:lpstr>Defining the t Statistic: σ Unknown</vt:lpstr>
      <vt:lpstr>t Tests about a Population Mean: σ Unknown</vt:lpstr>
      <vt:lpstr>9.4 z Tests about a Population Proportion</vt:lpstr>
      <vt:lpstr>Example 9.6: The Cheese Spread Case</vt:lpstr>
      <vt:lpstr>9.5 Type II Error Probabilities and Sample Size Determination (Optional)</vt:lpstr>
      <vt:lpstr>Calculating β</vt:lpstr>
      <vt:lpstr>Calculating β Continued</vt:lpstr>
      <vt:lpstr>Sample Size</vt:lpstr>
      <vt:lpstr>9.6 The Chi-Square Distribution (Optional)</vt:lpstr>
      <vt:lpstr>9.7 Statistical Inference for Population Variance (Optional)</vt:lpstr>
      <vt:lpstr>Confidence Interval for Population Variance</vt:lpstr>
      <vt:lpstr>Hypothesis Testing for Population Variance</vt:lpstr>
      <vt:lpstr>Selecting an Appropriate Test Statistic for a Test about a Population Mean</vt:lpstr>
    </vt:vector>
  </TitlesOfParts>
  <Manager>Wanda Zeman</Manager>
  <Company>McGraw-Hill/Irwin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Hypothesis Testing</dc:subject>
  <dc:creator>Ronny Richardson (rrichard@spsu.edu)</dc:creator>
  <dc:description>Copyright 2012 McGraw-Hill/Irwin Companies, Inc.</dc:description>
  <cp:lastModifiedBy>1286</cp:lastModifiedBy>
  <cp:revision>700</cp:revision>
  <dcterms:created xsi:type="dcterms:W3CDTF">2000-06-23T08:21:46Z</dcterms:created>
  <dcterms:modified xsi:type="dcterms:W3CDTF">2016-06-27T09:05:07Z</dcterms:modified>
</cp:coreProperties>
</file>