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9" r:id="rId3"/>
    <p:sldId id="304" r:id="rId4"/>
    <p:sldId id="305" r:id="rId5"/>
    <p:sldId id="302" r:id="rId6"/>
    <p:sldId id="258" r:id="rId7"/>
    <p:sldId id="308" r:id="rId8"/>
    <p:sldId id="259" r:id="rId9"/>
    <p:sldId id="285" r:id="rId10"/>
    <p:sldId id="286" r:id="rId11"/>
    <p:sldId id="287" r:id="rId12"/>
    <p:sldId id="288" r:id="rId13"/>
    <p:sldId id="280" r:id="rId14"/>
    <p:sldId id="293" r:id="rId15"/>
    <p:sldId id="290" r:id="rId16"/>
    <p:sldId id="291" r:id="rId17"/>
    <p:sldId id="292" r:id="rId18"/>
    <p:sldId id="289" r:id="rId19"/>
    <p:sldId id="309" r:id="rId20"/>
    <p:sldId id="310" r:id="rId21"/>
    <p:sldId id="297" r:id="rId22"/>
    <p:sldId id="307" r:id="rId23"/>
    <p:sldId id="30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4CD"/>
    <a:srgbClr val="D1E3EE"/>
    <a:srgbClr val="FFD966"/>
    <a:srgbClr val="FFFFFF"/>
    <a:srgbClr val="E7E6E6"/>
    <a:srgbClr val="E9E7E7"/>
    <a:srgbClr val="282A36"/>
    <a:srgbClr val="081B40"/>
    <a:srgbClr val="070917"/>
    <a:srgbClr val="0615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76" autoAdjust="0"/>
    <p:restoredTop sz="94660"/>
  </p:normalViewPr>
  <p:slideViewPr>
    <p:cSldViewPr snapToGrid="0">
      <p:cViewPr varScale="1">
        <p:scale>
          <a:sx n="155" d="100"/>
          <a:sy n="155" d="100"/>
        </p:scale>
        <p:origin x="116" y="700"/>
      </p:cViewPr>
      <p:guideLst/>
    </p:cSldViewPr>
  </p:slideViewPr>
  <p:notesTextViewPr>
    <p:cViewPr>
      <p:scale>
        <a:sx n="1" d="1"/>
        <a:sy n="1" d="1"/>
      </p:scale>
      <p:origin x="0" y="0"/>
    </p:cViewPr>
  </p:notesTextViewPr>
  <p:notesViewPr>
    <p:cSldViewPr snapToGrid="0">
      <p:cViewPr varScale="1">
        <p:scale>
          <a:sx n="121" d="100"/>
          <a:sy n="121" d="100"/>
        </p:scale>
        <p:origin x="41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21D2-CE24-40A4-B639-26D591DFBCF5}"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A95C0-1DD7-44A8-809D-CC03B6AEC22E}" type="slidenum">
              <a:rPr lang="en-US" smtClean="0"/>
              <a:t>‹#›</a:t>
            </a:fld>
            <a:endParaRPr lang="en-US"/>
          </a:p>
        </p:txBody>
      </p:sp>
    </p:spTree>
    <p:extLst>
      <p:ext uri="{BB962C8B-B14F-4D97-AF65-F5344CB8AC3E}">
        <p14:creationId xmlns:p14="http://schemas.microsoft.com/office/powerpoint/2010/main" val="1219201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B0D3-FD28-49A1-A1F7-54A831F42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BA00D1-2DA7-465C-935C-A0D021518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6C0BC4-2A65-4A99-8EF5-01186090DE35}"/>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5" name="Footer Placeholder 4">
            <a:extLst>
              <a:ext uri="{FF2B5EF4-FFF2-40B4-BE49-F238E27FC236}">
                <a16:creationId xmlns:a16="http://schemas.microsoft.com/office/drawing/2014/main" id="{2329D431-DCFA-4514-A9F7-FAB55E3ED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39F5A-7581-462D-A406-610537B47F19}"/>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7229504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E738F-1FF3-4A4E-BAB9-A4E50FDF41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77D57F-D088-49B8-91FF-F7EC777D2D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FF32C-7179-4DBB-88AF-F68CEE3C49B1}"/>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5" name="Footer Placeholder 4">
            <a:extLst>
              <a:ext uri="{FF2B5EF4-FFF2-40B4-BE49-F238E27FC236}">
                <a16:creationId xmlns:a16="http://schemas.microsoft.com/office/drawing/2014/main" id="{7C146D19-2369-483C-B176-6CF0A8498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D22F4-FBBB-4908-85F4-9288D54AD8C6}"/>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106627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237A4-FC0E-4A68-A858-501E53CC4F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7DF398-0FF8-4A00-BEB7-EEB7FB197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680AB-0B30-4FE2-AA84-A27CF4B80097}"/>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5" name="Footer Placeholder 4">
            <a:extLst>
              <a:ext uri="{FF2B5EF4-FFF2-40B4-BE49-F238E27FC236}">
                <a16:creationId xmlns:a16="http://schemas.microsoft.com/office/drawing/2014/main" id="{7BFABFDC-E882-4FE6-9F20-50433B1F6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AF280-AA09-4892-A719-F8302ACE0E2F}"/>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408188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E30C-5257-4A02-93FA-8917E19D5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4FE8B-8FC3-444D-9852-59C6C4E8FA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6923F-A716-4386-B936-5765DB27676E}"/>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5" name="Footer Placeholder 4">
            <a:extLst>
              <a:ext uri="{FF2B5EF4-FFF2-40B4-BE49-F238E27FC236}">
                <a16:creationId xmlns:a16="http://schemas.microsoft.com/office/drawing/2014/main" id="{5899EA30-3C88-4521-B940-322B98C2D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CBD6-C626-4526-ABE6-3A46F7B7CB76}"/>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405965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E433-0397-4FF5-AB0E-B6D18FF6D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242F26-0692-47D9-8C0C-68625CD45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1C9809-B905-4308-843A-FE41EEE6A324}"/>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5" name="Footer Placeholder 4">
            <a:extLst>
              <a:ext uri="{FF2B5EF4-FFF2-40B4-BE49-F238E27FC236}">
                <a16:creationId xmlns:a16="http://schemas.microsoft.com/office/drawing/2014/main" id="{34601FCB-3573-4BDE-81FD-F2A4CAE96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37901-C6F5-46CF-83C6-C6C31D198B2B}"/>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107996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56B-27C1-4E1C-939D-E483BFB3749F}"/>
              </a:ext>
            </a:extLst>
          </p:cNvPr>
          <p:cNvSpPr>
            <a:spLocks noGrp="1"/>
          </p:cNvSpPr>
          <p:nvPr>
            <p:ph type="title"/>
          </p:nvPr>
        </p:nvSpPr>
        <p:spPr/>
        <p:txBody>
          <a:bodyPr/>
          <a:lstStyle/>
          <a:p>
            <a:r>
              <a:rPr lang="en-US" dirty="0"/>
              <a:t>Click to edit Master title style</a:t>
            </a:r>
          </a:p>
        </p:txBody>
      </p:sp>
      <p:sp>
        <p:nvSpPr>
          <p:cNvPr id="5" name="Date Placeholder 4">
            <a:extLst>
              <a:ext uri="{FF2B5EF4-FFF2-40B4-BE49-F238E27FC236}">
                <a16:creationId xmlns:a16="http://schemas.microsoft.com/office/drawing/2014/main" id="{958DA98C-5691-4400-9875-651E136AC1CF}"/>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6" name="Footer Placeholder 5">
            <a:extLst>
              <a:ext uri="{FF2B5EF4-FFF2-40B4-BE49-F238E27FC236}">
                <a16:creationId xmlns:a16="http://schemas.microsoft.com/office/drawing/2014/main" id="{ADBDC0C1-A59A-4895-B80F-7B0D02331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5256F-519A-47AD-8FE8-1FECF7C5784D}"/>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372525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E827-8A91-4301-9F2C-9C124F8E16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718674-E780-40BC-9C83-98313D2537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0DD9EF-5367-4E94-BB0E-3DE623826F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7D28AC-B313-4561-B94D-B4181A9D9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40241C-0033-486B-A68F-70DD3FF718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65162-FCC3-45FC-A480-5A7D1EBC4510}"/>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8" name="Footer Placeholder 7">
            <a:extLst>
              <a:ext uri="{FF2B5EF4-FFF2-40B4-BE49-F238E27FC236}">
                <a16:creationId xmlns:a16="http://schemas.microsoft.com/office/drawing/2014/main" id="{DFD83CBC-BF3B-48AA-9424-8D0CC38D1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136E1A-8BBC-4496-8149-E75E9A618984}"/>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93006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A51E-00FA-4FC4-84AE-2CF1BA40E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2255AE-4A09-4A6C-92DA-E286B6CB572A}"/>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4" name="Footer Placeholder 3">
            <a:extLst>
              <a:ext uri="{FF2B5EF4-FFF2-40B4-BE49-F238E27FC236}">
                <a16:creationId xmlns:a16="http://schemas.microsoft.com/office/drawing/2014/main" id="{202AEE1E-5AFC-4ABC-AC53-8CDDB1CF8D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CCED9C-D60B-4C74-ADE7-E8ECD8778685}"/>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97752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1158F-4BEF-41B2-B477-7EA9F647055B}"/>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3" name="Footer Placeholder 2">
            <a:extLst>
              <a:ext uri="{FF2B5EF4-FFF2-40B4-BE49-F238E27FC236}">
                <a16:creationId xmlns:a16="http://schemas.microsoft.com/office/drawing/2014/main" id="{639FF30E-4A17-4314-987F-BAFDEFF20C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BA0EA0-333D-4EEE-8934-1D0B338917D8}"/>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34488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FDC8-DAC1-442C-96CB-3484C2D55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A0C4C2-9EC8-40E6-BCF8-70E5018C7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CFE1D3-7260-4C94-A399-02CBBFD40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8F072-C83B-47D7-9031-B01FC31E2779}"/>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6" name="Footer Placeholder 5">
            <a:extLst>
              <a:ext uri="{FF2B5EF4-FFF2-40B4-BE49-F238E27FC236}">
                <a16:creationId xmlns:a16="http://schemas.microsoft.com/office/drawing/2014/main" id="{FD076E75-14E1-4A89-90EC-34E94610C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929B4-2641-468F-B496-84C05133D99B}"/>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240061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2355-9076-47D1-9831-169F93A5B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559084-34B2-4E1F-8C0F-F73A79E33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8ABE5-EACB-44EB-A245-C663B8C1A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E5F74-6358-4E9D-AD75-79307C3C4D25}"/>
              </a:ext>
            </a:extLst>
          </p:cNvPr>
          <p:cNvSpPr>
            <a:spLocks noGrp="1"/>
          </p:cNvSpPr>
          <p:nvPr>
            <p:ph type="dt" sz="half" idx="10"/>
          </p:nvPr>
        </p:nvSpPr>
        <p:spPr/>
        <p:txBody>
          <a:bodyPr/>
          <a:lstStyle/>
          <a:p>
            <a:fld id="{07BA6CF2-A16E-40E1-A1DE-CA59204FFD1B}" type="datetimeFigureOut">
              <a:rPr lang="en-US" smtClean="0"/>
              <a:t>11/7/2022</a:t>
            </a:fld>
            <a:endParaRPr lang="en-US"/>
          </a:p>
        </p:txBody>
      </p:sp>
      <p:sp>
        <p:nvSpPr>
          <p:cNvPr id="6" name="Footer Placeholder 5">
            <a:extLst>
              <a:ext uri="{FF2B5EF4-FFF2-40B4-BE49-F238E27FC236}">
                <a16:creationId xmlns:a16="http://schemas.microsoft.com/office/drawing/2014/main" id="{0250DB33-FD0F-46C6-ACCE-D06E6045A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6A57D-6882-4F9F-A487-CF7A602B092D}"/>
              </a:ext>
            </a:extLst>
          </p:cNvPr>
          <p:cNvSpPr>
            <a:spLocks noGrp="1"/>
          </p:cNvSpPr>
          <p:nvPr>
            <p:ph type="sldNum" sz="quarter" idx="12"/>
          </p:nvPr>
        </p:nvSpPr>
        <p:spPr/>
        <p:txBody>
          <a:bodyPr/>
          <a:lstStyle/>
          <a:p>
            <a:fld id="{50C519AA-7D57-4436-9E34-84B94111B4F8}" type="slidenum">
              <a:rPr lang="en-US" smtClean="0"/>
              <a:t>‹#›</a:t>
            </a:fld>
            <a:endParaRPr lang="en-US"/>
          </a:p>
        </p:txBody>
      </p:sp>
    </p:spTree>
    <p:extLst>
      <p:ext uri="{BB962C8B-B14F-4D97-AF65-F5344CB8AC3E}">
        <p14:creationId xmlns:p14="http://schemas.microsoft.com/office/powerpoint/2010/main" val="54945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22B3A5-EAEE-4561-B2C2-7DE6AA73B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9D002-0E6E-4678-9E1B-22EC9460E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B1F7F-C844-49B0-A359-ECE1F42F2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A6CF2-A16E-40E1-A1DE-CA59204FFD1B}" type="datetimeFigureOut">
              <a:rPr lang="en-US" smtClean="0"/>
              <a:t>11/7/2022</a:t>
            </a:fld>
            <a:endParaRPr lang="en-US"/>
          </a:p>
        </p:txBody>
      </p:sp>
      <p:sp>
        <p:nvSpPr>
          <p:cNvPr id="5" name="Footer Placeholder 4">
            <a:extLst>
              <a:ext uri="{FF2B5EF4-FFF2-40B4-BE49-F238E27FC236}">
                <a16:creationId xmlns:a16="http://schemas.microsoft.com/office/drawing/2014/main" id="{0FDC4BA1-A26E-49C2-88BC-301EB1EF38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236325-3862-48CC-AC67-44907EB5A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519AA-7D57-4436-9E34-84B94111B4F8}" type="slidenum">
              <a:rPr lang="en-US" smtClean="0"/>
              <a:t>‹#›</a:t>
            </a:fld>
            <a:endParaRPr lang="en-US"/>
          </a:p>
        </p:txBody>
      </p:sp>
    </p:spTree>
    <p:extLst>
      <p:ext uri="{BB962C8B-B14F-4D97-AF65-F5344CB8AC3E}">
        <p14:creationId xmlns:p14="http://schemas.microsoft.com/office/powerpoint/2010/main" val="373668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6BE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959D-7CBA-4A20-9854-2CA17D20F5E0}"/>
              </a:ext>
            </a:extLst>
          </p:cNvPr>
          <p:cNvSpPr>
            <a:spLocks noGrp="1"/>
          </p:cNvSpPr>
          <p:nvPr>
            <p:ph type="ctrTitle"/>
          </p:nvPr>
        </p:nvSpPr>
        <p:spPr>
          <a:xfrm>
            <a:off x="1524000" y="380639"/>
            <a:ext cx="9144000" cy="2387600"/>
          </a:xfrm>
        </p:spPr>
        <p:txBody>
          <a:bodyPr>
            <a:normAutofit fontScale="90000"/>
          </a:bodyPr>
          <a:lstStyle/>
          <a:p>
            <a:r>
              <a:rPr lang="en-US" dirty="0">
                <a:solidFill>
                  <a:srgbClr val="FFFFFF"/>
                </a:solidFill>
                <a:latin typeface="Lato Black" panose="020B0604020202020204" pitchFamily="34" charset="0"/>
                <a:ea typeface="Lato Black" panose="020B0604020202020204" pitchFamily="34" charset="0"/>
                <a:cs typeface="Lato Black" panose="020B0604020202020204" pitchFamily="34" charset="0"/>
              </a:rPr>
              <a:t>Half the Size, Twice as Awesome</a:t>
            </a:r>
            <a:br>
              <a:rPr lang="en-US" dirty="0">
                <a:solidFill>
                  <a:srgbClr val="FFFFFF"/>
                </a:solidFill>
                <a:latin typeface="Lato Black" panose="020B0604020202020204" pitchFamily="34" charset="0"/>
                <a:ea typeface="Lato Black" panose="020B0604020202020204" pitchFamily="34" charset="0"/>
                <a:cs typeface="Lato Black" panose="020B0604020202020204" pitchFamily="34" charset="0"/>
              </a:rPr>
            </a:br>
            <a:endParaRPr lang="en-US" dirty="0">
              <a:solidFill>
                <a:srgbClr val="FFFFFF"/>
              </a:solidFill>
              <a:latin typeface="Lato Black" panose="020B0604020202020204" pitchFamily="34" charset="0"/>
              <a:ea typeface="Lato Black" panose="020B0604020202020204" pitchFamily="34" charset="0"/>
              <a:cs typeface="Lato Black" panose="020B0604020202020204" pitchFamily="34" charset="0"/>
            </a:endParaRPr>
          </a:p>
        </p:txBody>
      </p:sp>
      <p:sp>
        <p:nvSpPr>
          <p:cNvPr id="3" name="Subtitle 2">
            <a:extLst>
              <a:ext uri="{FF2B5EF4-FFF2-40B4-BE49-F238E27FC236}">
                <a16:creationId xmlns:a16="http://schemas.microsoft.com/office/drawing/2014/main" id="{D3817A97-4576-41BF-8680-D9970A4C0742}"/>
              </a:ext>
            </a:extLst>
          </p:cNvPr>
          <p:cNvSpPr>
            <a:spLocks noGrp="1"/>
          </p:cNvSpPr>
          <p:nvPr>
            <p:ph type="subTitle" idx="1"/>
          </p:nvPr>
        </p:nvSpPr>
        <p:spPr>
          <a:xfrm>
            <a:off x="1524000" y="2131248"/>
            <a:ext cx="9144000" cy="1655762"/>
          </a:xfrm>
        </p:spPr>
        <p:txBody>
          <a:bodyPr/>
          <a:lstStyle/>
          <a:p>
            <a:r>
              <a:rPr lang="en-US" sz="3200" dirty="0">
                <a:solidFill>
                  <a:srgbClr val="FFFFFF"/>
                </a:solidFill>
                <a:latin typeface="+mj-lt"/>
              </a:rPr>
              <a:t>Kubernetes for All of Us</a:t>
            </a:r>
          </a:p>
          <a:p>
            <a:endParaRPr lang="en-US" dirty="0"/>
          </a:p>
        </p:txBody>
      </p:sp>
      <p:pic>
        <p:nvPicPr>
          <p:cNvPr id="13" name="Graphic 12">
            <a:extLst>
              <a:ext uri="{FF2B5EF4-FFF2-40B4-BE49-F238E27FC236}">
                <a16:creationId xmlns:a16="http://schemas.microsoft.com/office/drawing/2014/main" id="{60FCECD8-91B1-483E-B39D-9F2F5C683F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8660" y="3150019"/>
            <a:ext cx="2534680" cy="2461059"/>
          </a:xfrm>
          <a:prstGeom prst="rect">
            <a:avLst/>
          </a:prstGeom>
        </p:spPr>
      </p:pic>
      <p:cxnSp>
        <p:nvCxnSpPr>
          <p:cNvPr id="16" name="Straight Connector 15">
            <a:extLst>
              <a:ext uri="{FF2B5EF4-FFF2-40B4-BE49-F238E27FC236}">
                <a16:creationId xmlns:a16="http://schemas.microsoft.com/office/drawing/2014/main" id="{CD49E21F-74B7-497A-BC7A-00D5DD8CACCD}"/>
              </a:ext>
            </a:extLst>
          </p:cNvPr>
          <p:cNvCxnSpPr>
            <a:cxnSpLocks/>
          </p:cNvCxnSpPr>
          <p:nvPr/>
        </p:nvCxnSpPr>
        <p:spPr>
          <a:xfrm>
            <a:off x="2935357" y="2054485"/>
            <a:ext cx="643393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C28C0E-C380-4C54-95AD-383EA9026C2F}"/>
              </a:ext>
            </a:extLst>
          </p:cNvPr>
          <p:cNvSpPr txBox="1"/>
          <p:nvPr/>
        </p:nvSpPr>
        <p:spPr>
          <a:xfrm>
            <a:off x="1665281" y="5871200"/>
            <a:ext cx="8972328" cy="523220"/>
          </a:xfrm>
          <a:prstGeom prst="rect">
            <a:avLst/>
          </a:prstGeom>
          <a:noFill/>
        </p:spPr>
        <p:txBody>
          <a:bodyPr wrap="none" rtlCol="0">
            <a:spAutoFit/>
          </a:bodyPr>
          <a:lstStyle/>
          <a:p>
            <a:r>
              <a:rPr lang="en-US" sz="2800" dirty="0">
                <a:latin typeface="+mj-lt"/>
              </a:rPr>
              <a:t>https://github.com/choudeshell/techbash-k3s-workshop</a:t>
            </a:r>
          </a:p>
        </p:txBody>
      </p:sp>
    </p:spTree>
    <p:extLst>
      <p:ext uri="{BB962C8B-B14F-4D97-AF65-F5344CB8AC3E}">
        <p14:creationId xmlns:p14="http://schemas.microsoft.com/office/powerpoint/2010/main" val="983123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A3BCDF42-89CE-4EE9-AD1D-3AE14A49E288}"/>
              </a:ext>
            </a:extLst>
          </p:cNvPr>
          <p:cNvSpPr>
            <a:spLocks noGrp="1"/>
          </p:cNvSpPr>
          <p:nvPr>
            <p:ph sz="half" idx="4294967295"/>
          </p:nvPr>
        </p:nvSpPr>
        <p:spPr>
          <a:xfrm>
            <a:off x="838200" y="1825625"/>
            <a:ext cx="3203713" cy="4351338"/>
          </a:xfrm>
        </p:spPr>
        <p:txBody>
          <a:bodyPr/>
          <a:lstStyle/>
          <a:p>
            <a:pPr marL="0" indent="0">
              <a:buNone/>
            </a:pPr>
            <a:r>
              <a:rPr lang="en-US" dirty="0"/>
              <a:t>is an </a:t>
            </a:r>
            <a:r>
              <a:rPr lang="en-US" dirty="0">
                <a:solidFill>
                  <a:srgbClr val="FFFF00"/>
                </a:solidFill>
              </a:rPr>
              <a:t>open source </a:t>
            </a:r>
            <a:r>
              <a:rPr lang="en-US" dirty="0">
                <a:solidFill>
                  <a:srgbClr val="FFFFFF"/>
                </a:solidFill>
              </a:rPr>
              <a:t>container orchestration </a:t>
            </a:r>
            <a:r>
              <a:rPr lang="en-US" dirty="0"/>
              <a:t>platform that automates deploying, managing, and scaling containerized applications.</a:t>
            </a:r>
          </a:p>
        </p:txBody>
      </p:sp>
      <p:sp>
        <p:nvSpPr>
          <p:cNvPr id="4" name="TextBox 3">
            <a:extLst>
              <a:ext uri="{FF2B5EF4-FFF2-40B4-BE49-F238E27FC236}">
                <a16:creationId xmlns:a16="http://schemas.microsoft.com/office/drawing/2014/main" id="{5223C162-5BC2-4AD8-A3DA-4C0616FFFDAC}"/>
              </a:ext>
            </a:extLst>
          </p:cNvPr>
          <p:cNvSpPr txBox="1"/>
          <p:nvPr/>
        </p:nvSpPr>
        <p:spPr>
          <a:xfrm>
            <a:off x="5207763" y="1922987"/>
            <a:ext cx="6757926" cy="2277547"/>
          </a:xfrm>
          <a:prstGeom prst="rect">
            <a:avLst/>
          </a:prstGeom>
          <a:noFill/>
        </p:spPr>
        <p:txBody>
          <a:bodyPr wrap="square" rtlCol="0">
            <a:spAutoFit/>
          </a:bodyPr>
          <a:lstStyle/>
          <a:p>
            <a:r>
              <a:rPr lang="en-US" sz="4000" dirty="0">
                <a:latin typeface="+mj-lt"/>
              </a:rPr>
              <a:t>Apache License 2.0</a:t>
            </a:r>
          </a:p>
          <a:p>
            <a:r>
              <a:rPr lang="en-US" sz="2800" dirty="0">
                <a:latin typeface="+mj-lt"/>
              </a:rPr>
              <a:t>Commercial use</a:t>
            </a:r>
          </a:p>
          <a:p>
            <a:r>
              <a:rPr lang="en-US" sz="2800" dirty="0">
                <a:latin typeface="+mj-lt"/>
              </a:rPr>
              <a:t>Modification</a:t>
            </a:r>
          </a:p>
          <a:p>
            <a:r>
              <a:rPr lang="en-US" sz="2800" dirty="0">
                <a:latin typeface="+mj-lt"/>
              </a:rPr>
              <a:t>Distribution</a:t>
            </a:r>
          </a:p>
          <a:p>
            <a:endParaRPr lang="en-US" dirty="0"/>
          </a:p>
        </p:txBody>
      </p:sp>
    </p:spTree>
    <p:extLst>
      <p:ext uri="{BB962C8B-B14F-4D97-AF65-F5344CB8AC3E}">
        <p14:creationId xmlns:p14="http://schemas.microsoft.com/office/powerpoint/2010/main" val="292544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A3BCDF42-89CE-4EE9-AD1D-3AE14A49E288}"/>
              </a:ext>
            </a:extLst>
          </p:cNvPr>
          <p:cNvSpPr>
            <a:spLocks noGrp="1"/>
          </p:cNvSpPr>
          <p:nvPr>
            <p:ph sz="half" idx="4294967295"/>
          </p:nvPr>
        </p:nvSpPr>
        <p:spPr>
          <a:xfrm>
            <a:off x="838200" y="1825625"/>
            <a:ext cx="3203713" cy="4351338"/>
          </a:xfrm>
        </p:spPr>
        <p:txBody>
          <a:bodyPr/>
          <a:lstStyle/>
          <a:p>
            <a:pPr marL="0" indent="0">
              <a:buNone/>
            </a:pPr>
            <a:r>
              <a:rPr lang="en-US" dirty="0"/>
              <a:t>is an </a:t>
            </a:r>
            <a:r>
              <a:rPr lang="en-US" dirty="0">
                <a:solidFill>
                  <a:srgbClr val="FFFFFF"/>
                </a:solidFill>
              </a:rPr>
              <a:t>open source </a:t>
            </a:r>
            <a:r>
              <a:rPr lang="en-US" dirty="0">
                <a:solidFill>
                  <a:srgbClr val="FFFF00"/>
                </a:solidFill>
              </a:rPr>
              <a:t>container </a:t>
            </a:r>
            <a:r>
              <a:rPr lang="en-US" dirty="0">
                <a:solidFill>
                  <a:srgbClr val="FFFFFF"/>
                </a:solidFill>
              </a:rPr>
              <a:t>orchestration</a:t>
            </a:r>
            <a:r>
              <a:rPr lang="en-US" dirty="0">
                <a:solidFill>
                  <a:srgbClr val="FFFF00"/>
                </a:solidFill>
              </a:rPr>
              <a:t> </a:t>
            </a:r>
            <a:r>
              <a:rPr lang="en-US" dirty="0"/>
              <a:t>platform that automates deploying, managing, and scaling containerized applications.</a:t>
            </a:r>
          </a:p>
        </p:txBody>
      </p:sp>
      <p:sp>
        <p:nvSpPr>
          <p:cNvPr id="4" name="TextBox 3">
            <a:extLst>
              <a:ext uri="{FF2B5EF4-FFF2-40B4-BE49-F238E27FC236}">
                <a16:creationId xmlns:a16="http://schemas.microsoft.com/office/drawing/2014/main" id="{5223C162-5BC2-4AD8-A3DA-4C0616FFFDAC}"/>
              </a:ext>
            </a:extLst>
          </p:cNvPr>
          <p:cNvSpPr txBox="1"/>
          <p:nvPr/>
        </p:nvSpPr>
        <p:spPr>
          <a:xfrm>
            <a:off x="5207763" y="1922987"/>
            <a:ext cx="6757926" cy="1938992"/>
          </a:xfrm>
          <a:prstGeom prst="rect">
            <a:avLst/>
          </a:prstGeom>
          <a:noFill/>
        </p:spPr>
        <p:txBody>
          <a:bodyPr wrap="square" rtlCol="0">
            <a:spAutoFit/>
          </a:bodyPr>
          <a:lstStyle/>
          <a:p>
            <a:r>
              <a:rPr lang="en-US" sz="4000" dirty="0">
                <a:latin typeface="+mj-lt"/>
              </a:rPr>
              <a:t>lightweight packages of your application code together with dependencies</a:t>
            </a:r>
            <a:endParaRPr lang="en-US" dirty="0"/>
          </a:p>
        </p:txBody>
      </p:sp>
    </p:spTree>
    <p:extLst>
      <p:ext uri="{BB962C8B-B14F-4D97-AF65-F5344CB8AC3E}">
        <p14:creationId xmlns:p14="http://schemas.microsoft.com/office/powerpoint/2010/main" val="149231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A3BCDF42-89CE-4EE9-AD1D-3AE14A49E288}"/>
              </a:ext>
            </a:extLst>
          </p:cNvPr>
          <p:cNvSpPr>
            <a:spLocks noGrp="1"/>
          </p:cNvSpPr>
          <p:nvPr>
            <p:ph sz="half" idx="4294967295"/>
          </p:nvPr>
        </p:nvSpPr>
        <p:spPr>
          <a:xfrm>
            <a:off x="838200" y="1825625"/>
            <a:ext cx="3203713" cy="4351338"/>
          </a:xfrm>
        </p:spPr>
        <p:txBody>
          <a:bodyPr/>
          <a:lstStyle/>
          <a:p>
            <a:pPr marL="0" indent="0">
              <a:buNone/>
            </a:pPr>
            <a:r>
              <a:rPr lang="en-US" dirty="0"/>
              <a:t>is an </a:t>
            </a:r>
            <a:r>
              <a:rPr lang="en-US" dirty="0">
                <a:solidFill>
                  <a:srgbClr val="FFFFFF"/>
                </a:solidFill>
              </a:rPr>
              <a:t>open source container</a:t>
            </a:r>
            <a:r>
              <a:rPr lang="en-US" dirty="0">
                <a:solidFill>
                  <a:srgbClr val="FFFF00"/>
                </a:solidFill>
              </a:rPr>
              <a:t> orchestration </a:t>
            </a:r>
            <a:r>
              <a:rPr lang="en-US" dirty="0"/>
              <a:t>platform that automates deploying, managing, and scaling containerized applications.</a:t>
            </a:r>
          </a:p>
        </p:txBody>
      </p:sp>
      <p:sp>
        <p:nvSpPr>
          <p:cNvPr id="4" name="TextBox 3">
            <a:extLst>
              <a:ext uri="{FF2B5EF4-FFF2-40B4-BE49-F238E27FC236}">
                <a16:creationId xmlns:a16="http://schemas.microsoft.com/office/drawing/2014/main" id="{5223C162-5BC2-4AD8-A3DA-4C0616FFFDAC}"/>
              </a:ext>
            </a:extLst>
          </p:cNvPr>
          <p:cNvSpPr txBox="1"/>
          <p:nvPr/>
        </p:nvSpPr>
        <p:spPr>
          <a:xfrm>
            <a:off x="5207763" y="1922987"/>
            <a:ext cx="6757926" cy="1323439"/>
          </a:xfrm>
          <a:prstGeom prst="rect">
            <a:avLst/>
          </a:prstGeom>
          <a:noFill/>
        </p:spPr>
        <p:txBody>
          <a:bodyPr wrap="square" rtlCol="0">
            <a:spAutoFit/>
          </a:bodyPr>
          <a:lstStyle/>
          <a:p>
            <a:r>
              <a:rPr lang="en-US" sz="4000" dirty="0">
                <a:latin typeface="+mj-lt"/>
              </a:rPr>
              <a:t>automation of the </a:t>
            </a:r>
          </a:p>
          <a:p>
            <a:r>
              <a:rPr lang="en-US" sz="4000" dirty="0">
                <a:latin typeface="+mj-lt"/>
              </a:rPr>
              <a:t>operational effort</a:t>
            </a:r>
            <a:endParaRPr lang="en-US" dirty="0"/>
          </a:p>
        </p:txBody>
      </p:sp>
    </p:spTree>
    <p:extLst>
      <p:ext uri="{BB962C8B-B14F-4D97-AF65-F5344CB8AC3E}">
        <p14:creationId xmlns:p14="http://schemas.microsoft.com/office/powerpoint/2010/main" val="20806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9541872-ED4C-412B-A36D-1BB3AF173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5"/>
            <a:ext cx="12192000" cy="810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12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a:xfrm>
            <a:off x="909765" y="2663918"/>
            <a:ext cx="10515600" cy="1325563"/>
          </a:xfrm>
        </p:spPr>
        <p:txBody>
          <a:bodyPr/>
          <a:lstStyle/>
          <a:p>
            <a:pPr algn="ctr"/>
            <a:r>
              <a:rPr lang="en-US" dirty="0"/>
              <a:t>What is K3s?</a:t>
            </a:r>
          </a:p>
        </p:txBody>
      </p:sp>
    </p:spTree>
    <p:extLst>
      <p:ext uri="{BB962C8B-B14F-4D97-AF65-F5344CB8AC3E}">
        <p14:creationId xmlns:p14="http://schemas.microsoft.com/office/powerpoint/2010/main" val="292410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p:txBody>
          <a:bodyPr/>
          <a:lstStyle/>
          <a:p>
            <a:r>
              <a:rPr lang="en-US" dirty="0"/>
              <a:t>K3s</a:t>
            </a:r>
          </a:p>
        </p:txBody>
      </p:sp>
      <p:sp>
        <p:nvSpPr>
          <p:cNvPr id="3" name="Content Placeholder 2">
            <a:extLst>
              <a:ext uri="{FF2B5EF4-FFF2-40B4-BE49-F238E27FC236}">
                <a16:creationId xmlns:a16="http://schemas.microsoft.com/office/drawing/2014/main" id="{A3BCDF42-89CE-4EE9-AD1D-3AE14A49E288}"/>
              </a:ext>
            </a:extLst>
          </p:cNvPr>
          <p:cNvSpPr>
            <a:spLocks noGrp="1"/>
          </p:cNvSpPr>
          <p:nvPr>
            <p:ph sz="half" idx="4294967295"/>
          </p:nvPr>
        </p:nvSpPr>
        <p:spPr>
          <a:xfrm>
            <a:off x="838200" y="1825625"/>
            <a:ext cx="3203713" cy="4351338"/>
          </a:xfrm>
        </p:spPr>
        <p:txBody>
          <a:bodyPr/>
          <a:lstStyle/>
          <a:p>
            <a:pPr marL="0" indent="0">
              <a:buNone/>
            </a:pPr>
            <a:r>
              <a:rPr lang="en-US" dirty="0"/>
              <a:t>is a certified distribution of Kubernetes </a:t>
            </a:r>
          </a:p>
        </p:txBody>
      </p:sp>
    </p:spTree>
    <p:extLst>
      <p:ext uri="{BB962C8B-B14F-4D97-AF65-F5344CB8AC3E}">
        <p14:creationId xmlns:p14="http://schemas.microsoft.com/office/powerpoint/2010/main" val="306905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p:txBody>
          <a:bodyPr/>
          <a:lstStyle/>
          <a:p>
            <a:r>
              <a:rPr lang="en-US" dirty="0"/>
              <a:t>K3s</a:t>
            </a:r>
          </a:p>
        </p:txBody>
      </p:sp>
      <p:sp>
        <p:nvSpPr>
          <p:cNvPr id="3" name="Content Placeholder 2">
            <a:extLst>
              <a:ext uri="{FF2B5EF4-FFF2-40B4-BE49-F238E27FC236}">
                <a16:creationId xmlns:a16="http://schemas.microsoft.com/office/drawing/2014/main" id="{A3BCDF42-89CE-4EE9-AD1D-3AE14A49E288}"/>
              </a:ext>
            </a:extLst>
          </p:cNvPr>
          <p:cNvSpPr>
            <a:spLocks noGrp="1"/>
          </p:cNvSpPr>
          <p:nvPr>
            <p:ph sz="half" idx="4294967295"/>
          </p:nvPr>
        </p:nvSpPr>
        <p:spPr>
          <a:xfrm>
            <a:off x="838200" y="1825625"/>
            <a:ext cx="3203713" cy="4351338"/>
          </a:xfrm>
        </p:spPr>
        <p:txBody>
          <a:bodyPr/>
          <a:lstStyle/>
          <a:p>
            <a:pPr marL="0" indent="0">
              <a:buNone/>
            </a:pPr>
            <a:r>
              <a:rPr lang="en-US" dirty="0"/>
              <a:t>is a </a:t>
            </a:r>
            <a:r>
              <a:rPr lang="en-US" dirty="0">
                <a:solidFill>
                  <a:srgbClr val="FFFF00"/>
                </a:solidFill>
              </a:rPr>
              <a:t>certified distribution </a:t>
            </a:r>
            <a:r>
              <a:rPr lang="en-US" dirty="0"/>
              <a:t>of Kubernetes </a:t>
            </a:r>
          </a:p>
        </p:txBody>
      </p:sp>
      <p:sp>
        <p:nvSpPr>
          <p:cNvPr id="4" name="TextBox 3">
            <a:extLst>
              <a:ext uri="{FF2B5EF4-FFF2-40B4-BE49-F238E27FC236}">
                <a16:creationId xmlns:a16="http://schemas.microsoft.com/office/drawing/2014/main" id="{660AED44-B90C-4254-80B6-B3CDD504B6BC}"/>
              </a:ext>
            </a:extLst>
          </p:cNvPr>
          <p:cNvSpPr txBox="1"/>
          <p:nvPr/>
        </p:nvSpPr>
        <p:spPr>
          <a:xfrm>
            <a:off x="5207763" y="1922987"/>
            <a:ext cx="6757926" cy="2554545"/>
          </a:xfrm>
          <a:prstGeom prst="rect">
            <a:avLst/>
          </a:prstGeom>
          <a:noFill/>
        </p:spPr>
        <p:txBody>
          <a:bodyPr wrap="square" rtlCol="0">
            <a:spAutoFit/>
          </a:bodyPr>
          <a:lstStyle/>
          <a:p>
            <a:r>
              <a:rPr lang="en-US" sz="4000" dirty="0">
                <a:latin typeface="+mj-lt"/>
              </a:rPr>
              <a:t>Cloud Native Computing Foundation (CNCF) serves as the vendor-neutral umbrella organization</a:t>
            </a:r>
            <a:endParaRPr lang="en-US" dirty="0"/>
          </a:p>
        </p:txBody>
      </p:sp>
    </p:spTree>
    <p:extLst>
      <p:ext uri="{BB962C8B-B14F-4D97-AF65-F5344CB8AC3E}">
        <p14:creationId xmlns:p14="http://schemas.microsoft.com/office/powerpoint/2010/main" val="373264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p:txBody>
          <a:bodyPr/>
          <a:lstStyle/>
          <a:p>
            <a:r>
              <a:rPr lang="en-US" dirty="0"/>
              <a:t>K3s</a:t>
            </a:r>
          </a:p>
        </p:txBody>
      </p:sp>
      <p:sp>
        <p:nvSpPr>
          <p:cNvPr id="3" name="Content Placeholder 2">
            <a:extLst>
              <a:ext uri="{FF2B5EF4-FFF2-40B4-BE49-F238E27FC236}">
                <a16:creationId xmlns:a16="http://schemas.microsoft.com/office/drawing/2014/main" id="{A3BCDF42-89CE-4EE9-AD1D-3AE14A49E288}"/>
              </a:ext>
            </a:extLst>
          </p:cNvPr>
          <p:cNvSpPr>
            <a:spLocks noGrp="1"/>
          </p:cNvSpPr>
          <p:nvPr>
            <p:ph sz="half" idx="4294967295"/>
          </p:nvPr>
        </p:nvSpPr>
        <p:spPr>
          <a:xfrm>
            <a:off x="838200" y="1825625"/>
            <a:ext cx="3203713" cy="4351338"/>
          </a:xfrm>
        </p:spPr>
        <p:txBody>
          <a:bodyPr/>
          <a:lstStyle/>
          <a:p>
            <a:pPr marL="0" indent="0">
              <a:buNone/>
            </a:pPr>
            <a:r>
              <a:rPr lang="en-US" dirty="0"/>
              <a:t>is a </a:t>
            </a:r>
            <a:r>
              <a:rPr lang="en-US" dirty="0">
                <a:solidFill>
                  <a:srgbClr val="FFFF00"/>
                </a:solidFill>
              </a:rPr>
              <a:t>certified distribution </a:t>
            </a:r>
            <a:r>
              <a:rPr lang="en-US" dirty="0"/>
              <a:t>of Kubernetes </a:t>
            </a:r>
          </a:p>
        </p:txBody>
      </p:sp>
      <p:sp>
        <p:nvSpPr>
          <p:cNvPr id="4" name="TextBox 3">
            <a:extLst>
              <a:ext uri="{FF2B5EF4-FFF2-40B4-BE49-F238E27FC236}">
                <a16:creationId xmlns:a16="http://schemas.microsoft.com/office/drawing/2014/main" id="{660AED44-B90C-4254-80B6-B3CDD504B6BC}"/>
              </a:ext>
            </a:extLst>
          </p:cNvPr>
          <p:cNvSpPr txBox="1"/>
          <p:nvPr/>
        </p:nvSpPr>
        <p:spPr>
          <a:xfrm>
            <a:off x="5113576" y="1506994"/>
            <a:ext cx="6757926" cy="4570482"/>
          </a:xfrm>
          <a:prstGeom prst="rect">
            <a:avLst/>
          </a:prstGeom>
          <a:noFill/>
        </p:spPr>
        <p:txBody>
          <a:bodyPr wrap="square" rtlCol="0">
            <a:spAutoFit/>
          </a:bodyPr>
          <a:lstStyle/>
          <a:p>
            <a:r>
              <a:rPr lang="en-US" sz="2000" b="1" dirty="0">
                <a:latin typeface="+mj-lt"/>
              </a:rPr>
              <a:t>Consistency</a:t>
            </a:r>
            <a:r>
              <a:rPr lang="en-US" sz="2000" dirty="0">
                <a:latin typeface="+mj-lt"/>
              </a:rPr>
              <a:t>: Users want consistency when interacting with any installation of Kubernetes.</a:t>
            </a:r>
          </a:p>
          <a:p>
            <a:endParaRPr lang="en-US" sz="2000" dirty="0">
              <a:latin typeface="+mj-lt"/>
            </a:endParaRPr>
          </a:p>
          <a:p>
            <a:r>
              <a:rPr lang="en-US" sz="2000" b="1" dirty="0">
                <a:latin typeface="+mj-lt"/>
              </a:rPr>
              <a:t>Timely updates</a:t>
            </a:r>
            <a:r>
              <a:rPr lang="en-US" sz="2000" dirty="0">
                <a:latin typeface="+mj-lt"/>
              </a:rPr>
              <a:t>: To remain certified, vendors need to provide the latest version of Kubernetes yearly or more frequently, so you can be sure that you’ll always have access to the latest features the community has been working hard to deliver.</a:t>
            </a:r>
          </a:p>
          <a:p>
            <a:endParaRPr lang="en-US" sz="2000" dirty="0">
              <a:latin typeface="+mj-lt"/>
            </a:endParaRPr>
          </a:p>
          <a:p>
            <a:r>
              <a:rPr lang="en-US" sz="2000" b="1" dirty="0">
                <a:latin typeface="+mj-lt"/>
              </a:rPr>
              <a:t>Confirmability</a:t>
            </a:r>
            <a:r>
              <a:rPr lang="en-US" sz="2000" dirty="0">
                <a:latin typeface="+mj-lt"/>
              </a:rPr>
              <a:t>: Any end user can confirm that their distribution or platform remains conformant by running the identical open source conformance application that was used to certify.</a:t>
            </a:r>
          </a:p>
          <a:p>
            <a:endParaRPr lang="en-US" sz="2000" dirty="0">
              <a:latin typeface="+mj-lt"/>
            </a:endParaRPr>
          </a:p>
          <a:p>
            <a:r>
              <a:rPr lang="en-US" sz="1100" dirty="0">
                <a:latin typeface="+mj-lt"/>
              </a:rPr>
              <a:t>ref: https://www.cncf.io/certification/software-conformance/</a:t>
            </a:r>
            <a:endParaRPr lang="en-US" sz="1100" dirty="0"/>
          </a:p>
        </p:txBody>
      </p:sp>
    </p:spTree>
    <p:extLst>
      <p:ext uri="{BB962C8B-B14F-4D97-AF65-F5344CB8AC3E}">
        <p14:creationId xmlns:p14="http://schemas.microsoft.com/office/powerpoint/2010/main" val="33353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a:xfrm>
            <a:off x="1010876" y="2672710"/>
            <a:ext cx="10515600" cy="1325563"/>
          </a:xfrm>
        </p:spPr>
        <p:txBody>
          <a:bodyPr/>
          <a:lstStyle/>
          <a:p>
            <a:pPr algn="ctr"/>
            <a:r>
              <a:rPr lang="en-US" dirty="0"/>
              <a:t>Is Kubernetes complex and difficult?</a:t>
            </a:r>
          </a:p>
        </p:txBody>
      </p:sp>
    </p:spTree>
    <p:extLst>
      <p:ext uri="{BB962C8B-B14F-4D97-AF65-F5344CB8AC3E}">
        <p14:creationId xmlns:p14="http://schemas.microsoft.com/office/powerpoint/2010/main" val="276749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1E3EE"/>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742F46-956C-1A8A-9F7A-A0E162FAD8EE}"/>
              </a:ext>
            </a:extLst>
          </p:cNvPr>
          <p:cNvPicPr>
            <a:picLocks noChangeAspect="1"/>
          </p:cNvPicPr>
          <p:nvPr/>
        </p:nvPicPr>
        <p:blipFill>
          <a:blip r:embed="rId2"/>
          <a:stretch>
            <a:fillRect/>
          </a:stretch>
        </p:blipFill>
        <p:spPr>
          <a:xfrm>
            <a:off x="1379763" y="1141454"/>
            <a:ext cx="9236529" cy="4302651"/>
          </a:xfrm>
          <a:prstGeom prst="rect">
            <a:avLst/>
          </a:prstGeom>
        </p:spPr>
      </p:pic>
    </p:spTree>
    <p:extLst>
      <p:ext uri="{BB962C8B-B14F-4D97-AF65-F5344CB8AC3E}">
        <p14:creationId xmlns:p14="http://schemas.microsoft.com/office/powerpoint/2010/main" val="68788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558A6B-A0EE-42FA-A77E-B06289245F6B}"/>
              </a:ext>
            </a:extLst>
          </p:cNvPr>
          <p:cNvSpPr>
            <a:spLocks noGrp="1"/>
          </p:cNvSpPr>
          <p:nvPr>
            <p:ph type="title"/>
          </p:nvPr>
        </p:nvSpPr>
        <p:spPr/>
        <p:txBody>
          <a:bodyPr/>
          <a:lstStyle/>
          <a:p>
            <a:r>
              <a:rPr lang="en-US" dirty="0"/>
              <a:t>The Plan.</a:t>
            </a:r>
          </a:p>
        </p:txBody>
      </p:sp>
      <p:sp>
        <p:nvSpPr>
          <p:cNvPr id="5" name="Content Placeholder 4">
            <a:extLst>
              <a:ext uri="{FF2B5EF4-FFF2-40B4-BE49-F238E27FC236}">
                <a16:creationId xmlns:a16="http://schemas.microsoft.com/office/drawing/2014/main" id="{14A2BBA7-5611-4978-B874-83AFC72CC73B}"/>
              </a:ext>
            </a:extLst>
          </p:cNvPr>
          <p:cNvSpPr>
            <a:spLocks noGrp="1"/>
          </p:cNvSpPr>
          <p:nvPr>
            <p:ph sz="half" idx="4294967295"/>
          </p:nvPr>
        </p:nvSpPr>
        <p:spPr>
          <a:xfrm>
            <a:off x="838200" y="1825625"/>
            <a:ext cx="5181600" cy="4351338"/>
          </a:xfrm>
        </p:spPr>
        <p:txBody>
          <a:bodyPr/>
          <a:lstStyle/>
          <a:p>
            <a:pPr marL="0" indent="0">
              <a:buNone/>
            </a:pPr>
            <a:r>
              <a:rPr lang="en-US" dirty="0"/>
              <a:t>Learn K8s with K3s…</a:t>
            </a:r>
          </a:p>
          <a:p>
            <a:r>
              <a:rPr lang="en-US" sz="2400" dirty="0"/>
              <a:t>resources</a:t>
            </a:r>
          </a:p>
          <a:p>
            <a:r>
              <a:rPr lang="en-US" sz="2400" dirty="0"/>
              <a:t>tooling</a:t>
            </a:r>
          </a:p>
          <a:p>
            <a:r>
              <a:rPr lang="en-US" sz="2400" dirty="0"/>
              <a:t>compute</a:t>
            </a:r>
          </a:p>
          <a:p>
            <a:r>
              <a:rPr lang="en-US" sz="2400" dirty="0"/>
              <a:t>storage</a:t>
            </a:r>
          </a:p>
          <a:p>
            <a:r>
              <a:rPr lang="en-US" sz="2400" dirty="0"/>
              <a:t>networking</a:t>
            </a:r>
          </a:p>
          <a:p>
            <a:endParaRPr lang="en-US" sz="2800" dirty="0"/>
          </a:p>
        </p:txBody>
      </p:sp>
      <p:sp>
        <p:nvSpPr>
          <p:cNvPr id="6" name="Content Placeholder 5">
            <a:extLst>
              <a:ext uri="{FF2B5EF4-FFF2-40B4-BE49-F238E27FC236}">
                <a16:creationId xmlns:a16="http://schemas.microsoft.com/office/drawing/2014/main" id="{8E1DE1AF-A00A-4E36-92B9-4E4EE37BD3F0}"/>
              </a:ext>
            </a:extLst>
          </p:cNvPr>
          <p:cNvSpPr>
            <a:spLocks noGrp="1"/>
          </p:cNvSpPr>
          <p:nvPr>
            <p:ph sz="half" idx="4294967295"/>
          </p:nvPr>
        </p:nvSpPr>
        <p:spPr>
          <a:xfrm>
            <a:off x="6172200" y="1825625"/>
            <a:ext cx="5181600" cy="4351338"/>
          </a:xfrm>
        </p:spPr>
        <p:txBody>
          <a:bodyPr/>
          <a:lstStyle/>
          <a:p>
            <a:pPr marL="0" indent="0">
              <a:buNone/>
            </a:pPr>
            <a:r>
              <a:rPr lang="en-US" dirty="0"/>
              <a:t>How?</a:t>
            </a:r>
          </a:p>
          <a:p>
            <a:r>
              <a:rPr lang="en-US" sz="2400" dirty="0"/>
              <a:t>doing</a:t>
            </a:r>
          </a:p>
          <a:p>
            <a:r>
              <a:rPr lang="en-US" sz="2400" dirty="0"/>
              <a:t>reading the docs</a:t>
            </a:r>
          </a:p>
          <a:p>
            <a:r>
              <a:rPr lang="en-US" sz="2400" b="1" dirty="0">
                <a:solidFill>
                  <a:schemeClr val="accent4"/>
                </a:solidFill>
              </a:rPr>
              <a:t>talking</a:t>
            </a:r>
          </a:p>
          <a:p>
            <a:endParaRPr lang="en-US" sz="2400" dirty="0"/>
          </a:p>
          <a:p>
            <a:pPr marL="0" indent="0">
              <a:buNone/>
            </a:pPr>
            <a:endParaRPr lang="en-US" sz="2400" dirty="0"/>
          </a:p>
        </p:txBody>
      </p:sp>
    </p:spTree>
    <p:extLst>
      <p:ext uri="{BB962C8B-B14F-4D97-AF65-F5344CB8AC3E}">
        <p14:creationId xmlns:p14="http://schemas.microsoft.com/office/powerpoint/2010/main" val="1967961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4CD"/>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EBEE51-BC4D-2C13-4106-602E59A2D997}"/>
              </a:ext>
            </a:extLst>
          </p:cNvPr>
          <p:cNvPicPr>
            <a:picLocks noChangeAspect="1"/>
          </p:cNvPicPr>
          <p:nvPr/>
        </p:nvPicPr>
        <p:blipFill>
          <a:blip r:embed="rId2"/>
          <a:stretch>
            <a:fillRect/>
          </a:stretch>
        </p:blipFill>
        <p:spPr>
          <a:xfrm>
            <a:off x="1162044" y="669174"/>
            <a:ext cx="9995021" cy="5604377"/>
          </a:xfrm>
          <a:prstGeom prst="rect">
            <a:avLst/>
          </a:prstGeom>
        </p:spPr>
      </p:pic>
    </p:spTree>
    <p:extLst>
      <p:ext uri="{BB962C8B-B14F-4D97-AF65-F5344CB8AC3E}">
        <p14:creationId xmlns:p14="http://schemas.microsoft.com/office/powerpoint/2010/main" val="1105850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615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79BD-FA2B-4013-B6CA-6E94A58A42ED}"/>
              </a:ext>
            </a:extLst>
          </p:cNvPr>
          <p:cNvSpPr>
            <a:spLocks noGrp="1"/>
          </p:cNvSpPr>
          <p:nvPr>
            <p:ph type="title"/>
          </p:nvPr>
        </p:nvSpPr>
        <p:spPr>
          <a:xfrm>
            <a:off x="930519" y="2229095"/>
            <a:ext cx="10515600" cy="2026383"/>
          </a:xfrm>
        </p:spPr>
        <p:txBody>
          <a:bodyPr>
            <a:normAutofit fontScale="90000"/>
          </a:bodyPr>
          <a:lstStyle/>
          <a:p>
            <a:pPr algn="ctr"/>
            <a:r>
              <a:rPr lang="en-US" dirty="0"/>
              <a:t>Let’s get started!</a:t>
            </a:r>
            <a:br>
              <a:rPr lang="en-US" dirty="0"/>
            </a:br>
            <a:br>
              <a:rPr lang="en-US" dirty="0"/>
            </a:br>
            <a:r>
              <a:rPr lang="en-US" sz="3200" dirty="0">
                <a:latin typeface="+mj-lt"/>
              </a:rPr>
              <a:t>https://github.com/choudeshell/techbash-k3s-workshop</a:t>
            </a:r>
            <a:br>
              <a:rPr lang="en-US" sz="3200" dirty="0">
                <a:latin typeface="+mj-lt"/>
              </a:rPr>
            </a:br>
            <a:endParaRPr lang="en-US" sz="3200" dirty="0"/>
          </a:p>
        </p:txBody>
      </p:sp>
    </p:spTree>
    <p:extLst>
      <p:ext uri="{BB962C8B-B14F-4D97-AF65-F5344CB8AC3E}">
        <p14:creationId xmlns:p14="http://schemas.microsoft.com/office/powerpoint/2010/main" val="395585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959D-7CBA-4A20-9854-2CA17D20F5E0}"/>
              </a:ext>
            </a:extLst>
          </p:cNvPr>
          <p:cNvSpPr>
            <a:spLocks noGrp="1"/>
          </p:cNvSpPr>
          <p:nvPr>
            <p:ph type="ctrTitle"/>
          </p:nvPr>
        </p:nvSpPr>
        <p:spPr>
          <a:xfrm>
            <a:off x="1524000" y="380639"/>
            <a:ext cx="9144000" cy="866284"/>
          </a:xfrm>
        </p:spPr>
        <p:txBody>
          <a:bodyPr>
            <a:normAutofit fontScale="90000"/>
          </a:bodyPr>
          <a:lstStyle/>
          <a:p>
            <a:r>
              <a:rPr lang="en-US" dirty="0">
                <a:solidFill>
                  <a:srgbClr val="FFFFFF"/>
                </a:solidFill>
                <a:latin typeface="Lato Black" panose="020B0604020202020204" pitchFamily="34" charset="0"/>
                <a:ea typeface="Lato Black" panose="020B0604020202020204" pitchFamily="34" charset="0"/>
                <a:cs typeface="Lato Black" panose="020B0604020202020204" pitchFamily="34" charset="0"/>
              </a:rPr>
              <a:t>Quick Feedback</a:t>
            </a:r>
          </a:p>
        </p:txBody>
      </p:sp>
      <p:sp>
        <p:nvSpPr>
          <p:cNvPr id="3" name="TextBox 2">
            <a:extLst>
              <a:ext uri="{FF2B5EF4-FFF2-40B4-BE49-F238E27FC236}">
                <a16:creationId xmlns:a16="http://schemas.microsoft.com/office/drawing/2014/main" id="{941ED143-6E44-4CD4-8B6B-62BC6ECFF9B8}"/>
              </a:ext>
            </a:extLst>
          </p:cNvPr>
          <p:cNvSpPr txBox="1"/>
          <p:nvPr/>
        </p:nvSpPr>
        <p:spPr>
          <a:xfrm>
            <a:off x="2332653" y="2644170"/>
            <a:ext cx="1875835" cy="1569660"/>
          </a:xfrm>
          <a:prstGeom prst="rect">
            <a:avLst/>
          </a:prstGeom>
          <a:noFill/>
        </p:spPr>
        <p:txBody>
          <a:bodyPr wrap="none" rtlCol="0">
            <a:spAutoFit/>
          </a:bodyPr>
          <a:lstStyle/>
          <a:p>
            <a:r>
              <a:rPr lang="en-US" sz="9600" dirty="0"/>
              <a:t>👍</a:t>
            </a:r>
          </a:p>
        </p:txBody>
      </p:sp>
      <p:sp>
        <p:nvSpPr>
          <p:cNvPr id="6" name="TextBox 5">
            <a:extLst>
              <a:ext uri="{FF2B5EF4-FFF2-40B4-BE49-F238E27FC236}">
                <a16:creationId xmlns:a16="http://schemas.microsoft.com/office/drawing/2014/main" id="{0149E6B0-8F5F-4FC4-B1B9-7D06AA731251}"/>
              </a:ext>
            </a:extLst>
          </p:cNvPr>
          <p:cNvSpPr txBox="1"/>
          <p:nvPr/>
        </p:nvSpPr>
        <p:spPr>
          <a:xfrm>
            <a:off x="7828383" y="2644170"/>
            <a:ext cx="1875835" cy="1569660"/>
          </a:xfrm>
          <a:prstGeom prst="rect">
            <a:avLst/>
          </a:prstGeom>
          <a:noFill/>
        </p:spPr>
        <p:txBody>
          <a:bodyPr wrap="none" rtlCol="0">
            <a:spAutoFit/>
          </a:bodyPr>
          <a:lstStyle/>
          <a:p>
            <a:r>
              <a:rPr lang="en-US" sz="9600" dirty="0"/>
              <a:t>👎</a:t>
            </a:r>
          </a:p>
        </p:txBody>
      </p:sp>
    </p:spTree>
    <p:extLst>
      <p:ext uri="{BB962C8B-B14F-4D97-AF65-F5344CB8AC3E}">
        <p14:creationId xmlns:p14="http://schemas.microsoft.com/office/powerpoint/2010/main" val="1389768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959D-7CBA-4A20-9854-2CA17D20F5E0}"/>
              </a:ext>
            </a:extLst>
          </p:cNvPr>
          <p:cNvSpPr>
            <a:spLocks noGrp="1"/>
          </p:cNvSpPr>
          <p:nvPr>
            <p:ph type="ctrTitle"/>
          </p:nvPr>
        </p:nvSpPr>
        <p:spPr>
          <a:xfrm>
            <a:off x="1524000" y="380639"/>
            <a:ext cx="9144000" cy="866284"/>
          </a:xfrm>
        </p:spPr>
        <p:txBody>
          <a:bodyPr>
            <a:normAutofit fontScale="90000"/>
          </a:bodyPr>
          <a:lstStyle/>
          <a:p>
            <a:r>
              <a:rPr lang="en-US" dirty="0">
                <a:solidFill>
                  <a:srgbClr val="FFFFFF"/>
                </a:solidFill>
                <a:latin typeface="Lato Black" panose="020B0604020202020204" pitchFamily="34" charset="0"/>
                <a:ea typeface="Lato Black" panose="020B0604020202020204" pitchFamily="34" charset="0"/>
                <a:cs typeface="Lato Black" panose="020B0604020202020204" pitchFamily="34" charset="0"/>
              </a:rPr>
              <a:t>Let’s Connect</a:t>
            </a:r>
          </a:p>
        </p:txBody>
      </p:sp>
      <p:pic>
        <p:nvPicPr>
          <p:cNvPr id="13" name="Graphic 12">
            <a:extLst>
              <a:ext uri="{FF2B5EF4-FFF2-40B4-BE49-F238E27FC236}">
                <a16:creationId xmlns:a16="http://schemas.microsoft.com/office/drawing/2014/main" id="{60FCECD8-91B1-483E-B39D-9F2F5C683F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8660" y="3500266"/>
            <a:ext cx="2534680" cy="2461059"/>
          </a:xfrm>
          <a:prstGeom prst="rect">
            <a:avLst/>
          </a:prstGeom>
        </p:spPr>
      </p:pic>
      <p:sp>
        <p:nvSpPr>
          <p:cNvPr id="9" name="TextBox 8">
            <a:extLst>
              <a:ext uri="{FF2B5EF4-FFF2-40B4-BE49-F238E27FC236}">
                <a16:creationId xmlns:a16="http://schemas.microsoft.com/office/drawing/2014/main" id="{623FF148-3429-47B5-94D3-36B71EF907EA}"/>
              </a:ext>
            </a:extLst>
          </p:cNvPr>
          <p:cNvSpPr txBox="1"/>
          <p:nvPr/>
        </p:nvSpPr>
        <p:spPr>
          <a:xfrm>
            <a:off x="3918961" y="1679008"/>
            <a:ext cx="4354077" cy="1077218"/>
          </a:xfrm>
          <a:prstGeom prst="rect">
            <a:avLst/>
          </a:prstGeom>
          <a:noFill/>
        </p:spPr>
        <p:txBody>
          <a:bodyPr wrap="none" rtlCol="0">
            <a:spAutoFit/>
          </a:bodyPr>
          <a:lstStyle/>
          <a:p>
            <a:pPr algn="ctr"/>
            <a:r>
              <a:rPr lang="en-US" sz="3200" dirty="0">
                <a:latin typeface="+mj-lt"/>
              </a:rPr>
              <a:t>@choudeshell</a:t>
            </a:r>
          </a:p>
          <a:p>
            <a:pPr algn="ctr"/>
            <a:r>
              <a:rPr lang="en-US" sz="3200" dirty="0">
                <a:latin typeface="+mj-lt"/>
              </a:rPr>
              <a:t>choudeshell@gmail.com</a:t>
            </a:r>
          </a:p>
        </p:txBody>
      </p:sp>
    </p:spTree>
    <p:extLst>
      <p:ext uri="{BB962C8B-B14F-4D97-AF65-F5344CB8AC3E}">
        <p14:creationId xmlns:p14="http://schemas.microsoft.com/office/powerpoint/2010/main" val="12329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558A6B-A0EE-42FA-A77E-B06289245F6B}"/>
              </a:ext>
            </a:extLst>
          </p:cNvPr>
          <p:cNvSpPr>
            <a:spLocks noGrp="1"/>
          </p:cNvSpPr>
          <p:nvPr>
            <p:ph type="title"/>
          </p:nvPr>
        </p:nvSpPr>
        <p:spPr/>
        <p:txBody>
          <a:bodyPr/>
          <a:lstStyle/>
          <a:p>
            <a:r>
              <a:rPr lang="en-US" dirty="0"/>
              <a:t>The Goal.</a:t>
            </a:r>
          </a:p>
        </p:txBody>
      </p:sp>
      <p:sp>
        <p:nvSpPr>
          <p:cNvPr id="5" name="Content Placeholder 4">
            <a:extLst>
              <a:ext uri="{FF2B5EF4-FFF2-40B4-BE49-F238E27FC236}">
                <a16:creationId xmlns:a16="http://schemas.microsoft.com/office/drawing/2014/main" id="{14A2BBA7-5611-4978-B874-83AFC72CC73B}"/>
              </a:ext>
            </a:extLst>
          </p:cNvPr>
          <p:cNvSpPr>
            <a:spLocks noGrp="1"/>
          </p:cNvSpPr>
          <p:nvPr>
            <p:ph sz="half" idx="4294967295"/>
          </p:nvPr>
        </p:nvSpPr>
        <p:spPr>
          <a:xfrm>
            <a:off x="838200" y="1825625"/>
            <a:ext cx="10922668" cy="4351338"/>
          </a:xfrm>
        </p:spPr>
        <p:txBody>
          <a:bodyPr/>
          <a:lstStyle/>
          <a:p>
            <a:pPr marL="0" indent="0">
              <a:buNone/>
            </a:pPr>
            <a:r>
              <a:rPr lang="en-US" b="0" dirty="0">
                <a:effectLst/>
                <a:latin typeface="+mj-lt"/>
              </a:rPr>
              <a:t>The primary goal of this workshop is to demonstrate that Kubernetes is </a:t>
            </a:r>
            <a:r>
              <a:rPr lang="en-US" b="1" dirty="0">
                <a:solidFill>
                  <a:schemeClr val="accent4"/>
                </a:solidFill>
                <a:effectLst/>
                <a:latin typeface="+mj-lt"/>
              </a:rPr>
              <a:t>approachable</a:t>
            </a:r>
            <a:r>
              <a:rPr lang="en-US" b="0" dirty="0">
                <a:effectLst/>
                <a:latin typeface="+mj-lt"/>
              </a:rPr>
              <a:t> and </a:t>
            </a:r>
            <a:r>
              <a:rPr lang="en-US" b="1" dirty="0">
                <a:solidFill>
                  <a:schemeClr val="accent4"/>
                </a:solidFill>
                <a:effectLst/>
                <a:latin typeface="+mj-lt"/>
              </a:rPr>
              <a:t>is for all of us</a:t>
            </a:r>
            <a:r>
              <a:rPr lang="en-US" b="0" dirty="0">
                <a:effectLst/>
                <a:latin typeface="+mj-lt"/>
              </a:rPr>
              <a:t>. </a:t>
            </a:r>
          </a:p>
          <a:p>
            <a:pPr marL="0" indent="0">
              <a:buNone/>
            </a:pPr>
            <a:endParaRPr lang="en-US" dirty="0">
              <a:latin typeface="+mj-lt"/>
            </a:endParaRPr>
          </a:p>
          <a:p>
            <a:pPr marL="0" indent="0">
              <a:buNone/>
            </a:pPr>
            <a:r>
              <a:rPr lang="en-US" dirty="0">
                <a:latin typeface="+mj-lt"/>
              </a:rPr>
              <a:t>We will do this through:</a:t>
            </a:r>
          </a:p>
          <a:p>
            <a:r>
              <a:rPr lang="en-US" b="0" dirty="0">
                <a:solidFill>
                  <a:srgbClr val="F8F8F2"/>
                </a:solidFill>
                <a:effectLst/>
                <a:latin typeface="+mj-lt"/>
              </a:rPr>
              <a:t>Getting your own Kubernetes instance up and running</a:t>
            </a:r>
          </a:p>
          <a:p>
            <a:r>
              <a:rPr lang="en-US" b="0" dirty="0">
                <a:solidFill>
                  <a:srgbClr val="F8F8F2"/>
                </a:solidFill>
                <a:effectLst/>
                <a:latin typeface="+mj-lt"/>
              </a:rPr>
              <a:t>Understanding the basics of Kubernetes</a:t>
            </a:r>
          </a:p>
          <a:p>
            <a:r>
              <a:rPr lang="en-US" b="0" dirty="0">
                <a:solidFill>
                  <a:srgbClr val="F8F8F2"/>
                </a:solidFill>
                <a:effectLst/>
                <a:latin typeface="+mj-lt"/>
              </a:rPr>
              <a:t>Kubernetes tooling</a:t>
            </a:r>
          </a:p>
          <a:p>
            <a:pPr marL="0" indent="0">
              <a:buNone/>
            </a:pPr>
            <a:endParaRPr lang="en-US" b="0" dirty="0">
              <a:effectLst/>
              <a:latin typeface="+mj-lt"/>
            </a:endParaRPr>
          </a:p>
        </p:txBody>
      </p:sp>
    </p:spTree>
    <p:extLst>
      <p:ext uri="{BB962C8B-B14F-4D97-AF65-F5344CB8AC3E}">
        <p14:creationId xmlns:p14="http://schemas.microsoft.com/office/powerpoint/2010/main" val="414807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558A6B-A0EE-42FA-A77E-B06289245F6B}"/>
              </a:ext>
            </a:extLst>
          </p:cNvPr>
          <p:cNvSpPr>
            <a:spLocks noGrp="1"/>
          </p:cNvSpPr>
          <p:nvPr>
            <p:ph type="title"/>
          </p:nvPr>
        </p:nvSpPr>
        <p:spPr/>
        <p:txBody>
          <a:bodyPr/>
          <a:lstStyle/>
          <a:p>
            <a:r>
              <a:rPr lang="en-US" dirty="0"/>
              <a:t>Schedule.</a:t>
            </a:r>
          </a:p>
        </p:txBody>
      </p:sp>
      <p:sp>
        <p:nvSpPr>
          <p:cNvPr id="5" name="Content Placeholder 4">
            <a:extLst>
              <a:ext uri="{FF2B5EF4-FFF2-40B4-BE49-F238E27FC236}">
                <a16:creationId xmlns:a16="http://schemas.microsoft.com/office/drawing/2014/main" id="{14A2BBA7-5611-4978-B874-83AFC72CC73B}"/>
              </a:ext>
            </a:extLst>
          </p:cNvPr>
          <p:cNvSpPr>
            <a:spLocks noGrp="1"/>
          </p:cNvSpPr>
          <p:nvPr>
            <p:ph sz="half" idx="4294967295"/>
          </p:nvPr>
        </p:nvSpPr>
        <p:spPr>
          <a:xfrm>
            <a:off x="838200" y="1825625"/>
            <a:ext cx="10922668" cy="4351338"/>
          </a:xfrm>
        </p:spPr>
        <p:txBody>
          <a:bodyPr/>
          <a:lstStyle/>
          <a:p>
            <a:pPr marL="0" indent="0">
              <a:buNone/>
            </a:pPr>
            <a:r>
              <a:rPr lang="en-US" b="0" dirty="0">
                <a:solidFill>
                  <a:srgbClr val="F8F8F2"/>
                </a:solidFill>
                <a:effectLst/>
                <a:latin typeface="+mj-lt"/>
              </a:rPr>
              <a:t>50 minutes: Up and Running &amp; Basics</a:t>
            </a:r>
          </a:p>
          <a:p>
            <a:pPr marL="0" indent="0">
              <a:buNone/>
            </a:pPr>
            <a:endParaRPr lang="en-US" b="0" dirty="0">
              <a:solidFill>
                <a:srgbClr val="F8F8F2"/>
              </a:solidFill>
              <a:effectLst/>
              <a:latin typeface="+mj-lt"/>
            </a:endParaRPr>
          </a:p>
          <a:p>
            <a:pPr marL="0" indent="0">
              <a:buNone/>
            </a:pPr>
            <a:r>
              <a:rPr lang="en-US" b="0" dirty="0">
                <a:solidFill>
                  <a:srgbClr val="F8F8F2"/>
                </a:solidFill>
                <a:effectLst/>
                <a:latin typeface="+mj-lt"/>
              </a:rPr>
              <a:t>50 minutes: Deployments &amp; Scaling</a:t>
            </a:r>
          </a:p>
          <a:p>
            <a:pPr marL="0" indent="0">
              <a:buNone/>
            </a:pPr>
            <a:endParaRPr lang="en-US" b="0" dirty="0">
              <a:solidFill>
                <a:srgbClr val="F8F8F2"/>
              </a:solidFill>
              <a:effectLst/>
              <a:latin typeface="+mj-lt"/>
            </a:endParaRPr>
          </a:p>
          <a:p>
            <a:pPr marL="0" indent="0">
              <a:buNone/>
            </a:pPr>
            <a:r>
              <a:rPr lang="en-US" b="0" dirty="0">
                <a:solidFill>
                  <a:srgbClr val="F8F8F2"/>
                </a:solidFill>
                <a:effectLst/>
                <a:latin typeface="+mj-lt"/>
              </a:rPr>
              <a:t>50 minutes: Kubernetes Networking</a:t>
            </a:r>
          </a:p>
          <a:p>
            <a:pPr marL="0" indent="0">
              <a:buNone/>
            </a:pPr>
            <a:endParaRPr lang="en-US" dirty="0">
              <a:solidFill>
                <a:srgbClr val="F8F8F2"/>
              </a:solidFill>
              <a:latin typeface="+mj-lt"/>
            </a:endParaRPr>
          </a:p>
          <a:p>
            <a:pPr marL="0" indent="0">
              <a:buNone/>
            </a:pPr>
            <a:r>
              <a:rPr lang="en-US" b="0" dirty="0">
                <a:solidFill>
                  <a:srgbClr val="F8F8F2"/>
                </a:solidFill>
                <a:effectLst/>
                <a:latin typeface="+mj-lt"/>
              </a:rPr>
              <a:t>50 minutes: Volumes &amp; Secrets </a:t>
            </a:r>
          </a:p>
        </p:txBody>
      </p:sp>
    </p:spTree>
    <p:extLst>
      <p:ext uri="{BB962C8B-B14F-4D97-AF65-F5344CB8AC3E}">
        <p14:creationId xmlns:p14="http://schemas.microsoft.com/office/powerpoint/2010/main" val="377566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615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79BD-FA2B-4013-B6CA-6E94A58A42ED}"/>
              </a:ext>
            </a:extLst>
          </p:cNvPr>
          <p:cNvSpPr>
            <a:spLocks noGrp="1"/>
          </p:cNvSpPr>
          <p:nvPr>
            <p:ph type="title"/>
          </p:nvPr>
        </p:nvSpPr>
        <p:spPr>
          <a:xfrm>
            <a:off x="838200" y="365125"/>
            <a:ext cx="10515600" cy="1325563"/>
          </a:xfrm>
        </p:spPr>
        <p:txBody>
          <a:bodyPr/>
          <a:lstStyle/>
          <a:p>
            <a:r>
              <a:rPr lang="en-US" dirty="0"/>
              <a:t>About me</a:t>
            </a:r>
          </a:p>
        </p:txBody>
      </p:sp>
      <p:pic>
        <p:nvPicPr>
          <p:cNvPr id="9" name="Picture 8" descr="A picture containing person, person, glasses, outdoor&#10;&#10;Description automatically generated">
            <a:extLst>
              <a:ext uri="{FF2B5EF4-FFF2-40B4-BE49-F238E27FC236}">
                <a16:creationId xmlns:a16="http://schemas.microsoft.com/office/drawing/2014/main" id="{FBCCBDFF-2BD4-4B7E-BF41-929E6D5AF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99679"/>
            <a:ext cx="2160933" cy="2154105"/>
          </a:xfrm>
          <a:prstGeom prst="heptagon">
            <a:avLst/>
          </a:prstGeom>
          <a:ln>
            <a:solidFill>
              <a:srgbClr val="FFFFFF"/>
            </a:solidFill>
          </a:ln>
        </p:spPr>
      </p:pic>
      <p:sp>
        <p:nvSpPr>
          <p:cNvPr id="10" name="TextBox 9">
            <a:extLst>
              <a:ext uri="{FF2B5EF4-FFF2-40B4-BE49-F238E27FC236}">
                <a16:creationId xmlns:a16="http://schemas.microsoft.com/office/drawing/2014/main" id="{E5F66CFB-FBC1-4899-8E86-035C3B49DD5A}"/>
              </a:ext>
            </a:extLst>
          </p:cNvPr>
          <p:cNvSpPr txBox="1"/>
          <p:nvPr/>
        </p:nvSpPr>
        <p:spPr>
          <a:xfrm>
            <a:off x="672973" y="4625008"/>
            <a:ext cx="2491388" cy="738664"/>
          </a:xfrm>
          <a:prstGeom prst="rect">
            <a:avLst/>
          </a:prstGeom>
          <a:noFill/>
        </p:spPr>
        <p:txBody>
          <a:bodyPr wrap="none" rtlCol="0">
            <a:spAutoFit/>
          </a:bodyPr>
          <a:lstStyle/>
          <a:p>
            <a:pPr algn="ctr"/>
            <a:r>
              <a:rPr lang="en-US" dirty="0"/>
              <a:t>Chris Houdeshell</a:t>
            </a:r>
          </a:p>
          <a:p>
            <a:pPr algn="ctr"/>
            <a:r>
              <a:rPr lang="en-US" sz="1200" dirty="0"/>
              <a:t>VP of Engineering and Operations</a:t>
            </a:r>
            <a:br>
              <a:rPr lang="en-US" sz="1200" dirty="0"/>
            </a:br>
            <a:r>
              <a:rPr lang="en-US" sz="1200" dirty="0"/>
              <a:t>EnergyCAP</a:t>
            </a:r>
          </a:p>
        </p:txBody>
      </p:sp>
      <p:cxnSp>
        <p:nvCxnSpPr>
          <p:cNvPr id="13" name="Straight Connector 12">
            <a:extLst>
              <a:ext uri="{FF2B5EF4-FFF2-40B4-BE49-F238E27FC236}">
                <a16:creationId xmlns:a16="http://schemas.microsoft.com/office/drawing/2014/main" id="{FC6BD1F1-A9B0-44C3-A832-956B489EBB5D}"/>
              </a:ext>
            </a:extLst>
          </p:cNvPr>
          <p:cNvCxnSpPr>
            <a:cxnSpLocks/>
          </p:cNvCxnSpPr>
          <p:nvPr/>
        </p:nvCxnSpPr>
        <p:spPr>
          <a:xfrm>
            <a:off x="4306957" y="1524000"/>
            <a:ext cx="0" cy="468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A8415A-3FA8-47DC-8EA2-0BAFCB27CF50}"/>
              </a:ext>
            </a:extLst>
          </p:cNvPr>
          <p:cNvSpPr txBox="1"/>
          <p:nvPr/>
        </p:nvSpPr>
        <p:spPr>
          <a:xfrm>
            <a:off x="4721130" y="1616879"/>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2FD35B03-5088-42E4-9E35-110F12AADADF}"/>
              </a:ext>
            </a:extLst>
          </p:cNvPr>
          <p:cNvSpPr txBox="1"/>
          <p:nvPr/>
        </p:nvSpPr>
        <p:spPr>
          <a:xfrm>
            <a:off x="4956050" y="4485493"/>
            <a:ext cx="7303169" cy="1384995"/>
          </a:xfrm>
          <a:prstGeom prst="rect">
            <a:avLst/>
          </a:prstGeom>
          <a:noFill/>
        </p:spPr>
        <p:txBody>
          <a:bodyPr wrap="square" rtlCol="0">
            <a:spAutoFit/>
          </a:bodyPr>
          <a:lstStyle/>
          <a:p>
            <a:r>
              <a:rPr lang="en-US" sz="2800" b="0" i="0" dirty="0">
                <a:effectLst/>
                <a:latin typeface="+mj-lt"/>
              </a:rPr>
              <a:t>Let’s Connect!</a:t>
            </a:r>
          </a:p>
          <a:p>
            <a:endParaRPr lang="en-US" sz="2800" dirty="0">
              <a:latin typeface="+mj-lt"/>
            </a:endParaRPr>
          </a:p>
          <a:p>
            <a:endParaRPr lang="en-US" sz="2800" dirty="0">
              <a:latin typeface="+mj-lt"/>
            </a:endParaRPr>
          </a:p>
        </p:txBody>
      </p:sp>
      <p:sp>
        <p:nvSpPr>
          <p:cNvPr id="5" name="TextBox 4">
            <a:extLst>
              <a:ext uri="{FF2B5EF4-FFF2-40B4-BE49-F238E27FC236}">
                <a16:creationId xmlns:a16="http://schemas.microsoft.com/office/drawing/2014/main" id="{6153E222-D8DC-449B-A29F-152BFB7FBD2E}"/>
              </a:ext>
            </a:extLst>
          </p:cNvPr>
          <p:cNvSpPr txBox="1"/>
          <p:nvPr/>
        </p:nvSpPr>
        <p:spPr>
          <a:xfrm>
            <a:off x="4956050" y="4980051"/>
            <a:ext cx="2598788" cy="646331"/>
          </a:xfrm>
          <a:prstGeom prst="rect">
            <a:avLst/>
          </a:prstGeom>
          <a:noFill/>
        </p:spPr>
        <p:txBody>
          <a:bodyPr wrap="none" rtlCol="0">
            <a:spAutoFit/>
          </a:bodyPr>
          <a:lstStyle/>
          <a:p>
            <a:r>
              <a:rPr lang="en-US" dirty="0">
                <a:latin typeface="+mj-lt"/>
              </a:rPr>
              <a:t>@choudeshell</a:t>
            </a:r>
          </a:p>
          <a:p>
            <a:r>
              <a:rPr lang="en-US" dirty="0">
                <a:latin typeface="+mj-lt"/>
              </a:rPr>
              <a:t>choudeshell@gmail.com</a:t>
            </a:r>
          </a:p>
        </p:txBody>
      </p:sp>
      <p:sp>
        <p:nvSpPr>
          <p:cNvPr id="7" name="TextBox 6">
            <a:extLst>
              <a:ext uri="{FF2B5EF4-FFF2-40B4-BE49-F238E27FC236}">
                <a16:creationId xmlns:a16="http://schemas.microsoft.com/office/drawing/2014/main" id="{3AF9FCF1-4077-497F-8650-BA446DBA2BBE}"/>
              </a:ext>
            </a:extLst>
          </p:cNvPr>
          <p:cNvSpPr txBox="1"/>
          <p:nvPr/>
        </p:nvSpPr>
        <p:spPr>
          <a:xfrm>
            <a:off x="4905861" y="1680009"/>
            <a:ext cx="3589444" cy="2308324"/>
          </a:xfrm>
          <a:prstGeom prst="rect">
            <a:avLst/>
          </a:prstGeom>
          <a:noFill/>
        </p:spPr>
        <p:txBody>
          <a:bodyPr wrap="none" rtlCol="0">
            <a:spAutoFit/>
          </a:bodyPr>
          <a:lstStyle/>
          <a:p>
            <a:r>
              <a:rPr lang="en-US" sz="3600" dirty="0">
                <a:latin typeface="+mj-lt"/>
              </a:rPr>
              <a:t>I am a geek.</a:t>
            </a:r>
          </a:p>
          <a:p>
            <a:r>
              <a:rPr lang="en-US" sz="3600" dirty="0">
                <a:latin typeface="+mj-lt"/>
              </a:rPr>
              <a:t>I love technology.</a:t>
            </a:r>
          </a:p>
          <a:p>
            <a:r>
              <a:rPr lang="en-US" sz="3600" dirty="0">
                <a:latin typeface="+mj-lt"/>
              </a:rPr>
              <a:t>I am hiring.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CB3F76F5-FE71-407D-A7CE-0CAD6FEFD722}"/>
              </a:ext>
            </a:extLst>
          </p:cNvPr>
          <p:cNvSpPr txBox="1"/>
          <p:nvPr/>
        </p:nvSpPr>
        <p:spPr>
          <a:xfrm>
            <a:off x="4956050" y="3395667"/>
            <a:ext cx="4884671" cy="369332"/>
          </a:xfrm>
          <a:prstGeom prst="rect">
            <a:avLst/>
          </a:prstGeom>
          <a:noFill/>
        </p:spPr>
        <p:txBody>
          <a:bodyPr wrap="none" rtlCol="0">
            <a:spAutoFit/>
          </a:bodyPr>
          <a:lstStyle/>
          <a:p>
            <a:r>
              <a:rPr lang="en-US" dirty="0"/>
              <a:t>https://www.energycap.com/company/careers</a:t>
            </a:r>
          </a:p>
        </p:txBody>
      </p:sp>
    </p:spTree>
    <p:extLst>
      <p:ext uri="{BB962C8B-B14F-4D97-AF65-F5344CB8AC3E}">
        <p14:creationId xmlns:p14="http://schemas.microsoft.com/office/powerpoint/2010/main" val="337370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8415A-3FA8-47DC-8EA2-0BAFCB27CF50}"/>
              </a:ext>
            </a:extLst>
          </p:cNvPr>
          <p:cNvSpPr txBox="1"/>
          <p:nvPr/>
        </p:nvSpPr>
        <p:spPr>
          <a:xfrm>
            <a:off x="4721130" y="1616879"/>
            <a:ext cx="184731" cy="369332"/>
          </a:xfrm>
          <a:prstGeom prst="rect">
            <a:avLst/>
          </a:prstGeom>
          <a:noFill/>
        </p:spPr>
        <p:txBody>
          <a:bodyPr wrap="none" rtlCol="0">
            <a:spAutoFit/>
          </a:bodyPr>
          <a:lstStyle/>
          <a:p>
            <a:endParaRPr lang="en-US" dirty="0"/>
          </a:p>
        </p:txBody>
      </p:sp>
      <p:pic>
        <p:nvPicPr>
          <p:cNvPr id="12" name="Picture 2" descr="EnergyCAP - Empower your energy data">
            <a:extLst>
              <a:ext uri="{FF2B5EF4-FFF2-40B4-BE49-F238E27FC236}">
                <a16:creationId xmlns:a16="http://schemas.microsoft.com/office/drawing/2014/main" id="{5630293A-14BA-4A4C-839A-75E21431A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932" y="2572505"/>
            <a:ext cx="7686135" cy="39711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ergyCAP-logo-200">
            <a:extLst>
              <a:ext uri="{FF2B5EF4-FFF2-40B4-BE49-F238E27FC236}">
                <a16:creationId xmlns:a16="http://schemas.microsoft.com/office/drawing/2014/main" id="{7BC5EFF5-9DB6-4A02-AB8E-71A3815F1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30" y="314325"/>
            <a:ext cx="1905000" cy="4762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7772B69-626C-44BE-ABD9-A7C55BF9853A}"/>
              </a:ext>
            </a:extLst>
          </p:cNvPr>
          <p:cNvSpPr txBox="1"/>
          <p:nvPr/>
        </p:nvSpPr>
        <p:spPr>
          <a:xfrm>
            <a:off x="3122120" y="1081376"/>
            <a:ext cx="6094948" cy="1200329"/>
          </a:xfrm>
          <a:prstGeom prst="rect">
            <a:avLst/>
          </a:prstGeom>
          <a:noFill/>
        </p:spPr>
        <p:txBody>
          <a:bodyPr wrap="square">
            <a:spAutoFit/>
          </a:bodyPr>
          <a:lstStyle/>
          <a:p>
            <a:pPr algn="ctr" fontAlgn="t"/>
            <a:r>
              <a:rPr lang="en-US" b="1" i="1" dirty="0">
                <a:solidFill>
                  <a:srgbClr val="162F3B"/>
                </a:solidFill>
                <a:effectLst/>
                <a:latin typeface="Roboto Condensed" panose="02000000000000000000" pitchFamily="2" charset="0"/>
              </a:rPr>
              <a:t>EMPOWER YOUR ENERGY DATA</a:t>
            </a:r>
          </a:p>
          <a:p>
            <a:pPr algn="ctr" fontAlgn="t"/>
            <a:r>
              <a:rPr lang="en-US" b="0" i="0" dirty="0">
                <a:solidFill>
                  <a:srgbClr val="162F3B"/>
                </a:solidFill>
                <a:effectLst/>
                <a:latin typeface="Roboto Condensed" panose="02000000000000000000" pitchFamily="2" charset="0"/>
              </a:rPr>
              <a:t>Say goodbye to spreadsheets, late fees, and inefficiencies.</a:t>
            </a:r>
            <a:br>
              <a:rPr lang="en-US" b="0" i="0" dirty="0">
                <a:solidFill>
                  <a:srgbClr val="162F3B"/>
                </a:solidFill>
                <a:effectLst/>
                <a:latin typeface="Roboto Condensed" panose="02000000000000000000" pitchFamily="2" charset="0"/>
              </a:rPr>
            </a:br>
            <a:r>
              <a:rPr lang="en-US" b="0" i="0" dirty="0">
                <a:solidFill>
                  <a:srgbClr val="162F3B"/>
                </a:solidFill>
                <a:effectLst/>
                <a:latin typeface="Roboto Condensed" panose="02000000000000000000" pitchFamily="2" charset="0"/>
              </a:rPr>
              <a:t>There’s a better way to manage and gain value from your vendor, utility, and facility data.</a:t>
            </a:r>
          </a:p>
        </p:txBody>
      </p:sp>
    </p:spTree>
    <p:extLst>
      <p:ext uri="{BB962C8B-B14F-4D97-AF65-F5344CB8AC3E}">
        <p14:creationId xmlns:p14="http://schemas.microsoft.com/office/powerpoint/2010/main" val="138642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615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79BD-FA2B-4013-B6CA-6E94A58A42ED}"/>
              </a:ext>
            </a:extLst>
          </p:cNvPr>
          <p:cNvSpPr>
            <a:spLocks noGrp="1"/>
          </p:cNvSpPr>
          <p:nvPr>
            <p:ph type="title"/>
          </p:nvPr>
        </p:nvSpPr>
        <p:spPr>
          <a:xfrm>
            <a:off x="838200" y="365125"/>
            <a:ext cx="10515600" cy="1325563"/>
          </a:xfrm>
        </p:spPr>
        <p:txBody>
          <a:bodyPr/>
          <a:lstStyle/>
          <a:p>
            <a:r>
              <a:rPr lang="en-US" dirty="0"/>
              <a:t>ENC Clusters</a:t>
            </a:r>
          </a:p>
        </p:txBody>
      </p:sp>
      <p:cxnSp>
        <p:nvCxnSpPr>
          <p:cNvPr id="13" name="Straight Connector 12">
            <a:extLst>
              <a:ext uri="{FF2B5EF4-FFF2-40B4-BE49-F238E27FC236}">
                <a16:creationId xmlns:a16="http://schemas.microsoft.com/office/drawing/2014/main" id="{FC6BD1F1-A9B0-44C3-A832-956B489EBB5D}"/>
              </a:ext>
            </a:extLst>
          </p:cNvPr>
          <p:cNvCxnSpPr>
            <a:cxnSpLocks/>
          </p:cNvCxnSpPr>
          <p:nvPr/>
        </p:nvCxnSpPr>
        <p:spPr>
          <a:xfrm>
            <a:off x="4721130" y="1524000"/>
            <a:ext cx="0" cy="468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A8415A-3FA8-47DC-8EA2-0BAFCB27CF50}"/>
              </a:ext>
            </a:extLst>
          </p:cNvPr>
          <p:cNvSpPr txBox="1"/>
          <p:nvPr/>
        </p:nvSpPr>
        <p:spPr>
          <a:xfrm>
            <a:off x="4721130" y="1616879"/>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FB9BAE0-3843-48D5-9F2E-88489F0012C0}"/>
              </a:ext>
            </a:extLst>
          </p:cNvPr>
          <p:cNvSpPr txBox="1"/>
          <p:nvPr/>
        </p:nvSpPr>
        <p:spPr>
          <a:xfrm>
            <a:off x="838200" y="1524000"/>
            <a:ext cx="3845557" cy="2062103"/>
          </a:xfrm>
          <a:prstGeom prst="rect">
            <a:avLst/>
          </a:prstGeom>
          <a:noFill/>
        </p:spPr>
        <p:txBody>
          <a:bodyPr wrap="square" rtlCol="0">
            <a:spAutoFit/>
          </a:bodyPr>
          <a:lstStyle/>
          <a:p>
            <a:r>
              <a:rPr lang="en-US" sz="2800" dirty="0"/>
              <a:t>East US</a:t>
            </a:r>
          </a:p>
          <a:p>
            <a:endParaRPr lang="en-US" sz="2800" dirty="0"/>
          </a:p>
          <a:p>
            <a:r>
              <a:rPr lang="en-US" dirty="0"/>
              <a:t>Pittsburgh – </a:t>
            </a:r>
            <a:r>
              <a:rPr lang="en-US" dirty="0">
                <a:solidFill>
                  <a:schemeClr val="accent4">
                    <a:lumMod val="60000"/>
                    <a:lumOff val="40000"/>
                  </a:schemeClr>
                </a:solidFill>
              </a:rPr>
              <a:t>k3s</a:t>
            </a:r>
            <a:r>
              <a:rPr lang="en-US" dirty="0"/>
              <a:t>.</a:t>
            </a:r>
          </a:p>
          <a:p>
            <a:r>
              <a:rPr lang="en-US" dirty="0"/>
              <a:t>Pittsburgh – </a:t>
            </a:r>
            <a:r>
              <a:rPr lang="en-US" dirty="0">
                <a:solidFill>
                  <a:schemeClr val="accent4">
                    <a:lumMod val="60000"/>
                    <a:lumOff val="40000"/>
                  </a:schemeClr>
                </a:solidFill>
              </a:rPr>
              <a:t>k3s</a:t>
            </a:r>
            <a:r>
              <a:rPr lang="en-US" dirty="0"/>
              <a:t>.</a:t>
            </a:r>
          </a:p>
          <a:p>
            <a:r>
              <a:rPr lang="en-US" dirty="0"/>
              <a:t>State College – </a:t>
            </a:r>
            <a:r>
              <a:rPr lang="en-US" dirty="0">
                <a:solidFill>
                  <a:schemeClr val="accent4">
                    <a:lumMod val="60000"/>
                    <a:lumOff val="40000"/>
                  </a:schemeClr>
                </a:solidFill>
              </a:rPr>
              <a:t>k3s</a:t>
            </a:r>
            <a:r>
              <a:rPr lang="en-US" dirty="0"/>
              <a:t>.</a:t>
            </a:r>
          </a:p>
          <a:p>
            <a:r>
              <a:rPr lang="en-US" dirty="0"/>
              <a:t>Azure – </a:t>
            </a:r>
            <a:r>
              <a:rPr lang="en-US" dirty="0">
                <a:solidFill>
                  <a:srgbClr val="FFD966"/>
                </a:solidFill>
              </a:rPr>
              <a:t>aks.</a:t>
            </a:r>
          </a:p>
        </p:txBody>
      </p:sp>
      <p:sp>
        <p:nvSpPr>
          <p:cNvPr id="5" name="TextBox 4">
            <a:extLst>
              <a:ext uri="{FF2B5EF4-FFF2-40B4-BE49-F238E27FC236}">
                <a16:creationId xmlns:a16="http://schemas.microsoft.com/office/drawing/2014/main" id="{98027181-56D2-5CBA-BC5B-18741A0D377A}"/>
              </a:ext>
            </a:extLst>
          </p:cNvPr>
          <p:cNvSpPr txBox="1"/>
          <p:nvPr/>
        </p:nvSpPr>
        <p:spPr>
          <a:xfrm>
            <a:off x="838199" y="3839969"/>
            <a:ext cx="3845557" cy="1231106"/>
          </a:xfrm>
          <a:prstGeom prst="rect">
            <a:avLst/>
          </a:prstGeom>
          <a:noFill/>
        </p:spPr>
        <p:txBody>
          <a:bodyPr wrap="square" rtlCol="0">
            <a:spAutoFit/>
          </a:bodyPr>
          <a:lstStyle/>
          <a:p>
            <a:r>
              <a:rPr lang="en-US" sz="2800" dirty="0"/>
              <a:t>West US</a:t>
            </a:r>
          </a:p>
          <a:p>
            <a:br>
              <a:rPr lang="en-US" sz="2800" dirty="0"/>
            </a:br>
            <a:r>
              <a:rPr lang="en-US" dirty="0"/>
              <a:t>Azure – </a:t>
            </a:r>
            <a:r>
              <a:rPr lang="en-US" dirty="0">
                <a:solidFill>
                  <a:srgbClr val="FFD966"/>
                </a:solidFill>
              </a:rPr>
              <a:t>aks.</a:t>
            </a:r>
          </a:p>
        </p:txBody>
      </p:sp>
      <p:sp>
        <p:nvSpPr>
          <p:cNvPr id="7" name="TextBox 6">
            <a:extLst>
              <a:ext uri="{FF2B5EF4-FFF2-40B4-BE49-F238E27FC236}">
                <a16:creationId xmlns:a16="http://schemas.microsoft.com/office/drawing/2014/main" id="{3B27FCBC-3993-B727-F7B4-13E06245A418}"/>
              </a:ext>
            </a:extLst>
          </p:cNvPr>
          <p:cNvSpPr txBox="1"/>
          <p:nvPr/>
        </p:nvSpPr>
        <p:spPr>
          <a:xfrm>
            <a:off x="4998720" y="1463040"/>
            <a:ext cx="3845557" cy="1231106"/>
          </a:xfrm>
          <a:prstGeom prst="rect">
            <a:avLst/>
          </a:prstGeom>
          <a:noFill/>
        </p:spPr>
        <p:txBody>
          <a:bodyPr wrap="square" rtlCol="0">
            <a:spAutoFit/>
          </a:bodyPr>
          <a:lstStyle/>
          <a:p>
            <a:r>
              <a:rPr lang="en-US" sz="2800" dirty="0"/>
              <a:t>Ireland</a:t>
            </a:r>
          </a:p>
          <a:p>
            <a:endParaRPr lang="en-US" sz="2800" dirty="0"/>
          </a:p>
          <a:p>
            <a:r>
              <a:rPr lang="en-US" dirty="0"/>
              <a:t>AWS– </a:t>
            </a:r>
            <a:r>
              <a:rPr lang="en-US" dirty="0">
                <a:solidFill>
                  <a:schemeClr val="accent4">
                    <a:lumMod val="60000"/>
                    <a:lumOff val="40000"/>
                  </a:schemeClr>
                </a:solidFill>
              </a:rPr>
              <a:t>eks</a:t>
            </a:r>
            <a:r>
              <a:rPr lang="en-US" dirty="0"/>
              <a:t>.</a:t>
            </a:r>
          </a:p>
        </p:txBody>
      </p:sp>
    </p:spTree>
    <p:extLst>
      <p:ext uri="{BB962C8B-B14F-4D97-AF65-F5344CB8AC3E}">
        <p14:creationId xmlns:p14="http://schemas.microsoft.com/office/powerpoint/2010/main" val="135621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a:xfrm>
            <a:off x="1010876" y="2672710"/>
            <a:ext cx="10515600" cy="1325563"/>
          </a:xfrm>
        </p:spPr>
        <p:txBody>
          <a:bodyPr/>
          <a:lstStyle/>
          <a:p>
            <a:pPr algn="ctr"/>
            <a:r>
              <a:rPr lang="en-US" dirty="0"/>
              <a:t>What is Kubernetes?</a:t>
            </a:r>
          </a:p>
        </p:txBody>
      </p:sp>
    </p:spTree>
    <p:extLst>
      <p:ext uri="{BB962C8B-B14F-4D97-AF65-F5344CB8AC3E}">
        <p14:creationId xmlns:p14="http://schemas.microsoft.com/office/powerpoint/2010/main" val="278470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255-18A5-43E7-9074-6A8C88C2EC25}"/>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A3BCDF42-89CE-4EE9-AD1D-3AE14A49E288}"/>
              </a:ext>
            </a:extLst>
          </p:cNvPr>
          <p:cNvSpPr>
            <a:spLocks noGrp="1"/>
          </p:cNvSpPr>
          <p:nvPr>
            <p:ph sz="half" idx="4294967295"/>
          </p:nvPr>
        </p:nvSpPr>
        <p:spPr>
          <a:xfrm>
            <a:off x="838200" y="1825625"/>
            <a:ext cx="3203713" cy="4351338"/>
          </a:xfrm>
        </p:spPr>
        <p:txBody>
          <a:bodyPr/>
          <a:lstStyle/>
          <a:p>
            <a:pPr marL="0" indent="0">
              <a:buNone/>
            </a:pPr>
            <a:r>
              <a:rPr lang="en-US" dirty="0"/>
              <a:t>is an </a:t>
            </a:r>
            <a:r>
              <a:rPr lang="en-US" dirty="0">
                <a:solidFill>
                  <a:srgbClr val="FFFFFF"/>
                </a:solidFill>
              </a:rPr>
              <a:t>open source container orchestration </a:t>
            </a:r>
            <a:r>
              <a:rPr lang="en-US" dirty="0"/>
              <a:t>platform that automates deploying, managing, and scaling containerized applications.</a:t>
            </a:r>
          </a:p>
        </p:txBody>
      </p:sp>
    </p:spTree>
    <p:extLst>
      <p:ext uri="{BB962C8B-B14F-4D97-AF65-F5344CB8AC3E}">
        <p14:creationId xmlns:p14="http://schemas.microsoft.com/office/powerpoint/2010/main" val="2023933925"/>
      </p:ext>
    </p:extLst>
  </p:cSld>
  <p:clrMapOvr>
    <a:masterClrMapping/>
  </p:clrMapOvr>
</p:sld>
</file>

<file path=ppt/theme/theme1.xml><?xml version="1.0" encoding="utf-8"?>
<a:theme xmlns:a="http://schemas.openxmlformats.org/drawingml/2006/main" name="Office Theme">
  <a:themeElements>
    <a:clrScheme name="Custom 1">
      <a:dk1>
        <a:srgbClr val="EDF0F2"/>
      </a:dk1>
      <a:lt1>
        <a:srgbClr val="326DE6"/>
      </a:lt1>
      <a:dk2>
        <a:srgbClr val="000F2E"/>
      </a:dk2>
      <a:lt2>
        <a:srgbClr val="A9B6C1"/>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Lato Ligh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9774</TotalTime>
  <Words>499</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Lato</vt:lpstr>
      <vt:lpstr>Lato Black</vt:lpstr>
      <vt:lpstr>Lato Light</vt:lpstr>
      <vt:lpstr>Roboto Condensed</vt:lpstr>
      <vt:lpstr>Office Theme</vt:lpstr>
      <vt:lpstr>Half the Size, Twice as Awesome </vt:lpstr>
      <vt:lpstr>The Plan.</vt:lpstr>
      <vt:lpstr>The Goal.</vt:lpstr>
      <vt:lpstr>Schedule.</vt:lpstr>
      <vt:lpstr>About me</vt:lpstr>
      <vt:lpstr>PowerPoint Presentation</vt:lpstr>
      <vt:lpstr>ENC Clusters</vt:lpstr>
      <vt:lpstr>What is Kubernetes?</vt:lpstr>
      <vt:lpstr>Kubernetes</vt:lpstr>
      <vt:lpstr>Kubernetes</vt:lpstr>
      <vt:lpstr>Kubernetes</vt:lpstr>
      <vt:lpstr>Kubernetes</vt:lpstr>
      <vt:lpstr>PowerPoint Presentation</vt:lpstr>
      <vt:lpstr>What is K3s?</vt:lpstr>
      <vt:lpstr>K3s</vt:lpstr>
      <vt:lpstr>K3s</vt:lpstr>
      <vt:lpstr>K3s</vt:lpstr>
      <vt:lpstr>Is Kubernetes complex and difficult?</vt:lpstr>
      <vt:lpstr>PowerPoint Presentation</vt:lpstr>
      <vt:lpstr>PowerPoint Presentation</vt:lpstr>
      <vt:lpstr>Let’s get started!  https://github.com/choudeshell/techbash-k3s-workshop </vt:lpstr>
      <vt:lpstr>Quick Feedback</vt:lpstr>
      <vt:lpstr>Let’s Connect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K3s &amp; k0s - Half the Size, Twice as Awesome </dc:title>
  <dc:creator>Chris Houdeshell</dc:creator>
  <cp:lastModifiedBy>Chris Houdeshell</cp:lastModifiedBy>
  <cp:revision>104</cp:revision>
  <dcterms:created xsi:type="dcterms:W3CDTF">2021-12-11T17:46:55Z</dcterms:created>
  <dcterms:modified xsi:type="dcterms:W3CDTF">2022-11-07T21:03:28Z</dcterms:modified>
</cp:coreProperties>
</file>