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Manison SemiExpanded Bold" charset="1" panose="00000000000000000000"/>
      <p:regular r:id="rId21"/>
    </p:embeddedFont>
    <p:embeddedFont>
      <p:font typeface="Canva Sans" charset="1" panose="020B0503030501040103"/>
      <p:regular r:id="rId22"/>
    </p:embeddedFont>
    <p:embeddedFont>
      <p:font typeface="Canva Sans Bold" charset="1" panose="020B08030305010401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2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2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2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2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2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20.png" Type="http://schemas.openxmlformats.org/officeDocument/2006/relationships/image"/><Relationship Id="rId19" Target="../media/image2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22.png" Type="http://schemas.openxmlformats.org/officeDocument/2006/relationships/image"/><Relationship Id="rId19" Target="../media/image2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2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2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B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655863">
            <a:off x="-2718108" y="7914948"/>
            <a:ext cx="6863334" cy="5881426"/>
          </a:xfrm>
          <a:custGeom>
            <a:avLst/>
            <a:gdLst/>
            <a:ahLst/>
            <a:cxnLst/>
            <a:rect r="r" b="b" t="t" l="l"/>
            <a:pathLst>
              <a:path h="5881426" w="6863334">
                <a:moveTo>
                  <a:pt x="6863335" y="0"/>
                </a:moveTo>
                <a:lnTo>
                  <a:pt x="0" y="0"/>
                </a:lnTo>
                <a:lnTo>
                  <a:pt x="0" y="5881427"/>
                </a:lnTo>
                <a:lnTo>
                  <a:pt x="6863335" y="5881427"/>
                </a:lnTo>
                <a:lnTo>
                  <a:pt x="686333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277970">
            <a:off x="14614314" y="8038309"/>
            <a:ext cx="5289973" cy="5109779"/>
          </a:xfrm>
          <a:custGeom>
            <a:avLst/>
            <a:gdLst/>
            <a:ahLst/>
            <a:cxnLst/>
            <a:rect r="r" b="b" t="t" l="l"/>
            <a:pathLst>
              <a:path h="5109779" w="5289973">
                <a:moveTo>
                  <a:pt x="0" y="0"/>
                </a:moveTo>
                <a:lnTo>
                  <a:pt x="5289972" y="0"/>
                </a:lnTo>
                <a:lnTo>
                  <a:pt x="5289972" y="5109779"/>
                </a:lnTo>
                <a:lnTo>
                  <a:pt x="0" y="5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9767822" y="9456441"/>
            <a:ext cx="4844329" cy="4114800"/>
          </a:xfrm>
          <a:custGeom>
            <a:avLst/>
            <a:gdLst/>
            <a:ahLst/>
            <a:cxnLst/>
            <a:rect r="r" b="b" t="t" l="l"/>
            <a:pathLst>
              <a:path h="4114800" w="4844329">
                <a:moveTo>
                  <a:pt x="4844329" y="0"/>
                </a:moveTo>
                <a:lnTo>
                  <a:pt x="0" y="0"/>
                </a:lnTo>
                <a:lnTo>
                  <a:pt x="0" y="4114800"/>
                </a:lnTo>
                <a:lnTo>
                  <a:pt x="4844329" y="4114800"/>
                </a:lnTo>
                <a:lnTo>
                  <a:pt x="484432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4023618" y="9456441"/>
            <a:ext cx="6729198" cy="4114800"/>
          </a:xfrm>
          <a:custGeom>
            <a:avLst/>
            <a:gdLst/>
            <a:ahLst/>
            <a:cxnLst/>
            <a:rect r="r" b="b" t="t" l="l"/>
            <a:pathLst>
              <a:path h="4114800" w="6729198">
                <a:moveTo>
                  <a:pt x="0" y="4114800"/>
                </a:moveTo>
                <a:lnTo>
                  <a:pt x="6729198" y="4114800"/>
                </a:lnTo>
                <a:lnTo>
                  <a:pt x="672919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1425" y="9258300"/>
            <a:ext cx="1694549" cy="2057400"/>
          </a:xfrm>
          <a:custGeom>
            <a:avLst/>
            <a:gdLst/>
            <a:ahLst/>
            <a:cxnLst/>
            <a:rect r="r" b="b" t="t" l="l"/>
            <a:pathLst>
              <a:path h="2057400" w="1694549">
                <a:moveTo>
                  <a:pt x="0" y="0"/>
                </a:moveTo>
                <a:lnTo>
                  <a:pt x="1694550" y="0"/>
                </a:lnTo>
                <a:lnTo>
                  <a:pt x="169455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146571" y="9531439"/>
            <a:ext cx="2483292" cy="1324222"/>
          </a:xfrm>
          <a:custGeom>
            <a:avLst/>
            <a:gdLst/>
            <a:ahLst/>
            <a:cxnLst/>
            <a:rect r="r" b="b" t="t" l="l"/>
            <a:pathLst>
              <a:path h="1324222" w="2483292">
                <a:moveTo>
                  <a:pt x="0" y="0"/>
                </a:moveTo>
                <a:lnTo>
                  <a:pt x="2483292" y="0"/>
                </a:lnTo>
                <a:lnTo>
                  <a:pt x="2483292" y="1324223"/>
                </a:lnTo>
                <a:lnTo>
                  <a:pt x="0" y="13242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10209537">
            <a:off x="14026850" y="-3520368"/>
            <a:ext cx="6863334" cy="5881426"/>
          </a:xfrm>
          <a:custGeom>
            <a:avLst/>
            <a:gdLst/>
            <a:ahLst/>
            <a:cxnLst/>
            <a:rect r="r" b="b" t="t" l="l"/>
            <a:pathLst>
              <a:path h="5881426" w="6863334">
                <a:moveTo>
                  <a:pt x="6863334" y="0"/>
                </a:moveTo>
                <a:lnTo>
                  <a:pt x="0" y="0"/>
                </a:lnTo>
                <a:lnTo>
                  <a:pt x="0" y="5881427"/>
                </a:lnTo>
                <a:lnTo>
                  <a:pt x="6863334" y="5881427"/>
                </a:lnTo>
                <a:lnTo>
                  <a:pt x="686333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587429">
            <a:off x="-1724223" y="-2557377"/>
            <a:ext cx="5289973" cy="5109779"/>
          </a:xfrm>
          <a:custGeom>
            <a:avLst/>
            <a:gdLst/>
            <a:ahLst/>
            <a:cxnLst/>
            <a:rect r="r" b="b" t="t" l="l"/>
            <a:pathLst>
              <a:path h="5109779" w="5289973">
                <a:moveTo>
                  <a:pt x="0" y="0"/>
                </a:moveTo>
                <a:lnTo>
                  <a:pt x="5289972" y="0"/>
                </a:lnTo>
                <a:lnTo>
                  <a:pt x="5289972" y="5109779"/>
                </a:lnTo>
                <a:lnTo>
                  <a:pt x="0" y="5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10734599">
            <a:off x="3549481" y="-3076798"/>
            <a:ext cx="4844329" cy="4114800"/>
          </a:xfrm>
          <a:custGeom>
            <a:avLst/>
            <a:gdLst/>
            <a:ahLst/>
            <a:cxnLst/>
            <a:rect r="r" b="b" t="t" l="l"/>
            <a:pathLst>
              <a:path h="4114800" w="4844329">
                <a:moveTo>
                  <a:pt x="4844329" y="0"/>
                </a:moveTo>
                <a:lnTo>
                  <a:pt x="0" y="0"/>
                </a:lnTo>
                <a:lnTo>
                  <a:pt x="0" y="4114800"/>
                </a:lnTo>
                <a:lnTo>
                  <a:pt x="4844329" y="4114800"/>
                </a:lnTo>
                <a:lnTo>
                  <a:pt x="484432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10734599">
            <a:off x="7407947" y="-3168142"/>
            <a:ext cx="6729198" cy="4114800"/>
          </a:xfrm>
          <a:custGeom>
            <a:avLst/>
            <a:gdLst/>
            <a:ahLst/>
            <a:cxnLst/>
            <a:rect r="r" b="b" t="t" l="l"/>
            <a:pathLst>
              <a:path h="4114800" w="6729198">
                <a:moveTo>
                  <a:pt x="0" y="4114800"/>
                </a:moveTo>
                <a:lnTo>
                  <a:pt x="6729199" y="4114800"/>
                </a:lnTo>
                <a:lnTo>
                  <a:pt x="672919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0734599">
            <a:off x="16306976" y="-1033801"/>
            <a:ext cx="1694549" cy="2057400"/>
          </a:xfrm>
          <a:custGeom>
            <a:avLst/>
            <a:gdLst/>
            <a:ahLst/>
            <a:cxnLst/>
            <a:rect r="r" b="b" t="t" l="l"/>
            <a:pathLst>
              <a:path h="2057400" w="1694549">
                <a:moveTo>
                  <a:pt x="0" y="0"/>
                </a:moveTo>
                <a:lnTo>
                  <a:pt x="1694550" y="0"/>
                </a:lnTo>
                <a:lnTo>
                  <a:pt x="169455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0734599">
            <a:off x="9556016" y="-452802"/>
            <a:ext cx="2483292" cy="1324222"/>
          </a:xfrm>
          <a:custGeom>
            <a:avLst/>
            <a:gdLst/>
            <a:ahLst/>
            <a:cxnLst/>
            <a:rect r="r" b="b" t="t" l="l"/>
            <a:pathLst>
              <a:path h="1324222" w="2483292">
                <a:moveTo>
                  <a:pt x="0" y="0"/>
                </a:moveTo>
                <a:lnTo>
                  <a:pt x="2483293" y="0"/>
                </a:lnTo>
                <a:lnTo>
                  <a:pt x="2483293" y="1324223"/>
                </a:lnTo>
                <a:lnTo>
                  <a:pt x="0" y="13242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694423" y="-2436222"/>
            <a:ext cx="2277223" cy="2833649"/>
          </a:xfrm>
          <a:custGeom>
            <a:avLst/>
            <a:gdLst/>
            <a:ahLst/>
            <a:cxnLst/>
            <a:rect r="r" b="b" t="t" l="l"/>
            <a:pathLst>
              <a:path h="2833649" w="2277223">
                <a:moveTo>
                  <a:pt x="0" y="0"/>
                </a:moveTo>
                <a:lnTo>
                  <a:pt x="2277223" y="0"/>
                </a:lnTo>
                <a:lnTo>
                  <a:pt x="2277223" y="2833649"/>
                </a:lnTo>
                <a:lnTo>
                  <a:pt x="0" y="283364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393908" y="9531439"/>
            <a:ext cx="2277223" cy="2833649"/>
          </a:xfrm>
          <a:custGeom>
            <a:avLst/>
            <a:gdLst/>
            <a:ahLst/>
            <a:cxnLst/>
            <a:rect r="r" b="b" t="t" l="l"/>
            <a:pathLst>
              <a:path h="2833649" w="2277223">
                <a:moveTo>
                  <a:pt x="0" y="0"/>
                </a:moveTo>
                <a:lnTo>
                  <a:pt x="2277223" y="0"/>
                </a:lnTo>
                <a:lnTo>
                  <a:pt x="2277223" y="2833649"/>
                </a:lnTo>
                <a:lnTo>
                  <a:pt x="0" y="283364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713559" y="3158795"/>
            <a:ext cx="17307382" cy="2421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36"/>
              </a:lnSpc>
            </a:pPr>
            <a:r>
              <a:rPr lang="en-US" sz="10876" b="true">
                <a:solidFill>
                  <a:srgbClr val="5A3831"/>
                </a:solidFill>
                <a:latin typeface="Manison SemiExpanded Bold"/>
                <a:ea typeface="Manison SemiExpanded Bold"/>
                <a:cs typeface="Manison SemiExpanded Bold"/>
                <a:sym typeface="Manison SemiExpanded Bold"/>
              </a:rPr>
              <a:t>Credit Risk Analysis using Power BI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640603" y="6747186"/>
            <a:ext cx="7989406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9"/>
              </a:lnSpc>
            </a:pPr>
            <a:r>
              <a:rPr lang="en-US" sz="3399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Presented by Shubham Choudhari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B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655863">
            <a:off x="-2718108" y="7914948"/>
            <a:ext cx="6863334" cy="5881426"/>
          </a:xfrm>
          <a:custGeom>
            <a:avLst/>
            <a:gdLst/>
            <a:ahLst/>
            <a:cxnLst/>
            <a:rect r="r" b="b" t="t" l="l"/>
            <a:pathLst>
              <a:path h="5881426" w="6863334">
                <a:moveTo>
                  <a:pt x="6863335" y="0"/>
                </a:moveTo>
                <a:lnTo>
                  <a:pt x="0" y="0"/>
                </a:lnTo>
                <a:lnTo>
                  <a:pt x="0" y="5881427"/>
                </a:lnTo>
                <a:lnTo>
                  <a:pt x="6863335" y="5881427"/>
                </a:lnTo>
                <a:lnTo>
                  <a:pt x="686333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277970">
            <a:off x="14614314" y="8038309"/>
            <a:ext cx="5289973" cy="5109779"/>
          </a:xfrm>
          <a:custGeom>
            <a:avLst/>
            <a:gdLst/>
            <a:ahLst/>
            <a:cxnLst/>
            <a:rect r="r" b="b" t="t" l="l"/>
            <a:pathLst>
              <a:path h="5109779" w="5289973">
                <a:moveTo>
                  <a:pt x="0" y="0"/>
                </a:moveTo>
                <a:lnTo>
                  <a:pt x="5289972" y="0"/>
                </a:lnTo>
                <a:lnTo>
                  <a:pt x="5289972" y="5109779"/>
                </a:lnTo>
                <a:lnTo>
                  <a:pt x="0" y="5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9767822" y="9456441"/>
            <a:ext cx="4844329" cy="4114800"/>
          </a:xfrm>
          <a:custGeom>
            <a:avLst/>
            <a:gdLst/>
            <a:ahLst/>
            <a:cxnLst/>
            <a:rect r="r" b="b" t="t" l="l"/>
            <a:pathLst>
              <a:path h="4114800" w="4844329">
                <a:moveTo>
                  <a:pt x="4844329" y="0"/>
                </a:moveTo>
                <a:lnTo>
                  <a:pt x="0" y="0"/>
                </a:lnTo>
                <a:lnTo>
                  <a:pt x="0" y="4114800"/>
                </a:lnTo>
                <a:lnTo>
                  <a:pt x="4844329" y="4114800"/>
                </a:lnTo>
                <a:lnTo>
                  <a:pt x="484432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4023618" y="9456441"/>
            <a:ext cx="6729198" cy="4114800"/>
          </a:xfrm>
          <a:custGeom>
            <a:avLst/>
            <a:gdLst/>
            <a:ahLst/>
            <a:cxnLst/>
            <a:rect r="r" b="b" t="t" l="l"/>
            <a:pathLst>
              <a:path h="4114800" w="6729198">
                <a:moveTo>
                  <a:pt x="0" y="4114800"/>
                </a:moveTo>
                <a:lnTo>
                  <a:pt x="6729198" y="4114800"/>
                </a:lnTo>
                <a:lnTo>
                  <a:pt x="672919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1425" y="9258300"/>
            <a:ext cx="1694549" cy="2057400"/>
          </a:xfrm>
          <a:custGeom>
            <a:avLst/>
            <a:gdLst/>
            <a:ahLst/>
            <a:cxnLst/>
            <a:rect r="r" b="b" t="t" l="l"/>
            <a:pathLst>
              <a:path h="2057400" w="1694549">
                <a:moveTo>
                  <a:pt x="0" y="0"/>
                </a:moveTo>
                <a:lnTo>
                  <a:pt x="1694550" y="0"/>
                </a:lnTo>
                <a:lnTo>
                  <a:pt x="169455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146571" y="9531439"/>
            <a:ext cx="2483292" cy="1324222"/>
          </a:xfrm>
          <a:custGeom>
            <a:avLst/>
            <a:gdLst/>
            <a:ahLst/>
            <a:cxnLst/>
            <a:rect r="r" b="b" t="t" l="l"/>
            <a:pathLst>
              <a:path h="1324222" w="2483292">
                <a:moveTo>
                  <a:pt x="0" y="0"/>
                </a:moveTo>
                <a:lnTo>
                  <a:pt x="2483292" y="0"/>
                </a:lnTo>
                <a:lnTo>
                  <a:pt x="2483292" y="1324223"/>
                </a:lnTo>
                <a:lnTo>
                  <a:pt x="0" y="13242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10209537">
            <a:off x="14026850" y="-3520368"/>
            <a:ext cx="6863334" cy="5881426"/>
          </a:xfrm>
          <a:custGeom>
            <a:avLst/>
            <a:gdLst/>
            <a:ahLst/>
            <a:cxnLst/>
            <a:rect r="r" b="b" t="t" l="l"/>
            <a:pathLst>
              <a:path h="5881426" w="6863334">
                <a:moveTo>
                  <a:pt x="6863334" y="0"/>
                </a:moveTo>
                <a:lnTo>
                  <a:pt x="0" y="0"/>
                </a:lnTo>
                <a:lnTo>
                  <a:pt x="0" y="5881427"/>
                </a:lnTo>
                <a:lnTo>
                  <a:pt x="6863334" y="5881427"/>
                </a:lnTo>
                <a:lnTo>
                  <a:pt x="686333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587429">
            <a:off x="-1724223" y="-2557377"/>
            <a:ext cx="5289973" cy="5109779"/>
          </a:xfrm>
          <a:custGeom>
            <a:avLst/>
            <a:gdLst/>
            <a:ahLst/>
            <a:cxnLst/>
            <a:rect r="r" b="b" t="t" l="l"/>
            <a:pathLst>
              <a:path h="5109779" w="5289973">
                <a:moveTo>
                  <a:pt x="0" y="0"/>
                </a:moveTo>
                <a:lnTo>
                  <a:pt x="5289972" y="0"/>
                </a:lnTo>
                <a:lnTo>
                  <a:pt x="5289972" y="5109779"/>
                </a:lnTo>
                <a:lnTo>
                  <a:pt x="0" y="5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10734599">
            <a:off x="3549481" y="-3076798"/>
            <a:ext cx="4844329" cy="4114800"/>
          </a:xfrm>
          <a:custGeom>
            <a:avLst/>
            <a:gdLst/>
            <a:ahLst/>
            <a:cxnLst/>
            <a:rect r="r" b="b" t="t" l="l"/>
            <a:pathLst>
              <a:path h="4114800" w="4844329">
                <a:moveTo>
                  <a:pt x="4844329" y="0"/>
                </a:moveTo>
                <a:lnTo>
                  <a:pt x="0" y="0"/>
                </a:lnTo>
                <a:lnTo>
                  <a:pt x="0" y="4114800"/>
                </a:lnTo>
                <a:lnTo>
                  <a:pt x="4844329" y="4114800"/>
                </a:lnTo>
                <a:lnTo>
                  <a:pt x="484432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10734599">
            <a:off x="7407947" y="-3168142"/>
            <a:ext cx="6729198" cy="4114800"/>
          </a:xfrm>
          <a:custGeom>
            <a:avLst/>
            <a:gdLst/>
            <a:ahLst/>
            <a:cxnLst/>
            <a:rect r="r" b="b" t="t" l="l"/>
            <a:pathLst>
              <a:path h="4114800" w="6729198">
                <a:moveTo>
                  <a:pt x="0" y="4114800"/>
                </a:moveTo>
                <a:lnTo>
                  <a:pt x="6729199" y="4114800"/>
                </a:lnTo>
                <a:lnTo>
                  <a:pt x="672919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0734599">
            <a:off x="16306976" y="-1033801"/>
            <a:ext cx="1694549" cy="2057400"/>
          </a:xfrm>
          <a:custGeom>
            <a:avLst/>
            <a:gdLst/>
            <a:ahLst/>
            <a:cxnLst/>
            <a:rect r="r" b="b" t="t" l="l"/>
            <a:pathLst>
              <a:path h="2057400" w="1694549">
                <a:moveTo>
                  <a:pt x="0" y="0"/>
                </a:moveTo>
                <a:lnTo>
                  <a:pt x="1694550" y="0"/>
                </a:lnTo>
                <a:lnTo>
                  <a:pt x="169455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0734599">
            <a:off x="9556016" y="-452802"/>
            <a:ext cx="2483292" cy="1324222"/>
          </a:xfrm>
          <a:custGeom>
            <a:avLst/>
            <a:gdLst/>
            <a:ahLst/>
            <a:cxnLst/>
            <a:rect r="r" b="b" t="t" l="l"/>
            <a:pathLst>
              <a:path h="1324222" w="2483292">
                <a:moveTo>
                  <a:pt x="0" y="0"/>
                </a:moveTo>
                <a:lnTo>
                  <a:pt x="2483293" y="0"/>
                </a:lnTo>
                <a:lnTo>
                  <a:pt x="2483293" y="1324223"/>
                </a:lnTo>
                <a:lnTo>
                  <a:pt x="0" y="13242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694423" y="-2436222"/>
            <a:ext cx="2277223" cy="2833649"/>
          </a:xfrm>
          <a:custGeom>
            <a:avLst/>
            <a:gdLst/>
            <a:ahLst/>
            <a:cxnLst/>
            <a:rect r="r" b="b" t="t" l="l"/>
            <a:pathLst>
              <a:path h="2833649" w="2277223">
                <a:moveTo>
                  <a:pt x="0" y="0"/>
                </a:moveTo>
                <a:lnTo>
                  <a:pt x="2277223" y="0"/>
                </a:lnTo>
                <a:lnTo>
                  <a:pt x="2277223" y="2833649"/>
                </a:lnTo>
                <a:lnTo>
                  <a:pt x="0" y="283364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393908" y="9531439"/>
            <a:ext cx="2277223" cy="2833649"/>
          </a:xfrm>
          <a:custGeom>
            <a:avLst/>
            <a:gdLst/>
            <a:ahLst/>
            <a:cxnLst/>
            <a:rect r="r" b="b" t="t" l="l"/>
            <a:pathLst>
              <a:path h="2833649" w="2277223">
                <a:moveTo>
                  <a:pt x="0" y="0"/>
                </a:moveTo>
                <a:lnTo>
                  <a:pt x="2277223" y="0"/>
                </a:lnTo>
                <a:lnTo>
                  <a:pt x="2277223" y="2833649"/>
                </a:lnTo>
                <a:lnTo>
                  <a:pt x="0" y="283364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772546" y="2444478"/>
            <a:ext cx="7196343" cy="4508054"/>
          </a:xfrm>
          <a:custGeom>
            <a:avLst/>
            <a:gdLst/>
            <a:ahLst/>
            <a:cxnLst/>
            <a:rect r="r" b="b" t="t" l="l"/>
            <a:pathLst>
              <a:path h="4508054" w="7196343">
                <a:moveTo>
                  <a:pt x="0" y="0"/>
                </a:moveTo>
                <a:lnTo>
                  <a:pt x="7196344" y="0"/>
                </a:lnTo>
                <a:lnTo>
                  <a:pt x="7196344" y="4508054"/>
                </a:lnTo>
                <a:lnTo>
                  <a:pt x="0" y="4508054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833034" y="1437955"/>
            <a:ext cx="8447605" cy="496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8"/>
              </a:lnSpc>
            </a:pPr>
            <a:r>
              <a:rPr lang="en-US" sz="4200" b="true">
                <a:solidFill>
                  <a:srgbClr val="5A3831"/>
                </a:solidFill>
                <a:latin typeface="Manison SemiExpanded Bold"/>
                <a:ea typeface="Manison SemiExpanded Bold"/>
                <a:cs typeface="Manison SemiExpanded Bold"/>
                <a:sym typeface="Manison SemiExpanded Bold"/>
              </a:rPr>
              <a:t> Risk Score Analysis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81425" y="2473959"/>
            <a:ext cx="10616237" cy="3895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44"/>
              </a:lnSpc>
            </a:pPr>
            <a:r>
              <a:rPr lang="en-US" b="true" sz="2246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Formula:</a:t>
            </a:r>
          </a:p>
          <a:p>
            <a:pPr algn="just">
              <a:lnSpc>
                <a:spcPts val="3144"/>
              </a:lnSpc>
            </a:pPr>
            <a:r>
              <a:rPr lang="en-US" b="true" sz="2246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Risk_Score = 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VAR LoanRatio = DIVIDE(credit_risk_dataset[loan_amnt], credit_risk_dataset[person_income])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VAR HasDefaulted = IF([cb_person_default_on_file] = "Y", 1, 0)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VAR EmploymentFactor = 1 - DIVIDE(credit_risk_dataset[person_emp_length], 20)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RETURN</a:t>
            </a:r>
          </a:p>
          <a:p>
            <a:pPr algn="l">
              <a:lnSpc>
                <a:spcPts val="3144"/>
              </a:lnSpc>
            </a:pPr>
            <a:r>
              <a:rPr lang="en-US" sz="2246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ROUND((LoanRatio * 0.4) + (HasDefaulted * 0.4) + (EmploymentFactor * 0.2), 2)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637516" y="6522184"/>
            <a:ext cx="14082396" cy="2622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Risk Assessment: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Combining m</a:t>
            </a:r>
            <a:r>
              <a:rPr lang="en-US" sz="2500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ultiple factors gives a comprehensive risk profile.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Decision Making: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Facilitates informed lending decisions based on calculated risk.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This structured content should guide you in creating an informative and engaging slide for your audience.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B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655863">
            <a:off x="-2718108" y="7914948"/>
            <a:ext cx="6863334" cy="5881426"/>
          </a:xfrm>
          <a:custGeom>
            <a:avLst/>
            <a:gdLst/>
            <a:ahLst/>
            <a:cxnLst/>
            <a:rect r="r" b="b" t="t" l="l"/>
            <a:pathLst>
              <a:path h="5881426" w="6863334">
                <a:moveTo>
                  <a:pt x="6863335" y="0"/>
                </a:moveTo>
                <a:lnTo>
                  <a:pt x="0" y="0"/>
                </a:lnTo>
                <a:lnTo>
                  <a:pt x="0" y="5881427"/>
                </a:lnTo>
                <a:lnTo>
                  <a:pt x="6863335" y="5881427"/>
                </a:lnTo>
                <a:lnTo>
                  <a:pt x="686333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277970">
            <a:off x="14614314" y="8038309"/>
            <a:ext cx="5289973" cy="5109779"/>
          </a:xfrm>
          <a:custGeom>
            <a:avLst/>
            <a:gdLst/>
            <a:ahLst/>
            <a:cxnLst/>
            <a:rect r="r" b="b" t="t" l="l"/>
            <a:pathLst>
              <a:path h="5109779" w="5289973">
                <a:moveTo>
                  <a:pt x="0" y="0"/>
                </a:moveTo>
                <a:lnTo>
                  <a:pt x="5289972" y="0"/>
                </a:lnTo>
                <a:lnTo>
                  <a:pt x="5289972" y="5109779"/>
                </a:lnTo>
                <a:lnTo>
                  <a:pt x="0" y="5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9767822" y="9456441"/>
            <a:ext cx="4844329" cy="4114800"/>
          </a:xfrm>
          <a:custGeom>
            <a:avLst/>
            <a:gdLst/>
            <a:ahLst/>
            <a:cxnLst/>
            <a:rect r="r" b="b" t="t" l="l"/>
            <a:pathLst>
              <a:path h="4114800" w="4844329">
                <a:moveTo>
                  <a:pt x="4844329" y="0"/>
                </a:moveTo>
                <a:lnTo>
                  <a:pt x="0" y="0"/>
                </a:lnTo>
                <a:lnTo>
                  <a:pt x="0" y="4114800"/>
                </a:lnTo>
                <a:lnTo>
                  <a:pt x="4844329" y="4114800"/>
                </a:lnTo>
                <a:lnTo>
                  <a:pt x="484432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4023618" y="9456441"/>
            <a:ext cx="6729198" cy="4114800"/>
          </a:xfrm>
          <a:custGeom>
            <a:avLst/>
            <a:gdLst/>
            <a:ahLst/>
            <a:cxnLst/>
            <a:rect r="r" b="b" t="t" l="l"/>
            <a:pathLst>
              <a:path h="4114800" w="6729198">
                <a:moveTo>
                  <a:pt x="0" y="4114800"/>
                </a:moveTo>
                <a:lnTo>
                  <a:pt x="6729198" y="4114800"/>
                </a:lnTo>
                <a:lnTo>
                  <a:pt x="672919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1425" y="9258300"/>
            <a:ext cx="1694549" cy="2057400"/>
          </a:xfrm>
          <a:custGeom>
            <a:avLst/>
            <a:gdLst/>
            <a:ahLst/>
            <a:cxnLst/>
            <a:rect r="r" b="b" t="t" l="l"/>
            <a:pathLst>
              <a:path h="2057400" w="1694549">
                <a:moveTo>
                  <a:pt x="0" y="0"/>
                </a:moveTo>
                <a:lnTo>
                  <a:pt x="1694550" y="0"/>
                </a:lnTo>
                <a:lnTo>
                  <a:pt x="169455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146571" y="9531439"/>
            <a:ext cx="2483292" cy="1324222"/>
          </a:xfrm>
          <a:custGeom>
            <a:avLst/>
            <a:gdLst/>
            <a:ahLst/>
            <a:cxnLst/>
            <a:rect r="r" b="b" t="t" l="l"/>
            <a:pathLst>
              <a:path h="1324222" w="2483292">
                <a:moveTo>
                  <a:pt x="0" y="0"/>
                </a:moveTo>
                <a:lnTo>
                  <a:pt x="2483292" y="0"/>
                </a:lnTo>
                <a:lnTo>
                  <a:pt x="2483292" y="1324223"/>
                </a:lnTo>
                <a:lnTo>
                  <a:pt x="0" y="13242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10209537">
            <a:off x="14026850" y="-3520368"/>
            <a:ext cx="6863334" cy="5881426"/>
          </a:xfrm>
          <a:custGeom>
            <a:avLst/>
            <a:gdLst/>
            <a:ahLst/>
            <a:cxnLst/>
            <a:rect r="r" b="b" t="t" l="l"/>
            <a:pathLst>
              <a:path h="5881426" w="6863334">
                <a:moveTo>
                  <a:pt x="6863334" y="0"/>
                </a:moveTo>
                <a:lnTo>
                  <a:pt x="0" y="0"/>
                </a:lnTo>
                <a:lnTo>
                  <a:pt x="0" y="5881427"/>
                </a:lnTo>
                <a:lnTo>
                  <a:pt x="6863334" y="5881427"/>
                </a:lnTo>
                <a:lnTo>
                  <a:pt x="686333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587429">
            <a:off x="-1645793" y="-3348820"/>
            <a:ext cx="5289973" cy="5109779"/>
          </a:xfrm>
          <a:custGeom>
            <a:avLst/>
            <a:gdLst/>
            <a:ahLst/>
            <a:cxnLst/>
            <a:rect r="r" b="b" t="t" l="l"/>
            <a:pathLst>
              <a:path h="5109779" w="5289973">
                <a:moveTo>
                  <a:pt x="0" y="0"/>
                </a:moveTo>
                <a:lnTo>
                  <a:pt x="5289973" y="0"/>
                </a:lnTo>
                <a:lnTo>
                  <a:pt x="5289973" y="5109779"/>
                </a:lnTo>
                <a:lnTo>
                  <a:pt x="0" y="5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10734599">
            <a:off x="3549481" y="-3076798"/>
            <a:ext cx="4844329" cy="4114800"/>
          </a:xfrm>
          <a:custGeom>
            <a:avLst/>
            <a:gdLst/>
            <a:ahLst/>
            <a:cxnLst/>
            <a:rect r="r" b="b" t="t" l="l"/>
            <a:pathLst>
              <a:path h="4114800" w="4844329">
                <a:moveTo>
                  <a:pt x="4844329" y="0"/>
                </a:moveTo>
                <a:lnTo>
                  <a:pt x="0" y="0"/>
                </a:lnTo>
                <a:lnTo>
                  <a:pt x="0" y="4114800"/>
                </a:lnTo>
                <a:lnTo>
                  <a:pt x="4844329" y="4114800"/>
                </a:lnTo>
                <a:lnTo>
                  <a:pt x="484432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10734599">
            <a:off x="7407947" y="-3168142"/>
            <a:ext cx="6729198" cy="4114800"/>
          </a:xfrm>
          <a:custGeom>
            <a:avLst/>
            <a:gdLst/>
            <a:ahLst/>
            <a:cxnLst/>
            <a:rect r="r" b="b" t="t" l="l"/>
            <a:pathLst>
              <a:path h="4114800" w="6729198">
                <a:moveTo>
                  <a:pt x="0" y="4114800"/>
                </a:moveTo>
                <a:lnTo>
                  <a:pt x="6729199" y="4114800"/>
                </a:lnTo>
                <a:lnTo>
                  <a:pt x="672919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0734599">
            <a:off x="16306976" y="-1033801"/>
            <a:ext cx="1694549" cy="2057400"/>
          </a:xfrm>
          <a:custGeom>
            <a:avLst/>
            <a:gdLst/>
            <a:ahLst/>
            <a:cxnLst/>
            <a:rect r="r" b="b" t="t" l="l"/>
            <a:pathLst>
              <a:path h="2057400" w="1694549">
                <a:moveTo>
                  <a:pt x="0" y="0"/>
                </a:moveTo>
                <a:lnTo>
                  <a:pt x="1694550" y="0"/>
                </a:lnTo>
                <a:lnTo>
                  <a:pt x="169455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0734599">
            <a:off x="9556016" y="-452802"/>
            <a:ext cx="2483292" cy="1324222"/>
          </a:xfrm>
          <a:custGeom>
            <a:avLst/>
            <a:gdLst/>
            <a:ahLst/>
            <a:cxnLst/>
            <a:rect r="r" b="b" t="t" l="l"/>
            <a:pathLst>
              <a:path h="1324222" w="2483292">
                <a:moveTo>
                  <a:pt x="0" y="0"/>
                </a:moveTo>
                <a:lnTo>
                  <a:pt x="2483293" y="0"/>
                </a:lnTo>
                <a:lnTo>
                  <a:pt x="2483293" y="1324223"/>
                </a:lnTo>
                <a:lnTo>
                  <a:pt x="0" y="13242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694423" y="-2436222"/>
            <a:ext cx="2277223" cy="2833649"/>
          </a:xfrm>
          <a:custGeom>
            <a:avLst/>
            <a:gdLst/>
            <a:ahLst/>
            <a:cxnLst/>
            <a:rect r="r" b="b" t="t" l="l"/>
            <a:pathLst>
              <a:path h="2833649" w="2277223">
                <a:moveTo>
                  <a:pt x="0" y="0"/>
                </a:moveTo>
                <a:lnTo>
                  <a:pt x="2277223" y="0"/>
                </a:lnTo>
                <a:lnTo>
                  <a:pt x="2277223" y="2833649"/>
                </a:lnTo>
                <a:lnTo>
                  <a:pt x="0" y="283364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393908" y="9531439"/>
            <a:ext cx="2277223" cy="2833649"/>
          </a:xfrm>
          <a:custGeom>
            <a:avLst/>
            <a:gdLst/>
            <a:ahLst/>
            <a:cxnLst/>
            <a:rect r="r" b="b" t="t" l="l"/>
            <a:pathLst>
              <a:path h="2833649" w="2277223">
                <a:moveTo>
                  <a:pt x="0" y="0"/>
                </a:moveTo>
                <a:lnTo>
                  <a:pt x="2277223" y="0"/>
                </a:lnTo>
                <a:lnTo>
                  <a:pt x="2277223" y="2833649"/>
                </a:lnTo>
                <a:lnTo>
                  <a:pt x="0" y="283364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612151" y="2614998"/>
            <a:ext cx="3178136" cy="4702568"/>
          </a:xfrm>
          <a:custGeom>
            <a:avLst/>
            <a:gdLst/>
            <a:ahLst/>
            <a:cxnLst/>
            <a:rect r="r" b="b" t="t" l="l"/>
            <a:pathLst>
              <a:path h="4702568" w="3178136">
                <a:moveTo>
                  <a:pt x="0" y="0"/>
                </a:moveTo>
                <a:lnTo>
                  <a:pt x="3178136" y="0"/>
                </a:lnTo>
                <a:lnTo>
                  <a:pt x="3178136" y="4702568"/>
                </a:lnTo>
                <a:lnTo>
                  <a:pt x="0" y="4702568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-87159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640603" y="1289548"/>
            <a:ext cx="8447605" cy="496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8"/>
              </a:lnSpc>
            </a:pPr>
            <a:r>
              <a:rPr lang="en-US" sz="4200" b="true">
                <a:solidFill>
                  <a:srgbClr val="5A3831"/>
                </a:solidFill>
                <a:latin typeface="Manison SemiExpanded Bold"/>
                <a:ea typeface="Manison SemiExpanded Bold"/>
                <a:cs typeface="Manison SemiExpanded Bold"/>
                <a:sym typeface="Manison SemiExpanded Bold"/>
              </a:rPr>
              <a:t>Data Restriction Analysis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67767" y="2395972"/>
            <a:ext cx="14344384" cy="6414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0329" indent="-265164" lvl="1">
              <a:lnSpc>
                <a:spcPts val="3438"/>
              </a:lnSpc>
              <a:buFont typeface="Arial"/>
              <a:buChar char="•"/>
            </a:pPr>
            <a:r>
              <a:rPr lang="en-US" b="true" sz="2456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Purpose: </a:t>
            </a:r>
            <a:r>
              <a:rPr lang="en-US" sz="2456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The primary goal is to restrict data visibility based on user roles, such as geographic regions or departments.</a:t>
            </a:r>
          </a:p>
          <a:p>
            <a:pPr algn="l" marL="530329" indent="-265164" lvl="1">
              <a:lnSpc>
                <a:spcPts val="3438"/>
              </a:lnSpc>
              <a:buFont typeface="Arial"/>
              <a:buChar char="•"/>
            </a:pPr>
            <a:r>
              <a:rPr lang="en-US" b="true" sz="2456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Steps</a:t>
            </a:r>
            <a:r>
              <a:rPr lang="en-US" sz="2456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:Defined roles in Power BI using filters</a:t>
            </a:r>
          </a:p>
          <a:p>
            <a:pPr algn="l" marL="541961" indent="-270981" lvl="1">
              <a:lnSpc>
                <a:spcPts val="3514"/>
              </a:lnSpc>
              <a:buFont typeface="Arial"/>
              <a:buChar char="•"/>
            </a:pPr>
            <a:r>
              <a:rPr lang="en-US" b="true" sz="2510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</a:t>
            </a:r>
            <a:r>
              <a:rPr lang="en-US" sz="2510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: [Region] = "East"</a:t>
            </a:r>
          </a:p>
          <a:p>
            <a:pPr algn="l" marL="530329" indent="-265164" lvl="1">
              <a:lnSpc>
                <a:spcPts val="3438"/>
              </a:lnSpc>
              <a:buFont typeface="Arial"/>
              <a:buChar char="•"/>
            </a:pPr>
            <a:r>
              <a:rPr lang="en-US" b="true" sz="2456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Defined Roles in Power BI: </a:t>
            </a:r>
            <a:r>
              <a:rPr lang="en-US" sz="2456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Creating specific roles that </a:t>
            </a:r>
            <a:r>
              <a:rPr lang="en-US" sz="2456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correspond with the data access requirements.</a:t>
            </a:r>
          </a:p>
          <a:p>
            <a:pPr algn="l" marL="530329" indent="-265164" lvl="1">
              <a:lnSpc>
                <a:spcPts val="3438"/>
              </a:lnSpc>
              <a:buFont typeface="Arial"/>
              <a:buChar char="•"/>
            </a:pPr>
            <a:r>
              <a:rPr lang="en-US" b="true" sz="2456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Utilization of Filters:</a:t>
            </a:r>
            <a:r>
              <a:rPr lang="en-US" sz="2456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 Filters are applied to ensure that users only see data relevant to their assigned roles.</a:t>
            </a:r>
          </a:p>
          <a:p>
            <a:pPr algn="l" marL="530329" indent="-265164" lvl="1">
              <a:lnSpc>
                <a:spcPts val="3438"/>
              </a:lnSpc>
              <a:buFont typeface="Arial"/>
              <a:buChar char="•"/>
            </a:pPr>
            <a:r>
              <a:rPr lang="en-US" b="true" sz="2456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Conclusion:</a:t>
            </a:r>
            <a:r>
              <a:rPr lang="en-US" sz="2456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 Row-Level Security is a powerful feature that, when implemented effectively, can substantially enhance data governance, ensure compliance, and provide a tailored data experience for users.Overall, establishing Row-Level Security in Power BI is critical for organizations seeking to protect their data while allowing appropriate access to users based on their roles.</a:t>
            </a:r>
          </a:p>
          <a:p>
            <a:pPr algn="l">
              <a:lnSpc>
                <a:spcPts val="3438"/>
              </a:lnSpc>
            </a:pPr>
          </a:p>
          <a:p>
            <a:pPr algn="ctr">
              <a:lnSpc>
                <a:spcPts val="3438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B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655863">
            <a:off x="-2718108" y="7914948"/>
            <a:ext cx="6863334" cy="5881426"/>
          </a:xfrm>
          <a:custGeom>
            <a:avLst/>
            <a:gdLst/>
            <a:ahLst/>
            <a:cxnLst/>
            <a:rect r="r" b="b" t="t" l="l"/>
            <a:pathLst>
              <a:path h="5881426" w="6863334">
                <a:moveTo>
                  <a:pt x="6863335" y="0"/>
                </a:moveTo>
                <a:lnTo>
                  <a:pt x="0" y="0"/>
                </a:lnTo>
                <a:lnTo>
                  <a:pt x="0" y="5881427"/>
                </a:lnTo>
                <a:lnTo>
                  <a:pt x="6863335" y="5881427"/>
                </a:lnTo>
                <a:lnTo>
                  <a:pt x="686333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277970">
            <a:off x="14614314" y="8038309"/>
            <a:ext cx="5289973" cy="5109779"/>
          </a:xfrm>
          <a:custGeom>
            <a:avLst/>
            <a:gdLst/>
            <a:ahLst/>
            <a:cxnLst/>
            <a:rect r="r" b="b" t="t" l="l"/>
            <a:pathLst>
              <a:path h="5109779" w="5289973">
                <a:moveTo>
                  <a:pt x="0" y="0"/>
                </a:moveTo>
                <a:lnTo>
                  <a:pt x="5289972" y="0"/>
                </a:lnTo>
                <a:lnTo>
                  <a:pt x="5289972" y="5109779"/>
                </a:lnTo>
                <a:lnTo>
                  <a:pt x="0" y="5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9767822" y="9456441"/>
            <a:ext cx="4844329" cy="4114800"/>
          </a:xfrm>
          <a:custGeom>
            <a:avLst/>
            <a:gdLst/>
            <a:ahLst/>
            <a:cxnLst/>
            <a:rect r="r" b="b" t="t" l="l"/>
            <a:pathLst>
              <a:path h="4114800" w="4844329">
                <a:moveTo>
                  <a:pt x="4844329" y="0"/>
                </a:moveTo>
                <a:lnTo>
                  <a:pt x="0" y="0"/>
                </a:lnTo>
                <a:lnTo>
                  <a:pt x="0" y="4114800"/>
                </a:lnTo>
                <a:lnTo>
                  <a:pt x="4844329" y="4114800"/>
                </a:lnTo>
                <a:lnTo>
                  <a:pt x="484432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4023618" y="9456441"/>
            <a:ext cx="6729198" cy="4114800"/>
          </a:xfrm>
          <a:custGeom>
            <a:avLst/>
            <a:gdLst/>
            <a:ahLst/>
            <a:cxnLst/>
            <a:rect r="r" b="b" t="t" l="l"/>
            <a:pathLst>
              <a:path h="4114800" w="6729198">
                <a:moveTo>
                  <a:pt x="0" y="4114800"/>
                </a:moveTo>
                <a:lnTo>
                  <a:pt x="6729198" y="4114800"/>
                </a:lnTo>
                <a:lnTo>
                  <a:pt x="672919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1425" y="9258300"/>
            <a:ext cx="1694549" cy="2057400"/>
          </a:xfrm>
          <a:custGeom>
            <a:avLst/>
            <a:gdLst/>
            <a:ahLst/>
            <a:cxnLst/>
            <a:rect r="r" b="b" t="t" l="l"/>
            <a:pathLst>
              <a:path h="2057400" w="1694549">
                <a:moveTo>
                  <a:pt x="0" y="0"/>
                </a:moveTo>
                <a:lnTo>
                  <a:pt x="1694550" y="0"/>
                </a:lnTo>
                <a:lnTo>
                  <a:pt x="169455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146571" y="9531439"/>
            <a:ext cx="2483292" cy="1324222"/>
          </a:xfrm>
          <a:custGeom>
            <a:avLst/>
            <a:gdLst/>
            <a:ahLst/>
            <a:cxnLst/>
            <a:rect r="r" b="b" t="t" l="l"/>
            <a:pathLst>
              <a:path h="1324222" w="2483292">
                <a:moveTo>
                  <a:pt x="0" y="0"/>
                </a:moveTo>
                <a:lnTo>
                  <a:pt x="2483292" y="0"/>
                </a:lnTo>
                <a:lnTo>
                  <a:pt x="2483292" y="1324223"/>
                </a:lnTo>
                <a:lnTo>
                  <a:pt x="0" y="13242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10209537">
            <a:off x="14026850" y="-3520368"/>
            <a:ext cx="6863334" cy="5881426"/>
          </a:xfrm>
          <a:custGeom>
            <a:avLst/>
            <a:gdLst/>
            <a:ahLst/>
            <a:cxnLst/>
            <a:rect r="r" b="b" t="t" l="l"/>
            <a:pathLst>
              <a:path h="5881426" w="6863334">
                <a:moveTo>
                  <a:pt x="6863334" y="0"/>
                </a:moveTo>
                <a:lnTo>
                  <a:pt x="0" y="0"/>
                </a:lnTo>
                <a:lnTo>
                  <a:pt x="0" y="5881427"/>
                </a:lnTo>
                <a:lnTo>
                  <a:pt x="6863334" y="5881427"/>
                </a:lnTo>
                <a:lnTo>
                  <a:pt x="686333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587429">
            <a:off x="-1724223" y="-2557377"/>
            <a:ext cx="5289973" cy="5109779"/>
          </a:xfrm>
          <a:custGeom>
            <a:avLst/>
            <a:gdLst/>
            <a:ahLst/>
            <a:cxnLst/>
            <a:rect r="r" b="b" t="t" l="l"/>
            <a:pathLst>
              <a:path h="5109779" w="5289973">
                <a:moveTo>
                  <a:pt x="0" y="0"/>
                </a:moveTo>
                <a:lnTo>
                  <a:pt x="5289972" y="0"/>
                </a:lnTo>
                <a:lnTo>
                  <a:pt x="5289972" y="5109779"/>
                </a:lnTo>
                <a:lnTo>
                  <a:pt x="0" y="5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10734599">
            <a:off x="3549481" y="-3076798"/>
            <a:ext cx="4844329" cy="4114800"/>
          </a:xfrm>
          <a:custGeom>
            <a:avLst/>
            <a:gdLst/>
            <a:ahLst/>
            <a:cxnLst/>
            <a:rect r="r" b="b" t="t" l="l"/>
            <a:pathLst>
              <a:path h="4114800" w="4844329">
                <a:moveTo>
                  <a:pt x="4844329" y="0"/>
                </a:moveTo>
                <a:lnTo>
                  <a:pt x="0" y="0"/>
                </a:lnTo>
                <a:lnTo>
                  <a:pt x="0" y="4114800"/>
                </a:lnTo>
                <a:lnTo>
                  <a:pt x="4844329" y="4114800"/>
                </a:lnTo>
                <a:lnTo>
                  <a:pt x="484432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10734599">
            <a:off x="7407947" y="-3168142"/>
            <a:ext cx="6729198" cy="4114800"/>
          </a:xfrm>
          <a:custGeom>
            <a:avLst/>
            <a:gdLst/>
            <a:ahLst/>
            <a:cxnLst/>
            <a:rect r="r" b="b" t="t" l="l"/>
            <a:pathLst>
              <a:path h="4114800" w="6729198">
                <a:moveTo>
                  <a:pt x="0" y="4114800"/>
                </a:moveTo>
                <a:lnTo>
                  <a:pt x="6729199" y="4114800"/>
                </a:lnTo>
                <a:lnTo>
                  <a:pt x="672919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0734599">
            <a:off x="16306976" y="-1033801"/>
            <a:ext cx="1694549" cy="2057400"/>
          </a:xfrm>
          <a:custGeom>
            <a:avLst/>
            <a:gdLst/>
            <a:ahLst/>
            <a:cxnLst/>
            <a:rect r="r" b="b" t="t" l="l"/>
            <a:pathLst>
              <a:path h="2057400" w="1694549">
                <a:moveTo>
                  <a:pt x="0" y="0"/>
                </a:moveTo>
                <a:lnTo>
                  <a:pt x="1694550" y="0"/>
                </a:lnTo>
                <a:lnTo>
                  <a:pt x="169455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0734599">
            <a:off x="9556016" y="-452802"/>
            <a:ext cx="2483292" cy="1324222"/>
          </a:xfrm>
          <a:custGeom>
            <a:avLst/>
            <a:gdLst/>
            <a:ahLst/>
            <a:cxnLst/>
            <a:rect r="r" b="b" t="t" l="l"/>
            <a:pathLst>
              <a:path h="1324222" w="2483292">
                <a:moveTo>
                  <a:pt x="0" y="0"/>
                </a:moveTo>
                <a:lnTo>
                  <a:pt x="2483293" y="0"/>
                </a:lnTo>
                <a:lnTo>
                  <a:pt x="2483293" y="1324223"/>
                </a:lnTo>
                <a:lnTo>
                  <a:pt x="0" y="13242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694423" y="-2436222"/>
            <a:ext cx="2277223" cy="2833649"/>
          </a:xfrm>
          <a:custGeom>
            <a:avLst/>
            <a:gdLst/>
            <a:ahLst/>
            <a:cxnLst/>
            <a:rect r="r" b="b" t="t" l="l"/>
            <a:pathLst>
              <a:path h="2833649" w="2277223">
                <a:moveTo>
                  <a:pt x="0" y="0"/>
                </a:moveTo>
                <a:lnTo>
                  <a:pt x="2277223" y="0"/>
                </a:lnTo>
                <a:lnTo>
                  <a:pt x="2277223" y="2833649"/>
                </a:lnTo>
                <a:lnTo>
                  <a:pt x="0" y="283364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393908" y="9531439"/>
            <a:ext cx="2277223" cy="2833649"/>
          </a:xfrm>
          <a:custGeom>
            <a:avLst/>
            <a:gdLst/>
            <a:ahLst/>
            <a:cxnLst/>
            <a:rect r="r" b="b" t="t" l="l"/>
            <a:pathLst>
              <a:path h="2833649" w="2277223">
                <a:moveTo>
                  <a:pt x="0" y="0"/>
                </a:moveTo>
                <a:lnTo>
                  <a:pt x="2277223" y="0"/>
                </a:lnTo>
                <a:lnTo>
                  <a:pt x="2277223" y="2833649"/>
                </a:lnTo>
                <a:lnTo>
                  <a:pt x="0" y="283364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260412" y="1913906"/>
            <a:ext cx="13767176" cy="7709618"/>
          </a:xfrm>
          <a:custGeom>
            <a:avLst/>
            <a:gdLst/>
            <a:ahLst/>
            <a:cxnLst/>
            <a:rect r="r" b="b" t="t" l="l"/>
            <a:pathLst>
              <a:path h="7709618" w="13767176">
                <a:moveTo>
                  <a:pt x="0" y="0"/>
                </a:moveTo>
                <a:lnTo>
                  <a:pt x="13767176" y="0"/>
                </a:lnTo>
                <a:lnTo>
                  <a:pt x="13767176" y="7709618"/>
                </a:lnTo>
                <a:lnTo>
                  <a:pt x="0" y="7709618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510782" y="1226582"/>
            <a:ext cx="11193829" cy="496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8"/>
              </a:lnSpc>
            </a:pPr>
            <a:r>
              <a:rPr lang="en-US" sz="4200" b="true">
                <a:solidFill>
                  <a:srgbClr val="5A3831"/>
                </a:solidFill>
                <a:latin typeface="Manison SemiExpanded Bold"/>
                <a:ea typeface="Manison SemiExpanded Bold"/>
                <a:cs typeface="Manison SemiExpanded Bold"/>
                <a:sym typeface="Manison SemiExpanded Bold"/>
              </a:rPr>
              <a:t>Dashboard Design &amp; Publishing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B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655863">
            <a:off x="-2718108" y="7914948"/>
            <a:ext cx="6863334" cy="5881426"/>
          </a:xfrm>
          <a:custGeom>
            <a:avLst/>
            <a:gdLst/>
            <a:ahLst/>
            <a:cxnLst/>
            <a:rect r="r" b="b" t="t" l="l"/>
            <a:pathLst>
              <a:path h="5881426" w="6863334">
                <a:moveTo>
                  <a:pt x="6863335" y="0"/>
                </a:moveTo>
                <a:lnTo>
                  <a:pt x="0" y="0"/>
                </a:lnTo>
                <a:lnTo>
                  <a:pt x="0" y="5881427"/>
                </a:lnTo>
                <a:lnTo>
                  <a:pt x="6863335" y="5881427"/>
                </a:lnTo>
                <a:lnTo>
                  <a:pt x="686333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277970">
            <a:off x="14614314" y="8038309"/>
            <a:ext cx="5289973" cy="5109779"/>
          </a:xfrm>
          <a:custGeom>
            <a:avLst/>
            <a:gdLst/>
            <a:ahLst/>
            <a:cxnLst/>
            <a:rect r="r" b="b" t="t" l="l"/>
            <a:pathLst>
              <a:path h="5109779" w="5289973">
                <a:moveTo>
                  <a:pt x="0" y="0"/>
                </a:moveTo>
                <a:lnTo>
                  <a:pt x="5289972" y="0"/>
                </a:lnTo>
                <a:lnTo>
                  <a:pt x="5289972" y="5109779"/>
                </a:lnTo>
                <a:lnTo>
                  <a:pt x="0" y="5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9767822" y="9456441"/>
            <a:ext cx="4844329" cy="4114800"/>
          </a:xfrm>
          <a:custGeom>
            <a:avLst/>
            <a:gdLst/>
            <a:ahLst/>
            <a:cxnLst/>
            <a:rect r="r" b="b" t="t" l="l"/>
            <a:pathLst>
              <a:path h="4114800" w="4844329">
                <a:moveTo>
                  <a:pt x="4844329" y="0"/>
                </a:moveTo>
                <a:lnTo>
                  <a:pt x="0" y="0"/>
                </a:lnTo>
                <a:lnTo>
                  <a:pt x="0" y="4114800"/>
                </a:lnTo>
                <a:lnTo>
                  <a:pt x="4844329" y="4114800"/>
                </a:lnTo>
                <a:lnTo>
                  <a:pt x="484432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4023618" y="9456441"/>
            <a:ext cx="6729198" cy="4114800"/>
          </a:xfrm>
          <a:custGeom>
            <a:avLst/>
            <a:gdLst/>
            <a:ahLst/>
            <a:cxnLst/>
            <a:rect r="r" b="b" t="t" l="l"/>
            <a:pathLst>
              <a:path h="4114800" w="6729198">
                <a:moveTo>
                  <a:pt x="0" y="4114800"/>
                </a:moveTo>
                <a:lnTo>
                  <a:pt x="6729198" y="4114800"/>
                </a:lnTo>
                <a:lnTo>
                  <a:pt x="672919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1425" y="9258300"/>
            <a:ext cx="1694549" cy="2057400"/>
          </a:xfrm>
          <a:custGeom>
            <a:avLst/>
            <a:gdLst/>
            <a:ahLst/>
            <a:cxnLst/>
            <a:rect r="r" b="b" t="t" l="l"/>
            <a:pathLst>
              <a:path h="2057400" w="1694549">
                <a:moveTo>
                  <a:pt x="0" y="0"/>
                </a:moveTo>
                <a:lnTo>
                  <a:pt x="1694550" y="0"/>
                </a:lnTo>
                <a:lnTo>
                  <a:pt x="169455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146571" y="9531439"/>
            <a:ext cx="2483292" cy="1324222"/>
          </a:xfrm>
          <a:custGeom>
            <a:avLst/>
            <a:gdLst/>
            <a:ahLst/>
            <a:cxnLst/>
            <a:rect r="r" b="b" t="t" l="l"/>
            <a:pathLst>
              <a:path h="1324222" w="2483292">
                <a:moveTo>
                  <a:pt x="0" y="0"/>
                </a:moveTo>
                <a:lnTo>
                  <a:pt x="2483292" y="0"/>
                </a:lnTo>
                <a:lnTo>
                  <a:pt x="2483292" y="1324223"/>
                </a:lnTo>
                <a:lnTo>
                  <a:pt x="0" y="13242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10209537">
            <a:off x="14026850" y="-3520368"/>
            <a:ext cx="6863334" cy="5881426"/>
          </a:xfrm>
          <a:custGeom>
            <a:avLst/>
            <a:gdLst/>
            <a:ahLst/>
            <a:cxnLst/>
            <a:rect r="r" b="b" t="t" l="l"/>
            <a:pathLst>
              <a:path h="5881426" w="6863334">
                <a:moveTo>
                  <a:pt x="6863334" y="0"/>
                </a:moveTo>
                <a:lnTo>
                  <a:pt x="0" y="0"/>
                </a:lnTo>
                <a:lnTo>
                  <a:pt x="0" y="5881427"/>
                </a:lnTo>
                <a:lnTo>
                  <a:pt x="6863334" y="5881427"/>
                </a:lnTo>
                <a:lnTo>
                  <a:pt x="686333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587429">
            <a:off x="-1724223" y="-2557377"/>
            <a:ext cx="5289973" cy="5109779"/>
          </a:xfrm>
          <a:custGeom>
            <a:avLst/>
            <a:gdLst/>
            <a:ahLst/>
            <a:cxnLst/>
            <a:rect r="r" b="b" t="t" l="l"/>
            <a:pathLst>
              <a:path h="5109779" w="5289973">
                <a:moveTo>
                  <a:pt x="0" y="0"/>
                </a:moveTo>
                <a:lnTo>
                  <a:pt x="5289972" y="0"/>
                </a:lnTo>
                <a:lnTo>
                  <a:pt x="5289972" y="5109779"/>
                </a:lnTo>
                <a:lnTo>
                  <a:pt x="0" y="5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10734599">
            <a:off x="3549481" y="-3076798"/>
            <a:ext cx="4844329" cy="4114800"/>
          </a:xfrm>
          <a:custGeom>
            <a:avLst/>
            <a:gdLst/>
            <a:ahLst/>
            <a:cxnLst/>
            <a:rect r="r" b="b" t="t" l="l"/>
            <a:pathLst>
              <a:path h="4114800" w="4844329">
                <a:moveTo>
                  <a:pt x="4844329" y="0"/>
                </a:moveTo>
                <a:lnTo>
                  <a:pt x="0" y="0"/>
                </a:lnTo>
                <a:lnTo>
                  <a:pt x="0" y="4114800"/>
                </a:lnTo>
                <a:lnTo>
                  <a:pt x="4844329" y="4114800"/>
                </a:lnTo>
                <a:lnTo>
                  <a:pt x="484432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10734599">
            <a:off x="7407947" y="-3168142"/>
            <a:ext cx="6729198" cy="4114800"/>
          </a:xfrm>
          <a:custGeom>
            <a:avLst/>
            <a:gdLst/>
            <a:ahLst/>
            <a:cxnLst/>
            <a:rect r="r" b="b" t="t" l="l"/>
            <a:pathLst>
              <a:path h="4114800" w="6729198">
                <a:moveTo>
                  <a:pt x="0" y="4114800"/>
                </a:moveTo>
                <a:lnTo>
                  <a:pt x="6729199" y="4114800"/>
                </a:lnTo>
                <a:lnTo>
                  <a:pt x="672919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0734599">
            <a:off x="16306976" y="-1033801"/>
            <a:ext cx="1694549" cy="2057400"/>
          </a:xfrm>
          <a:custGeom>
            <a:avLst/>
            <a:gdLst/>
            <a:ahLst/>
            <a:cxnLst/>
            <a:rect r="r" b="b" t="t" l="l"/>
            <a:pathLst>
              <a:path h="2057400" w="1694549">
                <a:moveTo>
                  <a:pt x="0" y="0"/>
                </a:moveTo>
                <a:lnTo>
                  <a:pt x="1694550" y="0"/>
                </a:lnTo>
                <a:lnTo>
                  <a:pt x="169455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0734599">
            <a:off x="9556016" y="-452802"/>
            <a:ext cx="2483292" cy="1324222"/>
          </a:xfrm>
          <a:custGeom>
            <a:avLst/>
            <a:gdLst/>
            <a:ahLst/>
            <a:cxnLst/>
            <a:rect r="r" b="b" t="t" l="l"/>
            <a:pathLst>
              <a:path h="1324222" w="2483292">
                <a:moveTo>
                  <a:pt x="0" y="0"/>
                </a:moveTo>
                <a:lnTo>
                  <a:pt x="2483293" y="0"/>
                </a:lnTo>
                <a:lnTo>
                  <a:pt x="2483293" y="1324223"/>
                </a:lnTo>
                <a:lnTo>
                  <a:pt x="0" y="13242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694423" y="-2436222"/>
            <a:ext cx="2277223" cy="2833649"/>
          </a:xfrm>
          <a:custGeom>
            <a:avLst/>
            <a:gdLst/>
            <a:ahLst/>
            <a:cxnLst/>
            <a:rect r="r" b="b" t="t" l="l"/>
            <a:pathLst>
              <a:path h="2833649" w="2277223">
                <a:moveTo>
                  <a:pt x="0" y="0"/>
                </a:moveTo>
                <a:lnTo>
                  <a:pt x="2277223" y="0"/>
                </a:lnTo>
                <a:lnTo>
                  <a:pt x="2277223" y="2833649"/>
                </a:lnTo>
                <a:lnTo>
                  <a:pt x="0" y="283364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393908" y="9531439"/>
            <a:ext cx="2277223" cy="2833649"/>
          </a:xfrm>
          <a:custGeom>
            <a:avLst/>
            <a:gdLst/>
            <a:ahLst/>
            <a:cxnLst/>
            <a:rect r="r" b="b" t="t" l="l"/>
            <a:pathLst>
              <a:path h="2833649" w="2277223">
                <a:moveTo>
                  <a:pt x="0" y="0"/>
                </a:moveTo>
                <a:lnTo>
                  <a:pt x="2277223" y="0"/>
                </a:lnTo>
                <a:lnTo>
                  <a:pt x="2277223" y="2833649"/>
                </a:lnTo>
                <a:lnTo>
                  <a:pt x="0" y="283364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417637" y="1822105"/>
            <a:ext cx="13632743" cy="7634336"/>
          </a:xfrm>
          <a:custGeom>
            <a:avLst/>
            <a:gdLst/>
            <a:ahLst/>
            <a:cxnLst/>
            <a:rect r="r" b="b" t="t" l="l"/>
            <a:pathLst>
              <a:path h="7634336" w="13632743">
                <a:moveTo>
                  <a:pt x="0" y="0"/>
                </a:moveTo>
                <a:lnTo>
                  <a:pt x="13632743" y="0"/>
                </a:lnTo>
                <a:lnTo>
                  <a:pt x="13632743" y="7634336"/>
                </a:lnTo>
                <a:lnTo>
                  <a:pt x="0" y="7634336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615992" y="1182406"/>
            <a:ext cx="11193829" cy="496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8"/>
              </a:lnSpc>
            </a:pPr>
            <a:r>
              <a:rPr lang="en-US" sz="4200" b="true">
                <a:solidFill>
                  <a:srgbClr val="5A3831"/>
                </a:solidFill>
                <a:latin typeface="Manison SemiExpanded Bold"/>
                <a:ea typeface="Manison SemiExpanded Bold"/>
                <a:cs typeface="Manison SemiExpanded Bold"/>
                <a:sym typeface="Manison SemiExpanded Bold"/>
              </a:rPr>
              <a:t>Dashboard Design &amp; Publishing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B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655863">
            <a:off x="-2718108" y="7914948"/>
            <a:ext cx="6863334" cy="5881426"/>
          </a:xfrm>
          <a:custGeom>
            <a:avLst/>
            <a:gdLst/>
            <a:ahLst/>
            <a:cxnLst/>
            <a:rect r="r" b="b" t="t" l="l"/>
            <a:pathLst>
              <a:path h="5881426" w="6863334">
                <a:moveTo>
                  <a:pt x="6863335" y="0"/>
                </a:moveTo>
                <a:lnTo>
                  <a:pt x="0" y="0"/>
                </a:lnTo>
                <a:lnTo>
                  <a:pt x="0" y="5881427"/>
                </a:lnTo>
                <a:lnTo>
                  <a:pt x="6863335" y="5881427"/>
                </a:lnTo>
                <a:lnTo>
                  <a:pt x="686333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277970">
            <a:off x="14614314" y="8038309"/>
            <a:ext cx="5289973" cy="5109779"/>
          </a:xfrm>
          <a:custGeom>
            <a:avLst/>
            <a:gdLst/>
            <a:ahLst/>
            <a:cxnLst/>
            <a:rect r="r" b="b" t="t" l="l"/>
            <a:pathLst>
              <a:path h="5109779" w="5289973">
                <a:moveTo>
                  <a:pt x="0" y="0"/>
                </a:moveTo>
                <a:lnTo>
                  <a:pt x="5289972" y="0"/>
                </a:lnTo>
                <a:lnTo>
                  <a:pt x="5289972" y="5109779"/>
                </a:lnTo>
                <a:lnTo>
                  <a:pt x="0" y="5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9767822" y="9456441"/>
            <a:ext cx="4844329" cy="4114800"/>
          </a:xfrm>
          <a:custGeom>
            <a:avLst/>
            <a:gdLst/>
            <a:ahLst/>
            <a:cxnLst/>
            <a:rect r="r" b="b" t="t" l="l"/>
            <a:pathLst>
              <a:path h="4114800" w="4844329">
                <a:moveTo>
                  <a:pt x="4844329" y="0"/>
                </a:moveTo>
                <a:lnTo>
                  <a:pt x="0" y="0"/>
                </a:lnTo>
                <a:lnTo>
                  <a:pt x="0" y="4114800"/>
                </a:lnTo>
                <a:lnTo>
                  <a:pt x="4844329" y="4114800"/>
                </a:lnTo>
                <a:lnTo>
                  <a:pt x="484432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4023618" y="9456441"/>
            <a:ext cx="6729198" cy="4114800"/>
          </a:xfrm>
          <a:custGeom>
            <a:avLst/>
            <a:gdLst/>
            <a:ahLst/>
            <a:cxnLst/>
            <a:rect r="r" b="b" t="t" l="l"/>
            <a:pathLst>
              <a:path h="4114800" w="6729198">
                <a:moveTo>
                  <a:pt x="0" y="4114800"/>
                </a:moveTo>
                <a:lnTo>
                  <a:pt x="6729198" y="4114800"/>
                </a:lnTo>
                <a:lnTo>
                  <a:pt x="672919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1425" y="9258300"/>
            <a:ext cx="1694549" cy="2057400"/>
          </a:xfrm>
          <a:custGeom>
            <a:avLst/>
            <a:gdLst/>
            <a:ahLst/>
            <a:cxnLst/>
            <a:rect r="r" b="b" t="t" l="l"/>
            <a:pathLst>
              <a:path h="2057400" w="1694549">
                <a:moveTo>
                  <a:pt x="0" y="0"/>
                </a:moveTo>
                <a:lnTo>
                  <a:pt x="1694550" y="0"/>
                </a:lnTo>
                <a:lnTo>
                  <a:pt x="169455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146571" y="9531439"/>
            <a:ext cx="2483292" cy="1324222"/>
          </a:xfrm>
          <a:custGeom>
            <a:avLst/>
            <a:gdLst/>
            <a:ahLst/>
            <a:cxnLst/>
            <a:rect r="r" b="b" t="t" l="l"/>
            <a:pathLst>
              <a:path h="1324222" w="2483292">
                <a:moveTo>
                  <a:pt x="0" y="0"/>
                </a:moveTo>
                <a:lnTo>
                  <a:pt x="2483292" y="0"/>
                </a:lnTo>
                <a:lnTo>
                  <a:pt x="2483292" y="1324223"/>
                </a:lnTo>
                <a:lnTo>
                  <a:pt x="0" y="13242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10209537">
            <a:off x="14026850" y="-3520368"/>
            <a:ext cx="6863334" cy="5881426"/>
          </a:xfrm>
          <a:custGeom>
            <a:avLst/>
            <a:gdLst/>
            <a:ahLst/>
            <a:cxnLst/>
            <a:rect r="r" b="b" t="t" l="l"/>
            <a:pathLst>
              <a:path h="5881426" w="6863334">
                <a:moveTo>
                  <a:pt x="6863334" y="0"/>
                </a:moveTo>
                <a:lnTo>
                  <a:pt x="0" y="0"/>
                </a:lnTo>
                <a:lnTo>
                  <a:pt x="0" y="5881427"/>
                </a:lnTo>
                <a:lnTo>
                  <a:pt x="6863334" y="5881427"/>
                </a:lnTo>
                <a:lnTo>
                  <a:pt x="686333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587429">
            <a:off x="-1724223" y="-2557377"/>
            <a:ext cx="5289973" cy="5109779"/>
          </a:xfrm>
          <a:custGeom>
            <a:avLst/>
            <a:gdLst/>
            <a:ahLst/>
            <a:cxnLst/>
            <a:rect r="r" b="b" t="t" l="l"/>
            <a:pathLst>
              <a:path h="5109779" w="5289973">
                <a:moveTo>
                  <a:pt x="0" y="0"/>
                </a:moveTo>
                <a:lnTo>
                  <a:pt x="5289972" y="0"/>
                </a:lnTo>
                <a:lnTo>
                  <a:pt x="5289972" y="5109779"/>
                </a:lnTo>
                <a:lnTo>
                  <a:pt x="0" y="5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10734599">
            <a:off x="3549481" y="-3076798"/>
            <a:ext cx="4844329" cy="4114800"/>
          </a:xfrm>
          <a:custGeom>
            <a:avLst/>
            <a:gdLst/>
            <a:ahLst/>
            <a:cxnLst/>
            <a:rect r="r" b="b" t="t" l="l"/>
            <a:pathLst>
              <a:path h="4114800" w="4844329">
                <a:moveTo>
                  <a:pt x="4844329" y="0"/>
                </a:moveTo>
                <a:lnTo>
                  <a:pt x="0" y="0"/>
                </a:lnTo>
                <a:lnTo>
                  <a:pt x="0" y="4114800"/>
                </a:lnTo>
                <a:lnTo>
                  <a:pt x="4844329" y="4114800"/>
                </a:lnTo>
                <a:lnTo>
                  <a:pt x="484432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10734599">
            <a:off x="7407947" y="-3168142"/>
            <a:ext cx="6729198" cy="4114800"/>
          </a:xfrm>
          <a:custGeom>
            <a:avLst/>
            <a:gdLst/>
            <a:ahLst/>
            <a:cxnLst/>
            <a:rect r="r" b="b" t="t" l="l"/>
            <a:pathLst>
              <a:path h="4114800" w="6729198">
                <a:moveTo>
                  <a:pt x="0" y="4114800"/>
                </a:moveTo>
                <a:lnTo>
                  <a:pt x="6729199" y="4114800"/>
                </a:lnTo>
                <a:lnTo>
                  <a:pt x="672919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0734599">
            <a:off x="16306976" y="-1033801"/>
            <a:ext cx="1694549" cy="2057400"/>
          </a:xfrm>
          <a:custGeom>
            <a:avLst/>
            <a:gdLst/>
            <a:ahLst/>
            <a:cxnLst/>
            <a:rect r="r" b="b" t="t" l="l"/>
            <a:pathLst>
              <a:path h="2057400" w="1694549">
                <a:moveTo>
                  <a:pt x="0" y="0"/>
                </a:moveTo>
                <a:lnTo>
                  <a:pt x="1694550" y="0"/>
                </a:lnTo>
                <a:lnTo>
                  <a:pt x="169455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0734599">
            <a:off x="9556016" y="-452802"/>
            <a:ext cx="2483292" cy="1324222"/>
          </a:xfrm>
          <a:custGeom>
            <a:avLst/>
            <a:gdLst/>
            <a:ahLst/>
            <a:cxnLst/>
            <a:rect r="r" b="b" t="t" l="l"/>
            <a:pathLst>
              <a:path h="1324222" w="2483292">
                <a:moveTo>
                  <a:pt x="0" y="0"/>
                </a:moveTo>
                <a:lnTo>
                  <a:pt x="2483293" y="0"/>
                </a:lnTo>
                <a:lnTo>
                  <a:pt x="2483293" y="1324223"/>
                </a:lnTo>
                <a:lnTo>
                  <a:pt x="0" y="13242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694423" y="-2436222"/>
            <a:ext cx="2277223" cy="2833649"/>
          </a:xfrm>
          <a:custGeom>
            <a:avLst/>
            <a:gdLst/>
            <a:ahLst/>
            <a:cxnLst/>
            <a:rect r="r" b="b" t="t" l="l"/>
            <a:pathLst>
              <a:path h="2833649" w="2277223">
                <a:moveTo>
                  <a:pt x="0" y="0"/>
                </a:moveTo>
                <a:lnTo>
                  <a:pt x="2277223" y="0"/>
                </a:lnTo>
                <a:lnTo>
                  <a:pt x="2277223" y="2833649"/>
                </a:lnTo>
                <a:lnTo>
                  <a:pt x="0" y="283364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393908" y="9531439"/>
            <a:ext cx="2277223" cy="2833649"/>
          </a:xfrm>
          <a:custGeom>
            <a:avLst/>
            <a:gdLst/>
            <a:ahLst/>
            <a:cxnLst/>
            <a:rect r="r" b="b" t="t" l="l"/>
            <a:pathLst>
              <a:path h="2833649" w="2277223">
                <a:moveTo>
                  <a:pt x="0" y="0"/>
                </a:moveTo>
                <a:lnTo>
                  <a:pt x="2277223" y="0"/>
                </a:lnTo>
                <a:lnTo>
                  <a:pt x="2277223" y="2833649"/>
                </a:lnTo>
                <a:lnTo>
                  <a:pt x="0" y="283364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337255" y="1746109"/>
            <a:ext cx="11193829" cy="562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2"/>
              </a:lnSpc>
            </a:pPr>
            <a:r>
              <a:rPr lang="en-US" sz="4800" b="true">
                <a:solidFill>
                  <a:srgbClr val="5A3831"/>
                </a:solidFill>
                <a:latin typeface="Manison SemiExpanded Bold"/>
                <a:ea typeface="Manison SemiExpanded Bold"/>
                <a:cs typeface="Manison SemiExpanded Bold"/>
                <a:sym typeface="Manison SemiExpanded Bold"/>
              </a:rPr>
              <a:t>Summary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337255" y="3077657"/>
            <a:ext cx="11613490" cy="478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Findings</a:t>
            </a:r>
            <a:r>
              <a:rPr lang="en-US" sz="3000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>
              <a:lnSpc>
                <a:spcPts val="4200"/>
              </a:lnSpc>
            </a:pP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Credit history and employment are key factors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Loan intent and income ratio affect default risk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Risk scoring helps prioritize loan approvals</a:t>
            </a:r>
          </a:p>
          <a:p>
            <a:pPr algn="l">
              <a:lnSpc>
                <a:spcPts val="4200"/>
              </a:lnSpc>
            </a:pP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Impact</a:t>
            </a:r>
            <a:r>
              <a:rPr lang="en-US" sz="3000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: Helps financial institutions assess credit risk visually and interactively</a:t>
            </a:r>
          </a:p>
          <a:p>
            <a:pPr algn="just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B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655863">
            <a:off x="-2718108" y="7914948"/>
            <a:ext cx="6863334" cy="5881426"/>
          </a:xfrm>
          <a:custGeom>
            <a:avLst/>
            <a:gdLst/>
            <a:ahLst/>
            <a:cxnLst/>
            <a:rect r="r" b="b" t="t" l="l"/>
            <a:pathLst>
              <a:path h="5881426" w="6863334">
                <a:moveTo>
                  <a:pt x="6863335" y="0"/>
                </a:moveTo>
                <a:lnTo>
                  <a:pt x="0" y="0"/>
                </a:lnTo>
                <a:lnTo>
                  <a:pt x="0" y="5881427"/>
                </a:lnTo>
                <a:lnTo>
                  <a:pt x="6863335" y="5881427"/>
                </a:lnTo>
                <a:lnTo>
                  <a:pt x="686333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277970">
            <a:off x="14614314" y="8038309"/>
            <a:ext cx="5289973" cy="5109779"/>
          </a:xfrm>
          <a:custGeom>
            <a:avLst/>
            <a:gdLst/>
            <a:ahLst/>
            <a:cxnLst/>
            <a:rect r="r" b="b" t="t" l="l"/>
            <a:pathLst>
              <a:path h="5109779" w="5289973">
                <a:moveTo>
                  <a:pt x="0" y="0"/>
                </a:moveTo>
                <a:lnTo>
                  <a:pt x="5289972" y="0"/>
                </a:lnTo>
                <a:lnTo>
                  <a:pt x="5289972" y="5109779"/>
                </a:lnTo>
                <a:lnTo>
                  <a:pt x="0" y="5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9767822" y="9456441"/>
            <a:ext cx="4844329" cy="4114800"/>
          </a:xfrm>
          <a:custGeom>
            <a:avLst/>
            <a:gdLst/>
            <a:ahLst/>
            <a:cxnLst/>
            <a:rect r="r" b="b" t="t" l="l"/>
            <a:pathLst>
              <a:path h="4114800" w="4844329">
                <a:moveTo>
                  <a:pt x="4844329" y="0"/>
                </a:moveTo>
                <a:lnTo>
                  <a:pt x="0" y="0"/>
                </a:lnTo>
                <a:lnTo>
                  <a:pt x="0" y="4114800"/>
                </a:lnTo>
                <a:lnTo>
                  <a:pt x="4844329" y="4114800"/>
                </a:lnTo>
                <a:lnTo>
                  <a:pt x="484432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4023618" y="9456441"/>
            <a:ext cx="6729198" cy="4114800"/>
          </a:xfrm>
          <a:custGeom>
            <a:avLst/>
            <a:gdLst/>
            <a:ahLst/>
            <a:cxnLst/>
            <a:rect r="r" b="b" t="t" l="l"/>
            <a:pathLst>
              <a:path h="4114800" w="6729198">
                <a:moveTo>
                  <a:pt x="0" y="4114800"/>
                </a:moveTo>
                <a:lnTo>
                  <a:pt x="6729198" y="4114800"/>
                </a:lnTo>
                <a:lnTo>
                  <a:pt x="672919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1425" y="9258300"/>
            <a:ext cx="1694549" cy="2057400"/>
          </a:xfrm>
          <a:custGeom>
            <a:avLst/>
            <a:gdLst/>
            <a:ahLst/>
            <a:cxnLst/>
            <a:rect r="r" b="b" t="t" l="l"/>
            <a:pathLst>
              <a:path h="2057400" w="1694549">
                <a:moveTo>
                  <a:pt x="0" y="0"/>
                </a:moveTo>
                <a:lnTo>
                  <a:pt x="1694550" y="0"/>
                </a:lnTo>
                <a:lnTo>
                  <a:pt x="169455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146571" y="9531439"/>
            <a:ext cx="2483292" cy="1324222"/>
          </a:xfrm>
          <a:custGeom>
            <a:avLst/>
            <a:gdLst/>
            <a:ahLst/>
            <a:cxnLst/>
            <a:rect r="r" b="b" t="t" l="l"/>
            <a:pathLst>
              <a:path h="1324222" w="2483292">
                <a:moveTo>
                  <a:pt x="0" y="0"/>
                </a:moveTo>
                <a:lnTo>
                  <a:pt x="2483292" y="0"/>
                </a:lnTo>
                <a:lnTo>
                  <a:pt x="2483292" y="1324223"/>
                </a:lnTo>
                <a:lnTo>
                  <a:pt x="0" y="13242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10209537">
            <a:off x="14026850" y="-3520368"/>
            <a:ext cx="6863334" cy="5881426"/>
          </a:xfrm>
          <a:custGeom>
            <a:avLst/>
            <a:gdLst/>
            <a:ahLst/>
            <a:cxnLst/>
            <a:rect r="r" b="b" t="t" l="l"/>
            <a:pathLst>
              <a:path h="5881426" w="6863334">
                <a:moveTo>
                  <a:pt x="6863334" y="0"/>
                </a:moveTo>
                <a:lnTo>
                  <a:pt x="0" y="0"/>
                </a:lnTo>
                <a:lnTo>
                  <a:pt x="0" y="5881427"/>
                </a:lnTo>
                <a:lnTo>
                  <a:pt x="6863334" y="5881427"/>
                </a:lnTo>
                <a:lnTo>
                  <a:pt x="686333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587429">
            <a:off x="-1724223" y="-2557377"/>
            <a:ext cx="5289973" cy="5109779"/>
          </a:xfrm>
          <a:custGeom>
            <a:avLst/>
            <a:gdLst/>
            <a:ahLst/>
            <a:cxnLst/>
            <a:rect r="r" b="b" t="t" l="l"/>
            <a:pathLst>
              <a:path h="5109779" w="5289973">
                <a:moveTo>
                  <a:pt x="0" y="0"/>
                </a:moveTo>
                <a:lnTo>
                  <a:pt x="5289972" y="0"/>
                </a:lnTo>
                <a:lnTo>
                  <a:pt x="5289972" y="5109779"/>
                </a:lnTo>
                <a:lnTo>
                  <a:pt x="0" y="5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10734599">
            <a:off x="3549481" y="-3076798"/>
            <a:ext cx="4844329" cy="4114800"/>
          </a:xfrm>
          <a:custGeom>
            <a:avLst/>
            <a:gdLst/>
            <a:ahLst/>
            <a:cxnLst/>
            <a:rect r="r" b="b" t="t" l="l"/>
            <a:pathLst>
              <a:path h="4114800" w="4844329">
                <a:moveTo>
                  <a:pt x="4844329" y="0"/>
                </a:moveTo>
                <a:lnTo>
                  <a:pt x="0" y="0"/>
                </a:lnTo>
                <a:lnTo>
                  <a:pt x="0" y="4114800"/>
                </a:lnTo>
                <a:lnTo>
                  <a:pt x="4844329" y="4114800"/>
                </a:lnTo>
                <a:lnTo>
                  <a:pt x="484432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10734599">
            <a:off x="7407947" y="-3168142"/>
            <a:ext cx="6729198" cy="4114800"/>
          </a:xfrm>
          <a:custGeom>
            <a:avLst/>
            <a:gdLst/>
            <a:ahLst/>
            <a:cxnLst/>
            <a:rect r="r" b="b" t="t" l="l"/>
            <a:pathLst>
              <a:path h="4114800" w="6729198">
                <a:moveTo>
                  <a:pt x="0" y="4114800"/>
                </a:moveTo>
                <a:lnTo>
                  <a:pt x="6729199" y="4114800"/>
                </a:lnTo>
                <a:lnTo>
                  <a:pt x="672919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0734599">
            <a:off x="16306976" y="-1033801"/>
            <a:ext cx="1694549" cy="2057400"/>
          </a:xfrm>
          <a:custGeom>
            <a:avLst/>
            <a:gdLst/>
            <a:ahLst/>
            <a:cxnLst/>
            <a:rect r="r" b="b" t="t" l="l"/>
            <a:pathLst>
              <a:path h="2057400" w="1694549">
                <a:moveTo>
                  <a:pt x="0" y="0"/>
                </a:moveTo>
                <a:lnTo>
                  <a:pt x="1694550" y="0"/>
                </a:lnTo>
                <a:lnTo>
                  <a:pt x="169455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0734599">
            <a:off x="9556016" y="-452802"/>
            <a:ext cx="2483292" cy="1324222"/>
          </a:xfrm>
          <a:custGeom>
            <a:avLst/>
            <a:gdLst/>
            <a:ahLst/>
            <a:cxnLst/>
            <a:rect r="r" b="b" t="t" l="l"/>
            <a:pathLst>
              <a:path h="1324222" w="2483292">
                <a:moveTo>
                  <a:pt x="0" y="0"/>
                </a:moveTo>
                <a:lnTo>
                  <a:pt x="2483293" y="0"/>
                </a:lnTo>
                <a:lnTo>
                  <a:pt x="2483293" y="1324223"/>
                </a:lnTo>
                <a:lnTo>
                  <a:pt x="0" y="13242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694423" y="-2436222"/>
            <a:ext cx="2277223" cy="2833649"/>
          </a:xfrm>
          <a:custGeom>
            <a:avLst/>
            <a:gdLst/>
            <a:ahLst/>
            <a:cxnLst/>
            <a:rect r="r" b="b" t="t" l="l"/>
            <a:pathLst>
              <a:path h="2833649" w="2277223">
                <a:moveTo>
                  <a:pt x="0" y="0"/>
                </a:moveTo>
                <a:lnTo>
                  <a:pt x="2277223" y="0"/>
                </a:lnTo>
                <a:lnTo>
                  <a:pt x="2277223" y="2833649"/>
                </a:lnTo>
                <a:lnTo>
                  <a:pt x="0" y="283364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393908" y="9531439"/>
            <a:ext cx="2277223" cy="2833649"/>
          </a:xfrm>
          <a:custGeom>
            <a:avLst/>
            <a:gdLst/>
            <a:ahLst/>
            <a:cxnLst/>
            <a:rect r="r" b="b" t="t" l="l"/>
            <a:pathLst>
              <a:path h="2833649" w="2277223">
                <a:moveTo>
                  <a:pt x="0" y="0"/>
                </a:moveTo>
                <a:lnTo>
                  <a:pt x="2277223" y="0"/>
                </a:lnTo>
                <a:lnTo>
                  <a:pt x="2277223" y="2833649"/>
                </a:lnTo>
                <a:lnTo>
                  <a:pt x="0" y="283364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183190" y="6992644"/>
            <a:ext cx="457413" cy="457413"/>
          </a:xfrm>
          <a:custGeom>
            <a:avLst/>
            <a:gdLst/>
            <a:ahLst/>
            <a:cxnLst/>
            <a:rect r="r" b="b" t="t" l="l"/>
            <a:pathLst>
              <a:path h="457413" w="457413">
                <a:moveTo>
                  <a:pt x="0" y="0"/>
                </a:moveTo>
                <a:lnTo>
                  <a:pt x="457413" y="0"/>
                </a:lnTo>
                <a:lnTo>
                  <a:pt x="457413" y="457412"/>
                </a:lnTo>
                <a:lnTo>
                  <a:pt x="0" y="457412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615992" y="1851529"/>
            <a:ext cx="10782916" cy="2489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40"/>
              </a:lnSpc>
            </a:pPr>
            <a:r>
              <a:rPr lang="en-US" sz="11119" b="true">
                <a:solidFill>
                  <a:srgbClr val="5A3831"/>
                </a:solidFill>
                <a:latin typeface="Manison SemiExpanded Bold"/>
                <a:ea typeface="Manison SemiExpanded Bold"/>
                <a:cs typeface="Manison SemiExpanded Bold"/>
                <a:sym typeface="Manison SemiExpanded Bold"/>
              </a:rPr>
              <a:t>Thank</a:t>
            </a:r>
          </a:p>
          <a:p>
            <a:pPr algn="ctr">
              <a:lnSpc>
                <a:spcPts val="9340"/>
              </a:lnSpc>
            </a:pPr>
            <a:r>
              <a:rPr lang="en-US" sz="11119" b="true">
                <a:solidFill>
                  <a:srgbClr val="5A3831"/>
                </a:solidFill>
                <a:latin typeface="Manison SemiExpanded Bold"/>
                <a:ea typeface="Manison SemiExpanded Bold"/>
                <a:cs typeface="Manison SemiExpanded Bold"/>
                <a:sym typeface="Manison SemiExpanded Bold"/>
              </a:rPr>
              <a:t>You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023618" y="4922121"/>
            <a:ext cx="11639060" cy="3166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Questions?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 📩 </a:t>
            </a:r>
            <a:r>
              <a:rPr lang="en-US" b="true" sz="3600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Email</a:t>
            </a:r>
            <a:r>
              <a:rPr lang="en-US" sz="3600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: Choudharishubham28@yahoo.in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 🔗 </a:t>
            </a:r>
            <a:r>
              <a:rPr lang="en-US" b="true" sz="3600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LinkedIn</a:t>
            </a:r>
            <a:r>
              <a:rPr lang="en-US" sz="3600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: Choudharishubham28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       </a:t>
            </a:r>
            <a:r>
              <a:rPr lang="en-US" b="true" sz="3600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Youtube </a:t>
            </a:r>
            <a:r>
              <a:rPr lang="en-US" sz="3600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:https://www.youtube.com/watch?v=1Ton2yYLHFg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B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655863">
            <a:off x="-2718108" y="7914948"/>
            <a:ext cx="6863334" cy="5881426"/>
          </a:xfrm>
          <a:custGeom>
            <a:avLst/>
            <a:gdLst/>
            <a:ahLst/>
            <a:cxnLst/>
            <a:rect r="r" b="b" t="t" l="l"/>
            <a:pathLst>
              <a:path h="5881426" w="6863334">
                <a:moveTo>
                  <a:pt x="6863335" y="0"/>
                </a:moveTo>
                <a:lnTo>
                  <a:pt x="0" y="0"/>
                </a:lnTo>
                <a:lnTo>
                  <a:pt x="0" y="5881427"/>
                </a:lnTo>
                <a:lnTo>
                  <a:pt x="6863335" y="5881427"/>
                </a:lnTo>
                <a:lnTo>
                  <a:pt x="686333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277970">
            <a:off x="14614314" y="8038309"/>
            <a:ext cx="5289973" cy="5109779"/>
          </a:xfrm>
          <a:custGeom>
            <a:avLst/>
            <a:gdLst/>
            <a:ahLst/>
            <a:cxnLst/>
            <a:rect r="r" b="b" t="t" l="l"/>
            <a:pathLst>
              <a:path h="5109779" w="5289973">
                <a:moveTo>
                  <a:pt x="0" y="0"/>
                </a:moveTo>
                <a:lnTo>
                  <a:pt x="5289972" y="0"/>
                </a:lnTo>
                <a:lnTo>
                  <a:pt x="5289972" y="5109779"/>
                </a:lnTo>
                <a:lnTo>
                  <a:pt x="0" y="5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9767822" y="9456441"/>
            <a:ext cx="4844329" cy="4114800"/>
          </a:xfrm>
          <a:custGeom>
            <a:avLst/>
            <a:gdLst/>
            <a:ahLst/>
            <a:cxnLst/>
            <a:rect r="r" b="b" t="t" l="l"/>
            <a:pathLst>
              <a:path h="4114800" w="4844329">
                <a:moveTo>
                  <a:pt x="4844329" y="0"/>
                </a:moveTo>
                <a:lnTo>
                  <a:pt x="0" y="0"/>
                </a:lnTo>
                <a:lnTo>
                  <a:pt x="0" y="4114800"/>
                </a:lnTo>
                <a:lnTo>
                  <a:pt x="4844329" y="4114800"/>
                </a:lnTo>
                <a:lnTo>
                  <a:pt x="484432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4023618" y="9456441"/>
            <a:ext cx="6729198" cy="4114800"/>
          </a:xfrm>
          <a:custGeom>
            <a:avLst/>
            <a:gdLst/>
            <a:ahLst/>
            <a:cxnLst/>
            <a:rect r="r" b="b" t="t" l="l"/>
            <a:pathLst>
              <a:path h="4114800" w="6729198">
                <a:moveTo>
                  <a:pt x="0" y="4114800"/>
                </a:moveTo>
                <a:lnTo>
                  <a:pt x="6729198" y="4114800"/>
                </a:lnTo>
                <a:lnTo>
                  <a:pt x="672919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1425" y="9258300"/>
            <a:ext cx="1694549" cy="2057400"/>
          </a:xfrm>
          <a:custGeom>
            <a:avLst/>
            <a:gdLst/>
            <a:ahLst/>
            <a:cxnLst/>
            <a:rect r="r" b="b" t="t" l="l"/>
            <a:pathLst>
              <a:path h="2057400" w="1694549">
                <a:moveTo>
                  <a:pt x="0" y="0"/>
                </a:moveTo>
                <a:lnTo>
                  <a:pt x="1694550" y="0"/>
                </a:lnTo>
                <a:lnTo>
                  <a:pt x="169455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146571" y="9531439"/>
            <a:ext cx="2483292" cy="1324222"/>
          </a:xfrm>
          <a:custGeom>
            <a:avLst/>
            <a:gdLst/>
            <a:ahLst/>
            <a:cxnLst/>
            <a:rect r="r" b="b" t="t" l="l"/>
            <a:pathLst>
              <a:path h="1324222" w="2483292">
                <a:moveTo>
                  <a:pt x="0" y="0"/>
                </a:moveTo>
                <a:lnTo>
                  <a:pt x="2483292" y="0"/>
                </a:lnTo>
                <a:lnTo>
                  <a:pt x="2483292" y="1324223"/>
                </a:lnTo>
                <a:lnTo>
                  <a:pt x="0" y="13242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10209537">
            <a:off x="14026850" y="-3520368"/>
            <a:ext cx="6863334" cy="5881426"/>
          </a:xfrm>
          <a:custGeom>
            <a:avLst/>
            <a:gdLst/>
            <a:ahLst/>
            <a:cxnLst/>
            <a:rect r="r" b="b" t="t" l="l"/>
            <a:pathLst>
              <a:path h="5881426" w="6863334">
                <a:moveTo>
                  <a:pt x="6863334" y="0"/>
                </a:moveTo>
                <a:lnTo>
                  <a:pt x="0" y="0"/>
                </a:lnTo>
                <a:lnTo>
                  <a:pt x="0" y="5881427"/>
                </a:lnTo>
                <a:lnTo>
                  <a:pt x="6863334" y="5881427"/>
                </a:lnTo>
                <a:lnTo>
                  <a:pt x="686333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587429">
            <a:off x="-1724223" y="-2557377"/>
            <a:ext cx="5289973" cy="5109779"/>
          </a:xfrm>
          <a:custGeom>
            <a:avLst/>
            <a:gdLst/>
            <a:ahLst/>
            <a:cxnLst/>
            <a:rect r="r" b="b" t="t" l="l"/>
            <a:pathLst>
              <a:path h="5109779" w="5289973">
                <a:moveTo>
                  <a:pt x="0" y="0"/>
                </a:moveTo>
                <a:lnTo>
                  <a:pt x="5289972" y="0"/>
                </a:lnTo>
                <a:lnTo>
                  <a:pt x="5289972" y="5109779"/>
                </a:lnTo>
                <a:lnTo>
                  <a:pt x="0" y="5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10734599">
            <a:off x="3549481" y="-3076798"/>
            <a:ext cx="4844329" cy="4114800"/>
          </a:xfrm>
          <a:custGeom>
            <a:avLst/>
            <a:gdLst/>
            <a:ahLst/>
            <a:cxnLst/>
            <a:rect r="r" b="b" t="t" l="l"/>
            <a:pathLst>
              <a:path h="4114800" w="4844329">
                <a:moveTo>
                  <a:pt x="4844329" y="0"/>
                </a:moveTo>
                <a:lnTo>
                  <a:pt x="0" y="0"/>
                </a:lnTo>
                <a:lnTo>
                  <a:pt x="0" y="4114800"/>
                </a:lnTo>
                <a:lnTo>
                  <a:pt x="4844329" y="4114800"/>
                </a:lnTo>
                <a:lnTo>
                  <a:pt x="484432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10734599">
            <a:off x="7407947" y="-3168142"/>
            <a:ext cx="6729198" cy="4114800"/>
          </a:xfrm>
          <a:custGeom>
            <a:avLst/>
            <a:gdLst/>
            <a:ahLst/>
            <a:cxnLst/>
            <a:rect r="r" b="b" t="t" l="l"/>
            <a:pathLst>
              <a:path h="4114800" w="6729198">
                <a:moveTo>
                  <a:pt x="0" y="4114800"/>
                </a:moveTo>
                <a:lnTo>
                  <a:pt x="6729199" y="4114800"/>
                </a:lnTo>
                <a:lnTo>
                  <a:pt x="672919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0734599">
            <a:off x="16306976" y="-1033801"/>
            <a:ext cx="1694549" cy="2057400"/>
          </a:xfrm>
          <a:custGeom>
            <a:avLst/>
            <a:gdLst/>
            <a:ahLst/>
            <a:cxnLst/>
            <a:rect r="r" b="b" t="t" l="l"/>
            <a:pathLst>
              <a:path h="2057400" w="1694549">
                <a:moveTo>
                  <a:pt x="0" y="0"/>
                </a:moveTo>
                <a:lnTo>
                  <a:pt x="1694550" y="0"/>
                </a:lnTo>
                <a:lnTo>
                  <a:pt x="169455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0734599">
            <a:off x="9556016" y="-452802"/>
            <a:ext cx="2483292" cy="1324222"/>
          </a:xfrm>
          <a:custGeom>
            <a:avLst/>
            <a:gdLst/>
            <a:ahLst/>
            <a:cxnLst/>
            <a:rect r="r" b="b" t="t" l="l"/>
            <a:pathLst>
              <a:path h="1324222" w="2483292">
                <a:moveTo>
                  <a:pt x="0" y="0"/>
                </a:moveTo>
                <a:lnTo>
                  <a:pt x="2483293" y="0"/>
                </a:lnTo>
                <a:lnTo>
                  <a:pt x="2483293" y="1324223"/>
                </a:lnTo>
                <a:lnTo>
                  <a:pt x="0" y="13242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694423" y="-2436222"/>
            <a:ext cx="2277223" cy="2833649"/>
          </a:xfrm>
          <a:custGeom>
            <a:avLst/>
            <a:gdLst/>
            <a:ahLst/>
            <a:cxnLst/>
            <a:rect r="r" b="b" t="t" l="l"/>
            <a:pathLst>
              <a:path h="2833649" w="2277223">
                <a:moveTo>
                  <a:pt x="0" y="0"/>
                </a:moveTo>
                <a:lnTo>
                  <a:pt x="2277223" y="0"/>
                </a:lnTo>
                <a:lnTo>
                  <a:pt x="2277223" y="2833649"/>
                </a:lnTo>
                <a:lnTo>
                  <a:pt x="0" y="283364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393908" y="9531439"/>
            <a:ext cx="2277223" cy="2833649"/>
          </a:xfrm>
          <a:custGeom>
            <a:avLst/>
            <a:gdLst/>
            <a:ahLst/>
            <a:cxnLst/>
            <a:rect r="r" b="b" t="t" l="l"/>
            <a:pathLst>
              <a:path h="2833649" w="2277223">
                <a:moveTo>
                  <a:pt x="0" y="0"/>
                </a:moveTo>
                <a:lnTo>
                  <a:pt x="2277223" y="0"/>
                </a:lnTo>
                <a:lnTo>
                  <a:pt x="2277223" y="2833649"/>
                </a:lnTo>
                <a:lnTo>
                  <a:pt x="0" y="283364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833034" y="1877530"/>
            <a:ext cx="8447605" cy="102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68"/>
              </a:lnSpc>
            </a:pPr>
            <a:r>
              <a:rPr lang="en-US" sz="8771" b="true">
                <a:solidFill>
                  <a:srgbClr val="5A3831"/>
                </a:solidFill>
                <a:latin typeface="Manison SemiExpanded Bold"/>
                <a:ea typeface="Manison SemiExpanded Bold"/>
                <a:cs typeface="Manison SemiExpanded Bold"/>
                <a:sym typeface="Manison SemiExpanded Bold"/>
              </a:rPr>
              <a:t>Introduction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707191" y="2994727"/>
            <a:ext cx="14121262" cy="584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</a:t>
            </a:r>
            <a:r>
              <a:rPr lang="en-US" sz="3000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: Analyze financial risk associated with loans and identify patterns in defaults.</a:t>
            </a:r>
          </a:p>
          <a:p>
            <a:pPr algn="l">
              <a:lnSpc>
                <a:spcPts val="4200"/>
              </a:lnSpc>
            </a:pP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Used</a:t>
            </a:r>
            <a:r>
              <a:rPr lang="en-US" sz="3000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: Power BI, DAX, Power Query</a:t>
            </a:r>
          </a:p>
          <a:p>
            <a:pPr algn="l">
              <a:lnSpc>
                <a:spcPts val="4200"/>
              </a:lnSpc>
            </a:pP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Dataset Source</a:t>
            </a:r>
            <a:r>
              <a:rPr lang="en-US" sz="3000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: Credit Risk dataset with borrower demographics, loan info, and default status</a:t>
            </a:r>
          </a:p>
          <a:p>
            <a:pPr algn="l">
              <a:lnSpc>
                <a:spcPts val="4200"/>
              </a:lnSpc>
            </a:pP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Techniques</a:t>
            </a:r>
            <a:r>
              <a:rPr lang="en-US" sz="3000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: DAX metrics, What-If analysis, Segmentation, Time analysis, Row-level security</a:t>
            </a:r>
          </a:p>
          <a:p>
            <a:pPr algn="r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B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655863">
            <a:off x="-2718108" y="7914948"/>
            <a:ext cx="6863334" cy="5881426"/>
          </a:xfrm>
          <a:custGeom>
            <a:avLst/>
            <a:gdLst/>
            <a:ahLst/>
            <a:cxnLst/>
            <a:rect r="r" b="b" t="t" l="l"/>
            <a:pathLst>
              <a:path h="5881426" w="6863334">
                <a:moveTo>
                  <a:pt x="6863335" y="0"/>
                </a:moveTo>
                <a:lnTo>
                  <a:pt x="0" y="0"/>
                </a:lnTo>
                <a:lnTo>
                  <a:pt x="0" y="5881427"/>
                </a:lnTo>
                <a:lnTo>
                  <a:pt x="6863335" y="5881427"/>
                </a:lnTo>
                <a:lnTo>
                  <a:pt x="686333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277970">
            <a:off x="14614314" y="8038309"/>
            <a:ext cx="5289973" cy="5109779"/>
          </a:xfrm>
          <a:custGeom>
            <a:avLst/>
            <a:gdLst/>
            <a:ahLst/>
            <a:cxnLst/>
            <a:rect r="r" b="b" t="t" l="l"/>
            <a:pathLst>
              <a:path h="5109779" w="5289973">
                <a:moveTo>
                  <a:pt x="0" y="0"/>
                </a:moveTo>
                <a:lnTo>
                  <a:pt x="5289972" y="0"/>
                </a:lnTo>
                <a:lnTo>
                  <a:pt x="5289972" y="5109779"/>
                </a:lnTo>
                <a:lnTo>
                  <a:pt x="0" y="5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9767822" y="9456441"/>
            <a:ext cx="4844329" cy="4114800"/>
          </a:xfrm>
          <a:custGeom>
            <a:avLst/>
            <a:gdLst/>
            <a:ahLst/>
            <a:cxnLst/>
            <a:rect r="r" b="b" t="t" l="l"/>
            <a:pathLst>
              <a:path h="4114800" w="4844329">
                <a:moveTo>
                  <a:pt x="4844329" y="0"/>
                </a:moveTo>
                <a:lnTo>
                  <a:pt x="0" y="0"/>
                </a:lnTo>
                <a:lnTo>
                  <a:pt x="0" y="4114800"/>
                </a:lnTo>
                <a:lnTo>
                  <a:pt x="4844329" y="4114800"/>
                </a:lnTo>
                <a:lnTo>
                  <a:pt x="484432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4023618" y="9456441"/>
            <a:ext cx="6729198" cy="4114800"/>
          </a:xfrm>
          <a:custGeom>
            <a:avLst/>
            <a:gdLst/>
            <a:ahLst/>
            <a:cxnLst/>
            <a:rect r="r" b="b" t="t" l="l"/>
            <a:pathLst>
              <a:path h="4114800" w="6729198">
                <a:moveTo>
                  <a:pt x="0" y="4114800"/>
                </a:moveTo>
                <a:lnTo>
                  <a:pt x="6729198" y="4114800"/>
                </a:lnTo>
                <a:lnTo>
                  <a:pt x="672919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1425" y="9258300"/>
            <a:ext cx="1694549" cy="2057400"/>
          </a:xfrm>
          <a:custGeom>
            <a:avLst/>
            <a:gdLst/>
            <a:ahLst/>
            <a:cxnLst/>
            <a:rect r="r" b="b" t="t" l="l"/>
            <a:pathLst>
              <a:path h="2057400" w="1694549">
                <a:moveTo>
                  <a:pt x="0" y="0"/>
                </a:moveTo>
                <a:lnTo>
                  <a:pt x="1694550" y="0"/>
                </a:lnTo>
                <a:lnTo>
                  <a:pt x="169455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146571" y="9531439"/>
            <a:ext cx="2483292" cy="1324222"/>
          </a:xfrm>
          <a:custGeom>
            <a:avLst/>
            <a:gdLst/>
            <a:ahLst/>
            <a:cxnLst/>
            <a:rect r="r" b="b" t="t" l="l"/>
            <a:pathLst>
              <a:path h="1324222" w="2483292">
                <a:moveTo>
                  <a:pt x="0" y="0"/>
                </a:moveTo>
                <a:lnTo>
                  <a:pt x="2483292" y="0"/>
                </a:lnTo>
                <a:lnTo>
                  <a:pt x="2483292" y="1324223"/>
                </a:lnTo>
                <a:lnTo>
                  <a:pt x="0" y="13242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10209537">
            <a:off x="14026850" y="-3520368"/>
            <a:ext cx="6863334" cy="5881426"/>
          </a:xfrm>
          <a:custGeom>
            <a:avLst/>
            <a:gdLst/>
            <a:ahLst/>
            <a:cxnLst/>
            <a:rect r="r" b="b" t="t" l="l"/>
            <a:pathLst>
              <a:path h="5881426" w="6863334">
                <a:moveTo>
                  <a:pt x="6863334" y="0"/>
                </a:moveTo>
                <a:lnTo>
                  <a:pt x="0" y="0"/>
                </a:lnTo>
                <a:lnTo>
                  <a:pt x="0" y="5881427"/>
                </a:lnTo>
                <a:lnTo>
                  <a:pt x="6863334" y="5881427"/>
                </a:lnTo>
                <a:lnTo>
                  <a:pt x="686333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587429">
            <a:off x="-1724223" y="-2557377"/>
            <a:ext cx="5289973" cy="5109779"/>
          </a:xfrm>
          <a:custGeom>
            <a:avLst/>
            <a:gdLst/>
            <a:ahLst/>
            <a:cxnLst/>
            <a:rect r="r" b="b" t="t" l="l"/>
            <a:pathLst>
              <a:path h="5109779" w="5289973">
                <a:moveTo>
                  <a:pt x="0" y="0"/>
                </a:moveTo>
                <a:lnTo>
                  <a:pt x="5289972" y="0"/>
                </a:lnTo>
                <a:lnTo>
                  <a:pt x="5289972" y="5109779"/>
                </a:lnTo>
                <a:lnTo>
                  <a:pt x="0" y="5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10734599">
            <a:off x="3549481" y="-3076798"/>
            <a:ext cx="4844329" cy="4114800"/>
          </a:xfrm>
          <a:custGeom>
            <a:avLst/>
            <a:gdLst/>
            <a:ahLst/>
            <a:cxnLst/>
            <a:rect r="r" b="b" t="t" l="l"/>
            <a:pathLst>
              <a:path h="4114800" w="4844329">
                <a:moveTo>
                  <a:pt x="4844329" y="0"/>
                </a:moveTo>
                <a:lnTo>
                  <a:pt x="0" y="0"/>
                </a:lnTo>
                <a:lnTo>
                  <a:pt x="0" y="4114800"/>
                </a:lnTo>
                <a:lnTo>
                  <a:pt x="4844329" y="4114800"/>
                </a:lnTo>
                <a:lnTo>
                  <a:pt x="484432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10734599">
            <a:off x="7407947" y="-3168142"/>
            <a:ext cx="6729198" cy="4114800"/>
          </a:xfrm>
          <a:custGeom>
            <a:avLst/>
            <a:gdLst/>
            <a:ahLst/>
            <a:cxnLst/>
            <a:rect r="r" b="b" t="t" l="l"/>
            <a:pathLst>
              <a:path h="4114800" w="6729198">
                <a:moveTo>
                  <a:pt x="0" y="4114800"/>
                </a:moveTo>
                <a:lnTo>
                  <a:pt x="6729199" y="4114800"/>
                </a:lnTo>
                <a:lnTo>
                  <a:pt x="672919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0734599">
            <a:off x="16306976" y="-1033801"/>
            <a:ext cx="1694549" cy="2057400"/>
          </a:xfrm>
          <a:custGeom>
            <a:avLst/>
            <a:gdLst/>
            <a:ahLst/>
            <a:cxnLst/>
            <a:rect r="r" b="b" t="t" l="l"/>
            <a:pathLst>
              <a:path h="2057400" w="1694549">
                <a:moveTo>
                  <a:pt x="0" y="0"/>
                </a:moveTo>
                <a:lnTo>
                  <a:pt x="1694550" y="0"/>
                </a:lnTo>
                <a:lnTo>
                  <a:pt x="169455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0734599">
            <a:off x="9556016" y="-452802"/>
            <a:ext cx="2483292" cy="1324222"/>
          </a:xfrm>
          <a:custGeom>
            <a:avLst/>
            <a:gdLst/>
            <a:ahLst/>
            <a:cxnLst/>
            <a:rect r="r" b="b" t="t" l="l"/>
            <a:pathLst>
              <a:path h="1324222" w="2483292">
                <a:moveTo>
                  <a:pt x="0" y="0"/>
                </a:moveTo>
                <a:lnTo>
                  <a:pt x="2483293" y="0"/>
                </a:lnTo>
                <a:lnTo>
                  <a:pt x="2483293" y="1324223"/>
                </a:lnTo>
                <a:lnTo>
                  <a:pt x="0" y="13242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694423" y="-2436222"/>
            <a:ext cx="2277223" cy="2833649"/>
          </a:xfrm>
          <a:custGeom>
            <a:avLst/>
            <a:gdLst/>
            <a:ahLst/>
            <a:cxnLst/>
            <a:rect r="r" b="b" t="t" l="l"/>
            <a:pathLst>
              <a:path h="2833649" w="2277223">
                <a:moveTo>
                  <a:pt x="0" y="0"/>
                </a:moveTo>
                <a:lnTo>
                  <a:pt x="2277223" y="0"/>
                </a:lnTo>
                <a:lnTo>
                  <a:pt x="2277223" y="2833649"/>
                </a:lnTo>
                <a:lnTo>
                  <a:pt x="0" y="283364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393908" y="9531439"/>
            <a:ext cx="2277223" cy="2833649"/>
          </a:xfrm>
          <a:custGeom>
            <a:avLst/>
            <a:gdLst/>
            <a:ahLst/>
            <a:cxnLst/>
            <a:rect r="r" b="b" t="t" l="l"/>
            <a:pathLst>
              <a:path h="2833649" w="2277223">
                <a:moveTo>
                  <a:pt x="0" y="0"/>
                </a:moveTo>
                <a:lnTo>
                  <a:pt x="2277223" y="0"/>
                </a:lnTo>
                <a:lnTo>
                  <a:pt x="2277223" y="2833649"/>
                </a:lnTo>
                <a:lnTo>
                  <a:pt x="0" y="283364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029129" y="1877530"/>
            <a:ext cx="12299185" cy="102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68"/>
              </a:lnSpc>
            </a:pPr>
            <a:r>
              <a:rPr lang="en-US" sz="8771" b="true">
                <a:solidFill>
                  <a:srgbClr val="5A3831"/>
                </a:solidFill>
                <a:latin typeface="Manison SemiExpanded Bold"/>
                <a:ea typeface="Manison SemiExpanded Bold"/>
                <a:cs typeface="Manison SemiExpanded Bold"/>
                <a:sym typeface="Manison SemiExpanded Bold"/>
              </a:rPr>
              <a:t>Dataset Overview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04508" y="3114786"/>
            <a:ext cx="15278276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Total Records</a:t>
            </a:r>
            <a:r>
              <a:rPr lang="en-US" sz="3000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: [Rows : 32581, Columns : 13]</a:t>
            </a:r>
          </a:p>
          <a:p>
            <a:pPr algn="l">
              <a:lnSpc>
                <a:spcPts val="4200"/>
              </a:lnSpc>
            </a:pP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Fields</a:t>
            </a:r>
            <a:r>
              <a:rPr lang="en-US" sz="3000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       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029129" y="5200650"/>
            <a:ext cx="14429387" cy="2483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5111" indent="-352555" lvl="1">
              <a:lnSpc>
                <a:spcPts val="3265"/>
              </a:lnSpc>
              <a:buFont typeface="Arial"/>
              <a:buChar char="•"/>
            </a:pPr>
            <a:r>
              <a:rPr lang="en-US" sz="3265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person_age, person_income, person_home_ownership, person_emp_length</a:t>
            </a:r>
          </a:p>
          <a:p>
            <a:pPr algn="l">
              <a:lnSpc>
                <a:spcPts val="3265"/>
              </a:lnSpc>
            </a:pPr>
          </a:p>
          <a:p>
            <a:pPr algn="l" marL="705111" indent="-352555" lvl="1">
              <a:lnSpc>
                <a:spcPts val="3265"/>
              </a:lnSpc>
              <a:buFont typeface="Arial"/>
              <a:buChar char="•"/>
            </a:pPr>
            <a:r>
              <a:rPr lang="en-US" sz="3265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loan_amnt, loan_int_rate, loan_status, loan_grade, loan_intent</a:t>
            </a:r>
          </a:p>
          <a:p>
            <a:pPr algn="l">
              <a:lnSpc>
                <a:spcPts val="3265"/>
              </a:lnSpc>
            </a:pPr>
          </a:p>
          <a:p>
            <a:pPr algn="l" marL="705111" indent="-352555" lvl="1">
              <a:lnSpc>
                <a:spcPts val="3265"/>
              </a:lnSpc>
              <a:buFont typeface="Arial"/>
              <a:buChar char="•"/>
            </a:pPr>
            <a:r>
              <a:rPr lang="en-US" sz="3265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cb_person_cred_hist_length, cb_person_default_on_file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B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655863">
            <a:off x="-2718108" y="7914948"/>
            <a:ext cx="6863334" cy="5881426"/>
          </a:xfrm>
          <a:custGeom>
            <a:avLst/>
            <a:gdLst/>
            <a:ahLst/>
            <a:cxnLst/>
            <a:rect r="r" b="b" t="t" l="l"/>
            <a:pathLst>
              <a:path h="5881426" w="6863334">
                <a:moveTo>
                  <a:pt x="6863335" y="0"/>
                </a:moveTo>
                <a:lnTo>
                  <a:pt x="0" y="0"/>
                </a:lnTo>
                <a:lnTo>
                  <a:pt x="0" y="5881427"/>
                </a:lnTo>
                <a:lnTo>
                  <a:pt x="6863335" y="5881427"/>
                </a:lnTo>
                <a:lnTo>
                  <a:pt x="686333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277970">
            <a:off x="14614314" y="8038309"/>
            <a:ext cx="5289973" cy="5109779"/>
          </a:xfrm>
          <a:custGeom>
            <a:avLst/>
            <a:gdLst/>
            <a:ahLst/>
            <a:cxnLst/>
            <a:rect r="r" b="b" t="t" l="l"/>
            <a:pathLst>
              <a:path h="5109779" w="5289973">
                <a:moveTo>
                  <a:pt x="0" y="0"/>
                </a:moveTo>
                <a:lnTo>
                  <a:pt x="5289972" y="0"/>
                </a:lnTo>
                <a:lnTo>
                  <a:pt x="5289972" y="5109779"/>
                </a:lnTo>
                <a:lnTo>
                  <a:pt x="0" y="5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9767822" y="9456441"/>
            <a:ext cx="4844329" cy="4114800"/>
          </a:xfrm>
          <a:custGeom>
            <a:avLst/>
            <a:gdLst/>
            <a:ahLst/>
            <a:cxnLst/>
            <a:rect r="r" b="b" t="t" l="l"/>
            <a:pathLst>
              <a:path h="4114800" w="4844329">
                <a:moveTo>
                  <a:pt x="4844329" y="0"/>
                </a:moveTo>
                <a:lnTo>
                  <a:pt x="0" y="0"/>
                </a:lnTo>
                <a:lnTo>
                  <a:pt x="0" y="4114800"/>
                </a:lnTo>
                <a:lnTo>
                  <a:pt x="4844329" y="4114800"/>
                </a:lnTo>
                <a:lnTo>
                  <a:pt x="484432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4023618" y="9456441"/>
            <a:ext cx="6729198" cy="4114800"/>
          </a:xfrm>
          <a:custGeom>
            <a:avLst/>
            <a:gdLst/>
            <a:ahLst/>
            <a:cxnLst/>
            <a:rect r="r" b="b" t="t" l="l"/>
            <a:pathLst>
              <a:path h="4114800" w="6729198">
                <a:moveTo>
                  <a:pt x="0" y="4114800"/>
                </a:moveTo>
                <a:lnTo>
                  <a:pt x="6729198" y="4114800"/>
                </a:lnTo>
                <a:lnTo>
                  <a:pt x="672919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1425" y="9258300"/>
            <a:ext cx="1694549" cy="2057400"/>
          </a:xfrm>
          <a:custGeom>
            <a:avLst/>
            <a:gdLst/>
            <a:ahLst/>
            <a:cxnLst/>
            <a:rect r="r" b="b" t="t" l="l"/>
            <a:pathLst>
              <a:path h="2057400" w="1694549">
                <a:moveTo>
                  <a:pt x="0" y="0"/>
                </a:moveTo>
                <a:lnTo>
                  <a:pt x="1694550" y="0"/>
                </a:lnTo>
                <a:lnTo>
                  <a:pt x="169455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146571" y="9531439"/>
            <a:ext cx="2483292" cy="1324222"/>
          </a:xfrm>
          <a:custGeom>
            <a:avLst/>
            <a:gdLst/>
            <a:ahLst/>
            <a:cxnLst/>
            <a:rect r="r" b="b" t="t" l="l"/>
            <a:pathLst>
              <a:path h="1324222" w="2483292">
                <a:moveTo>
                  <a:pt x="0" y="0"/>
                </a:moveTo>
                <a:lnTo>
                  <a:pt x="2483292" y="0"/>
                </a:lnTo>
                <a:lnTo>
                  <a:pt x="2483292" y="1324223"/>
                </a:lnTo>
                <a:lnTo>
                  <a:pt x="0" y="13242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10209537">
            <a:off x="14026850" y="-3520368"/>
            <a:ext cx="6863334" cy="5881426"/>
          </a:xfrm>
          <a:custGeom>
            <a:avLst/>
            <a:gdLst/>
            <a:ahLst/>
            <a:cxnLst/>
            <a:rect r="r" b="b" t="t" l="l"/>
            <a:pathLst>
              <a:path h="5881426" w="6863334">
                <a:moveTo>
                  <a:pt x="6863334" y="0"/>
                </a:moveTo>
                <a:lnTo>
                  <a:pt x="0" y="0"/>
                </a:lnTo>
                <a:lnTo>
                  <a:pt x="0" y="5881427"/>
                </a:lnTo>
                <a:lnTo>
                  <a:pt x="6863334" y="5881427"/>
                </a:lnTo>
                <a:lnTo>
                  <a:pt x="686333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587429">
            <a:off x="-1724223" y="-2557377"/>
            <a:ext cx="5289973" cy="5109779"/>
          </a:xfrm>
          <a:custGeom>
            <a:avLst/>
            <a:gdLst/>
            <a:ahLst/>
            <a:cxnLst/>
            <a:rect r="r" b="b" t="t" l="l"/>
            <a:pathLst>
              <a:path h="5109779" w="5289973">
                <a:moveTo>
                  <a:pt x="0" y="0"/>
                </a:moveTo>
                <a:lnTo>
                  <a:pt x="5289972" y="0"/>
                </a:lnTo>
                <a:lnTo>
                  <a:pt x="5289972" y="5109779"/>
                </a:lnTo>
                <a:lnTo>
                  <a:pt x="0" y="5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10734599">
            <a:off x="3549481" y="-3076798"/>
            <a:ext cx="4844329" cy="4114800"/>
          </a:xfrm>
          <a:custGeom>
            <a:avLst/>
            <a:gdLst/>
            <a:ahLst/>
            <a:cxnLst/>
            <a:rect r="r" b="b" t="t" l="l"/>
            <a:pathLst>
              <a:path h="4114800" w="4844329">
                <a:moveTo>
                  <a:pt x="4844329" y="0"/>
                </a:moveTo>
                <a:lnTo>
                  <a:pt x="0" y="0"/>
                </a:lnTo>
                <a:lnTo>
                  <a:pt x="0" y="4114800"/>
                </a:lnTo>
                <a:lnTo>
                  <a:pt x="4844329" y="4114800"/>
                </a:lnTo>
                <a:lnTo>
                  <a:pt x="484432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10734599">
            <a:off x="7407947" y="-3168142"/>
            <a:ext cx="6729198" cy="4114800"/>
          </a:xfrm>
          <a:custGeom>
            <a:avLst/>
            <a:gdLst/>
            <a:ahLst/>
            <a:cxnLst/>
            <a:rect r="r" b="b" t="t" l="l"/>
            <a:pathLst>
              <a:path h="4114800" w="6729198">
                <a:moveTo>
                  <a:pt x="0" y="4114800"/>
                </a:moveTo>
                <a:lnTo>
                  <a:pt x="6729199" y="4114800"/>
                </a:lnTo>
                <a:lnTo>
                  <a:pt x="672919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0734599">
            <a:off x="16306976" y="-1033801"/>
            <a:ext cx="1694549" cy="2057400"/>
          </a:xfrm>
          <a:custGeom>
            <a:avLst/>
            <a:gdLst/>
            <a:ahLst/>
            <a:cxnLst/>
            <a:rect r="r" b="b" t="t" l="l"/>
            <a:pathLst>
              <a:path h="2057400" w="1694549">
                <a:moveTo>
                  <a:pt x="0" y="0"/>
                </a:moveTo>
                <a:lnTo>
                  <a:pt x="1694550" y="0"/>
                </a:lnTo>
                <a:lnTo>
                  <a:pt x="169455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0734599">
            <a:off x="9556016" y="-452802"/>
            <a:ext cx="2483292" cy="1324222"/>
          </a:xfrm>
          <a:custGeom>
            <a:avLst/>
            <a:gdLst/>
            <a:ahLst/>
            <a:cxnLst/>
            <a:rect r="r" b="b" t="t" l="l"/>
            <a:pathLst>
              <a:path h="1324222" w="2483292">
                <a:moveTo>
                  <a:pt x="0" y="0"/>
                </a:moveTo>
                <a:lnTo>
                  <a:pt x="2483293" y="0"/>
                </a:lnTo>
                <a:lnTo>
                  <a:pt x="2483293" y="1324223"/>
                </a:lnTo>
                <a:lnTo>
                  <a:pt x="0" y="13242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694423" y="-2436222"/>
            <a:ext cx="2277223" cy="2833649"/>
          </a:xfrm>
          <a:custGeom>
            <a:avLst/>
            <a:gdLst/>
            <a:ahLst/>
            <a:cxnLst/>
            <a:rect r="r" b="b" t="t" l="l"/>
            <a:pathLst>
              <a:path h="2833649" w="2277223">
                <a:moveTo>
                  <a:pt x="0" y="0"/>
                </a:moveTo>
                <a:lnTo>
                  <a:pt x="2277223" y="0"/>
                </a:lnTo>
                <a:lnTo>
                  <a:pt x="2277223" y="2833649"/>
                </a:lnTo>
                <a:lnTo>
                  <a:pt x="0" y="283364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393908" y="9531439"/>
            <a:ext cx="2277223" cy="2833649"/>
          </a:xfrm>
          <a:custGeom>
            <a:avLst/>
            <a:gdLst/>
            <a:ahLst/>
            <a:cxnLst/>
            <a:rect r="r" b="b" t="t" l="l"/>
            <a:pathLst>
              <a:path h="2833649" w="2277223">
                <a:moveTo>
                  <a:pt x="0" y="0"/>
                </a:moveTo>
                <a:lnTo>
                  <a:pt x="2277223" y="0"/>
                </a:lnTo>
                <a:lnTo>
                  <a:pt x="2277223" y="2833649"/>
                </a:lnTo>
                <a:lnTo>
                  <a:pt x="0" y="283364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828924" y="1639963"/>
            <a:ext cx="5416873" cy="7618337"/>
          </a:xfrm>
          <a:custGeom>
            <a:avLst/>
            <a:gdLst/>
            <a:ahLst/>
            <a:cxnLst/>
            <a:rect r="r" b="b" t="t" l="l"/>
            <a:pathLst>
              <a:path h="7618337" w="5416873">
                <a:moveTo>
                  <a:pt x="0" y="0"/>
                </a:moveTo>
                <a:lnTo>
                  <a:pt x="5416872" y="0"/>
                </a:lnTo>
                <a:lnTo>
                  <a:pt x="5416872" y="7618337"/>
                </a:lnTo>
                <a:lnTo>
                  <a:pt x="0" y="7618337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-4222" t="0" r="-1932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499261" y="888631"/>
            <a:ext cx="11289477" cy="656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04"/>
              </a:lnSpc>
            </a:pPr>
            <a:r>
              <a:rPr lang="en-US" sz="5600" b="true">
                <a:solidFill>
                  <a:srgbClr val="5A3831"/>
                </a:solidFill>
                <a:latin typeface="Manison SemiExpanded Bold"/>
                <a:ea typeface="Manison SemiExpanded Bold"/>
                <a:cs typeface="Manison SemiExpanded Bold"/>
                <a:sym typeface="Manison SemiExpanded Bold"/>
              </a:rPr>
              <a:t>Data Description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B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655863">
            <a:off x="-2974265" y="8573128"/>
            <a:ext cx="6863334" cy="5881426"/>
          </a:xfrm>
          <a:custGeom>
            <a:avLst/>
            <a:gdLst/>
            <a:ahLst/>
            <a:cxnLst/>
            <a:rect r="r" b="b" t="t" l="l"/>
            <a:pathLst>
              <a:path h="5881426" w="6863334">
                <a:moveTo>
                  <a:pt x="6863334" y="0"/>
                </a:moveTo>
                <a:lnTo>
                  <a:pt x="0" y="0"/>
                </a:lnTo>
                <a:lnTo>
                  <a:pt x="0" y="5881426"/>
                </a:lnTo>
                <a:lnTo>
                  <a:pt x="6863334" y="5881426"/>
                </a:lnTo>
                <a:lnTo>
                  <a:pt x="686333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277970">
            <a:off x="14614314" y="8760811"/>
            <a:ext cx="5289973" cy="5109779"/>
          </a:xfrm>
          <a:custGeom>
            <a:avLst/>
            <a:gdLst/>
            <a:ahLst/>
            <a:cxnLst/>
            <a:rect r="r" b="b" t="t" l="l"/>
            <a:pathLst>
              <a:path h="5109779" w="5289973">
                <a:moveTo>
                  <a:pt x="0" y="0"/>
                </a:moveTo>
                <a:lnTo>
                  <a:pt x="5289972" y="0"/>
                </a:lnTo>
                <a:lnTo>
                  <a:pt x="5289972" y="5109778"/>
                </a:lnTo>
                <a:lnTo>
                  <a:pt x="0" y="51097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9767822" y="9456441"/>
            <a:ext cx="4844329" cy="4114800"/>
          </a:xfrm>
          <a:custGeom>
            <a:avLst/>
            <a:gdLst/>
            <a:ahLst/>
            <a:cxnLst/>
            <a:rect r="r" b="b" t="t" l="l"/>
            <a:pathLst>
              <a:path h="4114800" w="4844329">
                <a:moveTo>
                  <a:pt x="4844329" y="0"/>
                </a:moveTo>
                <a:lnTo>
                  <a:pt x="0" y="0"/>
                </a:lnTo>
                <a:lnTo>
                  <a:pt x="0" y="4114800"/>
                </a:lnTo>
                <a:lnTo>
                  <a:pt x="4844329" y="4114800"/>
                </a:lnTo>
                <a:lnTo>
                  <a:pt x="484432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4023618" y="9456441"/>
            <a:ext cx="6729198" cy="4114800"/>
          </a:xfrm>
          <a:custGeom>
            <a:avLst/>
            <a:gdLst/>
            <a:ahLst/>
            <a:cxnLst/>
            <a:rect r="r" b="b" t="t" l="l"/>
            <a:pathLst>
              <a:path h="4114800" w="6729198">
                <a:moveTo>
                  <a:pt x="0" y="4114800"/>
                </a:moveTo>
                <a:lnTo>
                  <a:pt x="6729198" y="4114800"/>
                </a:lnTo>
                <a:lnTo>
                  <a:pt x="672919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1425" y="9258300"/>
            <a:ext cx="1694549" cy="2057400"/>
          </a:xfrm>
          <a:custGeom>
            <a:avLst/>
            <a:gdLst/>
            <a:ahLst/>
            <a:cxnLst/>
            <a:rect r="r" b="b" t="t" l="l"/>
            <a:pathLst>
              <a:path h="2057400" w="1694549">
                <a:moveTo>
                  <a:pt x="0" y="0"/>
                </a:moveTo>
                <a:lnTo>
                  <a:pt x="1694550" y="0"/>
                </a:lnTo>
                <a:lnTo>
                  <a:pt x="169455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146571" y="9531439"/>
            <a:ext cx="2483292" cy="1324222"/>
          </a:xfrm>
          <a:custGeom>
            <a:avLst/>
            <a:gdLst/>
            <a:ahLst/>
            <a:cxnLst/>
            <a:rect r="r" b="b" t="t" l="l"/>
            <a:pathLst>
              <a:path h="1324222" w="2483292">
                <a:moveTo>
                  <a:pt x="0" y="0"/>
                </a:moveTo>
                <a:lnTo>
                  <a:pt x="2483292" y="0"/>
                </a:lnTo>
                <a:lnTo>
                  <a:pt x="2483292" y="1324223"/>
                </a:lnTo>
                <a:lnTo>
                  <a:pt x="0" y="13242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10209537">
            <a:off x="14264463" y="-3960111"/>
            <a:ext cx="6863334" cy="5881426"/>
          </a:xfrm>
          <a:custGeom>
            <a:avLst/>
            <a:gdLst/>
            <a:ahLst/>
            <a:cxnLst/>
            <a:rect r="r" b="b" t="t" l="l"/>
            <a:pathLst>
              <a:path h="5881426" w="6863334">
                <a:moveTo>
                  <a:pt x="6863334" y="0"/>
                </a:moveTo>
                <a:lnTo>
                  <a:pt x="0" y="0"/>
                </a:lnTo>
                <a:lnTo>
                  <a:pt x="0" y="5881427"/>
                </a:lnTo>
                <a:lnTo>
                  <a:pt x="6863334" y="5881427"/>
                </a:lnTo>
                <a:lnTo>
                  <a:pt x="686333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587429">
            <a:off x="-1829434" y="-3134544"/>
            <a:ext cx="5289973" cy="5109779"/>
          </a:xfrm>
          <a:custGeom>
            <a:avLst/>
            <a:gdLst/>
            <a:ahLst/>
            <a:cxnLst/>
            <a:rect r="r" b="b" t="t" l="l"/>
            <a:pathLst>
              <a:path h="5109779" w="5289973">
                <a:moveTo>
                  <a:pt x="0" y="0"/>
                </a:moveTo>
                <a:lnTo>
                  <a:pt x="5289972" y="0"/>
                </a:lnTo>
                <a:lnTo>
                  <a:pt x="5289972" y="5109779"/>
                </a:lnTo>
                <a:lnTo>
                  <a:pt x="0" y="5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10734599">
            <a:off x="3549481" y="-3076798"/>
            <a:ext cx="4844329" cy="4114800"/>
          </a:xfrm>
          <a:custGeom>
            <a:avLst/>
            <a:gdLst/>
            <a:ahLst/>
            <a:cxnLst/>
            <a:rect r="r" b="b" t="t" l="l"/>
            <a:pathLst>
              <a:path h="4114800" w="4844329">
                <a:moveTo>
                  <a:pt x="4844329" y="0"/>
                </a:moveTo>
                <a:lnTo>
                  <a:pt x="0" y="0"/>
                </a:lnTo>
                <a:lnTo>
                  <a:pt x="0" y="4114800"/>
                </a:lnTo>
                <a:lnTo>
                  <a:pt x="4844329" y="4114800"/>
                </a:lnTo>
                <a:lnTo>
                  <a:pt x="484432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10734599">
            <a:off x="7407947" y="-3168142"/>
            <a:ext cx="6729198" cy="4114800"/>
          </a:xfrm>
          <a:custGeom>
            <a:avLst/>
            <a:gdLst/>
            <a:ahLst/>
            <a:cxnLst/>
            <a:rect r="r" b="b" t="t" l="l"/>
            <a:pathLst>
              <a:path h="4114800" w="6729198">
                <a:moveTo>
                  <a:pt x="0" y="4114800"/>
                </a:moveTo>
                <a:lnTo>
                  <a:pt x="6729199" y="4114800"/>
                </a:lnTo>
                <a:lnTo>
                  <a:pt x="672919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0734599">
            <a:off x="16306976" y="-1033801"/>
            <a:ext cx="1694549" cy="2057400"/>
          </a:xfrm>
          <a:custGeom>
            <a:avLst/>
            <a:gdLst/>
            <a:ahLst/>
            <a:cxnLst/>
            <a:rect r="r" b="b" t="t" l="l"/>
            <a:pathLst>
              <a:path h="2057400" w="1694549">
                <a:moveTo>
                  <a:pt x="0" y="0"/>
                </a:moveTo>
                <a:lnTo>
                  <a:pt x="1694550" y="0"/>
                </a:lnTo>
                <a:lnTo>
                  <a:pt x="169455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0734599">
            <a:off x="9556016" y="-452802"/>
            <a:ext cx="2483292" cy="1324222"/>
          </a:xfrm>
          <a:custGeom>
            <a:avLst/>
            <a:gdLst/>
            <a:ahLst/>
            <a:cxnLst/>
            <a:rect r="r" b="b" t="t" l="l"/>
            <a:pathLst>
              <a:path h="1324222" w="2483292">
                <a:moveTo>
                  <a:pt x="0" y="0"/>
                </a:moveTo>
                <a:lnTo>
                  <a:pt x="2483293" y="0"/>
                </a:lnTo>
                <a:lnTo>
                  <a:pt x="2483293" y="1324223"/>
                </a:lnTo>
                <a:lnTo>
                  <a:pt x="0" y="13242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694423" y="-2436222"/>
            <a:ext cx="2277223" cy="2833649"/>
          </a:xfrm>
          <a:custGeom>
            <a:avLst/>
            <a:gdLst/>
            <a:ahLst/>
            <a:cxnLst/>
            <a:rect r="r" b="b" t="t" l="l"/>
            <a:pathLst>
              <a:path h="2833649" w="2277223">
                <a:moveTo>
                  <a:pt x="0" y="0"/>
                </a:moveTo>
                <a:lnTo>
                  <a:pt x="2277223" y="0"/>
                </a:lnTo>
                <a:lnTo>
                  <a:pt x="2277223" y="2833649"/>
                </a:lnTo>
                <a:lnTo>
                  <a:pt x="0" y="283364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393908" y="9531439"/>
            <a:ext cx="2277223" cy="2833649"/>
          </a:xfrm>
          <a:custGeom>
            <a:avLst/>
            <a:gdLst/>
            <a:ahLst/>
            <a:cxnLst/>
            <a:rect r="r" b="b" t="t" l="l"/>
            <a:pathLst>
              <a:path h="2833649" w="2277223">
                <a:moveTo>
                  <a:pt x="0" y="0"/>
                </a:moveTo>
                <a:lnTo>
                  <a:pt x="2277223" y="0"/>
                </a:lnTo>
                <a:lnTo>
                  <a:pt x="2277223" y="2833649"/>
                </a:lnTo>
                <a:lnTo>
                  <a:pt x="0" y="283364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78884" y="2248464"/>
            <a:ext cx="12292247" cy="7180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3113" indent="-246557" lvl="1">
              <a:lnSpc>
                <a:spcPts val="3197"/>
              </a:lnSpc>
              <a:buFont typeface="Arial"/>
              <a:buChar char="•"/>
            </a:pPr>
            <a:r>
              <a:rPr lang="en-US" b="true" sz="2283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Goal</a:t>
            </a:r>
            <a:r>
              <a:rPr lang="en-US" sz="2283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:  Average loan amount, interest rate, and default rate by loan grade</a:t>
            </a:r>
          </a:p>
          <a:p>
            <a:pPr algn="l">
              <a:lnSpc>
                <a:spcPts val="3197"/>
              </a:lnSpc>
            </a:pPr>
          </a:p>
          <a:p>
            <a:pPr algn="l" marL="493113" indent="-246557" lvl="1">
              <a:lnSpc>
                <a:spcPts val="3197"/>
              </a:lnSpc>
              <a:buFont typeface="Arial"/>
              <a:buChar char="•"/>
            </a:pPr>
            <a:r>
              <a:rPr lang="en-US" b="true" sz="2283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DAX:</a:t>
            </a:r>
          </a:p>
          <a:p>
            <a:pPr algn="l" marL="493113" indent="-246557" lvl="1">
              <a:lnSpc>
                <a:spcPts val="3197"/>
              </a:lnSpc>
              <a:buFont typeface="Arial"/>
              <a:buChar char="•"/>
            </a:pPr>
            <a:r>
              <a:rPr lang="en-US" sz="2283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AvgLoanAmount</a:t>
            </a:r>
          </a:p>
          <a:p>
            <a:pPr algn="l" marL="493113" indent="-246557" lvl="1">
              <a:lnSpc>
                <a:spcPts val="3197"/>
              </a:lnSpc>
              <a:buFont typeface="Arial"/>
              <a:buChar char="•"/>
            </a:pPr>
            <a:r>
              <a:rPr lang="en-US" sz="2283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AvgInterestRate</a:t>
            </a:r>
          </a:p>
          <a:p>
            <a:pPr algn="l" marL="493113" indent="-246557" lvl="1">
              <a:lnSpc>
                <a:spcPts val="3197"/>
              </a:lnSpc>
              <a:buFont typeface="Arial"/>
              <a:buChar char="•"/>
            </a:pPr>
            <a:r>
              <a:rPr lang="en-US" sz="2283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DefaultRate</a:t>
            </a:r>
          </a:p>
          <a:p>
            <a:pPr algn="l">
              <a:lnSpc>
                <a:spcPts val="3197"/>
              </a:lnSpc>
            </a:pPr>
          </a:p>
          <a:p>
            <a:pPr algn="l" marL="493113" indent="-246557" lvl="1">
              <a:lnSpc>
                <a:spcPts val="3197"/>
              </a:lnSpc>
              <a:buFont typeface="Arial"/>
              <a:buChar char="•"/>
            </a:pPr>
            <a:r>
              <a:rPr lang="en-US" b="true" sz="2283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Insights:</a:t>
            </a:r>
          </a:p>
          <a:p>
            <a:pPr algn="l" marL="493113" indent="-246557" lvl="1">
              <a:lnSpc>
                <a:spcPts val="3197"/>
              </a:lnSpc>
              <a:buFont typeface="Arial"/>
              <a:buChar char="•"/>
            </a:pPr>
            <a:r>
              <a:rPr lang="en-US" sz="2283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Higher grades (A, B) have:</a:t>
            </a:r>
          </a:p>
          <a:p>
            <a:pPr algn="l" marL="493113" indent="-246557" lvl="1">
              <a:lnSpc>
                <a:spcPts val="3197"/>
              </a:lnSpc>
              <a:buFont typeface="Arial"/>
              <a:buChar char="•"/>
            </a:pPr>
            <a:r>
              <a:rPr lang="en-US" sz="2283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Lower default rates,Lower interest rates,Stable average loan sizes</a:t>
            </a:r>
          </a:p>
          <a:p>
            <a:pPr algn="l" marL="493113" indent="-246557" lvl="1">
              <a:lnSpc>
                <a:spcPts val="3197"/>
              </a:lnSpc>
              <a:buFont typeface="Arial"/>
              <a:buChar char="•"/>
            </a:pPr>
            <a:r>
              <a:rPr lang="en-US" sz="2283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Lower grades (G, F, E):Associated with higher risk,Require higher interest rates to compensate</a:t>
            </a:r>
          </a:p>
          <a:p>
            <a:pPr algn="l">
              <a:lnSpc>
                <a:spcPts val="3197"/>
              </a:lnSpc>
            </a:pPr>
          </a:p>
          <a:p>
            <a:pPr algn="l" marL="493113" indent="-246557" lvl="1">
              <a:lnSpc>
                <a:spcPts val="3197"/>
              </a:lnSpc>
              <a:buFont typeface="Arial"/>
              <a:buChar char="•"/>
            </a:pPr>
            <a:r>
              <a:rPr lang="en-US" b="true" sz="2283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  <a:r>
              <a:rPr lang="en-US" sz="2283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 marL="493113" indent="-246557" lvl="1">
              <a:lnSpc>
                <a:spcPts val="3197"/>
              </a:lnSpc>
              <a:buFont typeface="Arial"/>
              <a:buChar char="•"/>
            </a:pPr>
            <a:r>
              <a:rPr lang="en-US" sz="2283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Improved loan grades correlate with lower risk and more favorable terms.</a:t>
            </a:r>
          </a:p>
          <a:p>
            <a:pPr algn="l" marL="493113" indent="-246557" lvl="1">
              <a:lnSpc>
                <a:spcPts val="3197"/>
              </a:lnSpc>
              <a:buFont typeface="Arial"/>
              <a:buChar char="•"/>
            </a:pPr>
            <a:r>
              <a:rPr lang="en-US" sz="2283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Targeting high-grade borrowers helps reduce defaults and improve overall loan portfolio performance.</a:t>
            </a:r>
          </a:p>
          <a:p>
            <a:pPr algn="l">
              <a:lnSpc>
                <a:spcPts val="3197"/>
              </a:lnSpc>
            </a:pP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3300783" y="1336218"/>
            <a:ext cx="4395347" cy="4220478"/>
          </a:xfrm>
          <a:custGeom>
            <a:avLst/>
            <a:gdLst/>
            <a:ahLst/>
            <a:cxnLst/>
            <a:rect r="r" b="b" t="t" l="l"/>
            <a:pathLst>
              <a:path h="4220478" w="4395347">
                <a:moveTo>
                  <a:pt x="0" y="0"/>
                </a:moveTo>
                <a:lnTo>
                  <a:pt x="4395347" y="0"/>
                </a:lnTo>
                <a:lnTo>
                  <a:pt x="4395347" y="4220478"/>
                </a:lnTo>
                <a:lnTo>
                  <a:pt x="0" y="4220478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-4571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300783" y="5851971"/>
            <a:ext cx="4395347" cy="4034845"/>
          </a:xfrm>
          <a:custGeom>
            <a:avLst/>
            <a:gdLst/>
            <a:ahLst/>
            <a:cxnLst/>
            <a:rect r="r" b="b" t="t" l="l"/>
            <a:pathLst>
              <a:path h="4034845" w="4395347">
                <a:moveTo>
                  <a:pt x="0" y="0"/>
                </a:moveTo>
                <a:lnTo>
                  <a:pt x="4395347" y="0"/>
                </a:lnTo>
                <a:lnTo>
                  <a:pt x="4395347" y="4034845"/>
                </a:lnTo>
                <a:lnTo>
                  <a:pt x="0" y="4034845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694423" y="1094946"/>
            <a:ext cx="11031576" cy="674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2"/>
              </a:lnSpc>
            </a:pPr>
            <a:r>
              <a:rPr lang="en-US" sz="5800" b="true">
                <a:solidFill>
                  <a:srgbClr val="5A3831"/>
                </a:solidFill>
                <a:latin typeface="Manison SemiExpanded Bold"/>
                <a:ea typeface="Manison SemiExpanded Bold"/>
                <a:cs typeface="Manison SemiExpanded Bold"/>
                <a:sym typeface="Manison SemiExpanded Bold"/>
              </a:rPr>
              <a:t>Financial Analysis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B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655863">
            <a:off x="-2718108" y="7914948"/>
            <a:ext cx="6863334" cy="5881426"/>
          </a:xfrm>
          <a:custGeom>
            <a:avLst/>
            <a:gdLst/>
            <a:ahLst/>
            <a:cxnLst/>
            <a:rect r="r" b="b" t="t" l="l"/>
            <a:pathLst>
              <a:path h="5881426" w="6863334">
                <a:moveTo>
                  <a:pt x="6863335" y="0"/>
                </a:moveTo>
                <a:lnTo>
                  <a:pt x="0" y="0"/>
                </a:lnTo>
                <a:lnTo>
                  <a:pt x="0" y="5881427"/>
                </a:lnTo>
                <a:lnTo>
                  <a:pt x="6863335" y="5881427"/>
                </a:lnTo>
                <a:lnTo>
                  <a:pt x="686333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277970">
            <a:off x="14614314" y="8038309"/>
            <a:ext cx="5289973" cy="5109779"/>
          </a:xfrm>
          <a:custGeom>
            <a:avLst/>
            <a:gdLst/>
            <a:ahLst/>
            <a:cxnLst/>
            <a:rect r="r" b="b" t="t" l="l"/>
            <a:pathLst>
              <a:path h="5109779" w="5289973">
                <a:moveTo>
                  <a:pt x="0" y="0"/>
                </a:moveTo>
                <a:lnTo>
                  <a:pt x="5289972" y="0"/>
                </a:lnTo>
                <a:lnTo>
                  <a:pt x="5289972" y="5109779"/>
                </a:lnTo>
                <a:lnTo>
                  <a:pt x="0" y="5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9767822" y="9456441"/>
            <a:ext cx="4844329" cy="4114800"/>
          </a:xfrm>
          <a:custGeom>
            <a:avLst/>
            <a:gdLst/>
            <a:ahLst/>
            <a:cxnLst/>
            <a:rect r="r" b="b" t="t" l="l"/>
            <a:pathLst>
              <a:path h="4114800" w="4844329">
                <a:moveTo>
                  <a:pt x="4844329" y="0"/>
                </a:moveTo>
                <a:lnTo>
                  <a:pt x="0" y="0"/>
                </a:lnTo>
                <a:lnTo>
                  <a:pt x="0" y="4114800"/>
                </a:lnTo>
                <a:lnTo>
                  <a:pt x="4844329" y="4114800"/>
                </a:lnTo>
                <a:lnTo>
                  <a:pt x="484432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4023618" y="9456441"/>
            <a:ext cx="6729198" cy="4114800"/>
          </a:xfrm>
          <a:custGeom>
            <a:avLst/>
            <a:gdLst/>
            <a:ahLst/>
            <a:cxnLst/>
            <a:rect r="r" b="b" t="t" l="l"/>
            <a:pathLst>
              <a:path h="4114800" w="6729198">
                <a:moveTo>
                  <a:pt x="0" y="4114800"/>
                </a:moveTo>
                <a:lnTo>
                  <a:pt x="6729198" y="4114800"/>
                </a:lnTo>
                <a:lnTo>
                  <a:pt x="672919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1425" y="9258300"/>
            <a:ext cx="1694549" cy="2057400"/>
          </a:xfrm>
          <a:custGeom>
            <a:avLst/>
            <a:gdLst/>
            <a:ahLst/>
            <a:cxnLst/>
            <a:rect r="r" b="b" t="t" l="l"/>
            <a:pathLst>
              <a:path h="2057400" w="1694549">
                <a:moveTo>
                  <a:pt x="0" y="0"/>
                </a:moveTo>
                <a:lnTo>
                  <a:pt x="1694550" y="0"/>
                </a:lnTo>
                <a:lnTo>
                  <a:pt x="169455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146571" y="9531439"/>
            <a:ext cx="2483292" cy="1324222"/>
          </a:xfrm>
          <a:custGeom>
            <a:avLst/>
            <a:gdLst/>
            <a:ahLst/>
            <a:cxnLst/>
            <a:rect r="r" b="b" t="t" l="l"/>
            <a:pathLst>
              <a:path h="1324222" w="2483292">
                <a:moveTo>
                  <a:pt x="0" y="0"/>
                </a:moveTo>
                <a:lnTo>
                  <a:pt x="2483292" y="0"/>
                </a:lnTo>
                <a:lnTo>
                  <a:pt x="2483292" y="1324223"/>
                </a:lnTo>
                <a:lnTo>
                  <a:pt x="0" y="13242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10209537">
            <a:off x="14026850" y="-3520368"/>
            <a:ext cx="6863334" cy="5881426"/>
          </a:xfrm>
          <a:custGeom>
            <a:avLst/>
            <a:gdLst/>
            <a:ahLst/>
            <a:cxnLst/>
            <a:rect r="r" b="b" t="t" l="l"/>
            <a:pathLst>
              <a:path h="5881426" w="6863334">
                <a:moveTo>
                  <a:pt x="6863334" y="0"/>
                </a:moveTo>
                <a:lnTo>
                  <a:pt x="0" y="0"/>
                </a:lnTo>
                <a:lnTo>
                  <a:pt x="0" y="5881427"/>
                </a:lnTo>
                <a:lnTo>
                  <a:pt x="6863334" y="5881427"/>
                </a:lnTo>
                <a:lnTo>
                  <a:pt x="686333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587429">
            <a:off x="-1724223" y="-2557377"/>
            <a:ext cx="5289973" cy="5109779"/>
          </a:xfrm>
          <a:custGeom>
            <a:avLst/>
            <a:gdLst/>
            <a:ahLst/>
            <a:cxnLst/>
            <a:rect r="r" b="b" t="t" l="l"/>
            <a:pathLst>
              <a:path h="5109779" w="5289973">
                <a:moveTo>
                  <a:pt x="0" y="0"/>
                </a:moveTo>
                <a:lnTo>
                  <a:pt x="5289972" y="0"/>
                </a:lnTo>
                <a:lnTo>
                  <a:pt x="5289972" y="5109779"/>
                </a:lnTo>
                <a:lnTo>
                  <a:pt x="0" y="5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10734599">
            <a:off x="3549481" y="-3076798"/>
            <a:ext cx="4844329" cy="4114800"/>
          </a:xfrm>
          <a:custGeom>
            <a:avLst/>
            <a:gdLst/>
            <a:ahLst/>
            <a:cxnLst/>
            <a:rect r="r" b="b" t="t" l="l"/>
            <a:pathLst>
              <a:path h="4114800" w="4844329">
                <a:moveTo>
                  <a:pt x="4844329" y="0"/>
                </a:moveTo>
                <a:lnTo>
                  <a:pt x="0" y="0"/>
                </a:lnTo>
                <a:lnTo>
                  <a:pt x="0" y="4114800"/>
                </a:lnTo>
                <a:lnTo>
                  <a:pt x="4844329" y="4114800"/>
                </a:lnTo>
                <a:lnTo>
                  <a:pt x="484432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10734599">
            <a:off x="7407947" y="-3168142"/>
            <a:ext cx="6729198" cy="4114800"/>
          </a:xfrm>
          <a:custGeom>
            <a:avLst/>
            <a:gdLst/>
            <a:ahLst/>
            <a:cxnLst/>
            <a:rect r="r" b="b" t="t" l="l"/>
            <a:pathLst>
              <a:path h="4114800" w="6729198">
                <a:moveTo>
                  <a:pt x="0" y="4114800"/>
                </a:moveTo>
                <a:lnTo>
                  <a:pt x="6729199" y="4114800"/>
                </a:lnTo>
                <a:lnTo>
                  <a:pt x="672919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0734599">
            <a:off x="16306976" y="-1033801"/>
            <a:ext cx="1694549" cy="2057400"/>
          </a:xfrm>
          <a:custGeom>
            <a:avLst/>
            <a:gdLst/>
            <a:ahLst/>
            <a:cxnLst/>
            <a:rect r="r" b="b" t="t" l="l"/>
            <a:pathLst>
              <a:path h="2057400" w="1694549">
                <a:moveTo>
                  <a:pt x="0" y="0"/>
                </a:moveTo>
                <a:lnTo>
                  <a:pt x="1694550" y="0"/>
                </a:lnTo>
                <a:lnTo>
                  <a:pt x="169455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0734599">
            <a:off x="9556016" y="-452802"/>
            <a:ext cx="2483292" cy="1324222"/>
          </a:xfrm>
          <a:custGeom>
            <a:avLst/>
            <a:gdLst/>
            <a:ahLst/>
            <a:cxnLst/>
            <a:rect r="r" b="b" t="t" l="l"/>
            <a:pathLst>
              <a:path h="1324222" w="2483292">
                <a:moveTo>
                  <a:pt x="0" y="0"/>
                </a:moveTo>
                <a:lnTo>
                  <a:pt x="2483293" y="0"/>
                </a:lnTo>
                <a:lnTo>
                  <a:pt x="2483293" y="1324223"/>
                </a:lnTo>
                <a:lnTo>
                  <a:pt x="0" y="13242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694423" y="-2436222"/>
            <a:ext cx="2277223" cy="2833649"/>
          </a:xfrm>
          <a:custGeom>
            <a:avLst/>
            <a:gdLst/>
            <a:ahLst/>
            <a:cxnLst/>
            <a:rect r="r" b="b" t="t" l="l"/>
            <a:pathLst>
              <a:path h="2833649" w="2277223">
                <a:moveTo>
                  <a:pt x="0" y="0"/>
                </a:moveTo>
                <a:lnTo>
                  <a:pt x="2277223" y="0"/>
                </a:lnTo>
                <a:lnTo>
                  <a:pt x="2277223" y="2833649"/>
                </a:lnTo>
                <a:lnTo>
                  <a:pt x="0" y="283364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393908" y="9531439"/>
            <a:ext cx="2277223" cy="2833649"/>
          </a:xfrm>
          <a:custGeom>
            <a:avLst/>
            <a:gdLst/>
            <a:ahLst/>
            <a:cxnLst/>
            <a:rect r="r" b="b" t="t" l="l"/>
            <a:pathLst>
              <a:path h="2833649" w="2277223">
                <a:moveTo>
                  <a:pt x="0" y="0"/>
                </a:moveTo>
                <a:lnTo>
                  <a:pt x="2277223" y="0"/>
                </a:lnTo>
                <a:lnTo>
                  <a:pt x="2277223" y="2833649"/>
                </a:lnTo>
                <a:lnTo>
                  <a:pt x="0" y="283364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02635" y="2720645"/>
            <a:ext cx="12679614" cy="5725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0507" indent="-270254" lvl="1">
              <a:lnSpc>
                <a:spcPts val="3504"/>
              </a:lnSpc>
              <a:buFont typeface="Arial"/>
              <a:buChar char="•"/>
            </a:pPr>
            <a:r>
              <a:rPr lang="en-US" b="true" sz="2503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Goal</a:t>
            </a:r>
            <a:r>
              <a:rPr lang="en-US" sz="2503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: Analyze loan status distribution across employment length and home ownership</a:t>
            </a:r>
          </a:p>
          <a:p>
            <a:pPr algn="just" marL="540507" indent="-270254" lvl="1">
              <a:lnSpc>
                <a:spcPts val="3504"/>
              </a:lnSpc>
              <a:buFont typeface="Arial"/>
              <a:buChar char="•"/>
            </a:pPr>
            <a:r>
              <a:rPr lang="en-US" b="true" sz="2503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Visuals</a:t>
            </a:r>
            <a:r>
              <a:rPr lang="en-US" sz="2503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:Stacked bar chart by person_emp_length vs loan_status</a:t>
            </a:r>
          </a:p>
          <a:p>
            <a:pPr algn="just" marL="540507" indent="-270254" lvl="1">
              <a:lnSpc>
                <a:spcPts val="3504"/>
              </a:lnSpc>
              <a:buFont typeface="Arial"/>
              <a:buChar char="•"/>
            </a:pPr>
            <a:r>
              <a:rPr lang="en-US" b="true" sz="2503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Findings</a:t>
            </a:r>
            <a:r>
              <a:rPr lang="en-US" sz="2503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:Longer employment correlates with a lower default rate for loans.</a:t>
            </a:r>
          </a:p>
          <a:p>
            <a:pPr algn="just" marL="540507" indent="-270254" lvl="1">
              <a:lnSpc>
                <a:spcPts val="3504"/>
              </a:lnSpc>
              <a:buFont typeface="Arial"/>
              <a:buChar char="•"/>
            </a:pPr>
            <a:r>
              <a:rPr lang="en-US" sz="2503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The total count of individuals who own homes is lower among those with active loans.</a:t>
            </a:r>
          </a:p>
          <a:p>
            <a:pPr algn="just" marL="540507" indent="-270254" lvl="1">
              <a:lnSpc>
                <a:spcPts val="3504"/>
              </a:lnSpc>
              <a:buFont typeface="Arial"/>
              <a:buChar char="•"/>
            </a:pPr>
            <a:r>
              <a:rPr lang="en-US" b="true" sz="2503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  <a:r>
              <a:rPr lang="en-US" sz="2503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: The analysis shows a clear disparity: approximately 25K individuals who are homeowners did not default, while only about 7K homeowners defaulted.</a:t>
            </a:r>
          </a:p>
          <a:p>
            <a:pPr algn="just" marL="540507" indent="-270254" lvl="1">
              <a:lnSpc>
                <a:spcPts val="3504"/>
              </a:lnSpc>
              <a:buFont typeface="Arial"/>
              <a:buChar char="•"/>
            </a:pPr>
            <a:r>
              <a:rPr lang="en-US" sz="2503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This analysis illustrates that longer employment is associated with better loan performance, while home ownership status varies significantly with loan default rates.</a:t>
            </a:r>
          </a:p>
          <a:p>
            <a:pPr algn="just">
              <a:lnSpc>
                <a:spcPts val="3784"/>
              </a:lnSpc>
            </a:pP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3700459" y="1453382"/>
            <a:ext cx="4235881" cy="3161621"/>
          </a:xfrm>
          <a:custGeom>
            <a:avLst/>
            <a:gdLst/>
            <a:ahLst/>
            <a:cxnLst/>
            <a:rect r="r" b="b" t="t" l="l"/>
            <a:pathLst>
              <a:path h="3161621" w="4235881">
                <a:moveTo>
                  <a:pt x="0" y="0"/>
                </a:moveTo>
                <a:lnTo>
                  <a:pt x="4235881" y="0"/>
                </a:lnTo>
                <a:lnTo>
                  <a:pt x="4235881" y="3161621"/>
                </a:lnTo>
                <a:lnTo>
                  <a:pt x="0" y="3161621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-1544" t="0" r="-1544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615857" y="5028854"/>
            <a:ext cx="4405084" cy="3218530"/>
          </a:xfrm>
          <a:custGeom>
            <a:avLst/>
            <a:gdLst/>
            <a:ahLst/>
            <a:cxnLst/>
            <a:rect r="r" b="b" t="t" l="l"/>
            <a:pathLst>
              <a:path h="3218530" w="4405084">
                <a:moveTo>
                  <a:pt x="0" y="0"/>
                </a:moveTo>
                <a:lnTo>
                  <a:pt x="4405084" y="0"/>
                </a:lnTo>
                <a:lnTo>
                  <a:pt x="4405084" y="3218530"/>
                </a:lnTo>
                <a:lnTo>
                  <a:pt x="0" y="3218530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192196" y="1037796"/>
            <a:ext cx="11903607" cy="944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8"/>
              </a:lnSpc>
            </a:pPr>
            <a:r>
              <a:rPr lang="en-US" sz="4200" b="true">
                <a:solidFill>
                  <a:srgbClr val="5A3831"/>
                </a:solidFill>
                <a:latin typeface="Manison SemiExpanded Bold"/>
                <a:ea typeface="Manison SemiExpanded Bold"/>
                <a:cs typeface="Manison SemiExpanded Bold"/>
                <a:sym typeface="Manison SemiExpanded Bold"/>
              </a:rPr>
              <a:t>Loan Status by Employment &amp; Ownership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B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655863">
            <a:off x="-2718108" y="7914948"/>
            <a:ext cx="6863334" cy="5881426"/>
          </a:xfrm>
          <a:custGeom>
            <a:avLst/>
            <a:gdLst/>
            <a:ahLst/>
            <a:cxnLst/>
            <a:rect r="r" b="b" t="t" l="l"/>
            <a:pathLst>
              <a:path h="5881426" w="6863334">
                <a:moveTo>
                  <a:pt x="6863335" y="0"/>
                </a:moveTo>
                <a:lnTo>
                  <a:pt x="0" y="0"/>
                </a:lnTo>
                <a:lnTo>
                  <a:pt x="0" y="5881427"/>
                </a:lnTo>
                <a:lnTo>
                  <a:pt x="6863335" y="5881427"/>
                </a:lnTo>
                <a:lnTo>
                  <a:pt x="686333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277970">
            <a:off x="14614314" y="8038309"/>
            <a:ext cx="5289973" cy="5109779"/>
          </a:xfrm>
          <a:custGeom>
            <a:avLst/>
            <a:gdLst/>
            <a:ahLst/>
            <a:cxnLst/>
            <a:rect r="r" b="b" t="t" l="l"/>
            <a:pathLst>
              <a:path h="5109779" w="5289973">
                <a:moveTo>
                  <a:pt x="0" y="0"/>
                </a:moveTo>
                <a:lnTo>
                  <a:pt x="5289972" y="0"/>
                </a:lnTo>
                <a:lnTo>
                  <a:pt x="5289972" y="5109779"/>
                </a:lnTo>
                <a:lnTo>
                  <a:pt x="0" y="5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9767822" y="9456441"/>
            <a:ext cx="4844329" cy="4114800"/>
          </a:xfrm>
          <a:custGeom>
            <a:avLst/>
            <a:gdLst/>
            <a:ahLst/>
            <a:cxnLst/>
            <a:rect r="r" b="b" t="t" l="l"/>
            <a:pathLst>
              <a:path h="4114800" w="4844329">
                <a:moveTo>
                  <a:pt x="4844329" y="0"/>
                </a:moveTo>
                <a:lnTo>
                  <a:pt x="0" y="0"/>
                </a:lnTo>
                <a:lnTo>
                  <a:pt x="0" y="4114800"/>
                </a:lnTo>
                <a:lnTo>
                  <a:pt x="4844329" y="4114800"/>
                </a:lnTo>
                <a:lnTo>
                  <a:pt x="484432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4023618" y="9456441"/>
            <a:ext cx="6729198" cy="4114800"/>
          </a:xfrm>
          <a:custGeom>
            <a:avLst/>
            <a:gdLst/>
            <a:ahLst/>
            <a:cxnLst/>
            <a:rect r="r" b="b" t="t" l="l"/>
            <a:pathLst>
              <a:path h="4114800" w="6729198">
                <a:moveTo>
                  <a:pt x="0" y="4114800"/>
                </a:moveTo>
                <a:lnTo>
                  <a:pt x="6729198" y="4114800"/>
                </a:lnTo>
                <a:lnTo>
                  <a:pt x="672919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1425" y="9258300"/>
            <a:ext cx="1694549" cy="2057400"/>
          </a:xfrm>
          <a:custGeom>
            <a:avLst/>
            <a:gdLst/>
            <a:ahLst/>
            <a:cxnLst/>
            <a:rect r="r" b="b" t="t" l="l"/>
            <a:pathLst>
              <a:path h="2057400" w="1694549">
                <a:moveTo>
                  <a:pt x="0" y="0"/>
                </a:moveTo>
                <a:lnTo>
                  <a:pt x="1694550" y="0"/>
                </a:lnTo>
                <a:lnTo>
                  <a:pt x="169455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146571" y="9531439"/>
            <a:ext cx="2483292" cy="1324222"/>
          </a:xfrm>
          <a:custGeom>
            <a:avLst/>
            <a:gdLst/>
            <a:ahLst/>
            <a:cxnLst/>
            <a:rect r="r" b="b" t="t" l="l"/>
            <a:pathLst>
              <a:path h="1324222" w="2483292">
                <a:moveTo>
                  <a:pt x="0" y="0"/>
                </a:moveTo>
                <a:lnTo>
                  <a:pt x="2483292" y="0"/>
                </a:lnTo>
                <a:lnTo>
                  <a:pt x="2483292" y="1324223"/>
                </a:lnTo>
                <a:lnTo>
                  <a:pt x="0" y="13242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10209537">
            <a:off x="14026850" y="-3520368"/>
            <a:ext cx="6863334" cy="5881426"/>
          </a:xfrm>
          <a:custGeom>
            <a:avLst/>
            <a:gdLst/>
            <a:ahLst/>
            <a:cxnLst/>
            <a:rect r="r" b="b" t="t" l="l"/>
            <a:pathLst>
              <a:path h="5881426" w="6863334">
                <a:moveTo>
                  <a:pt x="6863334" y="0"/>
                </a:moveTo>
                <a:lnTo>
                  <a:pt x="0" y="0"/>
                </a:lnTo>
                <a:lnTo>
                  <a:pt x="0" y="5881427"/>
                </a:lnTo>
                <a:lnTo>
                  <a:pt x="6863334" y="5881427"/>
                </a:lnTo>
                <a:lnTo>
                  <a:pt x="686333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587429">
            <a:off x="-1724223" y="-2557377"/>
            <a:ext cx="5289973" cy="5109779"/>
          </a:xfrm>
          <a:custGeom>
            <a:avLst/>
            <a:gdLst/>
            <a:ahLst/>
            <a:cxnLst/>
            <a:rect r="r" b="b" t="t" l="l"/>
            <a:pathLst>
              <a:path h="5109779" w="5289973">
                <a:moveTo>
                  <a:pt x="0" y="0"/>
                </a:moveTo>
                <a:lnTo>
                  <a:pt x="5289972" y="0"/>
                </a:lnTo>
                <a:lnTo>
                  <a:pt x="5289972" y="5109779"/>
                </a:lnTo>
                <a:lnTo>
                  <a:pt x="0" y="5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10734599">
            <a:off x="3549481" y="-3076798"/>
            <a:ext cx="4844329" cy="4114800"/>
          </a:xfrm>
          <a:custGeom>
            <a:avLst/>
            <a:gdLst/>
            <a:ahLst/>
            <a:cxnLst/>
            <a:rect r="r" b="b" t="t" l="l"/>
            <a:pathLst>
              <a:path h="4114800" w="4844329">
                <a:moveTo>
                  <a:pt x="4844329" y="0"/>
                </a:moveTo>
                <a:lnTo>
                  <a:pt x="0" y="0"/>
                </a:lnTo>
                <a:lnTo>
                  <a:pt x="0" y="4114800"/>
                </a:lnTo>
                <a:lnTo>
                  <a:pt x="4844329" y="4114800"/>
                </a:lnTo>
                <a:lnTo>
                  <a:pt x="484432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10734599">
            <a:off x="7407947" y="-3168142"/>
            <a:ext cx="6729198" cy="4114800"/>
          </a:xfrm>
          <a:custGeom>
            <a:avLst/>
            <a:gdLst/>
            <a:ahLst/>
            <a:cxnLst/>
            <a:rect r="r" b="b" t="t" l="l"/>
            <a:pathLst>
              <a:path h="4114800" w="6729198">
                <a:moveTo>
                  <a:pt x="0" y="4114800"/>
                </a:moveTo>
                <a:lnTo>
                  <a:pt x="6729199" y="4114800"/>
                </a:lnTo>
                <a:lnTo>
                  <a:pt x="672919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0734599">
            <a:off x="16306976" y="-1033801"/>
            <a:ext cx="1694549" cy="2057400"/>
          </a:xfrm>
          <a:custGeom>
            <a:avLst/>
            <a:gdLst/>
            <a:ahLst/>
            <a:cxnLst/>
            <a:rect r="r" b="b" t="t" l="l"/>
            <a:pathLst>
              <a:path h="2057400" w="1694549">
                <a:moveTo>
                  <a:pt x="0" y="0"/>
                </a:moveTo>
                <a:lnTo>
                  <a:pt x="1694550" y="0"/>
                </a:lnTo>
                <a:lnTo>
                  <a:pt x="169455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0734599">
            <a:off x="9556016" y="-452802"/>
            <a:ext cx="2483292" cy="1324222"/>
          </a:xfrm>
          <a:custGeom>
            <a:avLst/>
            <a:gdLst/>
            <a:ahLst/>
            <a:cxnLst/>
            <a:rect r="r" b="b" t="t" l="l"/>
            <a:pathLst>
              <a:path h="1324222" w="2483292">
                <a:moveTo>
                  <a:pt x="0" y="0"/>
                </a:moveTo>
                <a:lnTo>
                  <a:pt x="2483293" y="0"/>
                </a:lnTo>
                <a:lnTo>
                  <a:pt x="2483293" y="1324223"/>
                </a:lnTo>
                <a:lnTo>
                  <a:pt x="0" y="13242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694423" y="-2436222"/>
            <a:ext cx="2277223" cy="2833649"/>
          </a:xfrm>
          <a:custGeom>
            <a:avLst/>
            <a:gdLst/>
            <a:ahLst/>
            <a:cxnLst/>
            <a:rect r="r" b="b" t="t" l="l"/>
            <a:pathLst>
              <a:path h="2833649" w="2277223">
                <a:moveTo>
                  <a:pt x="0" y="0"/>
                </a:moveTo>
                <a:lnTo>
                  <a:pt x="2277223" y="0"/>
                </a:lnTo>
                <a:lnTo>
                  <a:pt x="2277223" y="2833649"/>
                </a:lnTo>
                <a:lnTo>
                  <a:pt x="0" y="283364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393908" y="9531439"/>
            <a:ext cx="2277223" cy="2833649"/>
          </a:xfrm>
          <a:custGeom>
            <a:avLst/>
            <a:gdLst/>
            <a:ahLst/>
            <a:cxnLst/>
            <a:rect r="r" b="b" t="t" l="l"/>
            <a:pathLst>
              <a:path h="2833649" w="2277223">
                <a:moveTo>
                  <a:pt x="0" y="0"/>
                </a:moveTo>
                <a:lnTo>
                  <a:pt x="2277223" y="0"/>
                </a:lnTo>
                <a:lnTo>
                  <a:pt x="2277223" y="2833649"/>
                </a:lnTo>
                <a:lnTo>
                  <a:pt x="0" y="283364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11440" y="2071095"/>
            <a:ext cx="4847516" cy="3213211"/>
          </a:xfrm>
          <a:custGeom>
            <a:avLst/>
            <a:gdLst/>
            <a:ahLst/>
            <a:cxnLst/>
            <a:rect r="r" b="b" t="t" l="l"/>
            <a:pathLst>
              <a:path h="3213211" w="4847516">
                <a:moveTo>
                  <a:pt x="0" y="0"/>
                </a:moveTo>
                <a:lnTo>
                  <a:pt x="4847517" y="0"/>
                </a:lnTo>
                <a:lnTo>
                  <a:pt x="4847517" y="3213210"/>
                </a:lnTo>
                <a:lnTo>
                  <a:pt x="0" y="3213210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22929" y="5425111"/>
            <a:ext cx="4836028" cy="3833189"/>
          </a:xfrm>
          <a:custGeom>
            <a:avLst/>
            <a:gdLst/>
            <a:ahLst/>
            <a:cxnLst/>
            <a:rect r="r" b="b" t="t" l="l"/>
            <a:pathLst>
              <a:path h="3833189" w="4836028">
                <a:moveTo>
                  <a:pt x="0" y="0"/>
                </a:moveTo>
                <a:lnTo>
                  <a:pt x="4836028" y="0"/>
                </a:lnTo>
                <a:lnTo>
                  <a:pt x="4836028" y="3833189"/>
                </a:lnTo>
                <a:lnTo>
                  <a:pt x="0" y="3833189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-1637" r="0" b="-1637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173884" y="1045607"/>
            <a:ext cx="11940232" cy="520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4500" b="true">
                <a:solidFill>
                  <a:srgbClr val="5A3831"/>
                </a:solidFill>
                <a:latin typeface="Manison SemiExpanded Bold"/>
                <a:ea typeface="Manison SemiExpanded Bold"/>
                <a:cs typeface="Manison SemiExpanded Bold"/>
                <a:sym typeface="Manison SemiExpanded Bold"/>
              </a:rPr>
              <a:t>Segmentation Analysis by Loan Intent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471901" y="1549489"/>
            <a:ext cx="11986616" cy="798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Goal</a:t>
            </a:r>
            <a:r>
              <a:rPr lang="en-US" sz="3000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: Analyze how loan_intent affects income, loan amount &amp; risk</a:t>
            </a:r>
          </a:p>
          <a:p>
            <a:pPr algn="l">
              <a:lnSpc>
                <a:spcPts val="4200"/>
              </a:lnSpc>
            </a:pP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DAX</a:t>
            </a:r>
            <a:r>
              <a:rPr lang="en-US" sz="3000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LoanToIncomeRatio = AVERAGE(loan_amnt) / AVERAGE(person_income)</a:t>
            </a:r>
          </a:p>
          <a:p>
            <a:pPr algn="l">
              <a:lnSpc>
                <a:spcPts val="4200"/>
              </a:lnSpc>
            </a:pP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</a:t>
            </a:r>
            <a:r>
              <a:rPr lang="en-US" sz="3000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: Medical and Educational loans have higher loan-to-income ratios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Home Improvement and Personal loan have the higher Avg-loan Amount.</a:t>
            </a:r>
          </a:p>
          <a:p>
            <a:pPr algn="l">
              <a:lnSpc>
                <a:spcPts val="4200"/>
              </a:lnSpc>
            </a:pP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Conclusion:</a:t>
            </a:r>
            <a:r>
              <a:rPr lang="en-US" sz="3000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 Understanding the loan intent is crucial for determining financial planning and risk assessment strategies.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B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655863">
            <a:off x="-2718108" y="7914948"/>
            <a:ext cx="6863334" cy="5881426"/>
          </a:xfrm>
          <a:custGeom>
            <a:avLst/>
            <a:gdLst/>
            <a:ahLst/>
            <a:cxnLst/>
            <a:rect r="r" b="b" t="t" l="l"/>
            <a:pathLst>
              <a:path h="5881426" w="6863334">
                <a:moveTo>
                  <a:pt x="6863335" y="0"/>
                </a:moveTo>
                <a:lnTo>
                  <a:pt x="0" y="0"/>
                </a:lnTo>
                <a:lnTo>
                  <a:pt x="0" y="5881427"/>
                </a:lnTo>
                <a:lnTo>
                  <a:pt x="6863335" y="5881427"/>
                </a:lnTo>
                <a:lnTo>
                  <a:pt x="686333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277970">
            <a:off x="14651718" y="7940139"/>
            <a:ext cx="5289973" cy="5109779"/>
          </a:xfrm>
          <a:custGeom>
            <a:avLst/>
            <a:gdLst/>
            <a:ahLst/>
            <a:cxnLst/>
            <a:rect r="r" b="b" t="t" l="l"/>
            <a:pathLst>
              <a:path h="5109779" w="5289973">
                <a:moveTo>
                  <a:pt x="0" y="0"/>
                </a:moveTo>
                <a:lnTo>
                  <a:pt x="5289972" y="0"/>
                </a:lnTo>
                <a:lnTo>
                  <a:pt x="5289972" y="5109779"/>
                </a:lnTo>
                <a:lnTo>
                  <a:pt x="0" y="5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9767822" y="9456441"/>
            <a:ext cx="4844329" cy="4114800"/>
          </a:xfrm>
          <a:custGeom>
            <a:avLst/>
            <a:gdLst/>
            <a:ahLst/>
            <a:cxnLst/>
            <a:rect r="r" b="b" t="t" l="l"/>
            <a:pathLst>
              <a:path h="4114800" w="4844329">
                <a:moveTo>
                  <a:pt x="4844329" y="0"/>
                </a:moveTo>
                <a:lnTo>
                  <a:pt x="0" y="0"/>
                </a:lnTo>
                <a:lnTo>
                  <a:pt x="0" y="4114800"/>
                </a:lnTo>
                <a:lnTo>
                  <a:pt x="4844329" y="4114800"/>
                </a:lnTo>
                <a:lnTo>
                  <a:pt x="484432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4023618" y="9456441"/>
            <a:ext cx="6729198" cy="4114800"/>
          </a:xfrm>
          <a:custGeom>
            <a:avLst/>
            <a:gdLst/>
            <a:ahLst/>
            <a:cxnLst/>
            <a:rect r="r" b="b" t="t" l="l"/>
            <a:pathLst>
              <a:path h="4114800" w="6729198">
                <a:moveTo>
                  <a:pt x="0" y="4114800"/>
                </a:moveTo>
                <a:lnTo>
                  <a:pt x="6729198" y="4114800"/>
                </a:lnTo>
                <a:lnTo>
                  <a:pt x="672919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1425" y="9258300"/>
            <a:ext cx="1694549" cy="2057400"/>
          </a:xfrm>
          <a:custGeom>
            <a:avLst/>
            <a:gdLst/>
            <a:ahLst/>
            <a:cxnLst/>
            <a:rect r="r" b="b" t="t" l="l"/>
            <a:pathLst>
              <a:path h="2057400" w="1694549">
                <a:moveTo>
                  <a:pt x="0" y="0"/>
                </a:moveTo>
                <a:lnTo>
                  <a:pt x="1694550" y="0"/>
                </a:lnTo>
                <a:lnTo>
                  <a:pt x="169455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146571" y="9531439"/>
            <a:ext cx="2483292" cy="1324222"/>
          </a:xfrm>
          <a:custGeom>
            <a:avLst/>
            <a:gdLst/>
            <a:ahLst/>
            <a:cxnLst/>
            <a:rect r="r" b="b" t="t" l="l"/>
            <a:pathLst>
              <a:path h="1324222" w="2483292">
                <a:moveTo>
                  <a:pt x="0" y="0"/>
                </a:moveTo>
                <a:lnTo>
                  <a:pt x="2483292" y="0"/>
                </a:lnTo>
                <a:lnTo>
                  <a:pt x="2483292" y="1324223"/>
                </a:lnTo>
                <a:lnTo>
                  <a:pt x="0" y="13242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10209537">
            <a:off x="14026850" y="-3520368"/>
            <a:ext cx="6863334" cy="5881426"/>
          </a:xfrm>
          <a:custGeom>
            <a:avLst/>
            <a:gdLst/>
            <a:ahLst/>
            <a:cxnLst/>
            <a:rect r="r" b="b" t="t" l="l"/>
            <a:pathLst>
              <a:path h="5881426" w="6863334">
                <a:moveTo>
                  <a:pt x="6863334" y="0"/>
                </a:moveTo>
                <a:lnTo>
                  <a:pt x="0" y="0"/>
                </a:lnTo>
                <a:lnTo>
                  <a:pt x="0" y="5881427"/>
                </a:lnTo>
                <a:lnTo>
                  <a:pt x="6863334" y="5881427"/>
                </a:lnTo>
                <a:lnTo>
                  <a:pt x="686333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587429">
            <a:off x="-1724223" y="-2557377"/>
            <a:ext cx="5289973" cy="5109779"/>
          </a:xfrm>
          <a:custGeom>
            <a:avLst/>
            <a:gdLst/>
            <a:ahLst/>
            <a:cxnLst/>
            <a:rect r="r" b="b" t="t" l="l"/>
            <a:pathLst>
              <a:path h="5109779" w="5289973">
                <a:moveTo>
                  <a:pt x="0" y="0"/>
                </a:moveTo>
                <a:lnTo>
                  <a:pt x="5289972" y="0"/>
                </a:lnTo>
                <a:lnTo>
                  <a:pt x="5289972" y="5109779"/>
                </a:lnTo>
                <a:lnTo>
                  <a:pt x="0" y="5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10734599">
            <a:off x="3549481" y="-3076798"/>
            <a:ext cx="4844329" cy="4114800"/>
          </a:xfrm>
          <a:custGeom>
            <a:avLst/>
            <a:gdLst/>
            <a:ahLst/>
            <a:cxnLst/>
            <a:rect r="r" b="b" t="t" l="l"/>
            <a:pathLst>
              <a:path h="4114800" w="4844329">
                <a:moveTo>
                  <a:pt x="4844329" y="0"/>
                </a:moveTo>
                <a:lnTo>
                  <a:pt x="0" y="0"/>
                </a:lnTo>
                <a:lnTo>
                  <a:pt x="0" y="4114800"/>
                </a:lnTo>
                <a:lnTo>
                  <a:pt x="4844329" y="4114800"/>
                </a:lnTo>
                <a:lnTo>
                  <a:pt x="484432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10734599">
            <a:off x="7407947" y="-3168142"/>
            <a:ext cx="6729198" cy="4114800"/>
          </a:xfrm>
          <a:custGeom>
            <a:avLst/>
            <a:gdLst/>
            <a:ahLst/>
            <a:cxnLst/>
            <a:rect r="r" b="b" t="t" l="l"/>
            <a:pathLst>
              <a:path h="4114800" w="6729198">
                <a:moveTo>
                  <a:pt x="0" y="4114800"/>
                </a:moveTo>
                <a:lnTo>
                  <a:pt x="6729199" y="4114800"/>
                </a:lnTo>
                <a:lnTo>
                  <a:pt x="672919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0734599">
            <a:off x="16306976" y="-1033801"/>
            <a:ext cx="1694549" cy="2057400"/>
          </a:xfrm>
          <a:custGeom>
            <a:avLst/>
            <a:gdLst/>
            <a:ahLst/>
            <a:cxnLst/>
            <a:rect r="r" b="b" t="t" l="l"/>
            <a:pathLst>
              <a:path h="2057400" w="1694549">
                <a:moveTo>
                  <a:pt x="0" y="0"/>
                </a:moveTo>
                <a:lnTo>
                  <a:pt x="1694550" y="0"/>
                </a:lnTo>
                <a:lnTo>
                  <a:pt x="169455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0734599">
            <a:off x="9556016" y="-452802"/>
            <a:ext cx="2483292" cy="1324222"/>
          </a:xfrm>
          <a:custGeom>
            <a:avLst/>
            <a:gdLst/>
            <a:ahLst/>
            <a:cxnLst/>
            <a:rect r="r" b="b" t="t" l="l"/>
            <a:pathLst>
              <a:path h="1324222" w="2483292">
                <a:moveTo>
                  <a:pt x="0" y="0"/>
                </a:moveTo>
                <a:lnTo>
                  <a:pt x="2483293" y="0"/>
                </a:lnTo>
                <a:lnTo>
                  <a:pt x="2483293" y="1324223"/>
                </a:lnTo>
                <a:lnTo>
                  <a:pt x="0" y="13242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694423" y="-2436222"/>
            <a:ext cx="2277223" cy="2833649"/>
          </a:xfrm>
          <a:custGeom>
            <a:avLst/>
            <a:gdLst/>
            <a:ahLst/>
            <a:cxnLst/>
            <a:rect r="r" b="b" t="t" l="l"/>
            <a:pathLst>
              <a:path h="2833649" w="2277223">
                <a:moveTo>
                  <a:pt x="0" y="0"/>
                </a:moveTo>
                <a:lnTo>
                  <a:pt x="2277223" y="0"/>
                </a:lnTo>
                <a:lnTo>
                  <a:pt x="2277223" y="2833649"/>
                </a:lnTo>
                <a:lnTo>
                  <a:pt x="0" y="283364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393908" y="9531439"/>
            <a:ext cx="2277223" cy="2833649"/>
          </a:xfrm>
          <a:custGeom>
            <a:avLst/>
            <a:gdLst/>
            <a:ahLst/>
            <a:cxnLst/>
            <a:rect r="r" b="b" t="t" l="l"/>
            <a:pathLst>
              <a:path h="2833649" w="2277223">
                <a:moveTo>
                  <a:pt x="0" y="0"/>
                </a:moveTo>
                <a:lnTo>
                  <a:pt x="2277223" y="0"/>
                </a:lnTo>
                <a:lnTo>
                  <a:pt x="2277223" y="2833649"/>
                </a:lnTo>
                <a:lnTo>
                  <a:pt x="0" y="283364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934749" y="6115910"/>
            <a:ext cx="9666145" cy="3779678"/>
          </a:xfrm>
          <a:custGeom>
            <a:avLst/>
            <a:gdLst/>
            <a:ahLst/>
            <a:cxnLst/>
            <a:rect r="r" b="b" t="t" l="l"/>
            <a:pathLst>
              <a:path h="3779678" w="9666145">
                <a:moveTo>
                  <a:pt x="0" y="0"/>
                </a:moveTo>
                <a:lnTo>
                  <a:pt x="9666146" y="0"/>
                </a:lnTo>
                <a:lnTo>
                  <a:pt x="9666146" y="3779678"/>
                </a:lnTo>
                <a:lnTo>
                  <a:pt x="0" y="3779678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-594" r="0" b="-594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173884" y="1075896"/>
            <a:ext cx="11940232" cy="609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8"/>
              </a:lnSpc>
            </a:pPr>
            <a:r>
              <a:rPr lang="en-US" sz="5200" b="true">
                <a:solidFill>
                  <a:srgbClr val="5A3831"/>
                </a:solidFill>
                <a:latin typeface="Manison SemiExpanded Bold"/>
                <a:ea typeface="Manison SemiExpanded Bold"/>
                <a:cs typeface="Manison SemiExpanded Bold"/>
                <a:sym typeface="Manison SemiExpanded Bold"/>
              </a:rPr>
              <a:t>Time Series by Credit History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09219" y="2142316"/>
            <a:ext cx="16992241" cy="3918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3629" indent="-266814" lvl="1">
              <a:lnSpc>
                <a:spcPts val="3460"/>
              </a:lnSpc>
              <a:buFont typeface="Arial"/>
              <a:buChar char="•"/>
            </a:pPr>
            <a:r>
              <a:rPr lang="en-US" b="true" sz="2471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Goal</a:t>
            </a:r>
            <a:r>
              <a:rPr lang="en-US" sz="2471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: Study intrest rate by cb_person_cred_hist_length</a:t>
            </a:r>
          </a:p>
          <a:p>
            <a:pPr algn="l" marL="533629" indent="-266814" lvl="1">
              <a:lnSpc>
                <a:spcPts val="3460"/>
              </a:lnSpc>
              <a:buFont typeface="Arial"/>
              <a:buChar char="•"/>
            </a:pPr>
            <a:r>
              <a:rPr lang="en-US" b="true" sz="2471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Approach</a:t>
            </a:r>
            <a:r>
              <a:rPr lang="en-US" sz="2471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: Created bins: 5-10, 11-15,16-20,21-25</a:t>
            </a:r>
          </a:p>
          <a:p>
            <a:pPr algn="l" marL="533629" indent="-266814" lvl="1">
              <a:lnSpc>
                <a:spcPts val="3460"/>
              </a:lnSpc>
              <a:buFont typeface="Arial"/>
              <a:buChar char="•"/>
            </a:pPr>
            <a:r>
              <a:rPr lang="en-US" b="true" sz="2471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</a:t>
            </a:r>
            <a:r>
              <a:rPr lang="en-US" sz="2471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: Line chart – Credit History vs Default Intrest Rate</a:t>
            </a:r>
          </a:p>
          <a:p>
            <a:pPr algn="l" marL="533629" indent="-266814" lvl="1">
              <a:lnSpc>
                <a:spcPts val="3460"/>
              </a:lnSpc>
              <a:buFont typeface="Arial"/>
              <a:buChar char="•"/>
            </a:pPr>
            <a:r>
              <a:rPr lang="en-US" b="true" sz="2471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Trend Overview</a:t>
            </a:r>
            <a:r>
              <a:rPr lang="en-US" sz="2471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: Fluctuations in average interest rates over time, highlighting changes corresponding to different credit history lengths.</a:t>
            </a:r>
          </a:p>
          <a:p>
            <a:pPr algn="l" marL="533629" indent="-266814" lvl="1">
              <a:lnSpc>
                <a:spcPts val="3460"/>
              </a:lnSpc>
              <a:buFont typeface="Arial"/>
              <a:buChar char="•"/>
            </a:pPr>
            <a:r>
              <a:rPr lang="en-US" b="true" sz="2471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</a:t>
            </a:r>
            <a:r>
              <a:rPr lang="en-US" b="true" sz="2471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Finding</a:t>
            </a:r>
            <a:r>
              <a:rPr lang="en-US" sz="2471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: A longer credit history correlates with a reduction in default risk, indicating potentially lower interest rates for those with extensive credit histories.</a:t>
            </a:r>
          </a:p>
          <a:p>
            <a:pPr algn="l" marL="533629" indent="-266814" lvl="1">
              <a:lnSpc>
                <a:spcPts val="3460"/>
              </a:lnSpc>
              <a:buFont typeface="Arial"/>
              <a:buChar char="•"/>
            </a:pPr>
            <a:r>
              <a:rPr lang="en-US" b="true" sz="2471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  <a:r>
              <a:rPr lang="en-US" sz="2471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:Understanding the relationship between credit history and interest rates can help lenders make informed decisions and manage risk effectively.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B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655863">
            <a:off x="-2718108" y="7914948"/>
            <a:ext cx="6863334" cy="5881426"/>
          </a:xfrm>
          <a:custGeom>
            <a:avLst/>
            <a:gdLst/>
            <a:ahLst/>
            <a:cxnLst/>
            <a:rect r="r" b="b" t="t" l="l"/>
            <a:pathLst>
              <a:path h="5881426" w="6863334">
                <a:moveTo>
                  <a:pt x="6863335" y="0"/>
                </a:moveTo>
                <a:lnTo>
                  <a:pt x="0" y="0"/>
                </a:lnTo>
                <a:lnTo>
                  <a:pt x="0" y="5881427"/>
                </a:lnTo>
                <a:lnTo>
                  <a:pt x="6863335" y="5881427"/>
                </a:lnTo>
                <a:lnTo>
                  <a:pt x="686333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277970">
            <a:off x="14614314" y="8038309"/>
            <a:ext cx="5289973" cy="5109779"/>
          </a:xfrm>
          <a:custGeom>
            <a:avLst/>
            <a:gdLst/>
            <a:ahLst/>
            <a:cxnLst/>
            <a:rect r="r" b="b" t="t" l="l"/>
            <a:pathLst>
              <a:path h="5109779" w="5289973">
                <a:moveTo>
                  <a:pt x="0" y="0"/>
                </a:moveTo>
                <a:lnTo>
                  <a:pt x="5289972" y="0"/>
                </a:lnTo>
                <a:lnTo>
                  <a:pt x="5289972" y="5109779"/>
                </a:lnTo>
                <a:lnTo>
                  <a:pt x="0" y="5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9767822" y="9456441"/>
            <a:ext cx="4844329" cy="4114800"/>
          </a:xfrm>
          <a:custGeom>
            <a:avLst/>
            <a:gdLst/>
            <a:ahLst/>
            <a:cxnLst/>
            <a:rect r="r" b="b" t="t" l="l"/>
            <a:pathLst>
              <a:path h="4114800" w="4844329">
                <a:moveTo>
                  <a:pt x="4844329" y="0"/>
                </a:moveTo>
                <a:lnTo>
                  <a:pt x="0" y="0"/>
                </a:lnTo>
                <a:lnTo>
                  <a:pt x="0" y="4114800"/>
                </a:lnTo>
                <a:lnTo>
                  <a:pt x="4844329" y="4114800"/>
                </a:lnTo>
                <a:lnTo>
                  <a:pt x="484432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4023618" y="9456441"/>
            <a:ext cx="6729198" cy="4114800"/>
          </a:xfrm>
          <a:custGeom>
            <a:avLst/>
            <a:gdLst/>
            <a:ahLst/>
            <a:cxnLst/>
            <a:rect r="r" b="b" t="t" l="l"/>
            <a:pathLst>
              <a:path h="4114800" w="6729198">
                <a:moveTo>
                  <a:pt x="0" y="4114800"/>
                </a:moveTo>
                <a:lnTo>
                  <a:pt x="6729198" y="4114800"/>
                </a:lnTo>
                <a:lnTo>
                  <a:pt x="672919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1425" y="9258300"/>
            <a:ext cx="1694549" cy="2057400"/>
          </a:xfrm>
          <a:custGeom>
            <a:avLst/>
            <a:gdLst/>
            <a:ahLst/>
            <a:cxnLst/>
            <a:rect r="r" b="b" t="t" l="l"/>
            <a:pathLst>
              <a:path h="2057400" w="1694549">
                <a:moveTo>
                  <a:pt x="0" y="0"/>
                </a:moveTo>
                <a:lnTo>
                  <a:pt x="1694550" y="0"/>
                </a:lnTo>
                <a:lnTo>
                  <a:pt x="169455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146571" y="9531439"/>
            <a:ext cx="2483292" cy="1324222"/>
          </a:xfrm>
          <a:custGeom>
            <a:avLst/>
            <a:gdLst/>
            <a:ahLst/>
            <a:cxnLst/>
            <a:rect r="r" b="b" t="t" l="l"/>
            <a:pathLst>
              <a:path h="1324222" w="2483292">
                <a:moveTo>
                  <a:pt x="0" y="0"/>
                </a:moveTo>
                <a:lnTo>
                  <a:pt x="2483292" y="0"/>
                </a:lnTo>
                <a:lnTo>
                  <a:pt x="2483292" y="1324223"/>
                </a:lnTo>
                <a:lnTo>
                  <a:pt x="0" y="13242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10209537">
            <a:off x="14026850" y="-3520368"/>
            <a:ext cx="6863334" cy="5881426"/>
          </a:xfrm>
          <a:custGeom>
            <a:avLst/>
            <a:gdLst/>
            <a:ahLst/>
            <a:cxnLst/>
            <a:rect r="r" b="b" t="t" l="l"/>
            <a:pathLst>
              <a:path h="5881426" w="6863334">
                <a:moveTo>
                  <a:pt x="6863334" y="0"/>
                </a:moveTo>
                <a:lnTo>
                  <a:pt x="0" y="0"/>
                </a:lnTo>
                <a:lnTo>
                  <a:pt x="0" y="5881427"/>
                </a:lnTo>
                <a:lnTo>
                  <a:pt x="6863334" y="5881427"/>
                </a:lnTo>
                <a:lnTo>
                  <a:pt x="686333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587429">
            <a:off x="-1724223" y="-2557377"/>
            <a:ext cx="5289973" cy="5109779"/>
          </a:xfrm>
          <a:custGeom>
            <a:avLst/>
            <a:gdLst/>
            <a:ahLst/>
            <a:cxnLst/>
            <a:rect r="r" b="b" t="t" l="l"/>
            <a:pathLst>
              <a:path h="5109779" w="5289973">
                <a:moveTo>
                  <a:pt x="0" y="0"/>
                </a:moveTo>
                <a:lnTo>
                  <a:pt x="5289972" y="0"/>
                </a:lnTo>
                <a:lnTo>
                  <a:pt x="5289972" y="5109779"/>
                </a:lnTo>
                <a:lnTo>
                  <a:pt x="0" y="5109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10734599">
            <a:off x="3549481" y="-3076798"/>
            <a:ext cx="4844329" cy="4114800"/>
          </a:xfrm>
          <a:custGeom>
            <a:avLst/>
            <a:gdLst/>
            <a:ahLst/>
            <a:cxnLst/>
            <a:rect r="r" b="b" t="t" l="l"/>
            <a:pathLst>
              <a:path h="4114800" w="4844329">
                <a:moveTo>
                  <a:pt x="4844329" y="0"/>
                </a:moveTo>
                <a:lnTo>
                  <a:pt x="0" y="0"/>
                </a:lnTo>
                <a:lnTo>
                  <a:pt x="0" y="4114800"/>
                </a:lnTo>
                <a:lnTo>
                  <a:pt x="4844329" y="4114800"/>
                </a:lnTo>
                <a:lnTo>
                  <a:pt x="484432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10734599">
            <a:off x="7407947" y="-3168142"/>
            <a:ext cx="6729198" cy="4114800"/>
          </a:xfrm>
          <a:custGeom>
            <a:avLst/>
            <a:gdLst/>
            <a:ahLst/>
            <a:cxnLst/>
            <a:rect r="r" b="b" t="t" l="l"/>
            <a:pathLst>
              <a:path h="4114800" w="6729198">
                <a:moveTo>
                  <a:pt x="0" y="4114800"/>
                </a:moveTo>
                <a:lnTo>
                  <a:pt x="6729199" y="4114800"/>
                </a:lnTo>
                <a:lnTo>
                  <a:pt x="672919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0734599">
            <a:off x="16306976" y="-1033801"/>
            <a:ext cx="1694549" cy="2057400"/>
          </a:xfrm>
          <a:custGeom>
            <a:avLst/>
            <a:gdLst/>
            <a:ahLst/>
            <a:cxnLst/>
            <a:rect r="r" b="b" t="t" l="l"/>
            <a:pathLst>
              <a:path h="2057400" w="1694549">
                <a:moveTo>
                  <a:pt x="0" y="0"/>
                </a:moveTo>
                <a:lnTo>
                  <a:pt x="1694550" y="0"/>
                </a:lnTo>
                <a:lnTo>
                  <a:pt x="169455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0734599">
            <a:off x="9556016" y="-452802"/>
            <a:ext cx="2483292" cy="1324222"/>
          </a:xfrm>
          <a:custGeom>
            <a:avLst/>
            <a:gdLst/>
            <a:ahLst/>
            <a:cxnLst/>
            <a:rect r="r" b="b" t="t" l="l"/>
            <a:pathLst>
              <a:path h="1324222" w="2483292">
                <a:moveTo>
                  <a:pt x="0" y="0"/>
                </a:moveTo>
                <a:lnTo>
                  <a:pt x="2483293" y="0"/>
                </a:lnTo>
                <a:lnTo>
                  <a:pt x="2483293" y="1324223"/>
                </a:lnTo>
                <a:lnTo>
                  <a:pt x="0" y="13242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694423" y="-2436222"/>
            <a:ext cx="2277223" cy="2833649"/>
          </a:xfrm>
          <a:custGeom>
            <a:avLst/>
            <a:gdLst/>
            <a:ahLst/>
            <a:cxnLst/>
            <a:rect r="r" b="b" t="t" l="l"/>
            <a:pathLst>
              <a:path h="2833649" w="2277223">
                <a:moveTo>
                  <a:pt x="0" y="0"/>
                </a:moveTo>
                <a:lnTo>
                  <a:pt x="2277223" y="0"/>
                </a:lnTo>
                <a:lnTo>
                  <a:pt x="2277223" y="2833649"/>
                </a:lnTo>
                <a:lnTo>
                  <a:pt x="0" y="283364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393908" y="9531439"/>
            <a:ext cx="2277223" cy="2833649"/>
          </a:xfrm>
          <a:custGeom>
            <a:avLst/>
            <a:gdLst/>
            <a:ahLst/>
            <a:cxnLst/>
            <a:rect r="r" b="b" t="t" l="l"/>
            <a:pathLst>
              <a:path h="2833649" w="2277223">
                <a:moveTo>
                  <a:pt x="0" y="0"/>
                </a:moveTo>
                <a:lnTo>
                  <a:pt x="2277223" y="0"/>
                </a:lnTo>
                <a:lnTo>
                  <a:pt x="2277223" y="2833649"/>
                </a:lnTo>
                <a:lnTo>
                  <a:pt x="0" y="283364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81425" y="2777795"/>
            <a:ext cx="5489932" cy="3639040"/>
          </a:xfrm>
          <a:custGeom>
            <a:avLst/>
            <a:gdLst/>
            <a:ahLst/>
            <a:cxnLst/>
            <a:rect r="r" b="b" t="t" l="l"/>
            <a:pathLst>
              <a:path h="3639040" w="5489932">
                <a:moveTo>
                  <a:pt x="0" y="0"/>
                </a:moveTo>
                <a:lnTo>
                  <a:pt x="5489932" y="0"/>
                </a:lnTo>
                <a:lnTo>
                  <a:pt x="5489932" y="3639041"/>
                </a:lnTo>
                <a:lnTo>
                  <a:pt x="0" y="3639041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173884" y="996153"/>
            <a:ext cx="11940232" cy="637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5"/>
              </a:lnSpc>
            </a:pPr>
            <a:r>
              <a:rPr lang="en-US" sz="5399" b="true">
                <a:solidFill>
                  <a:srgbClr val="5A3831"/>
                </a:solidFill>
                <a:latin typeface="Manison SemiExpanded Bold"/>
                <a:ea typeface="Manison SemiExpanded Bold"/>
                <a:cs typeface="Manison SemiExpanded Bold"/>
                <a:sym typeface="Manison SemiExpanded Bold"/>
              </a:rPr>
              <a:t>What-If Analysis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595334" y="1795489"/>
            <a:ext cx="11558917" cy="7531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2383" indent="-256191" lvl="1">
              <a:lnSpc>
                <a:spcPts val="3322"/>
              </a:lnSpc>
              <a:buFont typeface="Arial"/>
              <a:buChar char="•"/>
            </a:pPr>
            <a:r>
              <a:rPr lang="en-US" b="true" sz="2373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Goal</a:t>
            </a:r>
            <a:r>
              <a:rPr lang="en-US" sz="2373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: Simulate effect of changing interest rate on defaults</a:t>
            </a:r>
          </a:p>
          <a:p>
            <a:pPr algn="l">
              <a:lnSpc>
                <a:spcPts val="3322"/>
              </a:lnSpc>
            </a:pPr>
          </a:p>
          <a:p>
            <a:pPr algn="l" marL="512383" indent="-256191" lvl="1">
              <a:lnSpc>
                <a:spcPts val="3322"/>
              </a:lnSpc>
              <a:buFont typeface="Arial"/>
              <a:buChar char="•"/>
            </a:pPr>
            <a:r>
              <a:rPr lang="en-US" b="true" sz="2373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DAX</a:t>
            </a:r>
            <a:r>
              <a:rPr lang="en-US" sz="2373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 marL="512383" indent="-256191" lvl="1">
              <a:lnSpc>
                <a:spcPts val="3322"/>
              </a:lnSpc>
              <a:buFont typeface="Arial"/>
              <a:buChar char="•"/>
            </a:pPr>
            <a:r>
              <a:rPr lang="en-US" sz="2373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Created What-If Par</a:t>
            </a:r>
            <a:r>
              <a:rPr lang="en-US" sz="2373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ameter: SimilutedInterestRate</a:t>
            </a:r>
          </a:p>
          <a:p>
            <a:pPr algn="l" marL="512383" indent="-256191" lvl="1">
              <a:lnSpc>
                <a:spcPts val="3322"/>
              </a:lnSpc>
              <a:buFont typeface="Arial"/>
              <a:buChar char="•"/>
            </a:pPr>
            <a:r>
              <a:rPr lang="en-US" sz="2373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Simulated DAX: Default_Rate = </a:t>
            </a:r>
          </a:p>
          <a:p>
            <a:pPr algn="l" marL="512383" indent="-256191" lvl="1">
              <a:lnSpc>
                <a:spcPts val="3322"/>
              </a:lnSpc>
              <a:buFont typeface="Arial"/>
              <a:buChar char="•"/>
            </a:pPr>
            <a:r>
              <a:rPr lang="en-US" sz="2373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  CALCULATE(DIVIDE(COUNTROWS(FILTER(credit_risk_dataset, credit_risk_dataset[loan_status] = 1)), COUNTROWS(credit_risk_dataset)),</a:t>
            </a:r>
          </a:p>
          <a:p>
            <a:pPr algn="l" marL="512383" indent="-256191" lvl="1">
              <a:lnSpc>
                <a:spcPts val="3322"/>
              </a:lnSpc>
              <a:buFont typeface="Arial"/>
              <a:buChar char="•"/>
            </a:pPr>
            <a:r>
              <a:rPr lang="en-US" sz="2373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    ALLEXCEPT(credit_risk_dataset, credit_risk_dataset[loan_grade])</a:t>
            </a:r>
          </a:p>
          <a:p>
            <a:pPr algn="l" marL="512383" indent="-256191" lvl="1">
              <a:lnSpc>
                <a:spcPts val="3322"/>
              </a:lnSpc>
              <a:buFont typeface="Arial"/>
              <a:buChar char="•"/>
            </a:pPr>
            <a:r>
              <a:rPr lang="en-US" sz="2373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  )</a:t>
            </a:r>
          </a:p>
          <a:p>
            <a:pPr algn="l">
              <a:lnSpc>
                <a:spcPts val="3322"/>
              </a:lnSpc>
            </a:pPr>
          </a:p>
          <a:p>
            <a:pPr algn="l" marL="512383" indent="-256191" lvl="1">
              <a:lnSpc>
                <a:spcPts val="3322"/>
              </a:lnSpc>
              <a:buFont typeface="Arial"/>
              <a:buChar char="•"/>
            </a:pPr>
            <a:r>
              <a:rPr lang="en-US" b="true" sz="2373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Findings</a:t>
            </a:r>
          </a:p>
          <a:p>
            <a:pPr algn="l" marL="512383" indent="-256191" lvl="1">
              <a:lnSpc>
                <a:spcPts val="3322"/>
              </a:lnSpc>
              <a:buFont typeface="Arial"/>
              <a:buChar char="•"/>
            </a:pPr>
            <a:r>
              <a:rPr lang="en-US" sz="2373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Higher interest rates may lead to an increased probability of loan defaults.</a:t>
            </a:r>
          </a:p>
          <a:p>
            <a:pPr algn="l">
              <a:lnSpc>
                <a:spcPts val="3322"/>
              </a:lnSpc>
            </a:pPr>
          </a:p>
          <a:p>
            <a:pPr algn="l" marL="512383" indent="-256191" lvl="1">
              <a:lnSpc>
                <a:spcPts val="3322"/>
              </a:lnSpc>
              <a:buFont typeface="Arial"/>
              <a:buChar char="•"/>
            </a:pPr>
            <a:r>
              <a:rPr lang="en-US" b="true" sz="2373">
                <a:solidFill>
                  <a:srgbClr val="5A38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  <a:p>
            <a:pPr algn="l" marL="512383" indent="-256191" lvl="1">
              <a:lnSpc>
                <a:spcPts val="3322"/>
              </a:lnSpc>
              <a:buFont typeface="Arial"/>
              <a:buChar char="•"/>
            </a:pPr>
            <a:r>
              <a:rPr lang="en-US" sz="2373">
                <a:solidFill>
                  <a:srgbClr val="5A3831"/>
                </a:solidFill>
                <a:latin typeface="Canva Sans"/>
                <a:ea typeface="Canva Sans"/>
                <a:cs typeface="Canva Sans"/>
                <a:sym typeface="Canva Sans"/>
              </a:rPr>
              <a:t>The simulation indicates a potential correlation between rising interest rates and increased default rates, emphasizing the need for careful monitoring and risk assessment when setting interest rates for loans.</a:t>
            </a:r>
          </a:p>
          <a:p>
            <a:pPr algn="l">
              <a:lnSpc>
                <a:spcPts val="3322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DAGpqigIiXA</dc:identifier>
  <dcterms:modified xsi:type="dcterms:W3CDTF">2011-08-01T06:04:30Z</dcterms:modified>
  <cp:revision>1</cp:revision>
  <dc:title>Brown Illustrative Abstract Group Project Presentation</dc:title>
</cp:coreProperties>
</file>