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HK Grotesk Bold" charset="1" panose="00000800000000000000"/>
      <p:regular r:id="rId17"/>
    </p:embeddedFont>
    <p:embeddedFont>
      <p:font typeface="HK Grotesk Light" charset="1" panose="00000400000000000000"/>
      <p:regular r:id="rId18"/>
    </p:embeddedFont>
    <p:embeddedFont>
      <p:font typeface="Open Sans Light" charset="1" panose="00000000000000000000"/>
      <p:regular r:id="rId19"/>
    </p:embeddedFont>
    <p:embeddedFont>
      <p:font typeface="Open Sans Bold" charset="1" panose="00000000000000000000"/>
      <p:regular r:id="rId20"/>
    </p:embeddedFont>
    <p:embeddedFont>
      <p:font typeface="Open Sans" charset="1" panose="00000000000000000000"/>
      <p:regular r:id="rId21"/>
    </p:embeddedFont>
    <p:embeddedFont>
      <p:font typeface="HK Grotesk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8018201" y="-1849"/>
            <a:ext cx="10288849" cy="10288849"/>
          </a:xfrm>
          <a:custGeom>
            <a:avLst/>
            <a:gdLst/>
            <a:ahLst/>
            <a:cxnLst/>
            <a:rect r="r" b="b" t="t" l="l"/>
            <a:pathLst>
              <a:path h="10288849" w="10288849">
                <a:moveTo>
                  <a:pt x="10288849" y="10288849"/>
                </a:moveTo>
                <a:lnTo>
                  <a:pt x="0" y="10288849"/>
                </a:lnTo>
                <a:lnTo>
                  <a:pt x="0" y="0"/>
                </a:lnTo>
                <a:lnTo>
                  <a:pt x="10288849" y="0"/>
                </a:lnTo>
                <a:lnTo>
                  <a:pt x="10288849" y="102888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2099"/>
            <a:ext cx="10264901" cy="10264901"/>
          </a:xfrm>
          <a:custGeom>
            <a:avLst/>
            <a:gdLst/>
            <a:ahLst/>
            <a:cxnLst/>
            <a:rect r="r" b="b" t="t" l="l"/>
            <a:pathLst>
              <a:path h="10264901" w="10264901">
                <a:moveTo>
                  <a:pt x="0" y="0"/>
                </a:moveTo>
                <a:lnTo>
                  <a:pt x="10264901" y="0"/>
                </a:lnTo>
                <a:lnTo>
                  <a:pt x="10264901" y="10264901"/>
                </a:lnTo>
                <a:lnTo>
                  <a:pt x="0" y="10264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534362"/>
            <a:ext cx="10695095" cy="3107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</a:pPr>
            <a:r>
              <a:rPr lang="en-US" b="true" sz="11999" spc="-119">
                <a:solidFill>
                  <a:srgbClr val="F6F7F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KEY INSIGHTS FROM MADRID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13248893" y="5244392"/>
            <a:ext cx="5042608" cy="5042608"/>
          </a:xfrm>
          <a:custGeom>
            <a:avLst/>
            <a:gdLst/>
            <a:ahLst/>
            <a:cxnLst/>
            <a:rect r="r" b="b" t="t" l="l"/>
            <a:pathLst>
              <a:path h="5042608" w="5042608">
                <a:moveTo>
                  <a:pt x="5042608" y="0"/>
                </a:moveTo>
                <a:lnTo>
                  <a:pt x="0" y="0"/>
                </a:lnTo>
                <a:lnTo>
                  <a:pt x="0" y="5042608"/>
                </a:lnTo>
                <a:lnTo>
                  <a:pt x="5042608" y="5042608"/>
                </a:lnTo>
                <a:lnTo>
                  <a:pt x="504260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14289" y="344202"/>
            <a:ext cx="9381469" cy="2331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395"/>
              </a:lnSpc>
              <a:spcBef>
                <a:spcPct val="0"/>
              </a:spcBef>
            </a:pPr>
            <a:r>
              <a:rPr lang="en-US" sz="6711">
                <a:solidFill>
                  <a:srgbClr val="F6F7F5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Madrid Real Estate Market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9821" y="3332740"/>
            <a:ext cx="6001504" cy="111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6F7F5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Project by  Shubham Choudhari | Power B</a:t>
            </a:r>
            <a:r>
              <a:rPr lang="en-US" sz="3200">
                <a:solidFill>
                  <a:srgbClr val="F6F7F5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I Dashboard Presentation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823640" y="1554099"/>
            <a:ext cx="9937009" cy="4441978"/>
            <a:chOff x="0" y="0"/>
            <a:chExt cx="1228489" cy="5491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28489" cy="549151"/>
            </a:xfrm>
            <a:custGeom>
              <a:avLst/>
              <a:gdLst/>
              <a:ahLst/>
              <a:cxnLst/>
              <a:rect r="r" b="b" t="t" l="l"/>
              <a:pathLst>
                <a:path h="549151" w="1228489">
                  <a:moveTo>
                    <a:pt x="26489" y="0"/>
                  </a:moveTo>
                  <a:lnTo>
                    <a:pt x="1202000" y="0"/>
                  </a:lnTo>
                  <a:cubicBezTo>
                    <a:pt x="1216630" y="0"/>
                    <a:pt x="1228489" y="11860"/>
                    <a:pt x="1228489" y="26489"/>
                  </a:cubicBezTo>
                  <a:lnTo>
                    <a:pt x="1228489" y="522662"/>
                  </a:lnTo>
                  <a:cubicBezTo>
                    <a:pt x="1228489" y="537292"/>
                    <a:pt x="1216630" y="549151"/>
                    <a:pt x="1202000" y="549151"/>
                  </a:cubicBezTo>
                  <a:lnTo>
                    <a:pt x="26489" y="549151"/>
                  </a:lnTo>
                  <a:cubicBezTo>
                    <a:pt x="11860" y="549151"/>
                    <a:pt x="0" y="537292"/>
                    <a:pt x="0" y="522662"/>
                  </a:cubicBezTo>
                  <a:lnTo>
                    <a:pt x="0" y="26489"/>
                  </a:lnTo>
                  <a:cubicBezTo>
                    <a:pt x="0" y="11860"/>
                    <a:pt x="11860" y="0"/>
                    <a:pt x="26489" y="0"/>
                  </a:cubicBezTo>
                  <a:close/>
                </a:path>
              </a:pathLst>
            </a:custGeom>
            <a:blipFill>
              <a:blip r:embed="rId8"/>
              <a:stretch>
                <a:fillRect l="0" t="-33890" r="0" b="-3389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2877365" y="4017146"/>
            <a:ext cx="10562479" cy="2227723"/>
          </a:xfrm>
          <a:custGeom>
            <a:avLst/>
            <a:gdLst/>
            <a:ahLst/>
            <a:cxnLst/>
            <a:rect r="r" b="b" t="t" l="l"/>
            <a:pathLst>
              <a:path h="2227723" w="10562479">
                <a:moveTo>
                  <a:pt x="0" y="0"/>
                </a:moveTo>
                <a:lnTo>
                  <a:pt x="10562478" y="0"/>
                </a:lnTo>
                <a:lnTo>
                  <a:pt x="10562478" y="2227723"/>
                </a:lnTo>
                <a:lnTo>
                  <a:pt x="0" y="22277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50095" y="9254603"/>
            <a:ext cx="18964895" cy="3999869"/>
          </a:xfrm>
          <a:custGeom>
            <a:avLst/>
            <a:gdLst/>
            <a:ahLst/>
            <a:cxnLst/>
            <a:rect r="r" b="b" t="t" l="l"/>
            <a:pathLst>
              <a:path h="3999869" w="18964895">
                <a:moveTo>
                  <a:pt x="0" y="0"/>
                </a:moveTo>
                <a:lnTo>
                  <a:pt x="18964896" y="0"/>
                </a:lnTo>
                <a:lnTo>
                  <a:pt x="18964896" y="3999869"/>
                </a:lnTo>
                <a:lnTo>
                  <a:pt x="0" y="39998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2619955" y="4572118"/>
            <a:ext cx="5714882" cy="5714882"/>
          </a:xfrm>
          <a:custGeom>
            <a:avLst/>
            <a:gdLst/>
            <a:ahLst/>
            <a:cxnLst/>
            <a:rect r="r" b="b" t="t" l="l"/>
            <a:pathLst>
              <a:path h="5714882" w="5714882">
                <a:moveTo>
                  <a:pt x="5714883" y="0"/>
                </a:moveTo>
                <a:lnTo>
                  <a:pt x="0" y="0"/>
                </a:lnTo>
                <a:lnTo>
                  <a:pt x="0" y="5714882"/>
                </a:lnTo>
                <a:lnTo>
                  <a:pt x="5714883" y="5714882"/>
                </a:lnTo>
                <a:lnTo>
                  <a:pt x="571488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5628839" y="7940607"/>
            <a:ext cx="1664303" cy="1148369"/>
          </a:xfrm>
          <a:custGeom>
            <a:avLst/>
            <a:gdLst/>
            <a:ahLst/>
            <a:cxnLst/>
            <a:rect r="r" b="b" t="t" l="l"/>
            <a:pathLst>
              <a:path h="1148369" w="1664303">
                <a:moveTo>
                  <a:pt x="0" y="0"/>
                </a:moveTo>
                <a:lnTo>
                  <a:pt x="1664303" y="0"/>
                </a:lnTo>
                <a:lnTo>
                  <a:pt x="1664303" y="1148369"/>
                </a:lnTo>
                <a:lnTo>
                  <a:pt x="0" y="11483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028700"/>
            <a:ext cx="13835695" cy="6484806"/>
            <a:chOff x="0" y="0"/>
            <a:chExt cx="18447594" cy="864640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85725"/>
              <a:ext cx="18447594" cy="66164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679"/>
                </a:lnSpc>
              </a:pPr>
              <a:r>
                <a:rPr lang="en-US" b="true" sz="8799" spc="-87">
                  <a:solidFill>
                    <a:srgbClr val="F6F7F5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“In real estate, data integrity is as crucial as oil is to the economy; it fuels informed decisions.”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6944820"/>
              <a:ext cx="18447594" cy="17015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67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-1849"/>
            <a:ext cx="4462344" cy="4462344"/>
          </a:xfrm>
          <a:custGeom>
            <a:avLst/>
            <a:gdLst/>
            <a:ahLst/>
            <a:cxnLst/>
            <a:rect r="r" b="b" t="t" l="l"/>
            <a:pathLst>
              <a:path h="4462344" w="4462344">
                <a:moveTo>
                  <a:pt x="0" y="4462344"/>
                </a:moveTo>
                <a:lnTo>
                  <a:pt x="4462344" y="4462344"/>
                </a:lnTo>
                <a:lnTo>
                  <a:pt x="4462344" y="0"/>
                </a:lnTo>
                <a:lnTo>
                  <a:pt x="0" y="0"/>
                </a:lnTo>
                <a:lnTo>
                  <a:pt x="0" y="44623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98968" y="1488825"/>
            <a:ext cx="9490065" cy="196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99"/>
              </a:lnSpc>
            </a:pPr>
            <a:r>
              <a:rPr lang="en-US" b="true" sz="6999" spc="-69">
                <a:solidFill>
                  <a:srgbClr val="F6F7F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For more insights, reach out!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398968" y="3989642"/>
            <a:ext cx="8115300" cy="941705"/>
            <a:chOff x="0" y="0"/>
            <a:chExt cx="10820400" cy="125560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76200"/>
              <a:ext cx="10820400" cy="563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2400" u="none">
                  <a:solidFill>
                    <a:srgbClr val="F6F7F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Email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548005"/>
              <a:ext cx="10820400" cy="707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6F7F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choudharishubham28@yahoo.in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398968" y="5494059"/>
            <a:ext cx="8115300" cy="1503680"/>
            <a:chOff x="0" y="0"/>
            <a:chExt cx="10820400" cy="200490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76200"/>
              <a:ext cx="10820400" cy="563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6F7F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Social media</a:t>
              </a:r>
              <a:r>
                <a:rPr lang="en-US" sz="2400">
                  <a:solidFill>
                    <a:srgbClr val="F6F7F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48005"/>
              <a:ext cx="10820400" cy="14569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6F7F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https://www.youtube.com/watch?v=_vKX3qsyaww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398968" y="7559714"/>
            <a:ext cx="7185017" cy="941705"/>
            <a:chOff x="0" y="0"/>
            <a:chExt cx="9580023" cy="125560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76200"/>
              <a:ext cx="9580023" cy="5638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6F7F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Phone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548005"/>
              <a:ext cx="9580023" cy="707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6F7F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9096047450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true" flipV="false" rot="0">
            <a:off x="15707809" y="7725859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true" flipV="false" rot="5400000">
            <a:off x="15707809" y="5145668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true" flipV="false" rot="5400000">
            <a:off x="15707809" y="0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true" flipV="false" rot="0">
            <a:off x="15707809" y="2565477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29431"/>
            <a:ext cx="10250988" cy="4485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40"/>
              </a:lnSpc>
            </a:pPr>
            <a:r>
              <a:rPr lang="en-US" b="true" sz="6400" spc="-64">
                <a:solidFill>
                  <a:srgbClr val="F6F7F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Key insights from the Madrid real estate market reveal crucial trends and opportunities for informed investment decisions.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12986" y="9254603"/>
            <a:ext cx="11578399" cy="2441990"/>
          </a:xfrm>
          <a:custGeom>
            <a:avLst/>
            <a:gdLst/>
            <a:ahLst/>
            <a:cxnLst/>
            <a:rect r="r" b="b" t="t" l="l"/>
            <a:pathLst>
              <a:path h="2441990" w="11578399">
                <a:moveTo>
                  <a:pt x="0" y="0"/>
                </a:moveTo>
                <a:lnTo>
                  <a:pt x="11578399" y="0"/>
                </a:lnTo>
                <a:lnTo>
                  <a:pt x="11578399" y="2441990"/>
                </a:lnTo>
                <a:lnTo>
                  <a:pt x="0" y="2441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251113" y="9254603"/>
            <a:ext cx="11578399" cy="2441990"/>
          </a:xfrm>
          <a:custGeom>
            <a:avLst/>
            <a:gdLst/>
            <a:ahLst/>
            <a:cxnLst/>
            <a:rect r="r" b="b" t="t" l="l"/>
            <a:pathLst>
              <a:path h="2441990" w="11578399">
                <a:moveTo>
                  <a:pt x="0" y="0"/>
                </a:moveTo>
                <a:lnTo>
                  <a:pt x="11578400" y="0"/>
                </a:lnTo>
                <a:lnTo>
                  <a:pt x="11578400" y="2441990"/>
                </a:lnTo>
                <a:lnTo>
                  <a:pt x="0" y="24419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12986" y="-1409593"/>
            <a:ext cx="11578399" cy="2441990"/>
          </a:xfrm>
          <a:custGeom>
            <a:avLst/>
            <a:gdLst/>
            <a:ahLst/>
            <a:cxnLst/>
            <a:rect r="r" b="b" t="t" l="l"/>
            <a:pathLst>
              <a:path h="2441990" w="11578399">
                <a:moveTo>
                  <a:pt x="0" y="0"/>
                </a:moveTo>
                <a:lnTo>
                  <a:pt x="11578399" y="0"/>
                </a:lnTo>
                <a:lnTo>
                  <a:pt x="11578399" y="2441990"/>
                </a:lnTo>
                <a:lnTo>
                  <a:pt x="0" y="24419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51113" y="-1409593"/>
            <a:ext cx="11578399" cy="2441990"/>
          </a:xfrm>
          <a:custGeom>
            <a:avLst/>
            <a:gdLst/>
            <a:ahLst/>
            <a:cxnLst/>
            <a:rect r="r" b="b" t="t" l="l"/>
            <a:pathLst>
              <a:path h="2441990" w="11578399">
                <a:moveTo>
                  <a:pt x="0" y="0"/>
                </a:moveTo>
                <a:lnTo>
                  <a:pt x="11578400" y="0"/>
                </a:lnTo>
                <a:lnTo>
                  <a:pt x="11578400" y="2441990"/>
                </a:lnTo>
                <a:lnTo>
                  <a:pt x="0" y="2441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2676799" y="3507597"/>
            <a:ext cx="4214091" cy="3214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6F7F5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The analysis covers </a:t>
            </a:r>
            <a:r>
              <a:rPr lang="en-US" b="true" sz="2599">
                <a:solidFill>
                  <a:srgbClr val="F6F7F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data cleanup results</a:t>
            </a:r>
            <a:r>
              <a:rPr lang="en-US" sz="2599">
                <a:solidFill>
                  <a:srgbClr val="F6F7F5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, pricing based on property features, </a:t>
            </a:r>
            <a:r>
              <a:rPr lang="en-US" b="true" sz="2599">
                <a:solidFill>
                  <a:srgbClr val="F6F7F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investment opportunities</a:t>
            </a:r>
            <a:r>
              <a:rPr lang="en-US" sz="2599">
                <a:solidFill>
                  <a:srgbClr val="F6F7F5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, dashboard observations, and strategic recommendations for potential investors.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-10800000">
            <a:off x="0" y="0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0">
            <a:off x="15717334" y="7706809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07342" y="817020"/>
            <a:ext cx="13265244" cy="100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00"/>
              </a:lnSpc>
            </a:pPr>
            <a:r>
              <a:rPr lang="en-US" b="true" sz="7000" spc="-70">
                <a:solidFill>
                  <a:srgbClr val="F6F7F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Data Cleaning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94056" y="3517073"/>
            <a:ext cx="11691817" cy="5076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536" indent="-313268" lvl="1">
              <a:lnSpc>
                <a:spcPts val="4062"/>
              </a:lnSpc>
              <a:buFont typeface="Arial"/>
              <a:buChar char="•"/>
            </a:pPr>
            <a:r>
              <a:rPr lang="en-US" sz="2901">
                <a:solidFill>
                  <a:srgbClr val="F6F7F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Removed duplicated listings using id and is_duplicated logic used remove duplicate method for cleaning.</a:t>
            </a:r>
          </a:p>
          <a:p>
            <a:pPr algn="l">
              <a:lnSpc>
                <a:spcPts val="4062"/>
              </a:lnSpc>
            </a:pPr>
          </a:p>
          <a:p>
            <a:pPr algn="l" marL="626536" indent="-313268" lvl="1">
              <a:lnSpc>
                <a:spcPts val="4062"/>
              </a:lnSpc>
              <a:buFont typeface="Arial"/>
              <a:buChar char="•"/>
            </a:pPr>
            <a:r>
              <a:rPr lang="en-US" sz="2901">
                <a:solidFill>
                  <a:srgbClr val="F6F7F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Replace null values and blank space with the 0.</a:t>
            </a:r>
          </a:p>
          <a:p>
            <a:pPr algn="l">
              <a:lnSpc>
                <a:spcPts val="4062"/>
              </a:lnSpc>
            </a:pPr>
          </a:p>
          <a:p>
            <a:pPr algn="l" marL="626536" indent="-313268" lvl="1">
              <a:lnSpc>
                <a:spcPts val="4062"/>
              </a:lnSpc>
              <a:buFont typeface="Arial"/>
              <a:buChar char="•"/>
            </a:pPr>
            <a:r>
              <a:rPr lang="en-US" sz="2901">
                <a:solidFill>
                  <a:srgbClr val="F6F7F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Also some of the columns were unstructured make that in structured.</a:t>
            </a:r>
          </a:p>
          <a:p>
            <a:pPr algn="l">
              <a:lnSpc>
                <a:spcPts val="4062"/>
              </a:lnSpc>
            </a:pPr>
          </a:p>
          <a:p>
            <a:pPr algn="l" marL="626536" indent="-313268" lvl="1">
              <a:lnSpc>
                <a:spcPts val="4062"/>
              </a:lnSpc>
              <a:buFont typeface="Arial"/>
              <a:buChar char="•"/>
            </a:pPr>
            <a:r>
              <a:rPr lang="en-US" sz="2901">
                <a:solidFill>
                  <a:srgbClr val="F6F7F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Retained only the most recent records for accurate reporting with the help of sorting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19050" y="7725859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false" rot="5400000">
            <a:off x="-19050" y="5145668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false" rot="5400000">
            <a:off x="-19050" y="0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true" flipV="false" rot="0">
            <a:off x="-19050" y="2565477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63280" y="644207"/>
            <a:ext cx="15130790" cy="82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80"/>
              </a:lnSpc>
            </a:pPr>
            <a:r>
              <a:rPr lang="en-US" b="true" sz="5800" spc="-58">
                <a:solidFill>
                  <a:srgbClr val="F6F7F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Price Analysis of Property Features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89758" y="2237964"/>
            <a:ext cx="14843849" cy="7263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F6F7F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Recent trends reveal that </a:t>
            </a:r>
            <a:r>
              <a:rPr lang="en-US" b="true" sz="2599">
                <a:solidFill>
                  <a:srgbClr val="F6F7F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property attributes</a:t>
            </a:r>
            <a:r>
              <a:rPr lang="en-US" sz="2599">
                <a:solidFill>
                  <a:srgbClr val="F6F7F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significantly impact pricing. Features such as location, size, and amenities have shown varied effects on overall market value.</a:t>
            </a:r>
          </a:p>
          <a:p>
            <a:pPr algn="l">
              <a:lnSpc>
                <a:spcPts val="3899"/>
              </a:lnSpc>
            </a:pPr>
          </a:p>
          <a:p>
            <a:pPr algn="l" marL="561339" indent="-280669" lvl="1">
              <a:lnSpc>
                <a:spcPts val="3899"/>
              </a:lnSpc>
              <a:buFont typeface="Arial"/>
              <a:buChar char="•"/>
            </a:pPr>
            <a:r>
              <a:rPr lang="en-US" b="true" sz="2599">
                <a:solidFill>
                  <a:srgbClr val="F6F7F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Insight</a:t>
            </a:r>
          </a:p>
          <a:p>
            <a:pPr algn="l" marL="561339" indent="-280669" lvl="1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F6F7F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Properties with balconies also show a higher average price.</a:t>
            </a:r>
          </a:p>
          <a:p>
            <a:pPr algn="l">
              <a:lnSpc>
                <a:spcPts val="3899"/>
              </a:lnSpc>
            </a:pPr>
          </a:p>
          <a:p>
            <a:pPr algn="l" marL="561339" indent="-280669" lvl="1">
              <a:lnSpc>
                <a:spcPts val="3899"/>
              </a:lnSpc>
              <a:buFont typeface="Arial"/>
              <a:buChar char="•"/>
            </a:pPr>
            <a:r>
              <a:rPr lang="en-US" b="true" sz="2599">
                <a:solidFill>
                  <a:srgbClr val="F6F7F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Summary Insights</a:t>
            </a:r>
          </a:p>
          <a:p>
            <a:pPr algn="l" marL="561339" indent="-280669" lvl="1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F6F7F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Higher Average Prices: Properties with gardens, pools, and parking show notably higher values.</a:t>
            </a:r>
          </a:p>
          <a:p>
            <a:pPr algn="l" marL="561339" indent="-280669" lvl="1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F6F7F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Lower Average Prices: New developments tend to have a slightly lower average price than established properties.</a:t>
            </a:r>
          </a:p>
          <a:p>
            <a:pPr algn="l" marL="561339" indent="-280669" lvl="1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F6F7F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Balcony Benefits: Having a balcony can also enhance property value.</a:t>
            </a:r>
          </a:p>
          <a:p>
            <a:pPr algn="l">
              <a:lnSpc>
                <a:spcPts val="3899"/>
              </a:lnSpc>
            </a:pPr>
          </a:p>
          <a:p>
            <a:pPr algn="l" marL="561339" indent="-280669" lvl="1">
              <a:lnSpc>
                <a:spcPts val="3899"/>
              </a:lnSpc>
              <a:buFont typeface="Arial"/>
              <a:buChar char="•"/>
            </a:pPr>
            <a:r>
              <a:rPr lang="en-US" b="true" sz="2599">
                <a:solidFill>
                  <a:srgbClr val="F6F7F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</a:t>
            </a:r>
          </a:p>
          <a:p>
            <a:pPr algn="l" marL="561339" indent="-280669" lvl="1">
              <a:lnSpc>
                <a:spcPts val="3899"/>
              </a:lnSpc>
              <a:buFont typeface="Arial"/>
              <a:buChar char="•"/>
            </a:pPr>
            <a:r>
              <a:rPr lang="en-US" sz="2599">
                <a:solidFill>
                  <a:srgbClr val="F6F7F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Investing in properties with sought-after features (like gardens, pools, and parking) can yield higher returns.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19050" y="7725859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false" rot="5400000">
            <a:off x="-19050" y="5145668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false" rot="5400000">
            <a:off x="-19050" y="0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true" flipV="false" rot="0">
            <a:off x="-19050" y="2565477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58350" y="1922596"/>
            <a:ext cx="4466787" cy="3484924"/>
          </a:xfrm>
          <a:custGeom>
            <a:avLst/>
            <a:gdLst/>
            <a:ahLst/>
            <a:cxnLst/>
            <a:rect r="r" b="b" t="t" l="l"/>
            <a:pathLst>
              <a:path h="3484924" w="4466787">
                <a:moveTo>
                  <a:pt x="0" y="0"/>
                </a:moveTo>
                <a:lnTo>
                  <a:pt x="4466787" y="0"/>
                </a:lnTo>
                <a:lnTo>
                  <a:pt x="4466787" y="3484924"/>
                </a:lnTo>
                <a:lnTo>
                  <a:pt x="0" y="34849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20462" y="1922596"/>
            <a:ext cx="4370605" cy="3438778"/>
          </a:xfrm>
          <a:custGeom>
            <a:avLst/>
            <a:gdLst/>
            <a:ahLst/>
            <a:cxnLst/>
            <a:rect r="r" b="b" t="t" l="l"/>
            <a:pathLst>
              <a:path h="3438778" w="4370605">
                <a:moveTo>
                  <a:pt x="0" y="0"/>
                </a:moveTo>
                <a:lnTo>
                  <a:pt x="4370606" y="0"/>
                </a:lnTo>
                <a:lnTo>
                  <a:pt x="4370606" y="3438778"/>
                </a:lnTo>
                <a:lnTo>
                  <a:pt x="0" y="3438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43" r="0" b="-24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486393" y="1922596"/>
            <a:ext cx="4238865" cy="3553991"/>
          </a:xfrm>
          <a:custGeom>
            <a:avLst/>
            <a:gdLst/>
            <a:ahLst/>
            <a:cxnLst/>
            <a:rect r="r" b="b" t="t" l="l"/>
            <a:pathLst>
              <a:path h="3553991" w="4238865">
                <a:moveTo>
                  <a:pt x="0" y="0"/>
                </a:moveTo>
                <a:lnTo>
                  <a:pt x="4238865" y="0"/>
                </a:lnTo>
                <a:lnTo>
                  <a:pt x="4238865" y="3553991"/>
                </a:lnTo>
                <a:lnTo>
                  <a:pt x="0" y="35539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984" r="-284" b="-16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44388" y="5855590"/>
            <a:ext cx="4361498" cy="3740539"/>
          </a:xfrm>
          <a:custGeom>
            <a:avLst/>
            <a:gdLst/>
            <a:ahLst/>
            <a:cxnLst/>
            <a:rect r="r" b="b" t="t" l="l"/>
            <a:pathLst>
              <a:path h="3740539" w="4361498">
                <a:moveTo>
                  <a:pt x="0" y="0"/>
                </a:moveTo>
                <a:lnTo>
                  <a:pt x="4361498" y="0"/>
                </a:lnTo>
                <a:lnTo>
                  <a:pt x="4361498" y="3740538"/>
                </a:lnTo>
                <a:lnTo>
                  <a:pt x="0" y="37405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05765" y="5855590"/>
            <a:ext cx="4497553" cy="3740539"/>
          </a:xfrm>
          <a:custGeom>
            <a:avLst/>
            <a:gdLst/>
            <a:ahLst/>
            <a:cxnLst/>
            <a:rect r="r" b="b" t="t" l="l"/>
            <a:pathLst>
              <a:path h="3740539" w="4497553">
                <a:moveTo>
                  <a:pt x="0" y="0"/>
                </a:moveTo>
                <a:lnTo>
                  <a:pt x="4497552" y="0"/>
                </a:lnTo>
                <a:lnTo>
                  <a:pt x="4497552" y="3740538"/>
                </a:lnTo>
                <a:lnTo>
                  <a:pt x="0" y="37405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19050" y="7725859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true" flipV="false" rot="5400000">
            <a:off x="-19050" y="5145668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5400000">
            <a:off x="-19050" y="0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true" flipV="false" rot="0">
            <a:off x="-19050" y="2565477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3258350" y="528771"/>
            <a:ext cx="13265244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60"/>
              </a:lnSpc>
            </a:pPr>
            <a:r>
              <a:rPr lang="en-US" b="true" sz="5600" spc="-56">
                <a:solidFill>
                  <a:srgbClr val="F6F7F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Analysis on Property Features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70159" y="239395"/>
            <a:ext cx="15699166" cy="82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80"/>
              </a:lnSpc>
            </a:pPr>
            <a:r>
              <a:rPr lang="en-US" b="true" sz="5800" spc="-58">
                <a:solidFill>
                  <a:srgbClr val="F6F7F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Promising Investment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65234" y="2208039"/>
            <a:ext cx="14313459" cy="7306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6F7F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Madrid real estate market presents </a:t>
            </a:r>
            <a:r>
              <a:rPr lang="en-US" b="true" sz="2599">
                <a:solidFill>
                  <a:srgbClr val="F6F7F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unique opportunities</a:t>
            </a:r>
            <a:r>
              <a:rPr lang="en-US" sz="2599">
                <a:solidFill>
                  <a:srgbClr val="F6F7F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for investors, particularly in emerging areas where property values are set to increase significantly over the next few years.</a:t>
            </a:r>
          </a:p>
          <a:p>
            <a:pPr algn="ctr">
              <a:lnSpc>
                <a:spcPts val="3639"/>
              </a:lnSpc>
            </a:pPr>
            <a:r>
              <a:rPr lang="en-US" sz="2599" b="true">
                <a:solidFill>
                  <a:srgbClr val="F6F7F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Analysis Summary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F6F7F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Dominance of </a:t>
            </a:r>
            <a:r>
              <a:rPr lang="en-US" b="true" sz="2599">
                <a:solidFill>
                  <a:srgbClr val="F6F7F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HouseType 2</a:t>
            </a:r>
            <a:r>
              <a:rPr lang="en-US" sz="2599">
                <a:solidFill>
                  <a:srgbClr val="F6F7F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:HouseType 2 commands the highest average buy price and price per square meter, indicating strong market demand for this property type.</a:t>
            </a:r>
          </a:p>
          <a:p>
            <a:pPr algn="l">
              <a:lnSpc>
                <a:spcPts val="3639"/>
              </a:lnSpc>
            </a:pP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F6F7F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Diverse Price Ranges</a:t>
            </a:r>
            <a:r>
              <a:rPr lang="en-US" sz="2599">
                <a:solidFill>
                  <a:srgbClr val="F6F7F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:The spread in average prices across different house types suggests varying preferences and property values based on characteristics and locations.</a:t>
            </a:r>
          </a:p>
          <a:p>
            <a:pPr algn="l">
              <a:lnSpc>
                <a:spcPts val="3639"/>
              </a:lnSpc>
            </a:pP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F6F7F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Low Value House</a:t>
            </a:r>
            <a:r>
              <a:rPr lang="en-US" b="true" sz="2599">
                <a:solidFill>
                  <a:srgbClr val="F6F7F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Type 1</a:t>
            </a:r>
            <a:r>
              <a:rPr lang="en-US" sz="2599">
                <a:solidFill>
                  <a:srgbClr val="F6F7F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:HouseType 1 (Pisos) has the lowest average price and price per square meter, pointing towards potential opportunities for pricing adjustments or renovations to increase value.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6F7F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This comprehensive analysis underscores the dynamics of house pricing and can inform future real estate strategies.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19050" y="7725859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false" rot="5400000">
            <a:off x="-19050" y="5145668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false" rot="0">
            <a:off x="-19050" y="2565477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true" flipV="false" rot="5400000">
            <a:off x="-19050" y="0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34625" y="5609590"/>
            <a:ext cx="16024675" cy="364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F6F7F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Table Insights</a:t>
            </a:r>
            <a:r>
              <a:rPr lang="en-US" sz="2599">
                <a:solidFill>
                  <a:srgbClr val="F6F7F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:Comparison of individual properties showcasing their Price Per Square Meter and total Buy Price.</a:t>
            </a:r>
          </a:p>
          <a:p>
            <a:pPr algn="l">
              <a:lnSpc>
                <a:spcPts val="3639"/>
              </a:lnSpc>
            </a:pP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F6F7F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Conclusions</a:t>
            </a:r>
            <a:r>
              <a:rPr lang="en-US" sz="2599">
                <a:solidFill>
                  <a:srgbClr val="F6F7F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:Significant variations in average buy prices and prices per square meter among different house types.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6F7F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Ideal for understanding market segments and making informed investment decisions.</a:t>
            </a: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6F7F5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This structured content would help in effectively communicating the analysis on segments.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61091" y="1817775"/>
            <a:ext cx="4313940" cy="3325725"/>
          </a:xfrm>
          <a:custGeom>
            <a:avLst/>
            <a:gdLst/>
            <a:ahLst/>
            <a:cxnLst/>
            <a:rect r="r" b="b" t="t" l="l"/>
            <a:pathLst>
              <a:path h="3325725" w="4313940">
                <a:moveTo>
                  <a:pt x="0" y="0"/>
                </a:moveTo>
                <a:lnTo>
                  <a:pt x="4313940" y="0"/>
                </a:lnTo>
                <a:lnTo>
                  <a:pt x="4313940" y="3325725"/>
                </a:lnTo>
                <a:lnTo>
                  <a:pt x="0" y="332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40579" y="1943567"/>
            <a:ext cx="4623433" cy="3199933"/>
          </a:xfrm>
          <a:custGeom>
            <a:avLst/>
            <a:gdLst/>
            <a:ahLst/>
            <a:cxnLst/>
            <a:rect r="r" b="b" t="t" l="l"/>
            <a:pathLst>
              <a:path h="3199933" w="4623433">
                <a:moveTo>
                  <a:pt x="0" y="0"/>
                </a:moveTo>
                <a:lnTo>
                  <a:pt x="4623433" y="0"/>
                </a:lnTo>
                <a:lnTo>
                  <a:pt x="4623433" y="3199933"/>
                </a:lnTo>
                <a:lnTo>
                  <a:pt x="0" y="31999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35390" y="1983765"/>
            <a:ext cx="7999369" cy="2993744"/>
          </a:xfrm>
          <a:custGeom>
            <a:avLst/>
            <a:gdLst/>
            <a:ahLst/>
            <a:cxnLst/>
            <a:rect r="r" b="b" t="t" l="l"/>
            <a:pathLst>
              <a:path h="2993744" w="7999369">
                <a:moveTo>
                  <a:pt x="0" y="0"/>
                </a:moveTo>
                <a:lnTo>
                  <a:pt x="7999369" y="0"/>
                </a:lnTo>
                <a:lnTo>
                  <a:pt x="7999369" y="2993745"/>
                </a:lnTo>
                <a:lnTo>
                  <a:pt x="0" y="29937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07" t="-2534" r="0" b="-253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11777" y="520470"/>
            <a:ext cx="13265244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</a:pPr>
            <a:r>
              <a:rPr lang="en-US" b="true" sz="5399" spc="-53">
                <a:solidFill>
                  <a:srgbClr val="F6F7F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Analysis on Segments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48240" y="1878569"/>
            <a:ext cx="14240328" cy="7840307"/>
          </a:xfrm>
          <a:custGeom>
            <a:avLst/>
            <a:gdLst/>
            <a:ahLst/>
            <a:cxnLst/>
            <a:rect r="r" b="b" t="t" l="l"/>
            <a:pathLst>
              <a:path h="7840307" w="14240328">
                <a:moveTo>
                  <a:pt x="0" y="0"/>
                </a:moveTo>
                <a:lnTo>
                  <a:pt x="14240328" y="0"/>
                </a:lnTo>
                <a:lnTo>
                  <a:pt x="14240328" y="7840307"/>
                </a:lnTo>
                <a:lnTo>
                  <a:pt x="0" y="78403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88" r="0" b="-2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9050" y="7725859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5400000">
            <a:off x="-19050" y="5145668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false" rot="5400000">
            <a:off x="-19050" y="0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false" rot="0">
            <a:off x="-19050" y="2565477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2982583" y="555625"/>
            <a:ext cx="14605984" cy="100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00"/>
              </a:lnSpc>
            </a:pPr>
            <a:r>
              <a:rPr lang="en-US" b="true" sz="7000" spc="-70">
                <a:solidFill>
                  <a:srgbClr val="F6F7F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Interactive Dashboard Observations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45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61405" y="1347245"/>
            <a:ext cx="13265244" cy="1000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00"/>
              </a:lnSpc>
            </a:pPr>
            <a:r>
              <a:rPr lang="en-US" b="true" sz="7000" spc="-70">
                <a:solidFill>
                  <a:srgbClr val="F6F7F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St</a:t>
            </a:r>
            <a:r>
              <a:rPr lang="en-US" b="true" sz="7000" spc="-70">
                <a:solidFill>
                  <a:srgbClr val="F6F7F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rategic Recommendations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19050" y="7725859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5400000">
            <a:off x="-19050" y="5145668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false" rot="5400000">
            <a:off x="-19050" y="0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false" rot="0">
            <a:off x="-19050" y="2565477"/>
            <a:ext cx="2580191" cy="2580191"/>
          </a:xfrm>
          <a:custGeom>
            <a:avLst/>
            <a:gdLst/>
            <a:ahLst/>
            <a:cxnLst/>
            <a:rect r="r" b="b" t="t" l="l"/>
            <a:pathLst>
              <a:path h="2580191" w="2580191">
                <a:moveTo>
                  <a:pt x="2580191" y="0"/>
                </a:moveTo>
                <a:lnTo>
                  <a:pt x="0" y="0"/>
                </a:lnTo>
                <a:lnTo>
                  <a:pt x="0" y="2580191"/>
                </a:lnTo>
                <a:lnTo>
                  <a:pt x="2580191" y="2580191"/>
                </a:lnTo>
                <a:lnTo>
                  <a:pt x="258019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3228524" y="3720132"/>
            <a:ext cx="13931008" cy="2524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7532" indent="-328766" lvl="1">
              <a:lnSpc>
                <a:spcPts val="3350"/>
              </a:lnSpc>
              <a:buFont typeface="Arial"/>
              <a:buChar char="•"/>
            </a:pPr>
            <a:r>
              <a:rPr lang="en-US" sz="3045" spc="-30">
                <a:solidFill>
                  <a:srgbClr val="F6F7F5"/>
                </a:solidFill>
                <a:latin typeface="Open Sans"/>
                <a:ea typeface="Open Sans"/>
                <a:cs typeface="Open Sans"/>
                <a:sym typeface="Open Sans"/>
              </a:rPr>
              <a:t> Focus marketing on pool/garden properties.</a:t>
            </a:r>
          </a:p>
          <a:p>
            <a:pPr algn="l">
              <a:lnSpc>
                <a:spcPts val="3350"/>
              </a:lnSpc>
            </a:pPr>
          </a:p>
          <a:p>
            <a:pPr algn="l" marL="657532" indent="-328766" lvl="1">
              <a:lnSpc>
                <a:spcPts val="3350"/>
              </a:lnSpc>
              <a:buFont typeface="Arial"/>
              <a:buChar char="•"/>
            </a:pPr>
            <a:r>
              <a:rPr lang="en-US" sz="3045" spc="-30">
                <a:solidFill>
                  <a:srgbClr val="F6F7F5"/>
                </a:solidFill>
                <a:latin typeface="Open Sans"/>
                <a:ea typeface="Open Sans"/>
                <a:cs typeface="Open Sans"/>
                <a:sym typeface="Open Sans"/>
              </a:rPr>
              <a:t> Invest in low-interest, high-space homes in fast-growing regions.</a:t>
            </a:r>
          </a:p>
          <a:p>
            <a:pPr algn="l">
              <a:lnSpc>
                <a:spcPts val="3350"/>
              </a:lnSpc>
            </a:pPr>
          </a:p>
          <a:p>
            <a:pPr algn="l" marL="657532" indent="-328766" lvl="1">
              <a:lnSpc>
                <a:spcPts val="3350"/>
              </a:lnSpc>
              <a:buFont typeface="Arial"/>
              <a:buChar char="•"/>
            </a:pPr>
            <a:r>
              <a:rPr lang="en-US" sz="3045" spc="-30">
                <a:solidFill>
                  <a:srgbClr val="F6F7F5"/>
                </a:solidFill>
                <a:latin typeface="Open Sans"/>
                <a:ea typeface="Open Sans"/>
                <a:cs typeface="Open Sans"/>
                <a:sym typeface="Open Sans"/>
              </a:rPr>
              <a:t> Use dashboard monthly for real-time market tracking.</a:t>
            </a:r>
          </a:p>
          <a:p>
            <a:pPr algn="l">
              <a:lnSpc>
                <a:spcPts val="335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DAGplHV2pSE</dc:identifier>
  <dcterms:modified xsi:type="dcterms:W3CDTF">2011-08-01T06:04:30Z</dcterms:modified>
  <cp:revision>1</cp:revision>
  <dc:title>Blue Professional Business Project Presentation </dc:title>
</cp:coreProperties>
</file>