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M Sans Bold" charset="1" panose="00000000000000000000"/>
      <p:regular r:id="rId20"/>
    </p:embeddedFont>
    <p:embeddedFont>
      <p:font typeface="DM Sans" charset="1" panose="00000000000000000000"/>
      <p:regular r:id="rId21"/>
    </p:embeddedFont>
    <p:embeddedFont>
      <p:font typeface="Poppins" charset="1" panose="00000500000000000000"/>
      <p:regular r:id="rId22"/>
    </p:embeddedFont>
    <p:embeddedFont>
      <p:font typeface="Poppins Ultra-Bold" charset="1" panose="00000900000000000000"/>
      <p:regular r:id="rId23"/>
    </p:embeddedFont>
    <p:embeddedFont>
      <p:font typeface="Montserrat" charset="1" panose="00000500000000000000"/>
      <p:regular r:id="rId24"/>
    </p:embeddedFont>
    <p:embeddedFont>
      <p:font typeface="Poppins Bold" charset="1" panose="00000800000000000000"/>
      <p:regular r:id="rId25"/>
    </p:embeddedFont>
    <p:embeddedFont>
      <p:font typeface="Montserrat Bold" charset="1" panose="00000800000000000000"/>
      <p:regular r:id="rId26"/>
    </p:embeddedFont>
    <p:embeddedFont>
      <p:font typeface="Montserrat Semi-Bold" charset="1" panose="000007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7776" y="4040065"/>
            <a:ext cx="9019807" cy="249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</a:pPr>
            <a:r>
              <a:rPr lang="en-US" b="true" sz="3572" spc="75">
                <a:solidFill>
                  <a:srgbClr val="05066D"/>
                </a:solidFill>
                <a:latin typeface="DM Sans Bold"/>
                <a:ea typeface="DM Sans Bold"/>
                <a:cs typeface="DM Sans Bold"/>
                <a:sym typeface="DM Sans Bold"/>
              </a:rPr>
              <a:t>Analyzing Healthcare Spending Patterns</a:t>
            </a:r>
          </a:p>
          <a:p>
            <a:pPr algn="ctr">
              <a:lnSpc>
                <a:spcPts val="5001"/>
              </a:lnSpc>
            </a:pPr>
            <a:r>
              <a:rPr lang="en-US" sz="3572" spc="75">
                <a:solidFill>
                  <a:srgbClr val="05066D"/>
                </a:solidFill>
                <a:latin typeface="DM Sans"/>
                <a:ea typeface="DM Sans"/>
                <a:cs typeface="DM Sans"/>
                <a:sym typeface="DM Sans"/>
              </a:rPr>
              <a:t>by</a:t>
            </a:r>
          </a:p>
          <a:p>
            <a:pPr algn="ctr" marL="0" indent="0" lvl="0">
              <a:lnSpc>
                <a:spcPts val="5001"/>
              </a:lnSpc>
              <a:spcBef>
                <a:spcPct val="0"/>
              </a:spcBef>
            </a:pPr>
            <a:r>
              <a:rPr lang="en-US" sz="3572" spc="75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Shubham R Choudhari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8071"/>
            <a:ext cx="14303698" cy="2286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84"/>
              </a:lnSpc>
            </a:pPr>
            <a:r>
              <a:rPr lang="en-US" b="true" sz="7200">
                <a:solidFill>
                  <a:srgbClr val="05066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MEDICAL COST DATA ANALYSIS IN EXCEL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18288000" y="0"/>
                </a:moveTo>
                <a:lnTo>
                  <a:pt x="0" y="0"/>
                </a:lnTo>
                <a:lnTo>
                  <a:pt x="0" y="6906869"/>
                </a:lnTo>
                <a:lnTo>
                  <a:pt x="18288000" y="6906869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36336" y="7546889"/>
            <a:ext cx="1878666" cy="75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1"/>
              </a:lnSpc>
            </a:pPr>
            <a:r>
              <a:rPr lang="en-US" sz="21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Group Borcelle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31133" y="7594514"/>
            <a:ext cx="705204" cy="712627"/>
          </a:xfrm>
          <a:custGeom>
            <a:avLst/>
            <a:gdLst/>
            <a:ahLst/>
            <a:cxnLst/>
            <a:rect r="r" b="b" t="t" l="l"/>
            <a:pathLst>
              <a:path h="712627" w="705204">
                <a:moveTo>
                  <a:pt x="0" y="0"/>
                </a:moveTo>
                <a:lnTo>
                  <a:pt x="705203" y="0"/>
                </a:lnTo>
                <a:lnTo>
                  <a:pt x="705203" y="712627"/>
                </a:lnTo>
                <a:lnTo>
                  <a:pt x="0" y="712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12512" y="-67230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71093" y="534271"/>
            <a:ext cx="7726011" cy="9752729"/>
          </a:xfrm>
          <a:custGeom>
            <a:avLst/>
            <a:gdLst/>
            <a:ahLst/>
            <a:cxnLst/>
            <a:rect r="r" b="b" t="t" l="l"/>
            <a:pathLst>
              <a:path h="9752729" w="7726011">
                <a:moveTo>
                  <a:pt x="0" y="0"/>
                </a:moveTo>
                <a:lnTo>
                  <a:pt x="7726011" y="0"/>
                </a:lnTo>
                <a:lnTo>
                  <a:pt x="7726011" y="9752729"/>
                </a:lnTo>
                <a:lnTo>
                  <a:pt x="0" y="97527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9340" y="315026"/>
            <a:ext cx="16059960" cy="86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4"/>
              </a:lnSpc>
              <a:spcBef>
                <a:spcPct val="0"/>
              </a:spcBef>
            </a:pPr>
            <a:r>
              <a:rPr lang="en-US" b="true" sz="4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BMI ANALYSIS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67912" y="1538762"/>
            <a:ext cx="10601573" cy="8413006"/>
            <a:chOff x="0" y="0"/>
            <a:chExt cx="1464014" cy="11617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4014" cy="1161786"/>
            </a:xfrm>
            <a:custGeom>
              <a:avLst/>
              <a:gdLst/>
              <a:ahLst/>
              <a:cxnLst/>
              <a:rect r="r" b="b" t="t" l="l"/>
              <a:pathLst>
                <a:path h="1161786" w="1464014">
                  <a:moveTo>
                    <a:pt x="12414" y="0"/>
                  </a:moveTo>
                  <a:lnTo>
                    <a:pt x="1451600" y="0"/>
                  </a:lnTo>
                  <a:cubicBezTo>
                    <a:pt x="1454892" y="0"/>
                    <a:pt x="1458050" y="1308"/>
                    <a:pt x="1460378" y="3636"/>
                  </a:cubicBezTo>
                  <a:cubicBezTo>
                    <a:pt x="1462706" y="5964"/>
                    <a:pt x="1464014" y="9122"/>
                    <a:pt x="1464014" y="12414"/>
                  </a:cubicBezTo>
                  <a:lnTo>
                    <a:pt x="1464014" y="1149372"/>
                  </a:lnTo>
                  <a:cubicBezTo>
                    <a:pt x="1464014" y="1152664"/>
                    <a:pt x="1462706" y="1155822"/>
                    <a:pt x="1460378" y="1158150"/>
                  </a:cubicBezTo>
                  <a:cubicBezTo>
                    <a:pt x="1458050" y="1160478"/>
                    <a:pt x="1454892" y="1161786"/>
                    <a:pt x="1451600" y="1161786"/>
                  </a:cubicBezTo>
                  <a:lnTo>
                    <a:pt x="12414" y="1161786"/>
                  </a:lnTo>
                  <a:cubicBezTo>
                    <a:pt x="9122" y="1161786"/>
                    <a:pt x="5964" y="1160478"/>
                    <a:pt x="3636" y="1158150"/>
                  </a:cubicBezTo>
                  <a:cubicBezTo>
                    <a:pt x="1308" y="1155822"/>
                    <a:pt x="0" y="1152664"/>
                    <a:pt x="0" y="1149372"/>
                  </a:cubicBezTo>
                  <a:lnTo>
                    <a:pt x="0" y="12414"/>
                  </a:lnTo>
                  <a:cubicBezTo>
                    <a:pt x="0" y="9122"/>
                    <a:pt x="1308" y="5964"/>
                    <a:pt x="3636" y="3636"/>
                  </a:cubicBezTo>
                  <a:cubicBezTo>
                    <a:pt x="5964" y="1308"/>
                    <a:pt x="9122" y="0"/>
                    <a:pt x="12414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64014" cy="1218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69486" y="1538762"/>
            <a:ext cx="6754928" cy="3228458"/>
          </a:xfrm>
          <a:custGeom>
            <a:avLst/>
            <a:gdLst/>
            <a:ahLst/>
            <a:cxnLst/>
            <a:rect r="r" b="b" t="t" l="l"/>
            <a:pathLst>
              <a:path h="3228458" w="6754928">
                <a:moveTo>
                  <a:pt x="0" y="0"/>
                </a:moveTo>
                <a:lnTo>
                  <a:pt x="6754928" y="0"/>
                </a:lnTo>
                <a:lnTo>
                  <a:pt x="6754928" y="3228459"/>
                </a:lnTo>
                <a:lnTo>
                  <a:pt x="0" y="3228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69486" y="5393339"/>
            <a:ext cx="6754928" cy="4558429"/>
          </a:xfrm>
          <a:custGeom>
            <a:avLst/>
            <a:gdLst/>
            <a:ahLst/>
            <a:cxnLst/>
            <a:rect r="r" b="b" t="t" l="l"/>
            <a:pathLst>
              <a:path h="4558429" w="6754928">
                <a:moveTo>
                  <a:pt x="0" y="0"/>
                </a:moveTo>
                <a:lnTo>
                  <a:pt x="6754928" y="0"/>
                </a:lnTo>
                <a:lnTo>
                  <a:pt x="6754928" y="4558429"/>
                </a:lnTo>
                <a:lnTo>
                  <a:pt x="0" y="4558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160" t="0" r="-616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791" y="1635663"/>
            <a:ext cx="10601573" cy="865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b="true" sz="272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Goal: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Classify BMI into Underweight (&lt;18.5),Normal (18.5–24.9),Overweight (25–29.9),Obese (30+)</a:t>
            </a:r>
          </a:p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b="true" sz="272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Used Excel COUNTIFS to classify each individual into the appropriate BMI category.</a:t>
            </a:r>
          </a:p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b="true" sz="272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Pie chart clearly shows the Obese category dominates the distribution.</a:t>
            </a:r>
          </a:p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b="true" sz="272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Key Insights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Over 50% of the population is obese, indicating a significant health concern.</a:t>
            </a:r>
          </a:p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Underweight individuals are rare, contributing to minimal medical risk from low BM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Normal a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 Overweight ca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ies form the middle segment and may benefit from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ven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ive c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avoid escalation.</a:t>
            </a:r>
          </a:p>
          <a:p>
            <a:pPr algn="l" marL="587425" indent="-293713" lvl="1">
              <a:lnSpc>
                <a:spcPts val="3809"/>
              </a:lnSpc>
              <a:buFont typeface="Arial"/>
              <a:buChar char="•"/>
            </a:pPr>
            <a:r>
              <a:rPr lang="en-US" b="true" sz="272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</a:t>
            </a:r>
            <a:r>
              <a:rPr lang="en-US" b="true" sz="272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ion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:The majority of beneficiaries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ll in the Obese BMI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ang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ght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 the urgent ne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t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rgeted intervention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wellness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grams, and ri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 mitigation strat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gies</a:t>
            </a:r>
            <a:r>
              <a:rPr lang="en-US" sz="2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380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9340" y="315026"/>
            <a:ext cx="1643262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CORRELATION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29839" y="2057478"/>
            <a:ext cx="6770277" cy="4799523"/>
          </a:xfrm>
          <a:custGeom>
            <a:avLst/>
            <a:gdLst/>
            <a:ahLst/>
            <a:cxnLst/>
            <a:rect r="r" b="b" t="t" l="l"/>
            <a:pathLst>
              <a:path h="4799523" w="6770277">
                <a:moveTo>
                  <a:pt x="0" y="0"/>
                </a:moveTo>
                <a:lnTo>
                  <a:pt x="6770277" y="0"/>
                </a:lnTo>
                <a:lnTo>
                  <a:pt x="6770277" y="4799523"/>
                </a:lnTo>
                <a:lnTo>
                  <a:pt x="0" y="479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9340" y="1855664"/>
            <a:ext cx="9669845" cy="7719538"/>
            <a:chOff x="0" y="0"/>
            <a:chExt cx="1335348" cy="10660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5348" cy="1066022"/>
            </a:xfrm>
            <a:custGeom>
              <a:avLst/>
              <a:gdLst/>
              <a:ahLst/>
              <a:cxnLst/>
              <a:rect r="r" b="b" t="t" l="l"/>
              <a:pathLst>
                <a:path h="1066022" w="1335348">
                  <a:moveTo>
                    <a:pt x="13611" y="0"/>
                  </a:moveTo>
                  <a:lnTo>
                    <a:pt x="1321737" y="0"/>
                  </a:lnTo>
                  <a:cubicBezTo>
                    <a:pt x="1329254" y="0"/>
                    <a:pt x="1335348" y="6094"/>
                    <a:pt x="1335348" y="13611"/>
                  </a:cubicBezTo>
                  <a:lnTo>
                    <a:pt x="1335348" y="1052412"/>
                  </a:lnTo>
                  <a:cubicBezTo>
                    <a:pt x="1335348" y="1056021"/>
                    <a:pt x="1333914" y="1059483"/>
                    <a:pt x="1331361" y="1062036"/>
                  </a:cubicBezTo>
                  <a:cubicBezTo>
                    <a:pt x="1328809" y="1064588"/>
                    <a:pt x="1325347" y="1066022"/>
                    <a:pt x="1321737" y="1066022"/>
                  </a:cubicBezTo>
                  <a:lnTo>
                    <a:pt x="13611" y="1066022"/>
                  </a:lnTo>
                  <a:cubicBezTo>
                    <a:pt x="10001" y="1066022"/>
                    <a:pt x="6539" y="1064588"/>
                    <a:pt x="3986" y="1062036"/>
                  </a:cubicBezTo>
                  <a:cubicBezTo>
                    <a:pt x="1434" y="1059483"/>
                    <a:pt x="0" y="1056021"/>
                    <a:pt x="0" y="1052412"/>
                  </a:cubicBezTo>
                  <a:lnTo>
                    <a:pt x="0" y="13611"/>
                  </a:lnTo>
                  <a:cubicBezTo>
                    <a:pt x="0" y="10001"/>
                    <a:pt x="1434" y="6539"/>
                    <a:pt x="3986" y="3986"/>
                  </a:cubicBezTo>
                  <a:cubicBezTo>
                    <a:pt x="6539" y="1434"/>
                    <a:pt x="10001" y="0"/>
                    <a:pt x="13611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35348" cy="1123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14020" y="2096692"/>
            <a:ext cx="9840485" cy="839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 :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orrelation between BMI and medical charges.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Created a scatter plot with a trendline and calculated the correlation coefficient.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Include the scatter plot with the trendline, equation, and R-squared value = 0.1983.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:A posi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tive correlation exists between BMI and medical charges.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the trend is upward, the correlation is moderate, indicating BMI influences charges, but other factors (e.g., smoking, age) are also significant.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9791" y="2124827"/>
            <a:ext cx="10164101" cy="7819277"/>
            <a:chOff x="0" y="0"/>
            <a:chExt cx="1403602" cy="10797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3602" cy="1079796"/>
            </a:xfrm>
            <a:custGeom>
              <a:avLst/>
              <a:gdLst/>
              <a:ahLst/>
              <a:cxnLst/>
              <a:rect r="r" b="b" t="t" l="l"/>
              <a:pathLst>
                <a:path h="1079796" w="1403602">
                  <a:moveTo>
                    <a:pt x="12949" y="0"/>
                  </a:moveTo>
                  <a:lnTo>
                    <a:pt x="1390653" y="0"/>
                  </a:lnTo>
                  <a:cubicBezTo>
                    <a:pt x="1394087" y="0"/>
                    <a:pt x="1397381" y="1364"/>
                    <a:pt x="1399809" y="3793"/>
                  </a:cubicBezTo>
                  <a:cubicBezTo>
                    <a:pt x="1402237" y="6221"/>
                    <a:pt x="1403602" y="9515"/>
                    <a:pt x="1403602" y="12949"/>
                  </a:cubicBezTo>
                  <a:lnTo>
                    <a:pt x="1403602" y="1066847"/>
                  </a:lnTo>
                  <a:cubicBezTo>
                    <a:pt x="1403602" y="1070281"/>
                    <a:pt x="1402237" y="1073575"/>
                    <a:pt x="1399809" y="1076003"/>
                  </a:cubicBezTo>
                  <a:cubicBezTo>
                    <a:pt x="1397381" y="1078431"/>
                    <a:pt x="1394087" y="1079796"/>
                    <a:pt x="1390653" y="1079796"/>
                  </a:cubicBezTo>
                  <a:lnTo>
                    <a:pt x="12949" y="1079796"/>
                  </a:lnTo>
                  <a:cubicBezTo>
                    <a:pt x="9515" y="1079796"/>
                    <a:pt x="6221" y="1078431"/>
                    <a:pt x="3793" y="1076003"/>
                  </a:cubicBezTo>
                  <a:cubicBezTo>
                    <a:pt x="1364" y="1073575"/>
                    <a:pt x="0" y="1070281"/>
                    <a:pt x="0" y="1066847"/>
                  </a:cubicBezTo>
                  <a:lnTo>
                    <a:pt x="0" y="12949"/>
                  </a:lnTo>
                  <a:cubicBezTo>
                    <a:pt x="0" y="9515"/>
                    <a:pt x="1364" y="6221"/>
                    <a:pt x="3793" y="3793"/>
                  </a:cubicBezTo>
                  <a:cubicBezTo>
                    <a:pt x="6221" y="1364"/>
                    <a:pt x="9515" y="0"/>
                    <a:pt x="12949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03602" cy="1136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12256" y="3324373"/>
            <a:ext cx="7675744" cy="2265732"/>
          </a:xfrm>
          <a:custGeom>
            <a:avLst/>
            <a:gdLst/>
            <a:ahLst/>
            <a:cxnLst/>
            <a:rect r="r" b="b" t="t" l="l"/>
            <a:pathLst>
              <a:path h="2265732" w="7675744">
                <a:moveTo>
                  <a:pt x="0" y="0"/>
                </a:moveTo>
                <a:lnTo>
                  <a:pt x="7675744" y="0"/>
                </a:lnTo>
                <a:lnTo>
                  <a:pt x="7675744" y="2265732"/>
                </a:lnTo>
                <a:lnTo>
                  <a:pt x="0" y="2265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6272"/>
            <a:ext cx="16469078" cy="86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4"/>
              </a:lnSpc>
              <a:spcBef>
                <a:spcPct val="0"/>
              </a:spcBef>
            </a:pPr>
            <a:r>
              <a:rPr lang="en-US" b="true" sz="4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SMOKING &amp; REGIONAL IMPACT ON MEDICAL COSTS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2922" y="2294081"/>
            <a:ext cx="9940970" cy="795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899" indent="-285950" lvl="1">
              <a:lnSpc>
                <a:spcPts val="3708"/>
              </a:lnSpc>
              <a:buFont typeface="Arial"/>
              <a:buChar char="•"/>
            </a:pPr>
            <a:r>
              <a:rPr lang="en-US" b="true" sz="264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Goal:</a:t>
            </a: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</a:t>
            </a: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egion with the highest medical costs for smokers.</a:t>
            </a:r>
          </a:p>
          <a:p>
            <a:pPr algn="l">
              <a:lnSpc>
                <a:spcPts val="3708"/>
              </a:lnSpc>
            </a:pPr>
          </a:p>
          <a:p>
            <a:pPr algn="l" marL="571899" indent="-285950" lvl="1">
              <a:lnSpc>
                <a:spcPts val="3708"/>
              </a:lnSpc>
              <a:buFont typeface="Arial"/>
              <a:buChar char="•"/>
            </a:pPr>
            <a:r>
              <a:rPr lang="en-US" b="true" sz="264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Methodology:</a:t>
            </a: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Used Pivot Table and AVERAGEIFS to calculate the average medical charges for smokers in each region</a:t>
            </a:r>
          </a:p>
          <a:p>
            <a:pPr algn="l">
              <a:lnSpc>
                <a:spcPts val="3708"/>
              </a:lnSpc>
            </a:pP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571899" indent="-285950" lvl="1">
              <a:lnSpc>
                <a:spcPts val="3708"/>
              </a:lnSpc>
              <a:buFont typeface="Arial"/>
              <a:buChar char="•"/>
            </a:pPr>
            <a:r>
              <a:rPr lang="en-US" b="true" sz="264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Present a table showing the average costs:</a:t>
            </a:r>
          </a:p>
          <a:p>
            <a:pPr algn="l">
              <a:lnSpc>
                <a:spcPts val="3708"/>
              </a:lnSpc>
            </a:pPr>
          </a:p>
          <a:p>
            <a:pPr algn="l" marL="571899" indent="-285950" lvl="1">
              <a:lnSpc>
                <a:spcPts val="3708"/>
              </a:lnSpc>
              <a:buFont typeface="Arial"/>
              <a:buChar char="•"/>
            </a:pPr>
            <a:r>
              <a:rPr lang="en-US" b="true" sz="26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Interpretation:</a:t>
            </a: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Medical charges for smokers are significantly higher across all regions.</a:t>
            </a:r>
          </a:p>
          <a:p>
            <a:pPr algn="l" marL="571899" indent="-285950" lvl="1">
              <a:lnSpc>
                <a:spcPts val="3708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Southeast stands out with the highest smoker-related costs, highlighting a potential healthcare cost burden in this region.</a:t>
            </a:r>
          </a:p>
          <a:p>
            <a:pPr algn="l" marL="571899" indent="-285950" lvl="1">
              <a:lnSpc>
                <a:spcPts val="3708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May indicate need for region-specific smoking cessation programs.</a:t>
            </a:r>
          </a:p>
          <a:p>
            <a:pPr algn="l">
              <a:lnSpc>
                <a:spcPts val="370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42628" y="190065"/>
            <a:ext cx="1814157" cy="181415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673899" y="553681"/>
            <a:ext cx="551615" cy="1086926"/>
          </a:xfrm>
          <a:custGeom>
            <a:avLst/>
            <a:gdLst/>
            <a:ahLst/>
            <a:cxnLst/>
            <a:rect r="r" b="b" t="t" l="l"/>
            <a:pathLst>
              <a:path h="1086926" w="551615">
                <a:moveTo>
                  <a:pt x="0" y="0"/>
                </a:moveTo>
                <a:lnTo>
                  <a:pt x="551615" y="0"/>
                </a:lnTo>
                <a:lnTo>
                  <a:pt x="551615" y="1086926"/>
                </a:lnTo>
                <a:lnTo>
                  <a:pt x="0" y="1086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0987" y="8466367"/>
            <a:ext cx="1583866" cy="15838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93454" y="8783825"/>
            <a:ext cx="912574" cy="948950"/>
          </a:xfrm>
          <a:custGeom>
            <a:avLst/>
            <a:gdLst/>
            <a:ahLst/>
            <a:cxnLst/>
            <a:rect r="r" b="b" t="t" l="l"/>
            <a:pathLst>
              <a:path h="948950" w="912574">
                <a:moveTo>
                  <a:pt x="0" y="0"/>
                </a:moveTo>
                <a:lnTo>
                  <a:pt x="912574" y="0"/>
                </a:lnTo>
                <a:lnTo>
                  <a:pt x="912574" y="948950"/>
                </a:lnTo>
                <a:lnTo>
                  <a:pt x="0" y="948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830" y="2235641"/>
            <a:ext cx="18257170" cy="5956402"/>
          </a:xfrm>
          <a:custGeom>
            <a:avLst/>
            <a:gdLst/>
            <a:ahLst/>
            <a:cxnLst/>
            <a:rect r="r" b="b" t="t" l="l"/>
            <a:pathLst>
              <a:path h="5956402" w="18257170">
                <a:moveTo>
                  <a:pt x="0" y="0"/>
                </a:moveTo>
                <a:lnTo>
                  <a:pt x="18257170" y="0"/>
                </a:lnTo>
                <a:lnTo>
                  <a:pt x="18257170" y="5956402"/>
                </a:lnTo>
                <a:lnTo>
                  <a:pt x="0" y="59564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14140" y="366424"/>
            <a:ext cx="12997157" cy="109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2"/>
              </a:lnSpc>
              <a:spcBef>
                <a:spcPct val="0"/>
              </a:spcBef>
            </a:pPr>
            <a:r>
              <a:rPr lang="en-US" b="true" sz="60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OVERVIEW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4179" y="4946989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33181"/>
            <a:ext cx="7599093" cy="8030247"/>
          </a:xfrm>
          <a:custGeom>
            <a:avLst/>
            <a:gdLst/>
            <a:ahLst/>
            <a:cxnLst/>
            <a:rect r="r" b="b" t="t" l="l"/>
            <a:pathLst>
              <a:path h="8030247" w="7599093">
                <a:moveTo>
                  <a:pt x="0" y="0"/>
                </a:moveTo>
                <a:lnTo>
                  <a:pt x="7599093" y="0"/>
                </a:lnTo>
                <a:lnTo>
                  <a:pt x="7599093" y="8030248"/>
                </a:lnTo>
                <a:lnTo>
                  <a:pt x="0" y="803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91697" y="2949560"/>
            <a:ext cx="402941" cy="402941"/>
          </a:xfrm>
          <a:custGeom>
            <a:avLst/>
            <a:gdLst/>
            <a:ahLst/>
            <a:cxnLst/>
            <a:rect r="r" b="b" t="t" l="l"/>
            <a:pathLst>
              <a:path h="402941" w="402941">
                <a:moveTo>
                  <a:pt x="0" y="0"/>
                </a:moveTo>
                <a:lnTo>
                  <a:pt x="402942" y="0"/>
                </a:lnTo>
                <a:lnTo>
                  <a:pt x="402942" y="402942"/>
                </a:lnTo>
                <a:lnTo>
                  <a:pt x="0" y="4029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3636648"/>
            <a:ext cx="441795" cy="315331"/>
          </a:xfrm>
          <a:custGeom>
            <a:avLst/>
            <a:gdLst/>
            <a:ahLst/>
            <a:cxnLst/>
            <a:rect r="r" b="b" t="t" l="l"/>
            <a:pathLst>
              <a:path h="315331" w="441795">
                <a:moveTo>
                  <a:pt x="0" y="0"/>
                </a:moveTo>
                <a:lnTo>
                  <a:pt x="441795" y="0"/>
                </a:lnTo>
                <a:lnTo>
                  <a:pt x="441795" y="315332"/>
                </a:lnTo>
                <a:lnTo>
                  <a:pt x="0" y="315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237730"/>
            <a:ext cx="450639" cy="450639"/>
          </a:xfrm>
          <a:custGeom>
            <a:avLst/>
            <a:gdLst/>
            <a:ahLst/>
            <a:cxnLst/>
            <a:rect r="r" b="b" t="t" l="l"/>
            <a:pathLst>
              <a:path h="450639" w="450639">
                <a:moveTo>
                  <a:pt x="0" y="0"/>
                </a:moveTo>
                <a:lnTo>
                  <a:pt x="450639" y="0"/>
                </a:lnTo>
                <a:lnTo>
                  <a:pt x="450639" y="450638"/>
                </a:lnTo>
                <a:lnTo>
                  <a:pt x="0" y="450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50998" y="3483295"/>
            <a:ext cx="8026983" cy="5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3"/>
              </a:lnSpc>
            </a:pPr>
            <a:r>
              <a:rPr lang="en-US" sz="339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choudharishubham28@yahoo.in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50998" y="2840012"/>
            <a:ext cx="4013492" cy="5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3"/>
              </a:lnSpc>
            </a:pPr>
            <a:r>
              <a:rPr lang="en-US" sz="339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9096047450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50165" y="1017098"/>
            <a:ext cx="10704163" cy="126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98"/>
              </a:lnSpc>
              <a:spcBef>
                <a:spcPct val="0"/>
              </a:spcBef>
            </a:pPr>
            <a:r>
              <a:rPr lang="en-US" b="true" sz="7070">
                <a:solidFill>
                  <a:srgbClr val="45467E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 SUPPORT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50998" y="4130481"/>
            <a:ext cx="8343886" cy="118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3"/>
              </a:lnSpc>
            </a:pPr>
            <a:r>
              <a:rPr lang="en-US" sz="3395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https://www.youtube.com/watch?v=DPnagU65IzA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58637" y="255642"/>
            <a:ext cx="3834467" cy="3185803"/>
          </a:xfrm>
          <a:custGeom>
            <a:avLst/>
            <a:gdLst/>
            <a:ahLst/>
            <a:cxnLst/>
            <a:rect r="r" b="b" t="t" l="l"/>
            <a:pathLst>
              <a:path h="3185803" w="3834467">
                <a:moveTo>
                  <a:pt x="0" y="0"/>
                </a:moveTo>
                <a:lnTo>
                  <a:pt x="3834467" y="0"/>
                </a:lnTo>
                <a:lnTo>
                  <a:pt x="3834467" y="3185803"/>
                </a:lnTo>
                <a:lnTo>
                  <a:pt x="0" y="3185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26517" y="446067"/>
            <a:ext cx="8550780" cy="140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98"/>
              </a:lnSpc>
              <a:spcBef>
                <a:spcPct val="0"/>
              </a:spcBef>
            </a:pPr>
            <a:r>
              <a:rPr lang="en-US" b="true" sz="7784">
                <a:solidFill>
                  <a:srgbClr val="05066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CONTENT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20794" y="2350339"/>
            <a:ext cx="14264359" cy="6549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Analysi</a:t>
            </a: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s on Age,medical charges &amp; BMI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Gender Analysis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Analysis of Smoking on Costs Dependents Analysis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Dependents vs. Medical Charges Analysis 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Geographical Insights: Regional Variation in Medical Costs &amp; BMI 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Cost Distribution Analysis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BMI Analysis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Advanced Correlation Analysis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Smoking &amp; Regional Impact on Medical Costs</a:t>
            </a:r>
          </a:p>
          <a:p>
            <a:pPr algn="l" marL="649261" indent="-324630" lvl="1">
              <a:lnSpc>
                <a:spcPts val="4210"/>
              </a:lnSpc>
              <a:buFont typeface="Arial"/>
              <a:buChar char="•"/>
            </a:pPr>
            <a:r>
              <a:rPr lang="en-US" sz="3007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Dashboard Overview</a:t>
            </a:r>
          </a:p>
          <a:p>
            <a:pPr algn="l">
              <a:lnSpc>
                <a:spcPts val="569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677201" y="5387271"/>
            <a:ext cx="2215904" cy="4676818"/>
          </a:xfrm>
          <a:custGeom>
            <a:avLst/>
            <a:gdLst/>
            <a:ahLst/>
            <a:cxnLst/>
            <a:rect r="r" b="b" t="t" l="l"/>
            <a:pathLst>
              <a:path h="4676818" w="2215904">
                <a:moveTo>
                  <a:pt x="0" y="0"/>
                </a:moveTo>
                <a:lnTo>
                  <a:pt x="2215903" y="0"/>
                </a:lnTo>
                <a:lnTo>
                  <a:pt x="2215903" y="4676818"/>
                </a:lnTo>
                <a:lnTo>
                  <a:pt x="0" y="467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5625717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8183" y="3411023"/>
            <a:ext cx="1953145" cy="19531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-133350"/>
              <a:ext cx="6604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42144" y="3847914"/>
            <a:ext cx="1362686" cy="1079361"/>
          </a:xfrm>
          <a:custGeom>
            <a:avLst/>
            <a:gdLst/>
            <a:ahLst/>
            <a:cxnLst/>
            <a:rect r="r" b="b" t="t" l="l"/>
            <a:pathLst>
              <a:path h="1079361" w="1362686">
                <a:moveTo>
                  <a:pt x="0" y="0"/>
                </a:moveTo>
                <a:lnTo>
                  <a:pt x="1362687" y="0"/>
                </a:lnTo>
                <a:lnTo>
                  <a:pt x="1362687" y="1079362"/>
                </a:lnTo>
                <a:lnTo>
                  <a:pt x="0" y="1079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58183" y="5602449"/>
            <a:ext cx="1953145" cy="19531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-133350"/>
              <a:ext cx="6604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0876" y="6097278"/>
            <a:ext cx="1185223" cy="963487"/>
          </a:xfrm>
          <a:custGeom>
            <a:avLst/>
            <a:gdLst/>
            <a:ahLst/>
            <a:cxnLst/>
            <a:rect r="r" b="b" t="t" l="l"/>
            <a:pathLst>
              <a:path h="963487" w="1185223">
                <a:moveTo>
                  <a:pt x="0" y="0"/>
                </a:moveTo>
                <a:lnTo>
                  <a:pt x="1185223" y="0"/>
                </a:lnTo>
                <a:lnTo>
                  <a:pt x="1185223" y="963487"/>
                </a:lnTo>
                <a:lnTo>
                  <a:pt x="0" y="96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13196" y="362267"/>
            <a:ext cx="14746104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DATA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6950" y="1848711"/>
            <a:ext cx="14465222" cy="79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Columns</a:t>
            </a: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: List the key columns in the dataset: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Sex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BMI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Children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Smoker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Region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Charges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 </a:t>
            </a: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:  Data cleaning was done handling missing values, data type conversions. no cleaning was needed, that the data was clean and ready for analysis.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  <a:r>
              <a:rPr lang="en-US" sz="2799">
                <a:solidFill>
                  <a:srgbClr val="05066D"/>
                </a:solidFill>
                <a:latin typeface="Montserrat"/>
                <a:ea typeface="Montserrat"/>
                <a:cs typeface="Montserrat"/>
                <a:sym typeface="Montserrat"/>
              </a:rPr>
              <a:t>: Derive insights into medical costs based on demographics and behaviors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4511" y="480273"/>
            <a:ext cx="15864789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b="true" sz="5200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ON AGE,MEDICAL CHARGES &amp; BMI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8530" y="1911985"/>
            <a:ext cx="15063590" cy="681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Analysis on Age,medical charges &amp; BMI</a:t>
            </a:r>
          </a:p>
          <a:p>
            <a:pPr algn="l">
              <a:lnSpc>
                <a:spcPts val="3442"/>
              </a:lnSpc>
            </a:pP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Methodology: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Calculated the average, median, and standard deviation for each variable using Excel's AVERAGE, MEDIAN, and STDEV functions.</a:t>
            </a:r>
          </a:p>
          <a:p>
            <a:pPr algn="l">
              <a:lnSpc>
                <a:spcPts val="3442"/>
              </a:lnSpc>
            </a:pP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 In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igh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Medical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High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verage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nd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arg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spread.</a:t>
            </a: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gh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-skewed due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expensiv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tmen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s.</a:t>
            </a: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BMI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arly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ymme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ric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 d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bution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 variation, ce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nter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 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ound 30.</a:t>
            </a: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Balanced dis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ribu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tion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(m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≈ median).</a:t>
            </a: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spread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values.</a:t>
            </a:r>
          </a:p>
          <a:p>
            <a:pPr algn="l">
              <a:lnSpc>
                <a:spcPts val="3442"/>
              </a:lnSpc>
            </a:pPr>
          </a:p>
          <a:p>
            <a:pPr algn="l" marL="530889" indent="-265445" lvl="1">
              <a:lnSpc>
                <a:spcPts val="3442"/>
              </a:lnSpc>
              <a:buFont typeface="Arial"/>
              <a:buChar char="•"/>
            </a:pP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4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edical c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ost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 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high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variability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mpacti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 healthcare affor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lity.BMI 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nt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tter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s, id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tive m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deling and deeper analy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s.</a:t>
            </a:r>
          </a:p>
          <a:p>
            <a:pPr algn="l">
              <a:lnSpc>
                <a:spcPts val="315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947045" y="-1811176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1719" y="1414993"/>
            <a:ext cx="3834467" cy="3185803"/>
          </a:xfrm>
          <a:custGeom>
            <a:avLst/>
            <a:gdLst/>
            <a:ahLst/>
            <a:cxnLst/>
            <a:rect r="r" b="b" t="t" l="l"/>
            <a:pathLst>
              <a:path h="3185803" w="3834467">
                <a:moveTo>
                  <a:pt x="0" y="0"/>
                </a:moveTo>
                <a:lnTo>
                  <a:pt x="3834467" y="0"/>
                </a:lnTo>
                <a:lnTo>
                  <a:pt x="3834467" y="3185803"/>
                </a:lnTo>
                <a:lnTo>
                  <a:pt x="0" y="3185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39610" y="4687260"/>
            <a:ext cx="6961120" cy="2086270"/>
          </a:xfrm>
          <a:custGeom>
            <a:avLst/>
            <a:gdLst/>
            <a:ahLst/>
            <a:cxnLst/>
            <a:rect r="r" b="b" t="t" l="l"/>
            <a:pathLst>
              <a:path h="2086270" w="6961120">
                <a:moveTo>
                  <a:pt x="0" y="0"/>
                </a:moveTo>
                <a:lnTo>
                  <a:pt x="6961120" y="0"/>
                </a:lnTo>
                <a:lnTo>
                  <a:pt x="6961120" y="2086271"/>
                </a:lnTo>
                <a:lnTo>
                  <a:pt x="0" y="20862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5924" y="286451"/>
            <a:ext cx="973814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b="true" sz="5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GENDER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086123" y="1339191"/>
            <a:ext cx="6173177" cy="4311799"/>
          </a:xfrm>
          <a:custGeom>
            <a:avLst/>
            <a:gdLst/>
            <a:ahLst/>
            <a:cxnLst/>
            <a:rect r="r" b="b" t="t" l="l"/>
            <a:pathLst>
              <a:path h="4311799" w="6173177">
                <a:moveTo>
                  <a:pt x="0" y="0"/>
                </a:moveTo>
                <a:lnTo>
                  <a:pt x="6173177" y="0"/>
                </a:lnTo>
                <a:lnTo>
                  <a:pt x="6173177" y="4311800"/>
                </a:lnTo>
                <a:lnTo>
                  <a:pt x="0" y="431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5399" y="1636578"/>
            <a:ext cx="9796890" cy="8277858"/>
            <a:chOff x="0" y="0"/>
            <a:chExt cx="1352892" cy="11431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2892" cy="1143123"/>
            </a:xfrm>
            <a:custGeom>
              <a:avLst/>
              <a:gdLst/>
              <a:ahLst/>
              <a:cxnLst/>
              <a:rect r="r" b="b" t="t" l="l"/>
              <a:pathLst>
                <a:path h="1143123" w="1352892">
                  <a:moveTo>
                    <a:pt x="13434" y="0"/>
                  </a:moveTo>
                  <a:lnTo>
                    <a:pt x="1339458" y="0"/>
                  </a:lnTo>
                  <a:cubicBezTo>
                    <a:pt x="1346877" y="0"/>
                    <a:pt x="1352892" y="6015"/>
                    <a:pt x="1352892" y="13434"/>
                  </a:cubicBezTo>
                  <a:lnTo>
                    <a:pt x="1352892" y="1129689"/>
                  </a:lnTo>
                  <a:cubicBezTo>
                    <a:pt x="1352892" y="1133252"/>
                    <a:pt x="1351477" y="1136669"/>
                    <a:pt x="1348957" y="1139188"/>
                  </a:cubicBezTo>
                  <a:cubicBezTo>
                    <a:pt x="1346438" y="1141707"/>
                    <a:pt x="1343021" y="1143123"/>
                    <a:pt x="1339458" y="1143123"/>
                  </a:cubicBezTo>
                  <a:lnTo>
                    <a:pt x="13434" y="1143123"/>
                  </a:lnTo>
                  <a:cubicBezTo>
                    <a:pt x="9871" y="1143123"/>
                    <a:pt x="6454" y="1141707"/>
                    <a:pt x="3935" y="1139188"/>
                  </a:cubicBezTo>
                  <a:cubicBezTo>
                    <a:pt x="1415" y="1136669"/>
                    <a:pt x="0" y="1133252"/>
                    <a:pt x="0" y="1129689"/>
                  </a:cubicBezTo>
                  <a:lnTo>
                    <a:pt x="0" y="13434"/>
                  </a:lnTo>
                  <a:cubicBezTo>
                    <a:pt x="0" y="9871"/>
                    <a:pt x="1415" y="6454"/>
                    <a:pt x="3935" y="3935"/>
                  </a:cubicBezTo>
                  <a:cubicBezTo>
                    <a:pt x="6454" y="1415"/>
                    <a:pt x="9871" y="0"/>
                    <a:pt x="13434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352892" cy="1200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22288" y="6268173"/>
            <a:ext cx="8100846" cy="1895152"/>
          </a:xfrm>
          <a:custGeom>
            <a:avLst/>
            <a:gdLst/>
            <a:ahLst/>
            <a:cxnLst/>
            <a:rect r="r" b="b" t="t" l="l"/>
            <a:pathLst>
              <a:path h="1895152" w="8100846">
                <a:moveTo>
                  <a:pt x="0" y="0"/>
                </a:moveTo>
                <a:lnTo>
                  <a:pt x="8100846" y="0"/>
                </a:lnTo>
                <a:lnTo>
                  <a:pt x="8100846" y="1895152"/>
                </a:lnTo>
                <a:lnTo>
                  <a:pt x="0" y="18951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5399" y="1956347"/>
            <a:ext cx="9999816" cy="824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0590" indent="-300295" lvl="1">
              <a:lnSpc>
                <a:spcPts val="3894"/>
              </a:lnSpc>
              <a:buFont typeface="Arial"/>
              <a:buChar char="•"/>
            </a:pPr>
            <a:r>
              <a:rPr lang="en-US" b="true" sz="2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</a:t>
            </a: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Compare the average medical charges and BMI by Gender.</a:t>
            </a:r>
          </a:p>
          <a:p>
            <a:pPr algn="l" marL="600590" indent="-300295" lvl="1">
              <a:lnSpc>
                <a:spcPts val="3894"/>
              </a:lnSpc>
              <a:buFont typeface="Arial"/>
              <a:buChar char="•"/>
            </a:pPr>
            <a:r>
              <a:rPr lang="en-US" b="true" sz="2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Used AVERAGEIF or a Pivot Table to calculate the average medical charges and BMI for each gender.</a:t>
            </a:r>
          </a:p>
          <a:p>
            <a:pPr algn="l" marL="600590" indent="-300295" lvl="1">
              <a:lnSpc>
                <a:spcPts val="3894"/>
              </a:lnSpc>
              <a:buFont typeface="Arial"/>
              <a:buChar char="•"/>
            </a:pPr>
            <a:r>
              <a:rPr lang="en-US" b="true" sz="2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Insights</a:t>
            </a: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Males have higher average medical charges by approximately $1,387.</a:t>
            </a:r>
          </a:p>
          <a:p>
            <a:pPr algn="l" marL="600590" indent="-300295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Average BMI is also higher for males, suggesting a link to health-related costs.</a:t>
            </a:r>
          </a:p>
          <a:p>
            <a:pPr algn="l" marL="600590" indent="-300295" lvl="1">
              <a:lnSpc>
                <a:spcPts val="3894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Both genders fall within the obese range (BMI ≥ 30), indicating potential public health concerns.</a:t>
            </a:r>
          </a:p>
          <a:p>
            <a:pPr algn="l" marL="600590" indent="-300295" lvl="1">
              <a:lnSpc>
                <a:spcPts val="3894"/>
              </a:lnSpc>
              <a:buFont typeface="Arial"/>
              <a:buChar char="•"/>
            </a:pPr>
            <a:r>
              <a:rPr lang="en-US" b="true" sz="2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:Males show slightly higher BMI and healthcare costs, highlighting potential gender differences in health risks and financial burden. Useful for designing gender-specific wellness programs or risk</a:t>
            </a:r>
            <a:r>
              <a:rPr lang="en-US" b="true" sz="2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7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assessments.</a:t>
            </a:r>
          </a:p>
          <a:p>
            <a:pPr algn="l">
              <a:lnSpc>
                <a:spcPts val="38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0496" y="250463"/>
            <a:ext cx="11785817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OF SMOKING ON COSTS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9791" y="1636578"/>
            <a:ext cx="10980941" cy="7719538"/>
            <a:chOff x="0" y="0"/>
            <a:chExt cx="1516402" cy="10660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16402" cy="1066022"/>
            </a:xfrm>
            <a:custGeom>
              <a:avLst/>
              <a:gdLst/>
              <a:ahLst/>
              <a:cxnLst/>
              <a:rect r="r" b="b" t="t" l="l"/>
              <a:pathLst>
                <a:path h="1066022" w="1516402">
                  <a:moveTo>
                    <a:pt x="11986" y="0"/>
                  </a:moveTo>
                  <a:lnTo>
                    <a:pt x="1504417" y="0"/>
                  </a:lnTo>
                  <a:cubicBezTo>
                    <a:pt x="1507596" y="0"/>
                    <a:pt x="1510644" y="1263"/>
                    <a:pt x="1512892" y="3510"/>
                  </a:cubicBezTo>
                  <a:cubicBezTo>
                    <a:pt x="1515140" y="5758"/>
                    <a:pt x="1516402" y="8807"/>
                    <a:pt x="1516402" y="11986"/>
                  </a:cubicBezTo>
                  <a:lnTo>
                    <a:pt x="1516402" y="1054037"/>
                  </a:lnTo>
                  <a:cubicBezTo>
                    <a:pt x="1516402" y="1057215"/>
                    <a:pt x="1515140" y="1060264"/>
                    <a:pt x="1512892" y="1062512"/>
                  </a:cubicBezTo>
                  <a:cubicBezTo>
                    <a:pt x="1510644" y="1064759"/>
                    <a:pt x="1507596" y="1066022"/>
                    <a:pt x="1504417" y="1066022"/>
                  </a:cubicBezTo>
                  <a:lnTo>
                    <a:pt x="11986" y="1066022"/>
                  </a:lnTo>
                  <a:cubicBezTo>
                    <a:pt x="8807" y="1066022"/>
                    <a:pt x="5758" y="1064759"/>
                    <a:pt x="3510" y="1062512"/>
                  </a:cubicBezTo>
                  <a:cubicBezTo>
                    <a:pt x="1263" y="1060264"/>
                    <a:pt x="0" y="1057215"/>
                    <a:pt x="0" y="1054037"/>
                  </a:cubicBezTo>
                  <a:lnTo>
                    <a:pt x="0" y="11986"/>
                  </a:lnTo>
                  <a:cubicBezTo>
                    <a:pt x="0" y="8807"/>
                    <a:pt x="1263" y="5758"/>
                    <a:pt x="3510" y="3510"/>
                  </a:cubicBezTo>
                  <a:cubicBezTo>
                    <a:pt x="5758" y="1263"/>
                    <a:pt x="8807" y="0"/>
                    <a:pt x="11986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516402" cy="1123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2596" y="5423481"/>
            <a:ext cx="6448089" cy="1909023"/>
          </a:xfrm>
          <a:custGeom>
            <a:avLst/>
            <a:gdLst/>
            <a:ahLst/>
            <a:cxnLst/>
            <a:rect r="r" b="b" t="t" l="l"/>
            <a:pathLst>
              <a:path h="1909023" w="6448089">
                <a:moveTo>
                  <a:pt x="0" y="0"/>
                </a:moveTo>
                <a:lnTo>
                  <a:pt x="6448089" y="0"/>
                </a:lnTo>
                <a:lnTo>
                  <a:pt x="6448089" y="1909024"/>
                </a:lnTo>
                <a:lnTo>
                  <a:pt x="0" y="190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36" r="0" b="-533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44460" y="1636578"/>
            <a:ext cx="6264361" cy="3506922"/>
          </a:xfrm>
          <a:custGeom>
            <a:avLst/>
            <a:gdLst/>
            <a:ahLst/>
            <a:cxnLst/>
            <a:rect r="r" b="b" t="t" l="l"/>
            <a:pathLst>
              <a:path h="3506922" w="6264361">
                <a:moveTo>
                  <a:pt x="0" y="0"/>
                </a:moveTo>
                <a:lnTo>
                  <a:pt x="6264361" y="0"/>
                </a:lnTo>
                <a:lnTo>
                  <a:pt x="6264361" y="3506922"/>
                </a:lnTo>
                <a:lnTo>
                  <a:pt x="0" y="3506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759" r="0" b="-375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2700" y="1838169"/>
            <a:ext cx="10188032" cy="712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197" indent="-290599" lvl="1">
              <a:lnSpc>
                <a:spcPts val="3768"/>
              </a:lnSpc>
              <a:buFont typeface="Arial"/>
              <a:buChar char="•"/>
            </a:pPr>
            <a:r>
              <a:rPr lang="en-US" b="true" sz="269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</a:t>
            </a: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"How does smoking status affect medical costs?"</a:t>
            </a:r>
          </a:p>
          <a:p>
            <a:pPr algn="l">
              <a:lnSpc>
                <a:spcPts val="3768"/>
              </a:lnSpc>
            </a:pPr>
          </a:p>
          <a:p>
            <a:pPr algn="l" marL="581197" indent="-290599" lvl="1">
              <a:lnSpc>
                <a:spcPts val="3768"/>
              </a:lnSpc>
              <a:buFont typeface="Arial"/>
              <a:buChar char="•"/>
            </a:pPr>
            <a:r>
              <a:rPr lang="en-US" b="true" sz="269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Used AVERAGEIFS or a Pivot Table to calculate the average medical charges for smokers and non-smokers</a:t>
            </a: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581197" indent="-290599" lvl="1">
              <a:lnSpc>
                <a:spcPts val="3768"/>
              </a:lnSpc>
              <a:buFont typeface="Arial"/>
              <a:buChar char="•"/>
            </a:pPr>
            <a:r>
              <a:rPr lang="en-US" b="true" sz="269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Smokers pay 4x more in medical costs than non-smokers.</a:t>
            </a:r>
          </a:p>
          <a:p>
            <a:pPr algn="l" marL="581197" indent="-290599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Indicates a higher burden of disease and medical intervention.</a:t>
            </a:r>
          </a:p>
          <a:p>
            <a:pPr algn="l" marL="581197" indent="-290599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Smoking-related costs place pressure on the healthcare system.</a:t>
            </a:r>
          </a:p>
          <a:p>
            <a:pPr algn="l" marL="581197" indent="-290599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Emphasizes need for preventive health measures and cessation programs.</a:t>
            </a:r>
          </a:p>
          <a:p>
            <a:pPr algn="l">
              <a:lnSpc>
                <a:spcPts val="376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9340" y="305501"/>
            <a:ext cx="16906627" cy="91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4"/>
              </a:lnSpc>
              <a:spcBef>
                <a:spcPct val="0"/>
              </a:spcBef>
            </a:pPr>
            <a:r>
              <a:rPr lang="en-US" b="true" sz="50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DEPENDENTS VS. MEDICAL CHARGES ANALYSIS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9791" y="1636578"/>
            <a:ext cx="9955010" cy="8133948"/>
            <a:chOff x="0" y="0"/>
            <a:chExt cx="1374728" cy="11232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4728" cy="1123250"/>
            </a:xfrm>
            <a:custGeom>
              <a:avLst/>
              <a:gdLst/>
              <a:ahLst/>
              <a:cxnLst/>
              <a:rect r="r" b="b" t="t" l="l"/>
              <a:pathLst>
                <a:path h="1123250" w="1374728">
                  <a:moveTo>
                    <a:pt x="13221" y="0"/>
                  </a:moveTo>
                  <a:lnTo>
                    <a:pt x="1361507" y="0"/>
                  </a:lnTo>
                  <a:cubicBezTo>
                    <a:pt x="1365013" y="0"/>
                    <a:pt x="1368376" y="1393"/>
                    <a:pt x="1370855" y="3872"/>
                  </a:cubicBezTo>
                  <a:cubicBezTo>
                    <a:pt x="1373335" y="6352"/>
                    <a:pt x="1374728" y="9714"/>
                    <a:pt x="1374728" y="13221"/>
                  </a:cubicBezTo>
                  <a:lnTo>
                    <a:pt x="1374728" y="1110029"/>
                  </a:lnTo>
                  <a:cubicBezTo>
                    <a:pt x="1374728" y="1113535"/>
                    <a:pt x="1373335" y="1116898"/>
                    <a:pt x="1370855" y="1119378"/>
                  </a:cubicBezTo>
                  <a:cubicBezTo>
                    <a:pt x="1368376" y="1121857"/>
                    <a:pt x="1365013" y="1123250"/>
                    <a:pt x="1361507" y="1123250"/>
                  </a:cubicBezTo>
                  <a:lnTo>
                    <a:pt x="13221" y="1123250"/>
                  </a:lnTo>
                  <a:cubicBezTo>
                    <a:pt x="9714" y="1123250"/>
                    <a:pt x="6352" y="1121857"/>
                    <a:pt x="3872" y="1119378"/>
                  </a:cubicBezTo>
                  <a:cubicBezTo>
                    <a:pt x="1393" y="1116898"/>
                    <a:pt x="0" y="1113535"/>
                    <a:pt x="0" y="1110029"/>
                  </a:cubicBezTo>
                  <a:lnTo>
                    <a:pt x="0" y="13221"/>
                  </a:lnTo>
                  <a:cubicBezTo>
                    <a:pt x="0" y="9714"/>
                    <a:pt x="1393" y="6352"/>
                    <a:pt x="3872" y="3872"/>
                  </a:cubicBezTo>
                  <a:cubicBezTo>
                    <a:pt x="6352" y="1393"/>
                    <a:pt x="9714" y="0"/>
                    <a:pt x="13221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74728" cy="118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44205" y="2455755"/>
            <a:ext cx="6217377" cy="4002969"/>
          </a:xfrm>
          <a:custGeom>
            <a:avLst/>
            <a:gdLst/>
            <a:ahLst/>
            <a:cxnLst/>
            <a:rect r="r" b="b" t="t" l="l"/>
            <a:pathLst>
              <a:path h="4002969" w="6217377">
                <a:moveTo>
                  <a:pt x="0" y="0"/>
                </a:moveTo>
                <a:lnTo>
                  <a:pt x="6217377" y="0"/>
                </a:lnTo>
                <a:lnTo>
                  <a:pt x="6217377" y="4002969"/>
                </a:lnTo>
                <a:lnTo>
                  <a:pt x="0" y="4002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882875"/>
            <a:ext cx="9506101" cy="804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b="true" sz="25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</a:t>
            </a: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Relationship between the number of dependents (children) and medical charges.</a:t>
            </a:r>
          </a:p>
          <a:p>
            <a:pPr algn="l">
              <a:lnSpc>
                <a:spcPts val="3547"/>
              </a:lnSpc>
            </a:pP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b="true" sz="25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Calculated the correlation coefficient using CORREL.</a:t>
            </a: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Correlation Coefficient: </a:t>
            </a:r>
            <a:r>
              <a:rPr lang="en-US" b="true" sz="25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0.067998227</a:t>
            </a: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</a:p>
          <a:p>
            <a:pPr algn="l">
              <a:lnSpc>
                <a:spcPts val="3547"/>
              </a:lnSpc>
            </a:pP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5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Insights</a:t>
            </a: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Indicates a weak positive correlation.</a:t>
            </a: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Slight upward trend in charges as number of children increases.</a:t>
            </a: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scatter plot shows no strong linear pattern.</a:t>
            </a:r>
          </a:p>
          <a:p>
            <a:pPr algn="l">
              <a:lnSpc>
                <a:spcPts val="3547"/>
              </a:lnSpc>
            </a:pP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5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The number of dependents has a limited impact on medical costs.</a:t>
            </a:r>
          </a:p>
          <a:p>
            <a:pPr algn="l" marL="547149" indent="-273575" lvl="1">
              <a:lnSpc>
                <a:spcPts val="3547"/>
              </a:lnSpc>
              <a:buFont typeface="Arial"/>
              <a:buChar char="•"/>
            </a:pPr>
            <a:r>
              <a:rPr lang="en-US" sz="25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Other variables like age, BMI, or smoking status are more influential in driving medical expenses..</a:t>
            </a:r>
          </a:p>
          <a:p>
            <a:pPr algn="l">
              <a:lnSpc>
                <a:spcPts val="354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7044" y="96213"/>
            <a:ext cx="14598400" cy="137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5"/>
              </a:lnSpc>
              <a:spcBef>
                <a:spcPct val="0"/>
              </a:spcBef>
            </a:pPr>
            <a:r>
              <a:rPr lang="en-US" b="true" sz="3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GEOGRAPHICAL INSIGHTS: REGIONAL VARIATION IN MEDICAL COSTS &amp; BMI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9791" y="1636578"/>
            <a:ext cx="9743665" cy="8332367"/>
            <a:chOff x="0" y="0"/>
            <a:chExt cx="1345542" cy="11506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5542" cy="1150650"/>
            </a:xfrm>
            <a:custGeom>
              <a:avLst/>
              <a:gdLst/>
              <a:ahLst/>
              <a:cxnLst/>
              <a:rect r="r" b="b" t="t" l="l"/>
              <a:pathLst>
                <a:path h="1150650" w="1345542">
                  <a:moveTo>
                    <a:pt x="13508" y="0"/>
                  </a:moveTo>
                  <a:lnTo>
                    <a:pt x="1332035" y="0"/>
                  </a:lnTo>
                  <a:cubicBezTo>
                    <a:pt x="1335617" y="0"/>
                    <a:pt x="1339053" y="1423"/>
                    <a:pt x="1341586" y="3956"/>
                  </a:cubicBezTo>
                  <a:cubicBezTo>
                    <a:pt x="1344119" y="6489"/>
                    <a:pt x="1345542" y="9925"/>
                    <a:pt x="1345542" y="13508"/>
                  </a:cubicBezTo>
                  <a:lnTo>
                    <a:pt x="1345542" y="1137143"/>
                  </a:lnTo>
                  <a:cubicBezTo>
                    <a:pt x="1345542" y="1140725"/>
                    <a:pt x="1344119" y="1144161"/>
                    <a:pt x="1341586" y="1146694"/>
                  </a:cubicBezTo>
                  <a:cubicBezTo>
                    <a:pt x="1339053" y="1149227"/>
                    <a:pt x="1335617" y="1150650"/>
                    <a:pt x="1332035" y="1150650"/>
                  </a:cubicBezTo>
                  <a:lnTo>
                    <a:pt x="13508" y="1150650"/>
                  </a:lnTo>
                  <a:cubicBezTo>
                    <a:pt x="9925" y="1150650"/>
                    <a:pt x="6489" y="1149227"/>
                    <a:pt x="3956" y="1146694"/>
                  </a:cubicBezTo>
                  <a:cubicBezTo>
                    <a:pt x="1423" y="1144161"/>
                    <a:pt x="0" y="1140725"/>
                    <a:pt x="0" y="1137143"/>
                  </a:cubicBezTo>
                  <a:lnTo>
                    <a:pt x="0" y="13508"/>
                  </a:lnTo>
                  <a:cubicBezTo>
                    <a:pt x="0" y="9925"/>
                    <a:pt x="1423" y="6489"/>
                    <a:pt x="3956" y="3956"/>
                  </a:cubicBezTo>
                  <a:cubicBezTo>
                    <a:pt x="6489" y="1423"/>
                    <a:pt x="9925" y="0"/>
                    <a:pt x="13508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45542" cy="1207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60021" y="1636578"/>
            <a:ext cx="7398693" cy="4730044"/>
          </a:xfrm>
          <a:custGeom>
            <a:avLst/>
            <a:gdLst/>
            <a:ahLst/>
            <a:cxnLst/>
            <a:rect r="r" b="b" t="t" l="l"/>
            <a:pathLst>
              <a:path h="4730044" w="7398693">
                <a:moveTo>
                  <a:pt x="0" y="0"/>
                </a:moveTo>
                <a:lnTo>
                  <a:pt x="7398693" y="0"/>
                </a:lnTo>
                <a:lnTo>
                  <a:pt x="7398693" y="4730045"/>
                </a:lnTo>
                <a:lnTo>
                  <a:pt x="0" y="4730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7" t="0" r="-1087" b="-440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60021" y="6723390"/>
            <a:ext cx="7566959" cy="2204137"/>
          </a:xfrm>
          <a:custGeom>
            <a:avLst/>
            <a:gdLst/>
            <a:ahLst/>
            <a:cxnLst/>
            <a:rect r="r" b="b" t="t" l="l"/>
            <a:pathLst>
              <a:path h="2204137" w="7566959">
                <a:moveTo>
                  <a:pt x="0" y="0"/>
                </a:moveTo>
                <a:lnTo>
                  <a:pt x="7566959" y="0"/>
                </a:lnTo>
                <a:lnTo>
                  <a:pt x="7566959" y="2204137"/>
                </a:lnTo>
                <a:lnTo>
                  <a:pt x="0" y="2204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791" y="1724289"/>
            <a:ext cx="9293282" cy="723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666" indent="-298833" lvl="1">
              <a:lnSpc>
                <a:spcPts val="3875"/>
              </a:lnSpc>
              <a:buFont typeface="Arial"/>
              <a:buChar char="•"/>
            </a:pPr>
            <a:r>
              <a:rPr lang="en-US" b="true" sz="276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Used a Pivot Table to calculate the average medical charges and BMI for each region.</a:t>
            </a:r>
          </a:p>
          <a:p>
            <a:pPr algn="l" marL="597666" indent="-298833" lvl="1">
              <a:lnSpc>
                <a:spcPts val="3875"/>
              </a:lnSpc>
              <a:buFont typeface="Arial"/>
              <a:buChar char="•"/>
            </a:pP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Bar chart confirms that the Southeast leads in both cost and BMI.</a:t>
            </a:r>
          </a:p>
          <a:p>
            <a:pPr algn="l" marL="597666" indent="-298833" lvl="1">
              <a:lnSpc>
                <a:spcPts val="3875"/>
              </a:lnSpc>
              <a:buFont typeface="Arial"/>
              <a:buChar char="•"/>
            </a:pPr>
            <a:r>
              <a:rPr lang="en-US" b="true" sz="276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Insights</a:t>
            </a: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:The Southeast region has the highest average in both medical charges and BMI.</a:t>
            </a:r>
          </a:p>
          <a:p>
            <a:pPr algn="l" marL="597666" indent="-298833" lvl="1">
              <a:lnSpc>
                <a:spcPts val="3875"/>
              </a:lnSpc>
              <a:buFont typeface="Arial"/>
              <a:buChar char="•"/>
            </a:pP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Other regions show lower BMI and costs, particularly the Northwest and Northeast.</a:t>
            </a:r>
          </a:p>
          <a:p>
            <a:pPr algn="l" marL="597666" indent="-298833" lvl="1">
              <a:lnSpc>
                <a:spcPts val="3875"/>
              </a:lnSpc>
              <a:buFont typeface="Arial"/>
              <a:buChar char="•"/>
            </a:pP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76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There are clear regional disparities in health metrics.</a:t>
            </a:r>
          </a:p>
          <a:p>
            <a:pPr algn="l" marL="597666" indent="-298833" lvl="1">
              <a:lnSpc>
                <a:spcPts val="3875"/>
              </a:lnSpc>
              <a:buFont typeface="Arial"/>
              <a:buChar char="•"/>
            </a:pPr>
            <a:r>
              <a:rPr lang="en-US" sz="27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Southeast’s higher BMI and costs highlight the need for targeted health interventions and policy attention in that region.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9340" y="315026"/>
            <a:ext cx="16059960" cy="86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4"/>
              </a:lnSpc>
              <a:spcBef>
                <a:spcPct val="0"/>
              </a:spcBef>
            </a:pPr>
            <a:r>
              <a:rPr lang="en-US" b="true" sz="4803">
                <a:solidFill>
                  <a:srgbClr val="05066D"/>
                </a:solidFill>
                <a:latin typeface="Poppins Bold"/>
                <a:ea typeface="Poppins Bold"/>
                <a:cs typeface="Poppins Bold"/>
                <a:sym typeface="Poppins Bold"/>
              </a:rPr>
              <a:t>COST DISTRIBUTION ANALYSIS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9791" y="1631664"/>
            <a:ext cx="10110760" cy="8458393"/>
            <a:chOff x="0" y="0"/>
            <a:chExt cx="1396236" cy="11680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6236" cy="1168054"/>
            </a:xfrm>
            <a:custGeom>
              <a:avLst/>
              <a:gdLst/>
              <a:ahLst/>
              <a:cxnLst/>
              <a:rect r="r" b="b" t="t" l="l"/>
              <a:pathLst>
                <a:path h="1168054" w="1396236">
                  <a:moveTo>
                    <a:pt x="13017" y="0"/>
                  </a:moveTo>
                  <a:lnTo>
                    <a:pt x="1383219" y="0"/>
                  </a:lnTo>
                  <a:cubicBezTo>
                    <a:pt x="1390408" y="0"/>
                    <a:pt x="1396236" y="5828"/>
                    <a:pt x="1396236" y="13017"/>
                  </a:cubicBezTo>
                  <a:lnTo>
                    <a:pt x="1396236" y="1155037"/>
                  </a:lnTo>
                  <a:cubicBezTo>
                    <a:pt x="1396236" y="1162226"/>
                    <a:pt x="1390408" y="1168054"/>
                    <a:pt x="1383219" y="1168054"/>
                  </a:cubicBezTo>
                  <a:lnTo>
                    <a:pt x="13017" y="1168054"/>
                  </a:lnTo>
                  <a:cubicBezTo>
                    <a:pt x="5828" y="1168054"/>
                    <a:pt x="0" y="1162226"/>
                    <a:pt x="0" y="1155037"/>
                  </a:cubicBezTo>
                  <a:lnTo>
                    <a:pt x="0" y="13017"/>
                  </a:lnTo>
                  <a:cubicBezTo>
                    <a:pt x="0" y="5828"/>
                    <a:pt x="5828" y="0"/>
                    <a:pt x="13017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96236" cy="1225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1704061">
            <a:off x="14763726" y="5190383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8" y="7541571"/>
                </a:moveTo>
                <a:lnTo>
                  <a:pt x="0" y="7541571"/>
                </a:lnTo>
                <a:lnTo>
                  <a:pt x="0" y="0"/>
                </a:lnTo>
                <a:lnTo>
                  <a:pt x="4991148" y="0"/>
                </a:lnTo>
                <a:lnTo>
                  <a:pt x="4991148" y="7541571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55222" y="2476280"/>
            <a:ext cx="7270849" cy="4726052"/>
          </a:xfrm>
          <a:custGeom>
            <a:avLst/>
            <a:gdLst/>
            <a:ahLst/>
            <a:cxnLst/>
            <a:rect r="r" b="b" t="t" l="l"/>
            <a:pathLst>
              <a:path h="4726052" w="7270849">
                <a:moveTo>
                  <a:pt x="0" y="0"/>
                </a:moveTo>
                <a:lnTo>
                  <a:pt x="7270849" y="0"/>
                </a:lnTo>
                <a:lnTo>
                  <a:pt x="7270849" y="4726052"/>
                </a:lnTo>
                <a:lnTo>
                  <a:pt x="0" y="472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9791" y="1798242"/>
            <a:ext cx="10110760" cy="745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b="true" sz="26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Created a histogram using the Data Analysis Toolpak or the FREQUENCY function.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b="true" sz="26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</a:t>
            </a: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The histogram shows a right-skewed distribution.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mos</a:t>
            </a: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 frequent medical cost bracket is $250–$275.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b="true" sz="26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Insights</a:t>
            </a: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Majority of patients have medical charges on the lower end of the scale.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few patients fall into extremely high-cost brackets, causing a long right tail.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indicates the presence of outliers that may heavily influence the overall average.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6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Medical charges are not normally distributed.</a:t>
            </a:r>
          </a:p>
          <a:p>
            <a:pPr algn="l" marL="576312" indent="-288156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patients incur lower costs, but high-cost outliers significantly skew the data.</a:t>
            </a:r>
          </a:p>
          <a:p>
            <a:pPr algn="l">
              <a:lnSpc>
                <a:spcPts val="373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DAGp8u6mJfE</dc:identifier>
  <dcterms:modified xsi:type="dcterms:W3CDTF">2011-08-01T06:04:30Z</dcterms:modified>
  <cp:revision>1</cp:revision>
  <dc:title>About Us</dc:title>
</cp:coreProperties>
</file>