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mo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 Medium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29106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5840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70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5694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48615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80191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9216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38240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24095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3217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2142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2438"/>
            </a:solidFill>
          </p:spPr>
        </p:sp>
      </p:grpSp>
      <p:sp>
        <p:nvSpPr>
          <p:cNvPr id="6" name="Freeform 6" descr="preencoded.png">
            <a:hlinkClick r:id="rId3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936575" y="2233761"/>
            <a:ext cx="9556849" cy="2675781"/>
            <a:chOff x="0" y="0"/>
            <a:chExt cx="12742465" cy="356770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42465" cy="3567708"/>
            </a:xfrm>
            <a:custGeom>
              <a:avLst/>
              <a:gdLst/>
              <a:ahLst/>
              <a:cxnLst/>
              <a:rect l="l" t="t" r="r" b="b"/>
              <a:pathLst>
                <a:path w="12742465" h="3567708">
                  <a:moveTo>
                    <a:pt x="0" y="0"/>
                  </a:moveTo>
                  <a:lnTo>
                    <a:pt x="12742465" y="0"/>
                  </a:lnTo>
                  <a:lnTo>
                    <a:pt x="12742465" y="3567708"/>
                  </a:lnTo>
                  <a:lnTo>
                    <a:pt x="0" y="3567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742465" cy="363438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000"/>
                </a:lnSpc>
              </a:pPr>
              <a:r>
                <a:rPr lang="en-US" sz="5562" b="1">
                  <a:solidFill>
                    <a:srgbClr val="FFB39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Introduction to Generalized Linear Models (GLMs)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6575" y="5310931"/>
            <a:ext cx="9556849" cy="856060"/>
            <a:chOff x="0" y="0"/>
            <a:chExt cx="12742465" cy="114141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742465" cy="1141413"/>
            </a:xfrm>
            <a:custGeom>
              <a:avLst/>
              <a:gdLst/>
              <a:ahLst/>
              <a:cxnLst/>
              <a:rect l="l" t="t" r="r" b="b"/>
              <a:pathLst>
                <a:path w="12742465" h="1141413">
                  <a:moveTo>
                    <a:pt x="0" y="0"/>
                  </a:moveTo>
                  <a:lnTo>
                    <a:pt x="12742465" y="0"/>
                  </a:lnTo>
                  <a:lnTo>
                    <a:pt x="12742465" y="1141413"/>
                  </a:lnTo>
                  <a:lnTo>
                    <a:pt x="0" y="11414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12742465" cy="12271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GLMs model data beyond normal distributions. They extend linear regression for diverse responses.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36575" y="6468070"/>
            <a:ext cx="9556849" cy="856060"/>
            <a:chOff x="0" y="0"/>
            <a:chExt cx="12742465" cy="114141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742465" cy="1141413"/>
            </a:xfrm>
            <a:custGeom>
              <a:avLst/>
              <a:gdLst/>
              <a:ahLst/>
              <a:cxnLst/>
              <a:rect l="l" t="t" r="r" b="b"/>
              <a:pathLst>
                <a:path w="12742465" h="1141413">
                  <a:moveTo>
                    <a:pt x="0" y="0"/>
                  </a:moveTo>
                  <a:lnTo>
                    <a:pt x="12742465" y="0"/>
                  </a:lnTo>
                  <a:lnTo>
                    <a:pt x="12742465" y="1141413"/>
                  </a:lnTo>
                  <a:lnTo>
                    <a:pt x="0" y="11414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12742465" cy="12271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Key parts: random component, systematic component, and link function.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36575" y="7625209"/>
            <a:ext cx="9556849" cy="428030"/>
            <a:chOff x="0" y="0"/>
            <a:chExt cx="12742465" cy="57070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742465" cy="570707"/>
            </a:xfrm>
            <a:custGeom>
              <a:avLst/>
              <a:gdLst/>
              <a:ahLst/>
              <a:cxnLst/>
              <a:rect l="l" t="t" r="r" b="b"/>
              <a:pathLst>
                <a:path w="12742465" h="570707">
                  <a:moveTo>
                    <a:pt x="0" y="0"/>
                  </a:moveTo>
                  <a:lnTo>
                    <a:pt x="12742465" y="0"/>
                  </a:lnTo>
                  <a:lnTo>
                    <a:pt x="12742465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12742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Used for counts, binary outcomes, and skewed data.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2142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243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36575" y="743397"/>
            <a:ext cx="13900845" cy="1452266"/>
            <a:chOff x="0" y="-747118"/>
            <a:chExt cx="18534460" cy="19363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534459" cy="1189237"/>
            </a:xfrm>
            <a:custGeom>
              <a:avLst/>
              <a:gdLst/>
              <a:ahLst/>
              <a:cxnLst/>
              <a:rect l="l" t="t" r="r" b="b"/>
              <a:pathLst>
                <a:path w="18534459" h="1189237">
                  <a:moveTo>
                    <a:pt x="0" y="0"/>
                  </a:moveTo>
                  <a:lnTo>
                    <a:pt x="18534459" y="0"/>
                  </a:lnTo>
                  <a:lnTo>
                    <a:pt x="18534459" y="1189237"/>
                  </a:lnTo>
                  <a:lnTo>
                    <a:pt x="0" y="11892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47118"/>
              <a:ext cx="18534460" cy="193635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000"/>
                </a:lnSpc>
              </a:pPr>
              <a:r>
                <a:rPr lang="en-US" sz="5562" b="1" dirty="0">
                  <a:solidFill>
                    <a:srgbClr val="FFB39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Conclusion: GLMs for Diverse Data Types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6575" y="2730848"/>
            <a:ext cx="16414849" cy="428030"/>
            <a:chOff x="0" y="0"/>
            <a:chExt cx="21886465" cy="57070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886466" cy="570707"/>
            </a:xfrm>
            <a:custGeom>
              <a:avLst/>
              <a:gdLst/>
              <a:ahLst/>
              <a:cxnLst/>
              <a:rect l="l" t="t" r="r" b="b"/>
              <a:pathLst>
                <a:path w="21886466" h="570707">
                  <a:moveTo>
                    <a:pt x="0" y="0"/>
                  </a:moveTo>
                  <a:lnTo>
                    <a:pt x="21886466" y="0"/>
                  </a:lnTo>
                  <a:lnTo>
                    <a:pt x="21886466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21886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GLMs provide a flexible way to model many data distributions.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6575" y="3459956"/>
            <a:ext cx="16414849" cy="428030"/>
            <a:chOff x="0" y="0"/>
            <a:chExt cx="21886465" cy="5707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886466" cy="570707"/>
            </a:xfrm>
            <a:custGeom>
              <a:avLst/>
              <a:gdLst/>
              <a:ahLst/>
              <a:cxnLst/>
              <a:rect l="l" t="t" r="r" b="b"/>
              <a:pathLst>
                <a:path w="21886466" h="570707">
                  <a:moveTo>
                    <a:pt x="0" y="0"/>
                  </a:moveTo>
                  <a:lnTo>
                    <a:pt x="21886466" y="0"/>
                  </a:lnTo>
                  <a:lnTo>
                    <a:pt x="21886466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21886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Count data fit Poisson or negative binomial models well.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36575" y="4189065"/>
            <a:ext cx="16414849" cy="428030"/>
            <a:chOff x="0" y="0"/>
            <a:chExt cx="21886465" cy="57070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1886466" cy="570707"/>
            </a:xfrm>
            <a:custGeom>
              <a:avLst/>
              <a:gdLst/>
              <a:ahLst/>
              <a:cxnLst/>
              <a:rect l="l" t="t" r="r" b="b"/>
              <a:pathLst>
                <a:path w="21886466" h="570707">
                  <a:moveTo>
                    <a:pt x="0" y="0"/>
                  </a:moveTo>
                  <a:lnTo>
                    <a:pt x="21886466" y="0"/>
                  </a:lnTo>
                  <a:lnTo>
                    <a:pt x="21886466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85725"/>
              <a:ext cx="21886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Logistic regression accurately models binary outcomes.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36575" y="4918174"/>
            <a:ext cx="16414849" cy="428030"/>
            <a:chOff x="0" y="0"/>
            <a:chExt cx="21886465" cy="57070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1886466" cy="570707"/>
            </a:xfrm>
            <a:custGeom>
              <a:avLst/>
              <a:gdLst/>
              <a:ahLst/>
              <a:cxnLst/>
              <a:rect l="l" t="t" r="r" b="b"/>
              <a:pathLst>
                <a:path w="21886466" h="570707">
                  <a:moveTo>
                    <a:pt x="0" y="0"/>
                  </a:moveTo>
                  <a:lnTo>
                    <a:pt x="21886466" y="0"/>
                  </a:lnTo>
                  <a:lnTo>
                    <a:pt x="21886466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85725"/>
              <a:ext cx="21886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Addressing overdispersion is crucial for valid results.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36575" y="6851600"/>
            <a:ext cx="3802559" cy="267592"/>
            <a:chOff x="0" y="0"/>
            <a:chExt cx="5070078" cy="3567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069967" cy="356743"/>
            </a:xfrm>
            <a:custGeom>
              <a:avLst/>
              <a:gdLst/>
              <a:ahLst/>
              <a:cxnLst/>
              <a:rect l="l" t="t" r="r" b="b"/>
              <a:pathLst>
                <a:path w="5069967" h="356743">
                  <a:moveTo>
                    <a:pt x="0" y="53467"/>
                  </a:moveTo>
                  <a:cubicBezTo>
                    <a:pt x="0" y="24003"/>
                    <a:pt x="24003" y="0"/>
                    <a:pt x="53467" y="0"/>
                  </a:cubicBezTo>
                  <a:lnTo>
                    <a:pt x="5016500" y="0"/>
                  </a:lnTo>
                  <a:cubicBezTo>
                    <a:pt x="5046091" y="0"/>
                    <a:pt x="5069967" y="24003"/>
                    <a:pt x="5069967" y="53467"/>
                  </a:cubicBezTo>
                  <a:lnTo>
                    <a:pt x="5069967" y="303276"/>
                  </a:lnTo>
                  <a:cubicBezTo>
                    <a:pt x="5069967" y="332867"/>
                    <a:pt x="5045964" y="356743"/>
                    <a:pt x="5016500" y="356743"/>
                  </a:cubicBezTo>
                  <a:lnTo>
                    <a:pt x="53467" y="356743"/>
                  </a:lnTo>
                  <a:cubicBezTo>
                    <a:pt x="24003" y="356743"/>
                    <a:pt x="0" y="332867"/>
                    <a:pt x="0" y="303276"/>
                  </a:cubicBezTo>
                  <a:close/>
                </a:path>
              </a:pathLst>
            </a:custGeom>
            <a:solidFill>
              <a:srgbClr val="4D1529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936575" y="7520582"/>
            <a:ext cx="3568304" cy="446038"/>
            <a:chOff x="0" y="0"/>
            <a:chExt cx="4757738" cy="59471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757738" cy="594717"/>
            </a:xfrm>
            <a:custGeom>
              <a:avLst/>
              <a:gdLst/>
              <a:ahLst/>
              <a:cxnLst/>
              <a:rect l="l" t="t" r="r" b="b"/>
              <a:pathLst>
                <a:path w="4757738" h="594717">
                  <a:moveTo>
                    <a:pt x="0" y="0"/>
                  </a:moveTo>
                  <a:lnTo>
                    <a:pt x="4757738" y="0"/>
                  </a:lnTo>
                  <a:lnTo>
                    <a:pt x="4757738" y="594717"/>
                  </a:lnTo>
                  <a:lnTo>
                    <a:pt x="0" y="5947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4757738" cy="64234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F4CAB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Understand Data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36575" y="8127058"/>
            <a:ext cx="3802559" cy="856060"/>
            <a:chOff x="0" y="0"/>
            <a:chExt cx="5070078" cy="114141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070079" cy="1141413"/>
            </a:xfrm>
            <a:custGeom>
              <a:avLst/>
              <a:gdLst/>
              <a:ahLst/>
              <a:cxnLst/>
              <a:rect l="l" t="t" r="r" b="b"/>
              <a:pathLst>
                <a:path w="5070079" h="1141413">
                  <a:moveTo>
                    <a:pt x="0" y="0"/>
                  </a:moveTo>
                  <a:lnTo>
                    <a:pt x="5070079" y="0"/>
                  </a:lnTo>
                  <a:lnTo>
                    <a:pt x="5070079" y="1141413"/>
                  </a:lnTo>
                  <a:lnTo>
                    <a:pt x="0" y="11414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85725"/>
              <a:ext cx="5070078" cy="12271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Identify distribution and response type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5140524" y="6450062"/>
            <a:ext cx="3802707" cy="267592"/>
            <a:chOff x="0" y="0"/>
            <a:chExt cx="5070277" cy="35679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070221" cy="356743"/>
            </a:xfrm>
            <a:custGeom>
              <a:avLst/>
              <a:gdLst/>
              <a:ahLst/>
              <a:cxnLst/>
              <a:rect l="l" t="t" r="r" b="b"/>
              <a:pathLst>
                <a:path w="5070221" h="356743">
                  <a:moveTo>
                    <a:pt x="0" y="53467"/>
                  </a:moveTo>
                  <a:cubicBezTo>
                    <a:pt x="0" y="24003"/>
                    <a:pt x="24003" y="0"/>
                    <a:pt x="53467" y="0"/>
                  </a:cubicBezTo>
                  <a:lnTo>
                    <a:pt x="5016754" y="0"/>
                  </a:lnTo>
                  <a:cubicBezTo>
                    <a:pt x="5046345" y="0"/>
                    <a:pt x="5070221" y="24003"/>
                    <a:pt x="5070221" y="53467"/>
                  </a:cubicBezTo>
                  <a:lnTo>
                    <a:pt x="5070221" y="303276"/>
                  </a:lnTo>
                  <a:cubicBezTo>
                    <a:pt x="5070221" y="332867"/>
                    <a:pt x="5046218" y="356743"/>
                    <a:pt x="5016754" y="356743"/>
                  </a:cubicBezTo>
                  <a:lnTo>
                    <a:pt x="53467" y="356743"/>
                  </a:lnTo>
                  <a:cubicBezTo>
                    <a:pt x="24003" y="356743"/>
                    <a:pt x="0" y="332867"/>
                    <a:pt x="0" y="303276"/>
                  </a:cubicBezTo>
                  <a:close/>
                </a:path>
              </a:pathLst>
            </a:custGeom>
            <a:solidFill>
              <a:srgbClr val="4D1529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5140524" y="7119045"/>
            <a:ext cx="3568304" cy="446038"/>
            <a:chOff x="0" y="0"/>
            <a:chExt cx="4757738" cy="59471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757738" cy="594717"/>
            </a:xfrm>
            <a:custGeom>
              <a:avLst/>
              <a:gdLst/>
              <a:ahLst/>
              <a:cxnLst/>
              <a:rect l="l" t="t" r="r" b="b"/>
              <a:pathLst>
                <a:path w="4757738" h="594717">
                  <a:moveTo>
                    <a:pt x="0" y="0"/>
                  </a:moveTo>
                  <a:lnTo>
                    <a:pt x="4757738" y="0"/>
                  </a:lnTo>
                  <a:lnTo>
                    <a:pt x="4757738" y="594717"/>
                  </a:lnTo>
                  <a:lnTo>
                    <a:pt x="0" y="5947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47625"/>
              <a:ext cx="4757738" cy="64234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F4CAB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Choose Model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5140524" y="7725519"/>
            <a:ext cx="3802707" cy="856060"/>
            <a:chOff x="0" y="0"/>
            <a:chExt cx="5070277" cy="114141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5070277" cy="1141413"/>
            </a:xfrm>
            <a:custGeom>
              <a:avLst/>
              <a:gdLst/>
              <a:ahLst/>
              <a:cxnLst/>
              <a:rect l="l" t="t" r="r" b="b"/>
              <a:pathLst>
                <a:path w="5070277" h="1141413">
                  <a:moveTo>
                    <a:pt x="0" y="0"/>
                  </a:moveTo>
                  <a:lnTo>
                    <a:pt x="5070277" y="0"/>
                  </a:lnTo>
                  <a:lnTo>
                    <a:pt x="5070277" y="1141413"/>
                  </a:lnTo>
                  <a:lnTo>
                    <a:pt x="0" y="11414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85725"/>
              <a:ext cx="5070277" cy="12271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Pick appropriate GLM family and link function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344620" y="6048672"/>
            <a:ext cx="3802707" cy="267592"/>
            <a:chOff x="0" y="0"/>
            <a:chExt cx="5070277" cy="35679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5070221" cy="356743"/>
            </a:xfrm>
            <a:custGeom>
              <a:avLst/>
              <a:gdLst/>
              <a:ahLst/>
              <a:cxnLst/>
              <a:rect l="l" t="t" r="r" b="b"/>
              <a:pathLst>
                <a:path w="5070221" h="356743">
                  <a:moveTo>
                    <a:pt x="0" y="53467"/>
                  </a:moveTo>
                  <a:cubicBezTo>
                    <a:pt x="0" y="24003"/>
                    <a:pt x="24003" y="0"/>
                    <a:pt x="53467" y="0"/>
                  </a:cubicBezTo>
                  <a:lnTo>
                    <a:pt x="5016754" y="0"/>
                  </a:lnTo>
                  <a:cubicBezTo>
                    <a:pt x="5046345" y="0"/>
                    <a:pt x="5070221" y="24003"/>
                    <a:pt x="5070221" y="53467"/>
                  </a:cubicBezTo>
                  <a:lnTo>
                    <a:pt x="5070221" y="303276"/>
                  </a:lnTo>
                  <a:cubicBezTo>
                    <a:pt x="5070221" y="332867"/>
                    <a:pt x="5046218" y="356743"/>
                    <a:pt x="5016754" y="356743"/>
                  </a:cubicBezTo>
                  <a:lnTo>
                    <a:pt x="53467" y="356743"/>
                  </a:lnTo>
                  <a:cubicBezTo>
                    <a:pt x="24003" y="356743"/>
                    <a:pt x="0" y="332867"/>
                    <a:pt x="0" y="303276"/>
                  </a:cubicBezTo>
                  <a:close/>
                </a:path>
              </a:pathLst>
            </a:custGeom>
            <a:solidFill>
              <a:srgbClr val="4D1529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9344620" y="6717655"/>
            <a:ext cx="3568304" cy="446038"/>
            <a:chOff x="0" y="0"/>
            <a:chExt cx="4757738" cy="59471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4757738" cy="594717"/>
            </a:xfrm>
            <a:custGeom>
              <a:avLst/>
              <a:gdLst/>
              <a:ahLst/>
              <a:cxnLst/>
              <a:rect l="l" t="t" r="r" b="b"/>
              <a:pathLst>
                <a:path w="4757738" h="594717">
                  <a:moveTo>
                    <a:pt x="0" y="0"/>
                  </a:moveTo>
                  <a:lnTo>
                    <a:pt x="4757738" y="0"/>
                  </a:lnTo>
                  <a:lnTo>
                    <a:pt x="4757738" y="594717"/>
                  </a:lnTo>
                  <a:lnTo>
                    <a:pt x="0" y="5947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47625"/>
              <a:ext cx="4757738" cy="64234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F4CAB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Validate Fit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9344620" y="7324130"/>
            <a:ext cx="3802707" cy="856060"/>
            <a:chOff x="0" y="0"/>
            <a:chExt cx="5070277" cy="1141413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5070277" cy="1141413"/>
            </a:xfrm>
            <a:custGeom>
              <a:avLst/>
              <a:gdLst/>
              <a:ahLst/>
              <a:cxnLst/>
              <a:rect l="l" t="t" r="r" b="b"/>
              <a:pathLst>
                <a:path w="5070277" h="1141413">
                  <a:moveTo>
                    <a:pt x="0" y="0"/>
                  </a:moveTo>
                  <a:lnTo>
                    <a:pt x="5070277" y="0"/>
                  </a:lnTo>
                  <a:lnTo>
                    <a:pt x="5070277" y="1141413"/>
                  </a:lnTo>
                  <a:lnTo>
                    <a:pt x="0" y="11414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85725"/>
              <a:ext cx="5070277" cy="12271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Check assumptions and diagnose overdispersion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3548717" y="5647284"/>
            <a:ext cx="3802707" cy="267592"/>
            <a:chOff x="0" y="0"/>
            <a:chExt cx="5070277" cy="35679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5070221" cy="356743"/>
            </a:xfrm>
            <a:custGeom>
              <a:avLst/>
              <a:gdLst/>
              <a:ahLst/>
              <a:cxnLst/>
              <a:rect l="l" t="t" r="r" b="b"/>
              <a:pathLst>
                <a:path w="5070221" h="356743">
                  <a:moveTo>
                    <a:pt x="0" y="53467"/>
                  </a:moveTo>
                  <a:cubicBezTo>
                    <a:pt x="0" y="24003"/>
                    <a:pt x="24003" y="0"/>
                    <a:pt x="53467" y="0"/>
                  </a:cubicBezTo>
                  <a:lnTo>
                    <a:pt x="5016754" y="0"/>
                  </a:lnTo>
                  <a:cubicBezTo>
                    <a:pt x="5046345" y="0"/>
                    <a:pt x="5070221" y="24003"/>
                    <a:pt x="5070221" y="53467"/>
                  </a:cubicBezTo>
                  <a:lnTo>
                    <a:pt x="5070221" y="303276"/>
                  </a:lnTo>
                  <a:cubicBezTo>
                    <a:pt x="5070221" y="332867"/>
                    <a:pt x="5046218" y="356743"/>
                    <a:pt x="5016754" y="356743"/>
                  </a:cubicBezTo>
                  <a:lnTo>
                    <a:pt x="53467" y="356743"/>
                  </a:lnTo>
                  <a:cubicBezTo>
                    <a:pt x="24003" y="356743"/>
                    <a:pt x="0" y="332867"/>
                    <a:pt x="0" y="303276"/>
                  </a:cubicBezTo>
                  <a:close/>
                </a:path>
              </a:pathLst>
            </a:custGeom>
            <a:solidFill>
              <a:srgbClr val="4D1529"/>
            </a:solidFill>
          </p:spPr>
        </p:sp>
      </p:grpSp>
      <p:grpSp>
        <p:nvGrpSpPr>
          <p:cNvPr id="47" name="Group 47"/>
          <p:cNvGrpSpPr/>
          <p:nvPr/>
        </p:nvGrpSpPr>
        <p:grpSpPr>
          <a:xfrm>
            <a:off x="13548717" y="6316266"/>
            <a:ext cx="3568304" cy="446038"/>
            <a:chOff x="0" y="0"/>
            <a:chExt cx="4757738" cy="594717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4757738" cy="594717"/>
            </a:xfrm>
            <a:custGeom>
              <a:avLst/>
              <a:gdLst/>
              <a:ahLst/>
              <a:cxnLst/>
              <a:rect l="l" t="t" r="r" b="b"/>
              <a:pathLst>
                <a:path w="4757738" h="594717">
                  <a:moveTo>
                    <a:pt x="0" y="0"/>
                  </a:moveTo>
                  <a:lnTo>
                    <a:pt x="4757738" y="0"/>
                  </a:lnTo>
                  <a:lnTo>
                    <a:pt x="4757738" y="594717"/>
                  </a:lnTo>
                  <a:lnTo>
                    <a:pt x="0" y="5947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47625"/>
              <a:ext cx="4757738" cy="64234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F4CAB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Interpret Results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3548717" y="6922740"/>
            <a:ext cx="3802707" cy="856060"/>
            <a:chOff x="0" y="0"/>
            <a:chExt cx="5070277" cy="1141413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5070277" cy="1141413"/>
            </a:xfrm>
            <a:custGeom>
              <a:avLst/>
              <a:gdLst/>
              <a:ahLst/>
              <a:cxnLst/>
              <a:rect l="l" t="t" r="r" b="b"/>
              <a:pathLst>
                <a:path w="5070277" h="1141413">
                  <a:moveTo>
                    <a:pt x="0" y="0"/>
                  </a:moveTo>
                  <a:lnTo>
                    <a:pt x="5070277" y="0"/>
                  </a:lnTo>
                  <a:lnTo>
                    <a:pt x="5070277" y="1141413"/>
                  </a:lnTo>
                  <a:lnTo>
                    <a:pt x="0" y="11414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0" y="-85725"/>
              <a:ext cx="5070277" cy="12271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Make inference based on valid model fit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2142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2438"/>
            </a:solidFill>
          </p:spPr>
        </p:sp>
      </p:grpSp>
      <p:sp>
        <p:nvSpPr>
          <p:cNvPr id="6" name="Freeform 6" descr="preencoded.png">
            <a:hlinkClick r:id="rId3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00249" y="631626"/>
            <a:ext cx="8555831" cy="762149"/>
            <a:chOff x="0" y="0"/>
            <a:chExt cx="11407775" cy="10161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407775" cy="1016198"/>
            </a:xfrm>
            <a:custGeom>
              <a:avLst/>
              <a:gdLst/>
              <a:ahLst/>
              <a:cxnLst/>
              <a:rect l="l" t="t" r="r" b="b"/>
              <a:pathLst>
                <a:path w="11407775" h="1016198">
                  <a:moveTo>
                    <a:pt x="0" y="0"/>
                  </a:moveTo>
                  <a:lnTo>
                    <a:pt x="11407775" y="0"/>
                  </a:lnTo>
                  <a:lnTo>
                    <a:pt x="11407775" y="1016198"/>
                  </a:lnTo>
                  <a:lnTo>
                    <a:pt x="0" y="10161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1407775" cy="106382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000"/>
                </a:lnSpc>
              </a:pPr>
              <a:r>
                <a:rPr lang="en-US" sz="4750" b="1">
                  <a:solidFill>
                    <a:srgbClr val="FFB39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Random Component of GLMs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0249" y="1736675"/>
            <a:ext cx="9829502" cy="365671"/>
            <a:chOff x="0" y="0"/>
            <a:chExt cx="13106003" cy="4875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106003" cy="487562"/>
            </a:xfrm>
            <a:custGeom>
              <a:avLst/>
              <a:gdLst/>
              <a:ahLst/>
              <a:cxnLst/>
              <a:rect l="l" t="t" r="r" b="b"/>
              <a:pathLst>
                <a:path w="13106003" h="487562">
                  <a:moveTo>
                    <a:pt x="0" y="0"/>
                  </a:moveTo>
                  <a:lnTo>
                    <a:pt x="13106003" y="0"/>
                  </a:lnTo>
                  <a:lnTo>
                    <a:pt x="13106003" y="487562"/>
                  </a:lnTo>
                  <a:lnTo>
                    <a:pt x="0" y="4875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3106003" cy="5637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4"/>
                </a:lnSpc>
              </a:pPr>
              <a:r>
                <a:rPr lang="en-US" sz="1750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Specifies the probability distribution of the response variable Y.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0249" y="2359521"/>
            <a:ext cx="9829502" cy="365671"/>
            <a:chOff x="0" y="0"/>
            <a:chExt cx="13106003" cy="48756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106003" cy="487562"/>
            </a:xfrm>
            <a:custGeom>
              <a:avLst/>
              <a:gdLst/>
              <a:ahLst/>
              <a:cxnLst/>
              <a:rect l="l" t="t" r="r" b="b"/>
              <a:pathLst>
                <a:path w="13106003" h="487562">
                  <a:moveTo>
                    <a:pt x="0" y="0"/>
                  </a:moveTo>
                  <a:lnTo>
                    <a:pt x="13106003" y="0"/>
                  </a:lnTo>
                  <a:lnTo>
                    <a:pt x="13106003" y="487562"/>
                  </a:lnTo>
                  <a:lnTo>
                    <a:pt x="0" y="4875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13106003" cy="5637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4"/>
                </a:lnSpc>
              </a:pPr>
              <a:r>
                <a:rPr lang="en-US" sz="1750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Common choices: Normal, Poisson, Binomial, and Gamma.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00249" y="2982366"/>
            <a:ext cx="9829502" cy="365671"/>
            <a:chOff x="0" y="0"/>
            <a:chExt cx="13106003" cy="48756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106003" cy="487562"/>
            </a:xfrm>
            <a:custGeom>
              <a:avLst/>
              <a:gdLst/>
              <a:ahLst/>
              <a:cxnLst/>
              <a:rect l="l" t="t" r="r" b="b"/>
              <a:pathLst>
                <a:path w="13106003" h="487562">
                  <a:moveTo>
                    <a:pt x="0" y="0"/>
                  </a:moveTo>
                  <a:lnTo>
                    <a:pt x="13106003" y="0"/>
                  </a:lnTo>
                  <a:lnTo>
                    <a:pt x="13106003" y="487562"/>
                  </a:lnTo>
                  <a:lnTo>
                    <a:pt x="0" y="4875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13106003" cy="5637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4"/>
                </a:lnSpc>
              </a:pPr>
              <a:r>
                <a:rPr lang="en-US" sz="1750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These belong to the exponential family with unified properties.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00249" y="3605212"/>
            <a:ext cx="9829502" cy="1341090"/>
            <a:chOff x="0" y="0"/>
            <a:chExt cx="13106003" cy="178812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3106019" cy="1788160"/>
            </a:xfrm>
            <a:custGeom>
              <a:avLst/>
              <a:gdLst/>
              <a:ahLst/>
              <a:cxnLst/>
              <a:rect l="l" t="t" r="r" b="b"/>
              <a:pathLst>
                <a:path w="13106019" h="1788160">
                  <a:moveTo>
                    <a:pt x="0" y="45720"/>
                  </a:moveTo>
                  <a:cubicBezTo>
                    <a:pt x="0" y="20447"/>
                    <a:pt x="20447" y="0"/>
                    <a:pt x="45720" y="0"/>
                  </a:cubicBezTo>
                  <a:lnTo>
                    <a:pt x="13060299" y="0"/>
                  </a:lnTo>
                  <a:cubicBezTo>
                    <a:pt x="13085572" y="0"/>
                    <a:pt x="13106019" y="20447"/>
                    <a:pt x="13106019" y="45720"/>
                  </a:cubicBezTo>
                  <a:lnTo>
                    <a:pt x="13106019" y="1742440"/>
                  </a:lnTo>
                  <a:cubicBezTo>
                    <a:pt x="13106019" y="1767713"/>
                    <a:pt x="13085572" y="1788160"/>
                    <a:pt x="13060299" y="1788160"/>
                  </a:cubicBezTo>
                  <a:lnTo>
                    <a:pt x="45720" y="1788160"/>
                  </a:lnTo>
                  <a:cubicBezTo>
                    <a:pt x="20447" y="1788160"/>
                    <a:pt x="0" y="1767713"/>
                    <a:pt x="0" y="1742440"/>
                  </a:cubicBezTo>
                  <a:close/>
                </a:path>
              </a:pathLst>
            </a:custGeom>
            <a:solidFill>
              <a:srgbClr val="4D1529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028849" y="3833812"/>
            <a:ext cx="3048892" cy="381149"/>
            <a:chOff x="0" y="0"/>
            <a:chExt cx="4065190" cy="50819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65190" cy="508198"/>
            </a:xfrm>
            <a:custGeom>
              <a:avLst/>
              <a:gdLst/>
              <a:ahLst/>
              <a:cxnLst/>
              <a:rect l="l" t="t" r="r" b="b"/>
              <a:pathLst>
                <a:path w="4065190" h="508198">
                  <a:moveTo>
                    <a:pt x="0" y="0"/>
                  </a:moveTo>
                  <a:lnTo>
                    <a:pt x="4065190" y="0"/>
                  </a:lnTo>
                  <a:lnTo>
                    <a:pt x="4065190" y="508198"/>
                  </a:lnTo>
                  <a:lnTo>
                    <a:pt x="0" y="5081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4065190" cy="536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2375" b="1">
                  <a:solidFill>
                    <a:srgbClr val="F4CAB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Normal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28849" y="4352032"/>
            <a:ext cx="9372302" cy="365671"/>
            <a:chOff x="0" y="0"/>
            <a:chExt cx="12496403" cy="48756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496403" cy="487562"/>
            </a:xfrm>
            <a:custGeom>
              <a:avLst/>
              <a:gdLst/>
              <a:ahLst/>
              <a:cxnLst/>
              <a:rect l="l" t="t" r="r" b="b"/>
              <a:pathLst>
                <a:path w="12496403" h="487562">
                  <a:moveTo>
                    <a:pt x="0" y="0"/>
                  </a:moveTo>
                  <a:lnTo>
                    <a:pt x="12496403" y="0"/>
                  </a:lnTo>
                  <a:lnTo>
                    <a:pt x="12496403" y="487562"/>
                  </a:lnTo>
                  <a:lnTo>
                    <a:pt x="0" y="4875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12496403" cy="5637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4"/>
                </a:lnSpc>
              </a:pPr>
              <a:r>
                <a:rPr lang="en-US" sz="1750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Continuous data with constant variance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800249" y="5174902"/>
            <a:ext cx="9829502" cy="1341090"/>
            <a:chOff x="0" y="0"/>
            <a:chExt cx="13106003" cy="178812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106019" cy="1788160"/>
            </a:xfrm>
            <a:custGeom>
              <a:avLst/>
              <a:gdLst/>
              <a:ahLst/>
              <a:cxnLst/>
              <a:rect l="l" t="t" r="r" b="b"/>
              <a:pathLst>
                <a:path w="13106019" h="1788160">
                  <a:moveTo>
                    <a:pt x="0" y="45720"/>
                  </a:moveTo>
                  <a:cubicBezTo>
                    <a:pt x="0" y="20447"/>
                    <a:pt x="20447" y="0"/>
                    <a:pt x="45720" y="0"/>
                  </a:cubicBezTo>
                  <a:lnTo>
                    <a:pt x="13060299" y="0"/>
                  </a:lnTo>
                  <a:cubicBezTo>
                    <a:pt x="13085572" y="0"/>
                    <a:pt x="13106019" y="20447"/>
                    <a:pt x="13106019" y="45720"/>
                  </a:cubicBezTo>
                  <a:lnTo>
                    <a:pt x="13106019" y="1742440"/>
                  </a:lnTo>
                  <a:cubicBezTo>
                    <a:pt x="13106019" y="1767713"/>
                    <a:pt x="13085572" y="1788160"/>
                    <a:pt x="13060299" y="1788160"/>
                  </a:cubicBezTo>
                  <a:lnTo>
                    <a:pt x="45720" y="1788160"/>
                  </a:lnTo>
                  <a:cubicBezTo>
                    <a:pt x="20447" y="1788160"/>
                    <a:pt x="0" y="1767713"/>
                    <a:pt x="0" y="1742440"/>
                  </a:cubicBezTo>
                  <a:close/>
                </a:path>
              </a:pathLst>
            </a:custGeom>
            <a:solidFill>
              <a:srgbClr val="4D1529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028849" y="5403502"/>
            <a:ext cx="3048892" cy="381149"/>
            <a:chOff x="0" y="0"/>
            <a:chExt cx="4065190" cy="50819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065190" cy="508198"/>
            </a:xfrm>
            <a:custGeom>
              <a:avLst/>
              <a:gdLst/>
              <a:ahLst/>
              <a:cxnLst/>
              <a:rect l="l" t="t" r="r" b="b"/>
              <a:pathLst>
                <a:path w="4065190" h="508198">
                  <a:moveTo>
                    <a:pt x="0" y="0"/>
                  </a:moveTo>
                  <a:lnTo>
                    <a:pt x="4065190" y="0"/>
                  </a:lnTo>
                  <a:lnTo>
                    <a:pt x="4065190" y="508198"/>
                  </a:lnTo>
                  <a:lnTo>
                    <a:pt x="0" y="5081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4065190" cy="536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2375" b="1">
                  <a:solidFill>
                    <a:srgbClr val="F4CAB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Poisson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28849" y="5921723"/>
            <a:ext cx="9372302" cy="365671"/>
            <a:chOff x="0" y="0"/>
            <a:chExt cx="12496403" cy="48756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2496403" cy="487562"/>
            </a:xfrm>
            <a:custGeom>
              <a:avLst/>
              <a:gdLst/>
              <a:ahLst/>
              <a:cxnLst/>
              <a:rect l="l" t="t" r="r" b="b"/>
              <a:pathLst>
                <a:path w="12496403" h="487562">
                  <a:moveTo>
                    <a:pt x="0" y="0"/>
                  </a:moveTo>
                  <a:lnTo>
                    <a:pt x="12496403" y="0"/>
                  </a:lnTo>
                  <a:lnTo>
                    <a:pt x="12496403" y="487562"/>
                  </a:lnTo>
                  <a:lnTo>
                    <a:pt x="0" y="4875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76200"/>
              <a:ext cx="12496403" cy="5637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4"/>
                </a:lnSpc>
              </a:pPr>
              <a:r>
                <a:rPr lang="en-US" sz="1750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Modeling count data, variance equals mean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800249" y="6744592"/>
            <a:ext cx="9829502" cy="1341090"/>
            <a:chOff x="0" y="0"/>
            <a:chExt cx="13106003" cy="178812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3106019" cy="1788160"/>
            </a:xfrm>
            <a:custGeom>
              <a:avLst/>
              <a:gdLst/>
              <a:ahLst/>
              <a:cxnLst/>
              <a:rect l="l" t="t" r="r" b="b"/>
              <a:pathLst>
                <a:path w="13106019" h="1788160">
                  <a:moveTo>
                    <a:pt x="0" y="45720"/>
                  </a:moveTo>
                  <a:cubicBezTo>
                    <a:pt x="0" y="20447"/>
                    <a:pt x="20447" y="0"/>
                    <a:pt x="45720" y="0"/>
                  </a:cubicBezTo>
                  <a:lnTo>
                    <a:pt x="13060299" y="0"/>
                  </a:lnTo>
                  <a:cubicBezTo>
                    <a:pt x="13085572" y="0"/>
                    <a:pt x="13106019" y="20447"/>
                    <a:pt x="13106019" y="45720"/>
                  </a:cubicBezTo>
                  <a:lnTo>
                    <a:pt x="13106019" y="1742440"/>
                  </a:lnTo>
                  <a:cubicBezTo>
                    <a:pt x="13106019" y="1767713"/>
                    <a:pt x="13085572" y="1788160"/>
                    <a:pt x="13060299" y="1788160"/>
                  </a:cubicBezTo>
                  <a:lnTo>
                    <a:pt x="45720" y="1788160"/>
                  </a:lnTo>
                  <a:cubicBezTo>
                    <a:pt x="20447" y="1788160"/>
                    <a:pt x="0" y="1767713"/>
                    <a:pt x="0" y="1742440"/>
                  </a:cubicBezTo>
                  <a:close/>
                </a:path>
              </a:pathLst>
            </a:custGeom>
            <a:solidFill>
              <a:srgbClr val="4D1529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028849" y="6973192"/>
            <a:ext cx="3048892" cy="381149"/>
            <a:chOff x="0" y="0"/>
            <a:chExt cx="4065190" cy="50819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065190" cy="508198"/>
            </a:xfrm>
            <a:custGeom>
              <a:avLst/>
              <a:gdLst/>
              <a:ahLst/>
              <a:cxnLst/>
              <a:rect l="l" t="t" r="r" b="b"/>
              <a:pathLst>
                <a:path w="4065190" h="508198">
                  <a:moveTo>
                    <a:pt x="0" y="0"/>
                  </a:moveTo>
                  <a:lnTo>
                    <a:pt x="4065190" y="0"/>
                  </a:lnTo>
                  <a:lnTo>
                    <a:pt x="4065190" y="508198"/>
                  </a:lnTo>
                  <a:lnTo>
                    <a:pt x="0" y="5081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28575"/>
              <a:ext cx="4065190" cy="536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2375" b="1">
                  <a:solidFill>
                    <a:srgbClr val="F4CAB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Binomial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028849" y="7491412"/>
            <a:ext cx="9372302" cy="365671"/>
            <a:chOff x="0" y="0"/>
            <a:chExt cx="12496403" cy="487562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2496403" cy="487562"/>
            </a:xfrm>
            <a:custGeom>
              <a:avLst/>
              <a:gdLst/>
              <a:ahLst/>
              <a:cxnLst/>
              <a:rect l="l" t="t" r="r" b="b"/>
              <a:pathLst>
                <a:path w="12496403" h="487562">
                  <a:moveTo>
                    <a:pt x="0" y="0"/>
                  </a:moveTo>
                  <a:lnTo>
                    <a:pt x="12496403" y="0"/>
                  </a:lnTo>
                  <a:lnTo>
                    <a:pt x="12496403" y="487562"/>
                  </a:lnTo>
                  <a:lnTo>
                    <a:pt x="0" y="4875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76200"/>
              <a:ext cx="12496403" cy="5637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4"/>
                </a:lnSpc>
              </a:pPr>
              <a:r>
                <a:rPr lang="en-US" sz="1750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Binary or proportion data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800249" y="8314284"/>
            <a:ext cx="9829502" cy="1341090"/>
            <a:chOff x="0" y="0"/>
            <a:chExt cx="13106003" cy="178812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3106019" cy="1788160"/>
            </a:xfrm>
            <a:custGeom>
              <a:avLst/>
              <a:gdLst/>
              <a:ahLst/>
              <a:cxnLst/>
              <a:rect l="l" t="t" r="r" b="b"/>
              <a:pathLst>
                <a:path w="13106019" h="1788160">
                  <a:moveTo>
                    <a:pt x="0" y="45720"/>
                  </a:moveTo>
                  <a:cubicBezTo>
                    <a:pt x="0" y="20447"/>
                    <a:pt x="20447" y="0"/>
                    <a:pt x="45720" y="0"/>
                  </a:cubicBezTo>
                  <a:lnTo>
                    <a:pt x="13060299" y="0"/>
                  </a:lnTo>
                  <a:cubicBezTo>
                    <a:pt x="13085572" y="0"/>
                    <a:pt x="13106019" y="20447"/>
                    <a:pt x="13106019" y="45720"/>
                  </a:cubicBezTo>
                  <a:lnTo>
                    <a:pt x="13106019" y="1742440"/>
                  </a:lnTo>
                  <a:cubicBezTo>
                    <a:pt x="13106019" y="1767713"/>
                    <a:pt x="13085572" y="1788160"/>
                    <a:pt x="13060299" y="1788160"/>
                  </a:cubicBezTo>
                  <a:lnTo>
                    <a:pt x="45720" y="1788160"/>
                  </a:lnTo>
                  <a:cubicBezTo>
                    <a:pt x="20447" y="1788160"/>
                    <a:pt x="0" y="1767713"/>
                    <a:pt x="0" y="1742440"/>
                  </a:cubicBezTo>
                  <a:close/>
                </a:path>
              </a:pathLst>
            </a:custGeom>
            <a:solidFill>
              <a:srgbClr val="4D1529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1028849" y="8542884"/>
            <a:ext cx="3048892" cy="381149"/>
            <a:chOff x="0" y="0"/>
            <a:chExt cx="4065190" cy="508198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4065190" cy="508198"/>
            </a:xfrm>
            <a:custGeom>
              <a:avLst/>
              <a:gdLst/>
              <a:ahLst/>
              <a:cxnLst/>
              <a:rect l="l" t="t" r="r" b="b"/>
              <a:pathLst>
                <a:path w="4065190" h="508198">
                  <a:moveTo>
                    <a:pt x="0" y="0"/>
                  </a:moveTo>
                  <a:lnTo>
                    <a:pt x="4065190" y="0"/>
                  </a:lnTo>
                  <a:lnTo>
                    <a:pt x="4065190" y="508198"/>
                  </a:lnTo>
                  <a:lnTo>
                    <a:pt x="0" y="5081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28575"/>
              <a:ext cx="4065190" cy="536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2375" b="1">
                  <a:solidFill>
                    <a:srgbClr val="F4CAB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Gamma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028849" y="9061102"/>
            <a:ext cx="9372302" cy="365671"/>
            <a:chOff x="0" y="0"/>
            <a:chExt cx="12496403" cy="487562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2496403" cy="487562"/>
            </a:xfrm>
            <a:custGeom>
              <a:avLst/>
              <a:gdLst/>
              <a:ahLst/>
              <a:cxnLst/>
              <a:rect l="l" t="t" r="r" b="b"/>
              <a:pathLst>
                <a:path w="12496403" h="487562">
                  <a:moveTo>
                    <a:pt x="0" y="0"/>
                  </a:moveTo>
                  <a:lnTo>
                    <a:pt x="12496403" y="0"/>
                  </a:lnTo>
                  <a:lnTo>
                    <a:pt x="12496403" y="487562"/>
                  </a:lnTo>
                  <a:lnTo>
                    <a:pt x="0" y="4875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-76200"/>
              <a:ext cx="12496403" cy="5637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4"/>
                </a:lnSpc>
              </a:pPr>
              <a:r>
                <a:rPr lang="en-US" sz="1750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Skewed continuous data, variance related to mean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2142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243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36575" y="1802309"/>
            <a:ext cx="13663315" cy="891927"/>
            <a:chOff x="0" y="0"/>
            <a:chExt cx="18217753" cy="11892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17753" cy="1189237"/>
            </a:xfrm>
            <a:custGeom>
              <a:avLst/>
              <a:gdLst/>
              <a:ahLst/>
              <a:cxnLst/>
              <a:rect l="l" t="t" r="r" b="b"/>
              <a:pathLst>
                <a:path w="18217753" h="1189237">
                  <a:moveTo>
                    <a:pt x="0" y="0"/>
                  </a:moveTo>
                  <a:lnTo>
                    <a:pt x="18217753" y="0"/>
                  </a:lnTo>
                  <a:lnTo>
                    <a:pt x="18217753" y="1189237"/>
                  </a:lnTo>
                  <a:lnTo>
                    <a:pt x="0" y="11892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8217753" cy="12559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000"/>
                </a:lnSpc>
              </a:pPr>
              <a:r>
                <a:rPr lang="en-US" sz="5562" b="1">
                  <a:solidFill>
                    <a:srgbClr val="FFB39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Systematic Component &amp; Link Function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6575" y="3229421"/>
            <a:ext cx="16414849" cy="428030"/>
            <a:chOff x="0" y="0"/>
            <a:chExt cx="21886465" cy="57070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886466" cy="570707"/>
            </a:xfrm>
            <a:custGeom>
              <a:avLst/>
              <a:gdLst/>
              <a:ahLst/>
              <a:cxnLst/>
              <a:rect l="l" t="t" r="r" b="b"/>
              <a:pathLst>
                <a:path w="21886466" h="570707">
                  <a:moveTo>
                    <a:pt x="0" y="0"/>
                  </a:moveTo>
                  <a:lnTo>
                    <a:pt x="21886466" y="0"/>
                  </a:lnTo>
                  <a:lnTo>
                    <a:pt x="21886466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21886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The linear predictor Xβ links covariates to response.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6575" y="3958530"/>
            <a:ext cx="16414849" cy="428030"/>
            <a:chOff x="0" y="0"/>
            <a:chExt cx="21886465" cy="5707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886466" cy="570707"/>
            </a:xfrm>
            <a:custGeom>
              <a:avLst/>
              <a:gdLst/>
              <a:ahLst/>
              <a:cxnLst/>
              <a:rect l="l" t="t" r="r" b="b"/>
              <a:pathLst>
                <a:path w="21886466" h="570707">
                  <a:moveTo>
                    <a:pt x="0" y="0"/>
                  </a:moveTo>
                  <a:lnTo>
                    <a:pt x="21886466" y="0"/>
                  </a:lnTo>
                  <a:lnTo>
                    <a:pt x="21886466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21886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Link function connects the mean response to this predictor.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36575" y="4687640"/>
            <a:ext cx="16414849" cy="428030"/>
            <a:chOff x="0" y="0"/>
            <a:chExt cx="21886465" cy="57070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1886466" cy="570707"/>
            </a:xfrm>
            <a:custGeom>
              <a:avLst/>
              <a:gdLst/>
              <a:ahLst/>
              <a:cxnLst/>
              <a:rect l="l" t="t" r="r" b="b"/>
              <a:pathLst>
                <a:path w="21886466" h="570707">
                  <a:moveTo>
                    <a:pt x="0" y="0"/>
                  </a:moveTo>
                  <a:lnTo>
                    <a:pt x="21886466" y="0"/>
                  </a:lnTo>
                  <a:lnTo>
                    <a:pt x="21886466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85725"/>
              <a:ext cx="21886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Popular links include identity, log, logit, and inverse.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36575" y="5684341"/>
            <a:ext cx="4014490" cy="446038"/>
            <a:chOff x="0" y="0"/>
            <a:chExt cx="5352653" cy="59471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352654" cy="594717"/>
            </a:xfrm>
            <a:custGeom>
              <a:avLst/>
              <a:gdLst/>
              <a:ahLst/>
              <a:cxnLst/>
              <a:rect l="l" t="t" r="r" b="b"/>
              <a:pathLst>
                <a:path w="5352654" h="594717">
                  <a:moveTo>
                    <a:pt x="0" y="0"/>
                  </a:moveTo>
                  <a:lnTo>
                    <a:pt x="5352654" y="0"/>
                  </a:lnTo>
                  <a:lnTo>
                    <a:pt x="5352654" y="594717"/>
                  </a:lnTo>
                  <a:lnTo>
                    <a:pt x="0" y="5947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5352653" cy="64234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FFB39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Systematic Component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36575" y="6397972"/>
            <a:ext cx="7881045" cy="428030"/>
            <a:chOff x="0" y="0"/>
            <a:chExt cx="10508060" cy="57070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508060" cy="570707"/>
            </a:xfrm>
            <a:custGeom>
              <a:avLst/>
              <a:gdLst/>
              <a:ahLst/>
              <a:cxnLst/>
              <a:rect l="l" t="t" r="r" b="b"/>
              <a:pathLst>
                <a:path w="10508060" h="570707">
                  <a:moveTo>
                    <a:pt x="0" y="0"/>
                  </a:moveTo>
                  <a:lnTo>
                    <a:pt x="10508060" y="0"/>
                  </a:lnTo>
                  <a:lnTo>
                    <a:pt x="10508060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85725"/>
              <a:ext cx="10508060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Linear predictor: Xβ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479905" y="5684341"/>
            <a:ext cx="3568304" cy="446038"/>
            <a:chOff x="0" y="0"/>
            <a:chExt cx="4757738" cy="59471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757738" cy="594717"/>
            </a:xfrm>
            <a:custGeom>
              <a:avLst/>
              <a:gdLst/>
              <a:ahLst/>
              <a:cxnLst/>
              <a:rect l="l" t="t" r="r" b="b"/>
              <a:pathLst>
                <a:path w="4757738" h="594717">
                  <a:moveTo>
                    <a:pt x="0" y="0"/>
                  </a:moveTo>
                  <a:lnTo>
                    <a:pt x="4757738" y="0"/>
                  </a:lnTo>
                  <a:lnTo>
                    <a:pt x="4757738" y="594717"/>
                  </a:lnTo>
                  <a:lnTo>
                    <a:pt x="0" y="5947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4757738" cy="64234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FFB39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Link Functions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479905" y="6397972"/>
            <a:ext cx="7881045" cy="428030"/>
            <a:chOff x="0" y="0"/>
            <a:chExt cx="10508060" cy="57070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0508060" cy="570707"/>
            </a:xfrm>
            <a:custGeom>
              <a:avLst/>
              <a:gdLst/>
              <a:ahLst/>
              <a:cxnLst/>
              <a:rect l="l" t="t" r="r" b="b"/>
              <a:pathLst>
                <a:path w="10508060" h="570707">
                  <a:moveTo>
                    <a:pt x="0" y="0"/>
                  </a:moveTo>
                  <a:lnTo>
                    <a:pt x="10508060" y="0"/>
                  </a:lnTo>
                  <a:lnTo>
                    <a:pt x="10508060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85725"/>
              <a:ext cx="10508060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11051" lvl="1" indent="-155525" algn="l">
                <a:lnSpc>
                  <a:spcPts val="3312"/>
                </a:lnSpc>
                <a:buFont typeface="Arial"/>
                <a:buChar char="•"/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Identity (μ = Xβ)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479905" y="6919615"/>
            <a:ext cx="7881045" cy="428030"/>
            <a:chOff x="0" y="0"/>
            <a:chExt cx="10508060" cy="57070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0508060" cy="570707"/>
            </a:xfrm>
            <a:custGeom>
              <a:avLst/>
              <a:gdLst/>
              <a:ahLst/>
              <a:cxnLst/>
              <a:rect l="l" t="t" r="r" b="b"/>
              <a:pathLst>
                <a:path w="10508060" h="570707">
                  <a:moveTo>
                    <a:pt x="0" y="0"/>
                  </a:moveTo>
                  <a:lnTo>
                    <a:pt x="10508060" y="0"/>
                  </a:lnTo>
                  <a:lnTo>
                    <a:pt x="10508060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85725"/>
              <a:ext cx="10508060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11051" lvl="1" indent="-155525" algn="l">
                <a:lnSpc>
                  <a:spcPts val="3312"/>
                </a:lnSpc>
                <a:buFont typeface="Arial"/>
                <a:buChar char="•"/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Log (log(μ) = Xβ)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479905" y="7441257"/>
            <a:ext cx="7881045" cy="428030"/>
            <a:chOff x="0" y="0"/>
            <a:chExt cx="10508060" cy="57070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508060" cy="570707"/>
            </a:xfrm>
            <a:custGeom>
              <a:avLst/>
              <a:gdLst/>
              <a:ahLst/>
              <a:cxnLst/>
              <a:rect l="l" t="t" r="r" b="b"/>
              <a:pathLst>
                <a:path w="10508060" h="570707">
                  <a:moveTo>
                    <a:pt x="0" y="0"/>
                  </a:moveTo>
                  <a:lnTo>
                    <a:pt x="10508060" y="0"/>
                  </a:lnTo>
                  <a:lnTo>
                    <a:pt x="10508060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85725"/>
              <a:ext cx="10508060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11051" lvl="1" indent="-155525" algn="l">
                <a:lnSpc>
                  <a:spcPts val="3312"/>
                </a:lnSpc>
                <a:buFont typeface="Arial"/>
                <a:buChar char="•"/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Logit (logit(μ) = Xβ)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479905" y="7962900"/>
            <a:ext cx="7881045" cy="428030"/>
            <a:chOff x="0" y="0"/>
            <a:chExt cx="10508060" cy="570707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0508060" cy="570707"/>
            </a:xfrm>
            <a:custGeom>
              <a:avLst/>
              <a:gdLst/>
              <a:ahLst/>
              <a:cxnLst/>
              <a:rect l="l" t="t" r="r" b="b"/>
              <a:pathLst>
                <a:path w="10508060" h="570707">
                  <a:moveTo>
                    <a:pt x="0" y="0"/>
                  </a:moveTo>
                  <a:lnTo>
                    <a:pt x="10508060" y="0"/>
                  </a:lnTo>
                  <a:lnTo>
                    <a:pt x="10508060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85725"/>
              <a:ext cx="10508060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11051" lvl="1" indent="-155525" algn="l">
                <a:lnSpc>
                  <a:spcPts val="3312"/>
                </a:lnSpc>
                <a:buFont typeface="Arial"/>
                <a:buChar char="•"/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Inverse (1/μ = Xβ)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2142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2438"/>
            </a:solidFill>
          </p:spPr>
        </p:sp>
      </p:grpSp>
      <p:sp>
        <p:nvSpPr>
          <p:cNvPr id="7" name="Freeform 7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794575" y="1563141"/>
            <a:ext cx="9556849" cy="1783854"/>
            <a:chOff x="0" y="0"/>
            <a:chExt cx="12742465" cy="2378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42465" cy="2378472"/>
            </a:xfrm>
            <a:custGeom>
              <a:avLst/>
              <a:gdLst/>
              <a:ahLst/>
              <a:cxnLst/>
              <a:rect l="l" t="t" r="r" b="b"/>
              <a:pathLst>
                <a:path w="12742465" h="2378472">
                  <a:moveTo>
                    <a:pt x="0" y="0"/>
                  </a:moveTo>
                  <a:lnTo>
                    <a:pt x="12742465" y="0"/>
                  </a:lnTo>
                  <a:lnTo>
                    <a:pt x="12742465" y="2378472"/>
                  </a:lnTo>
                  <a:lnTo>
                    <a:pt x="0" y="23784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742465" cy="24451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000"/>
                </a:lnSpc>
              </a:pPr>
              <a:r>
                <a:rPr lang="en-US" sz="5562" b="1">
                  <a:solidFill>
                    <a:srgbClr val="FFB39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Poisson Regression for Count Data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794575" y="3748385"/>
            <a:ext cx="9556849" cy="428030"/>
            <a:chOff x="0" y="0"/>
            <a:chExt cx="12742465" cy="57070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742465" cy="570707"/>
            </a:xfrm>
            <a:custGeom>
              <a:avLst/>
              <a:gdLst/>
              <a:ahLst/>
              <a:cxnLst/>
              <a:rect l="l" t="t" r="r" b="b"/>
              <a:pathLst>
                <a:path w="12742465" h="570707">
                  <a:moveTo>
                    <a:pt x="0" y="0"/>
                  </a:moveTo>
                  <a:lnTo>
                    <a:pt x="12742465" y="0"/>
                  </a:lnTo>
                  <a:lnTo>
                    <a:pt x="12742465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12742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Models counts assuming independent events with a constant rate.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794575" y="4477494"/>
            <a:ext cx="9556849" cy="428030"/>
            <a:chOff x="0" y="0"/>
            <a:chExt cx="12742465" cy="57070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742465" cy="570707"/>
            </a:xfrm>
            <a:custGeom>
              <a:avLst/>
              <a:gdLst/>
              <a:ahLst/>
              <a:cxnLst/>
              <a:rect l="l" t="t" r="r" b="b"/>
              <a:pathLst>
                <a:path w="12742465" h="570707">
                  <a:moveTo>
                    <a:pt x="0" y="0"/>
                  </a:moveTo>
                  <a:lnTo>
                    <a:pt x="12742465" y="0"/>
                  </a:lnTo>
                  <a:lnTo>
                    <a:pt x="12742465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12742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Uses log link: log(μ) = Xβ, linking predictors to count mean.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794575" y="5206604"/>
            <a:ext cx="9556849" cy="428030"/>
            <a:chOff x="0" y="0"/>
            <a:chExt cx="12742465" cy="57070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742465" cy="570707"/>
            </a:xfrm>
            <a:custGeom>
              <a:avLst/>
              <a:gdLst/>
              <a:ahLst/>
              <a:cxnLst/>
              <a:rect l="l" t="t" r="r" b="b"/>
              <a:pathLst>
                <a:path w="12742465" h="570707">
                  <a:moveTo>
                    <a:pt x="0" y="0"/>
                  </a:moveTo>
                  <a:lnTo>
                    <a:pt x="12742465" y="0"/>
                  </a:lnTo>
                  <a:lnTo>
                    <a:pt x="12742465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12742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Example: Predicting daily customer visits.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794575" y="5935712"/>
            <a:ext cx="602159" cy="602159"/>
            <a:chOff x="0" y="0"/>
            <a:chExt cx="802878" cy="80287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02767" cy="802894"/>
            </a:xfrm>
            <a:custGeom>
              <a:avLst/>
              <a:gdLst/>
              <a:ahLst/>
              <a:cxnLst/>
              <a:rect l="l" t="t" r="r" b="b"/>
              <a:pathLst>
                <a:path w="802767" h="802894">
                  <a:moveTo>
                    <a:pt x="0" y="53467"/>
                  </a:moveTo>
                  <a:cubicBezTo>
                    <a:pt x="0" y="24003"/>
                    <a:pt x="24003" y="0"/>
                    <a:pt x="53467" y="0"/>
                  </a:cubicBezTo>
                  <a:lnTo>
                    <a:pt x="749300" y="0"/>
                  </a:lnTo>
                  <a:cubicBezTo>
                    <a:pt x="778891" y="0"/>
                    <a:pt x="802767" y="24003"/>
                    <a:pt x="802767" y="53467"/>
                  </a:cubicBezTo>
                  <a:lnTo>
                    <a:pt x="802767" y="749300"/>
                  </a:lnTo>
                  <a:cubicBezTo>
                    <a:pt x="802767" y="778891"/>
                    <a:pt x="778764" y="802767"/>
                    <a:pt x="749300" y="802767"/>
                  </a:cubicBezTo>
                  <a:lnTo>
                    <a:pt x="53467" y="802767"/>
                  </a:lnTo>
                  <a:cubicBezTo>
                    <a:pt x="24003" y="802894"/>
                    <a:pt x="0" y="778891"/>
                    <a:pt x="0" y="749300"/>
                  </a:cubicBezTo>
                  <a:close/>
                </a:path>
              </a:pathLst>
            </a:custGeom>
            <a:solidFill>
              <a:srgbClr val="4D1529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8664328" y="6027687"/>
            <a:ext cx="3568304" cy="446038"/>
            <a:chOff x="0" y="0"/>
            <a:chExt cx="4757738" cy="59471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757738" cy="594717"/>
            </a:xfrm>
            <a:custGeom>
              <a:avLst/>
              <a:gdLst/>
              <a:ahLst/>
              <a:cxnLst/>
              <a:rect l="l" t="t" r="r" b="b"/>
              <a:pathLst>
                <a:path w="4757738" h="594717">
                  <a:moveTo>
                    <a:pt x="0" y="0"/>
                  </a:moveTo>
                  <a:lnTo>
                    <a:pt x="4757738" y="0"/>
                  </a:lnTo>
                  <a:lnTo>
                    <a:pt x="4757738" y="594717"/>
                  </a:lnTo>
                  <a:lnTo>
                    <a:pt x="0" y="5947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4757738" cy="64234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F4CAB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Assumptions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664328" y="6634162"/>
            <a:ext cx="8687098" cy="428030"/>
            <a:chOff x="0" y="0"/>
            <a:chExt cx="11582797" cy="57070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582797" cy="570707"/>
            </a:xfrm>
            <a:custGeom>
              <a:avLst/>
              <a:gdLst/>
              <a:ahLst/>
              <a:cxnLst/>
              <a:rect l="l" t="t" r="r" b="b"/>
              <a:pathLst>
                <a:path w="11582797" h="570707">
                  <a:moveTo>
                    <a:pt x="0" y="0"/>
                  </a:moveTo>
                  <a:lnTo>
                    <a:pt x="11582797" y="0"/>
                  </a:lnTo>
                  <a:lnTo>
                    <a:pt x="11582797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85725"/>
              <a:ext cx="11582797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Events occur independently, constant event rate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794575" y="7597379"/>
            <a:ext cx="602159" cy="602159"/>
            <a:chOff x="0" y="0"/>
            <a:chExt cx="802878" cy="802878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02767" cy="802894"/>
            </a:xfrm>
            <a:custGeom>
              <a:avLst/>
              <a:gdLst/>
              <a:ahLst/>
              <a:cxnLst/>
              <a:rect l="l" t="t" r="r" b="b"/>
              <a:pathLst>
                <a:path w="802767" h="802894">
                  <a:moveTo>
                    <a:pt x="0" y="53467"/>
                  </a:moveTo>
                  <a:cubicBezTo>
                    <a:pt x="0" y="24003"/>
                    <a:pt x="24003" y="0"/>
                    <a:pt x="53467" y="0"/>
                  </a:cubicBezTo>
                  <a:lnTo>
                    <a:pt x="749300" y="0"/>
                  </a:lnTo>
                  <a:cubicBezTo>
                    <a:pt x="778891" y="0"/>
                    <a:pt x="802767" y="24003"/>
                    <a:pt x="802767" y="53467"/>
                  </a:cubicBezTo>
                  <a:lnTo>
                    <a:pt x="802767" y="749300"/>
                  </a:lnTo>
                  <a:cubicBezTo>
                    <a:pt x="802767" y="778891"/>
                    <a:pt x="778764" y="802767"/>
                    <a:pt x="749300" y="802767"/>
                  </a:cubicBezTo>
                  <a:lnTo>
                    <a:pt x="53467" y="802767"/>
                  </a:lnTo>
                  <a:cubicBezTo>
                    <a:pt x="24003" y="802894"/>
                    <a:pt x="0" y="778891"/>
                    <a:pt x="0" y="749300"/>
                  </a:cubicBezTo>
                  <a:close/>
                </a:path>
              </a:pathLst>
            </a:custGeom>
            <a:solidFill>
              <a:srgbClr val="4D1529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8664328" y="7689354"/>
            <a:ext cx="3568304" cy="446038"/>
            <a:chOff x="0" y="0"/>
            <a:chExt cx="4757738" cy="59471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757738" cy="594717"/>
            </a:xfrm>
            <a:custGeom>
              <a:avLst/>
              <a:gdLst/>
              <a:ahLst/>
              <a:cxnLst/>
              <a:rect l="l" t="t" r="r" b="b"/>
              <a:pathLst>
                <a:path w="4757738" h="594717">
                  <a:moveTo>
                    <a:pt x="0" y="0"/>
                  </a:moveTo>
                  <a:lnTo>
                    <a:pt x="4757738" y="0"/>
                  </a:lnTo>
                  <a:lnTo>
                    <a:pt x="4757738" y="594717"/>
                  </a:lnTo>
                  <a:lnTo>
                    <a:pt x="0" y="5947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4757738" cy="64234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F4CAB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Function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8664328" y="8295829"/>
            <a:ext cx="8687098" cy="428030"/>
            <a:chOff x="0" y="0"/>
            <a:chExt cx="11582797" cy="57070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582797" cy="570707"/>
            </a:xfrm>
            <a:custGeom>
              <a:avLst/>
              <a:gdLst/>
              <a:ahLst/>
              <a:cxnLst/>
              <a:rect l="l" t="t" r="r" b="b"/>
              <a:pathLst>
                <a:path w="11582797" h="570707">
                  <a:moveTo>
                    <a:pt x="0" y="0"/>
                  </a:moveTo>
                  <a:lnTo>
                    <a:pt x="11582797" y="0"/>
                  </a:lnTo>
                  <a:lnTo>
                    <a:pt x="11582797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85725"/>
              <a:ext cx="11582797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Probability mass: P(Y=y) = (λ^y * e^-λ) / y!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2142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243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66800" y="137058"/>
            <a:ext cx="9478416" cy="791021"/>
            <a:chOff x="0" y="-57149"/>
            <a:chExt cx="12637888" cy="112633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637888" cy="1069182"/>
            </a:xfrm>
            <a:custGeom>
              <a:avLst/>
              <a:gdLst/>
              <a:ahLst/>
              <a:cxnLst/>
              <a:rect l="l" t="t" r="r" b="b"/>
              <a:pathLst>
                <a:path w="12637888" h="1069182">
                  <a:moveTo>
                    <a:pt x="0" y="0"/>
                  </a:moveTo>
                  <a:lnTo>
                    <a:pt x="12637888" y="0"/>
                  </a:lnTo>
                  <a:lnTo>
                    <a:pt x="12637888" y="1069182"/>
                  </a:lnTo>
                  <a:lnTo>
                    <a:pt x="0" y="10691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49"/>
              <a:ext cx="12637888" cy="89019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312"/>
                </a:lnSpc>
              </a:pPr>
              <a:r>
                <a:rPr lang="en-US" sz="4999" b="1" dirty="0">
                  <a:solidFill>
                    <a:srgbClr val="FFB39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Visualizing Poisson Regression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42070" y="1944589"/>
            <a:ext cx="16603861" cy="595758"/>
            <a:chOff x="0" y="0"/>
            <a:chExt cx="22138482" cy="5133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138481" cy="513358"/>
            </a:xfrm>
            <a:custGeom>
              <a:avLst/>
              <a:gdLst/>
              <a:ahLst/>
              <a:cxnLst/>
              <a:rect l="l" t="t" r="r" b="b"/>
              <a:pathLst>
                <a:path w="22138481" h="513358">
                  <a:moveTo>
                    <a:pt x="0" y="0"/>
                  </a:moveTo>
                  <a:lnTo>
                    <a:pt x="22138481" y="0"/>
                  </a:lnTo>
                  <a:lnTo>
                    <a:pt x="22138481" y="513358"/>
                  </a:lnTo>
                  <a:lnTo>
                    <a:pt x="0" y="5133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22138482" cy="58955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1874" b="1" dirty="0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Compare observed counts to model predictions with scatterplots.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42070" y="2600176"/>
            <a:ext cx="16603861" cy="385019"/>
            <a:chOff x="0" y="0"/>
            <a:chExt cx="22138482" cy="51335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138481" cy="513358"/>
            </a:xfrm>
            <a:custGeom>
              <a:avLst/>
              <a:gdLst/>
              <a:ahLst/>
              <a:cxnLst/>
              <a:rect l="l" t="t" r="r" b="b"/>
              <a:pathLst>
                <a:path w="22138481" h="513358">
                  <a:moveTo>
                    <a:pt x="0" y="0"/>
                  </a:moveTo>
                  <a:lnTo>
                    <a:pt x="22138481" y="0"/>
                  </a:lnTo>
                  <a:lnTo>
                    <a:pt x="22138481" y="513358"/>
                  </a:lnTo>
                  <a:lnTo>
                    <a:pt x="0" y="5133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22138482" cy="58955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1874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Use histograms to assess residual distributions.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42070" y="3255764"/>
            <a:ext cx="16603861" cy="385019"/>
            <a:chOff x="0" y="0"/>
            <a:chExt cx="22138482" cy="51335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2138481" cy="513358"/>
            </a:xfrm>
            <a:custGeom>
              <a:avLst/>
              <a:gdLst/>
              <a:ahLst/>
              <a:cxnLst/>
              <a:rect l="l" t="t" r="r" b="b"/>
              <a:pathLst>
                <a:path w="22138481" h="513358">
                  <a:moveTo>
                    <a:pt x="0" y="0"/>
                  </a:moveTo>
                  <a:lnTo>
                    <a:pt x="22138481" y="0"/>
                  </a:lnTo>
                  <a:lnTo>
                    <a:pt x="22138481" y="513358"/>
                  </a:lnTo>
                  <a:lnTo>
                    <a:pt x="0" y="5133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22138482" cy="58955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1874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Check overdispersion by comparing mean and variance.</a:t>
              </a:r>
            </a:p>
          </p:txBody>
        </p:sp>
      </p:grpSp>
      <p:sp>
        <p:nvSpPr>
          <p:cNvPr id="18" name="Freeform 18" descr="preencoded.png"/>
          <p:cNvSpPr/>
          <p:nvPr/>
        </p:nvSpPr>
        <p:spPr>
          <a:xfrm>
            <a:off x="842070" y="3911352"/>
            <a:ext cx="11206906" cy="5717381"/>
          </a:xfrm>
          <a:custGeom>
            <a:avLst/>
            <a:gdLst/>
            <a:ahLst/>
            <a:cxnLst/>
            <a:rect l="l" t="t" r="r" b="b"/>
            <a:pathLst>
              <a:path w="11206906" h="5717381">
                <a:moveTo>
                  <a:pt x="0" y="0"/>
                </a:moveTo>
                <a:lnTo>
                  <a:pt x="11206906" y="0"/>
                </a:lnTo>
                <a:lnTo>
                  <a:pt x="11206906" y="5717382"/>
                </a:lnTo>
                <a:lnTo>
                  <a:pt x="0" y="5717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8" r="-38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2142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2438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18288000" cy="3345359"/>
          </a:xfrm>
          <a:custGeom>
            <a:avLst/>
            <a:gdLst/>
            <a:ahLst/>
            <a:cxnLst/>
            <a:rect l="l" t="t" r="r" b="b"/>
            <a:pathLst>
              <a:path w="18288000" h="3345359">
                <a:moveTo>
                  <a:pt x="0" y="0"/>
                </a:moveTo>
                <a:lnTo>
                  <a:pt x="18288000" y="0"/>
                </a:lnTo>
                <a:lnTo>
                  <a:pt x="18288000" y="3345359"/>
                </a:lnTo>
                <a:lnTo>
                  <a:pt x="0" y="3345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" r="-31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36575" y="4512618"/>
            <a:ext cx="10234315" cy="891927"/>
            <a:chOff x="0" y="0"/>
            <a:chExt cx="13645753" cy="118923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45753" cy="1189237"/>
            </a:xfrm>
            <a:custGeom>
              <a:avLst/>
              <a:gdLst/>
              <a:ahLst/>
              <a:cxnLst/>
              <a:rect l="l" t="t" r="r" b="b"/>
              <a:pathLst>
                <a:path w="13645753" h="1189237">
                  <a:moveTo>
                    <a:pt x="0" y="0"/>
                  </a:moveTo>
                  <a:lnTo>
                    <a:pt x="13645753" y="0"/>
                  </a:lnTo>
                  <a:lnTo>
                    <a:pt x="13645753" y="1189237"/>
                  </a:lnTo>
                  <a:lnTo>
                    <a:pt x="0" y="11892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3645753" cy="12559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000"/>
                </a:lnSpc>
              </a:pPr>
              <a:r>
                <a:rPr lang="en-US" sz="5562" b="1">
                  <a:solidFill>
                    <a:srgbClr val="FFB39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Negative Binomial Regression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36575" y="5805934"/>
            <a:ext cx="16414849" cy="428030"/>
            <a:chOff x="0" y="0"/>
            <a:chExt cx="21886465" cy="57070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886466" cy="570707"/>
            </a:xfrm>
            <a:custGeom>
              <a:avLst/>
              <a:gdLst/>
              <a:ahLst/>
              <a:cxnLst/>
              <a:rect l="l" t="t" r="r" b="b"/>
              <a:pathLst>
                <a:path w="21886466" h="570707">
                  <a:moveTo>
                    <a:pt x="0" y="0"/>
                  </a:moveTo>
                  <a:lnTo>
                    <a:pt x="21886466" y="0"/>
                  </a:lnTo>
                  <a:lnTo>
                    <a:pt x="21886466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21886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Handles overdispersion where variance exceeds the mean.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36575" y="6535042"/>
            <a:ext cx="16414849" cy="428030"/>
            <a:chOff x="0" y="0"/>
            <a:chExt cx="21886465" cy="57070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886466" cy="570707"/>
            </a:xfrm>
            <a:custGeom>
              <a:avLst/>
              <a:gdLst/>
              <a:ahLst/>
              <a:cxnLst/>
              <a:rect l="l" t="t" r="r" b="b"/>
              <a:pathLst>
                <a:path w="21886466" h="570707">
                  <a:moveTo>
                    <a:pt x="0" y="0"/>
                  </a:moveTo>
                  <a:lnTo>
                    <a:pt x="21886466" y="0"/>
                  </a:lnTo>
                  <a:lnTo>
                    <a:pt x="21886466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21886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Negative binomial distribution adds dispersion parameter k.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6575" y="7264153"/>
            <a:ext cx="16414849" cy="428030"/>
            <a:chOff x="0" y="0"/>
            <a:chExt cx="21886465" cy="57070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1886466" cy="570707"/>
            </a:xfrm>
            <a:custGeom>
              <a:avLst/>
              <a:gdLst/>
              <a:ahLst/>
              <a:cxnLst/>
              <a:rect l="l" t="t" r="r" b="b"/>
              <a:pathLst>
                <a:path w="21886466" h="570707">
                  <a:moveTo>
                    <a:pt x="0" y="0"/>
                  </a:moveTo>
                  <a:lnTo>
                    <a:pt x="21886466" y="0"/>
                  </a:lnTo>
                  <a:lnTo>
                    <a:pt x="21886466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21886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Example: Counting defects with heterogeneity in manufacturing.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36575" y="7993261"/>
            <a:ext cx="602159" cy="602159"/>
            <a:chOff x="0" y="0"/>
            <a:chExt cx="802878" cy="80287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02767" cy="802894"/>
            </a:xfrm>
            <a:custGeom>
              <a:avLst/>
              <a:gdLst/>
              <a:ahLst/>
              <a:cxnLst/>
              <a:rect l="l" t="t" r="r" b="b"/>
              <a:pathLst>
                <a:path w="802767" h="802894">
                  <a:moveTo>
                    <a:pt x="0" y="53467"/>
                  </a:moveTo>
                  <a:cubicBezTo>
                    <a:pt x="0" y="24003"/>
                    <a:pt x="24003" y="0"/>
                    <a:pt x="53467" y="0"/>
                  </a:cubicBezTo>
                  <a:lnTo>
                    <a:pt x="749300" y="0"/>
                  </a:lnTo>
                  <a:cubicBezTo>
                    <a:pt x="778891" y="0"/>
                    <a:pt x="802767" y="24003"/>
                    <a:pt x="802767" y="53467"/>
                  </a:cubicBezTo>
                  <a:lnTo>
                    <a:pt x="802767" y="749300"/>
                  </a:lnTo>
                  <a:cubicBezTo>
                    <a:pt x="802767" y="778891"/>
                    <a:pt x="778764" y="802767"/>
                    <a:pt x="749300" y="802767"/>
                  </a:cubicBezTo>
                  <a:lnTo>
                    <a:pt x="53467" y="802767"/>
                  </a:lnTo>
                  <a:cubicBezTo>
                    <a:pt x="24003" y="802894"/>
                    <a:pt x="0" y="778891"/>
                    <a:pt x="0" y="749300"/>
                  </a:cubicBezTo>
                  <a:close/>
                </a:path>
              </a:pathLst>
            </a:custGeom>
            <a:solidFill>
              <a:srgbClr val="4D1529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806327" y="8085236"/>
            <a:ext cx="3568304" cy="446038"/>
            <a:chOff x="0" y="0"/>
            <a:chExt cx="4757738" cy="59471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757738" cy="594717"/>
            </a:xfrm>
            <a:custGeom>
              <a:avLst/>
              <a:gdLst/>
              <a:ahLst/>
              <a:cxnLst/>
              <a:rect l="l" t="t" r="r" b="b"/>
              <a:pathLst>
                <a:path w="4757738" h="594717">
                  <a:moveTo>
                    <a:pt x="0" y="0"/>
                  </a:moveTo>
                  <a:lnTo>
                    <a:pt x="4757738" y="0"/>
                  </a:lnTo>
                  <a:lnTo>
                    <a:pt x="4757738" y="594717"/>
                  </a:lnTo>
                  <a:lnTo>
                    <a:pt x="0" y="5947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4757738" cy="64234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F4CAB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Why Use It?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806327" y="8691711"/>
            <a:ext cx="7170539" cy="428030"/>
            <a:chOff x="0" y="0"/>
            <a:chExt cx="9560718" cy="5707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560718" cy="570707"/>
            </a:xfrm>
            <a:custGeom>
              <a:avLst/>
              <a:gdLst/>
              <a:ahLst/>
              <a:cxnLst/>
              <a:rect l="l" t="t" r="r" b="b"/>
              <a:pathLst>
                <a:path w="9560718" h="570707">
                  <a:moveTo>
                    <a:pt x="0" y="0"/>
                  </a:moveTo>
                  <a:lnTo>
                    <a:pt x="9560718" y="0"/>
                  </a:lnTo>
                  <a:lnTo>
                    <a:pt x="9560718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85725"/>
              <a:ext cx="9560718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Models extra variability beyond Poisson assumptions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311282" y="7993261"/>
            <a:ext cx="602159" cy="602159"/>
            <a:chOff x="0" y="0"/>
            <a:chExt cx="802878" cy="80287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02767" cy="802894"/>
            </a:xfrm>
            <a:custGeom>
              <a:avLst/>
              <a:gdLst/>
              <a:ahLst/>
              <a:cxnLst/>
              <a:rect l="l" t="t" r="r" b="b"/>
              <a:pathLst>
                <a:path w="802767" h="802894">
                  <a:moveTo>
                    <a:pt x="0" y="53467"/>
                  </a:moveTo>
                  <a:cubicBezTo>
                    <a:pt x="0" y="24003"/>
                    <a:pt x="24003" y="0"/>
                    <a:pt x="53467" y="0"/>
                  </a:cubicBezTo>
                  <a:lnTo>
                    <a:pt x="749300" y="0"/>
                  </a:lnTo>
                  <a:cubicBezTo>
                    <a:pt x="778891" y="0"/>
                    <a:pt x="802767" y="24003"/>
                    <a:pt x="802767" y="53467"/>
                  </a:cubicBezTo>
                  <a:lnTo>
                    <a:pt x="802767" y="749300"/>
                  </a:lnTo>
                  <a:cubicBezTo>
                    <a:pt x="802767" y="778891"/>
                    <a:pt x="778764" y="802767"/>
                    <a:pt x="749300" y="802767"/>
                  </a:cubicBezTo>
                  <a:lnTo>
                    <a:pt x="53467" y="802767"/>
                  </a:lnTo>
                  <a:cubicBezTo>
                    <a:pt x="24003" y="802894"/>
                    <a:pt x="0" y="778891"/>
                    <a:pt x="0" y="749300"/>
                  </a:cubicBezTo>
                  <a:close/>
                </a:path>
              </a:pathLst>
            </a:custGeom>
            <a:solidFill>
              <a:srgbClr val="4D1529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0181034" y="8085236"/>
            <a:ext cx="3568304" cy="446038"/>
            <a:chOff x="0" y="0"/>
            <a:chExt cx="4757738" cy="59471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757738" cy="594717"/>
            </a:xfrm>
            <a:custGeom>
              <a:avLst/>
              <a:gdLst/>
              <a:ahLst/>
              <a:cxnLst/>
              <a:rect l="l" t="t" r="r" b="b"/>
              <a:pathLst>
                <a:path w="4757738" h="594717">
                  <a:moveTo>
                    <a:pt x="0" y="0"/>
                  </a:moveTo>
                  <a:lnTo>
                    <a:pt x="4757738" y="0"/>
                  </a:lnTo>
                  <a:lnTo>
                    <a:pt x="4757738" y="594717"/>
                  </a:lnTo>
                  <a:lnTo>
                    <a:pt x="0" y="5947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4757738" cy="64234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F4CAB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Parameters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0181034" y="8691711"/>
            <a:ext cx="7170539" cy="428030"/>
            <a:chOff x="0" y="0"/>
            <a:chExt cx="9560718" cy="570707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560718" cy="570707"/>
            </a:xfrm>
            <a:custGeom>
              <a:avLst/>
              <a:gdLst/>
              <a:ahLst/>
              <a:cxnLst/>
              <a:rect l="l" t="t" r="r" b="b"/>
              <a:pathLst>
                <a:path w="9560718" h="570707">
                  <a:moveTo>
                    <a:pt x="0" y="0"/>
                  </a:moveTo>
                  <a:lnTo>
                    <a:pt x="9560718" y="0"/>
                  </a:lnTo>
                  <a:lnTo>
                    <a:pt x="9560718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85725"/>
              <a:ext cx="9560718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Mean μ and dispersion k control variance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2142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2438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793831" y="735657"/>
            <a:ext cx="9558338" cy="1782366"/>
            <a:chOff x="0" y="0"/>
            <a:chExt cx="12744450" cy="237648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744450" cy="2376488"/>
            </a:xfrm>
            <a:custGeom>
              <a:avLst/>
              <a:gdLst/>
              <a:ahLst/>
              <a:cxnLst/>
              <a:rect l="l" t="t" r="r" b="b"/>
              <a:pathLst>
                <a:path w="12744450" h="2376488">
                  <a:moveTo>
                    <a:pt x="0" y="0"/>
                  </a:moveTo>
                  <a:lnTo>
                    <a:pt x="12744450" y="0"/>
                  </a:lnTo>
                  <a:lnTo>
                    <a:pt x="12744450" y="2376488"/>
                  </a:lnTo>
                  <a:lnTo>
                    <a:pt x="0" y="2376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2744450" cy="24431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000"/>
                </a:lnSpc>
              </a:pPr>
              <a:r>
                <a:rPr lang="en-US" sz="5562" b="1">
                  <a:solidFill>
                    <a:srgbClr val="FFB39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Logistic Regression for Binary Outcomes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793831" y="2918966"/>
            <a:ext cx="9558338" cy="427881"/>
            <a:chOff x="0" y="0"/>
            <a:chExt cx="12744450" cy="57050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744450" cy="570508"/>
            </a:xfrm>
            <a:custGeom>
              <a:avLst/>
              <a:gdLst/>
              <a:ahLst/>
              <a:cxnLst/>
              <a:rect l="l" t="t" r="r" b="b"/>
              <a:pathLst>
                <a:path w="12744450" h="570508">
                  <a:moveTo>
                    <a:pt x="0" y="0"/>
                  </a:moveTo>
                  <a:lnTo>
                    <a:pt x="12744450" y="0"/>
                  </a:lnTo>
                  <a:lnTo>
                    <a:pt x="12744450" y="570508"/>
                  </a:lnTo>
                  <a:lnTo>
                    <a:pt x="0" y="5705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2744450" cy="65623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Models outcomes with two possible values, like success/failure.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793831" y="3647629"/>
            <a:ext cx="9558338" cy="427881"/>
            <a:chOff x="0" y="0"/>
            <a:chExt cx="12744450" cy="5705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44450" cy="570508"/>
            </a:xfrm>
            <a:custGeom>
              <a:avLst/>
              <a:gdLst/>
              <a:ahLst/>
              <a:cxnLst/>
              <a:rect l="l" t="t" r="r" b="b"/>
              <a:pathLst>
                <a:path w="12744450" h="570508">
                  <a:moveTo>
                    <a:pt x="0" y="0"/>
                  </a:moveTo>
                  <a:lnTo>
                    <a:pt x="12744450" y="0"/>
                  </a:lnTo>
                  <a:lnTo>
                    <a:pt x="12744450" y="570508"/>
                  </a:lnTo>
                  <a:lnTo>
                    <a:pt x="0" y="5705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2744450" cy="65623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Uses logit link: log(p/(1-p)) = Xβ, relating predictors to probability.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793831" y="4376291"/>
            <a:ext cx="9558338" cy="427881"/>
            <a:chOff x="0" y="0"/>
            <a:chExt cx="12744450" cy="57050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744450" cy="570508"/>
            </a:xfrm>
            <a:custGeom>
              <a:avLst/>
              <a:gdLst/>
              <a:ahLst/>
              <a:cxnLst/>
              <a:rect l="l" t="t" r="r" b="b"/>
              <a:pathLst>
                <a:path w="12744450" h="570508">
                  <a:moveTo>
                    <a:pt x="0" y="0"/>
                  </a:moveTo>
                  <a:lnTo>
                    <a:pt x="12744450" y="0"/>
                  </a:lnTo>
                  <a:lnTo>
                    <a:pt x="12744450" y="570508"/>
                  </a:lnTo>
                  <a:lnTo>
                    <a:pt x="0" y="5705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12744450" cy="65623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Odds ratio exp(β) measures effect size.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793831" y="5104954"/>
            <a:ext cx="9558338" cy="2610891"/>
            <a:chOff x="0" y="0"/>
            <a:chExt cx="12744450" cy="348118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744450" cy="3481197"/>
            </a:xfrm>
            <a:custGeom>
              <a:avLst/>
              <a:gdLst/>
              <a:ahLst/>
              <a:cxnLst/>
              <a:rect l="l" t="t" r="r" b="b"/>
              <a:pathLst>
                <a:path w="12744450" h="3481197">
                  <a:moveTo>
                    <a:pt x="0" y="53467"/>
                  </a:moveTo>
                  <a:cubicBezTo>
                    <a:pt x="0" y="24003"/>
                    <a:pt x="24003" y="0"/>
                    <a:pt x="53467" y="0"/>
                  </a:cubicBezTo>
                  <a:lnTo>
                    <a:pt x="12690983" y="0"/>
                  </a:lnTo>
                  <a:cubicBezTo>
                    <a:pt x="12720574" y="0"/>
                    <a:pt x="12744450" y="24003"/>
                    <a:pt x="12744450" y="53467"/>
                  </a:cubicBezTo>
                  <a:lnTo>
                    <a:pt x="12744450" y="3427730"/>
                  </a:lnTo>
                  <a:cubicBezTo>
                    <a:pt x="12744450" y="3457321"/>
                    <a:pt x="12720447" y="3481197"/>
                    <a:pt x="12690983" y="3481197"/>
                  </a:cubicBezTo>
                  <a:lnTo>
                    <a:pt x="53467" y="3481197"/>
                  </a:lnTo>
                  <a:cubicBezTo>
                    <a:pt x="23876" y="3481197"/>
                    <a:pt x="0" y="3457194"/>
                    <a:pt x="0" y="3427730"/>
                  </a:cubicBezTo>
                  <a:close/>
                </a:path>
              </a:pathLst>
            </a:custGeom>
            <a:solidFill>
              <a:srgbClr val="4D1529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8061126" y="5372249"/>
            <a:ext cx="3565029" cy="445443"/>
            <a:chOff x="0" y="0"/>
            <a:chExt cx="4753372" cy="59392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753372" cy="593923"/>
            </a:xfrm>
            <a:custGeom>
              <a:avLst/>
              <a:gdLst/>
              <a:ahLst/>
              <a:cxnLst/>
              <a:rect l="l" t="t" r="r" b="b"/>
              <a:pathLst>
                <a:path w="4753372" h="593923">
                  <a:moveTo>
                    <a:pt x="0" y="0"/>
                  </a:moveTo>
                  <a:lnTo>
                    <a:pt x="4753372" y="0"/>
                  </a:lnTo>
                  <a:lnTo>
                    <a:pt x="4753372" y="593923"/>
                  </a:lnTo>
                  <a:lnTo>
                    <a:pt x="0" y="5939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4753372" cy="6415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F4CAB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Applications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061126" y="5977979"/>
            <a:ext cx="9023748" cy="427881"/>
            <a:chOff x="0" y="0"/>
            <a:chExt cx="12031663" cy="57050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031663" cy="570508"/>
            </a:xfrm>
            <a:custGeom>
              <a:avLst/>
              <a:gdLst/>
              <a:ahLst/>
              <a:cxnLst/>
              <a:rect l="l" t="t" r="r" b="b"/>
              <a:pathLst>
                <a:path w="12031663" h="570508">
                  <a:moveTo>
                    <a:pt x="0" y="0"/>
                  </a:moveTo>
                  <a:lnTo>
                    <a:pt x="12031663" y="0"/>
                  </a:lnTo>
                  <a:lnTo>
                    <a:pt x="12031663" y="570508"/>
                  </a:lnTo>
                  <a:lnTo>
                    <a:pt x="0" y="5705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85725"/>
              <a:ext cx="12031663" cy="65623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11051" lvl="1" indent="-155525" algn="l">
                <a:lnSpc>
                  <a:spcPts val="3312"/>
                </a:lnSpc>
                <a:buFont typeface="Arial"/>
                <a:buChar char="•"/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Medical diagnosis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061126" y="6499324"/>
            <a:ext cx="9023748" cy="427881"/>
            <a:chOff x="0" y="0"/>
            <a:chExt cx="12031663" cy="57050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2031663" cy="570508"/>
            </a:xfrm>
            <a:custGeom>
              <a:avLst/>
              <a:gdLst/>
              <a:ahLst/>
              <a:cxnLst/>
              <a:rect l="l" t="t" r="r" b="b"/>
              <a:pathLst>
                <a:path w="12031663" h="570508">
                  <a:moveTo>
                    <a:pt x="0" y="0"/>
                  </a:moveTo>
                  <a:lnTo>
                    <a:pt x="12031663" y="0"/>
                  </a:lnTo>
                  <a:lnTo>
                    <a:pt x="12031663" y="570508"/>
                  </a:lnTo>
                  <a:lnTo>
                    <a:pt x="0" y="5705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85725"/>
              <a:ext cx="12031663" cy="65623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11051" lvl="1" indent="-155525" algn="l">
                <a:lnSpc>
                  <a:spcPts val="3312"/>
                </a:lnSpc>
                <a:buFont typeface="Arial"/>
                <a:buChar char="•"/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Customer churn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8061126" y="7020669"/>
            <a:ext cx="9023748" cy="427881"/>
            <a:chOff x="0" y="0"/>
            <a:chExt cx="12031663" cy="57050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2031663" cy="570508"/>
            </a:xfrm>
            <a:custGeom>
              <a:avLst/>
              <a:gdLst/>
              <a:ahLst/>
              <a:cxnLst/>
              <a:rect l="l" t="t" r="r" b="b"/>
              <a:pathLst>
                <a:path w="12031663" h="570508">
                  <a:moveTo>
                    <a:pt x="0" y="0"/>
                  </a:moveTo>
                  <a:lnTo>
                    <a:pt x="12031663" y="0"/>
                  </a:lnTo>
                  <a:lnTo>
                    <a:pt x="12031663" y="570508"/>
                  </a:lnTo>
                  <a:lnTo>
                    <a:pt x="0" y="5705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85725"/>
              <a:ext cx="12031663" cy="65623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11051" lvl="1" indent="-155525" algn="l">
                <a:lnSpc>
                  <a:spcPts val="3312"/>
                </a:lnSpc>
                <a:buFont typeface="Arial"/>
                <a:buChar char="•"/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Spam detection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7793831" y="7983141"/>
            <a:ext cx="9558338" cy="1568203"/>
            <a:chOff x="0" y="0"/>
            <a:chExt cx="12744450" cy="209093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2744450" cy="2090928"/>
            </a:xfrm>
            <a:custGeom>
              <a:avLst/>
              <a:gdLst/>
              <a:ahLst/>
              <a:cxnLst/>
              <a:rect l="l" t="t" r="r" b="b"/>
              <a:pathLst>
                <a:path w="12744450" h="2090928">
                  <a:moveTo>
                    <a:pt x="0" y="53467"/>
                  </a:moveTo>
                  <a:cubicBezTo>
                    <a:pt x="0" y="24003"/>
                    <a:pt x="24003" y="0"/>
                    <a:pt x="53467" y="0"/>
                  </a:cubicBezTo>
                  <a:lnTo>
                    <a:pt x="12690983" y="0"/>
                  </a:lnTo>
                  <a:cubicBezTo>
                    <a:pt x="12720574" y="0"/>
                    <a:pt x="12744450" y="24003"/>
                    <a:pt x="12744450" y="53467"/>
                  </a:cubicBezTo>
                  <a:lnTo>
                    <a:pt x="12744450" y="2037461"/>
                  </a:lnTo>
                  <a:cubicBezTo>
                    <a:pt x="12744450" y="2067052"/>
                    <a:pt x="12720447" y="2090928"/>
                    <a:pt x="12690983" y="2090928"/>
                  </a:cubicBezTo>
                  <a:lnTo>
                    <a:pt x="53467" y="2090928"/>
                  </a:lnTo>
                  <a:cubicBezTo>
                    <a:pt x="23876" y="2090928"/>
                    <a:pt x="0" y="2066925"/>
                    <a:pt x="0" y="2037461"/>
                  </a:cubicBezTo>
                  <a:close/>
                </a:path>
              </a:pathLst>
            </a:custGeom>
            <a:solidFill>
              <a:srgbClr val="4D1529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8061126" y="8250436"/>
            <a:ext cx="3565029" cy="445443"/>
            <a:chOff x="0" y="0"/>
            <a:chExt cx="4753372" cy="59392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753372" cy="593923"/>
            </a:xfrm>
            <a:custGeom>
              <a:avLst/>
              <a:gdLst/>
              <a:ahLst/>
              <a:cxnLst/>
              <a:rect l="l" t="t" r="r" b="b"/>
              <a:pathLst>
                <a:path w="4753372" h="593923">
                  <a:moveTo>
                    <a:pt x="0" y="0"/>
                  </a:moveTo>
                  <a:lnTo>
                    <a:pt x="4753372" y="0"/>
                  </a:lnTo>
                  <a:lnTo>
                    <a:pt x="4753372" y="593923"/>
                  </a:lnTo>
                  <a:lnTo>
                    <a:pt x="0" y="5939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47625"/>
              <a:ext cx="4753372" cy="6415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F4CAB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Key Features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8061126" y="8856166"/>
            <a:ext cx="9023748" cy="427881"/>
            <a:chOff x="0" y="0"/>
            <a:chExt cx="12031663" cy="57050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2031663" cy="570508"/>
            </a:xfrm>
            <a:custGeom>
              <a:avLst/>
              <a:gdLst/>
              <a:ahLst/>
              <a:cxnLst/>
              <a:rect l="l" t="t" r="r" b="b"/>
              <a:pathLst>
                <a:path w="12031663" h="570508">
                  <a:moveTo>
                    <a:pt x="0" y="0"/>
                  </a:moveTo>
                  <a:lnTo>
                    <a:pt x="12031663" y="0"/>
                  </a:lnTo>
                  <a:lnTo>
                    <a:pt x="12031663" y="570508"/>
                  </a:lnTo>
                  <a:lnTo>
                    <a:pt x="0" y="5705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85725"/>
              <a:ext cx="12031663" cy="65623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Interpretable odds ratios, probabilistic output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2142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2438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794575" y="1411784"/>
            <a:ext cx="9556849" cy="1783854"/>
            <a:chOff x="0" y="0"/>
            <a:chExt cx="12742465" cy="2378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742465" cy="2378472"/>
            </a:xfrm>
            <a:custGeom>
              <a:avLst/>
              <a:gdLst/>
              <a:ahLst/>
              <a:cxnLst/>
              <a:rect l="l" t="t" r="r" b="b"/>
              <a:pathLst>
                <a:path w="12742465" h="2378472">
                  <a:moveTo>
                    <a:pt x="0" y="0"/>
                  </a:moveTo>
                  <a:lnTo>
                    <a:pt x="12742465" y="0"/>
                  </a:lnTo>
                  <a:lnTo>
                    <a:pt x="12742465" y="2378472"/>
                  </a:lnTo>
                  <a:lnTo>
                    <a:pt x="0" y="23784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2742465" cy="24451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000"/>
                </a:lnSpc>
              </a:pPr>
              <a:r>
                <a:rPr lang="en-US" sz="5562" b="1">
                  <a:solidFill>
                    <a:srgbClr val="FFB39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Visualizing Logistic Regression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794575" y="3597027"/>
            <a:ext cx="9556849" cy="428030"/>
            <a:chOff x="0" y="0"/>
            <a:chExt cx="12742465" cy="57070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742465" cy="570707"/>
            </a:xfrm>
            <a:custGeom>
              <a:avLst/>
              <a:gdLst/>
              <a:ahLst/>
              <a:cxnLst/>
              <a:rect l="l" t="t" r="r" b="b"/>
              <a:pathLst>
                <a:path w="12742465" h="570707">
                  <a:moveTo>
                    <a:pt x="0" y="0"/>
                  </a:moveTo>
                  <a:lnTo>
                    <a:pt x="12742465" y="0"/>
                  </a:lnTo>
                  <a:lnTo>
                    <a:pt x="12742465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2742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Plot predicted probabilities against actual outcomes.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794575" y="4326136"/>
            <a:ext cx="9556849" cy="428030"/>
            <a:chOff x="0" y="0"/>
            <a:chExt cx="12742465" cy="57070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42465" cy="570707"/>
            </a:xfrm>
            <a:custGeom>
              <a:avLst/>
              <a:gdLst/>
              <a:ahLst/>
              <a:cxnLst/>
              <a:rect l="l" t="t" r="r" b="b"/>
              <a:pathLst>
                <a:path w="12742465" h="570707">
                  <a:moveTo>
                    <a:pt x="0" y="0"/>
                  </a:moveTo>
                  <a:lnTo>
                    <a:pt x="12742465" y="0"/>
                  </a:lnTo>
                  <a:lnTo>
                    <a:pt x="12742465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2742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Use ROC curves to balance sensitivity and specificity.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794575" y="5055245"/>
            <a:ext cx="9556849" cy="428030"/>
            <a:chOff x="0" y="0"/>
            <a:chExt cx="12742465" cy="57070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742465" cy="570707"/>
            </a:xfrm>
            <a:custGeom>
              <a:avLst/>
              <a:gdLst/>
              <a:ahLst/>
              <a:cxnLst/>
              <a:rect l="l" t="t" r="r" b="b"/>
              <a:pathLst>
                <a:path w="12742465" h="570707">
                  <a:moveTo>
                    <a:pt x="0" y="0"/>
                  </a:moveTo>
                  <a:lnTo>
                    <a:pt x="12742465" y="0"/>
                  </a:lnTo>
                  <a:lnTo>
                    <a:pt x="12742465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12742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Confusion matrix summarizes classification accuracy.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789812" y="5779591"/>
            <a:ext cx="9566374" cy="3100387"/>
            <a:chOff x="0" y="0"/>
            <a:chExt cx="12755165" cy="413385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755118" cy="4133850"/>
            </a:xfrm>
            <a:custGeom>
              <a:avLst/>
              <a:gdLst/>
              <a:ahLst/>
              <a:cxnLst/>
              <a:rect l="l" t="t" r="r" b="b"/>
              <a:pathLst>
                <a:path w="12755118" h="4133850">
                  <a:moveTo>
                    <a:pt x="0" y="59944"/>
                  </a:moveTo>
                  <a:cubicBezTo>
                    <a:pt x="0" y="26797"/>
                    <a:pt x="26924" y="0"/>
                    <a:pt x="59944" y="0"/>
                  </a:cubicBezTo>
                  <a:lnTo>
                    <a:pt x="12695174" y="0"/>
                  </a:lnTo>
                  <a:lnTo>
                    <a:pt x="12695174" y="6350"/>
                  </a:lnTo>
                  <a:lnTo>
                    <a:pt x="12695174" y="0"/>
                  </a:lnTo>
                  <a:cubicBezTo>
                    <a:pt x="12728322" y="0"/>
                    <a:pt x="12755118" y="26797"/>
                    <a:pt x="12755118" y="59944"/>
                  </a:cubicBezTo>
                  <a:lnTo>
                    <a:pt x="12748768" y="59944"/>
                  </a:lnTo>
                  <a:lnTo>
                    <a:pt x="12755118" y="59944"/>
                  </a:lnTo>
                  <a:lnTo>
                    <a:pt x="12755118" y="4073906"/>
                  </a:lnTo>
                  <a:lnTo>
                    <a:pt x="12748768" y="4073906"/>
                  </a:lnTo>
                  <a:lnTo>
                    <a:pt x="12755118" y="4073906"/>
                  </a:lnTo>
                  <a:cubicBezTo>
                    <a:pt x="12755118" y="4107053"/>
                    <a:pt x="12728194" y="4133850"/>
                    <a:pt x="12695174" y="4133850"/>
                  </a:cubicBezTo>
                  <a:lnTo>
                    <a:pt x="12695174" y="4127500"/>
                  </a:lnTo>
                  <a:lnTo>
                    <a:pt x="12695174" y="4133850"/>
                  </a:lnTo>
                  <a:lnTo>
                    <a:pt x="59944" y="4133850"/>
                  </a:lnTo>
                  <a:lnTo>
                    <a:pt x="59944" y="4127500"/>
                  </a:lnTo>
                  <a:lnTo>
                    <a:pt x="59944" y="4133850"/>
                  </a:lnTo>
                  <a:cubicBezTo>
                    <a:pt x="26797" y="4133850"/>
                    <a:pt x="0" y="4107053"/>
                    <a:pt x="0" y="4073906"/>
                  </a:cubicBezTo>
                  <a:lnTo>
                    <a:pt x="0" y="59944"/>
                  </a:lnTo>
                  <a:lnTo>
                    <a:pt x="6350" y="59944"/>
                  </a:lnTo>
                  <a:lnTo>
                    <a:pt x="0" y="59944"/>
                  </a:lnTo>
                  <a:moveTo>
                    <a:pt x="12700" y="59944"/>
                  </a:moveTo>
                  <a:lnTo>
                    <a:pt x="12700" y="4073906"/>
                  </a:lnTo>
                  <a:lnTo>
                    <a:pt x="6350" y="4073906"/>
                  </a:lnTo>
                  <a:lnTo>
                    <a:pt x="12700" y="4073906"/>
                  </a:lnTo>
                  <a:cubicBezTo>
                    <a:pt x="12700" y="4099941"/>
                    <a:pt x="33909" y="4121150"/>
                    <a:pt x="59944" y="4121150"/>
                  </a:cubicBezTo>
                  <a:lnTo>
                    <a:pt x="12695174" y="4121150"/>
                  </a:lnTo>
                  <a:cubicBezTo>
                    <a:pt x="12721337" y="4121150"/>
                    <a:pt x="12742418" y="4100068"/>
                    <a:pt x="12742418" y="4073906"/>
                  </a:cubicBezTo>
                  <a:lnTo>
                    <a:pt x="12742418" y="59944"/>
                  </a:lnTo>
                  <a:cubicBezTo>
                    <a:pt x="12742418" y="33909"/>
                    <a:pt x="12721210" y="12700"/>
                    <a:pt x="12695174" y="12700"/>
                  </a:cubicBezTo>
                  <a:lnTo>
                    <a:pt x="59944" y="12700"/>
                  </a:lnTo>
                  <a:lnTo>
                    <a:pt x="59944" y="6350"/>
                  </a:lnTo>
                  <a:lnTo>
                    <a:pt x="59944" y="12700"/>
                  </a:lnTo>
                  <a:cubicBezTo>
                    <a:pt x="33909" y="12700"/>
                    <a:pt x="12700" y="33782"/>
                    <a:pt x="12700" y="59944"/>
                  </a:cubicBezTo>
                  <a:close/>
                </a:path>
              </a:pathLst>
            </a:custGeom>
            <a:solidFill>
              <a:srgbClr val="FFFFFF">
                <a:alpha val="5490"/>
              </a:srgbClr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7804100" y="5793879"/>
            <a:ext cx="9537799" cy="767954"/>
            <a:chOff x="0" y="0"/>
            <a:chExt cx="12717065" cy="102393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717018" cy="1024001"/>
            </a:xfrm>
            <a:custGeom>
              <a:avLst/>
              <a:gdLst/>
              <a:ahLst/>
              <a:cxnLst/>
              <a:rect l="l" t="t" r="r" b="b"/>
              <a:pathLst>
                <a:path w="12717018" h="1024001">
                  <a:moveTo>
                    <a:pt x="0" y="0"/>
                  </a:moveTo>
                  <a:lnTo>
                    <a:pt x="12717018" y="0"/>
                  </a:lnTo>
                  <a:lnTo>
                    <a:pt x="12717018" y="1024001"/>
                  </a:lnTo>
                  <a:lnTo>
                    <a:pt x="0" y="1024001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8071694" y="5963841"/>
            <a:ext cx="4228951" cy="428030"/>
            <a:chOff x="0" y="0"/>
            <a:chExt cx="5638602" cy="57070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638602" cy="570707"/>
            </a:xfrm>
            <a:custGeom>
              <a:avLst/>
              <a:gdLst/>
              <a:ahLst/>
              <a:cxnLst/>
              <a:rect l="l" t="t" r="r" b="b"/>
              <a:pathLst>
                <a:path w="5638602" h="570707">
                  <a:moveTo>
                    <a:pt x="0" y="0"/>
                  </a:moveTo>
                  <a:lnTo>
                    <a:pt x="5638602" y="0"/>
                  </a:lnTo>
                  <a:lnTo>
                    <a:pt x="5638602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85725"/>
              <a:ext cx="5638602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Metric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845355" y="5963841"/>
            <a:ext cx="4228951" cy="428030"/>
            <a:chOff x="0" y="0"/>
            <a:chExt cx="5638602" cy="57070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638602" cy="570707"/>
            </a:xfrm>
            <a:custGeom>
              <a:avLst/>
              <a:gdLst/>
              <a:ahLst/>
              <a:cxnLst/>
              <a:rect l="l" t="t" r="r" b="b"/>
              <a:pathLst>
                <a:path w="5638602" h="570707">
                  <a:moveTo>
                    <a:pt x="0" y="0"/>
                  </a:moveTo>
                  <a:lnTo>
                    <a:pt x="5638602" y="0"/>
                  </a:lnTo>
                  <a:lnTo>
                    <a:pt x="5638602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85725"/>
              <a:ext cx="5638602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Value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804100" y="6561832"/>
            <a:ext cx="9537799" cy="767954"/>
            <a:chOff x="0" y="0"/>
            <a:chExt cx="12717065" cy="102393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717018" cy="1024001"/>
            </a:xfrm>
            <a:custGeom>
              <a:avLst/>
              <a:gdLst/>
              <a:ahLst/>
              <a:cxnLst/>
              <a:rect l="l" t="t" r="r" b="b"/>
              <a:pathLst>
                <a:path w="12717018" h="1024001">
                  <a:moveTo>
                    <a:pt x="0" y="0"/>
                  </a:moveTo>
                  <a:lnTo>
                    <a:pt x="12717018" y="0"/>
                  </a:lnTo>
                  <a:lnTo>
                    <a:pt x="12717018" y="1024001"/>
                  </a:lnTo>
                  <a:lnTo>
                    <a:pt x="0" y="10240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8071694" y="6731794"/>
            <a:ext cx="4228951" cy="428030"/>
            <a:chOff x="0" y="0"/>
            <a:chExt cx="5638602" cy="57070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5638602" cy="570707"/>
            </a:xfrm>
            <a:custGeom>
              <a:avLst/>
              <a:gdLst/>
              <a:ahLst/>
              <a:cxnLst/>
              <a:rect l="l" t="t" r="r" b="b"/>
              <a:pathLst>
                <a:path w="5638602" h="570707">
                  <a:moveTo>
                    <a:pt x="0" y="0"/>
                  </a:moveTo>
                  <a:lnTo>
                    <a:pt x="5638602" y="0"/>
                  </a:lnTo>
                  <a:lnTo>
                    <a:pt x="5638602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85725"/>
              <a:ext cx="5638602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Accuracy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2845355" y="6731794"/>
            <a:ext cx="4228951" cy="428030"/>
            <a:chOff x="0" y="0"/>
            <a:chExt cx="5638602" cy="57070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5638602" cy="570707"/>
            </a:xfrm>
            <a:custGeom>
              <a:avLst/>
              <a:gdLst/>
              <a:ahLst/>
              <a:cxnLst/>
              <a:rect l="l" t="t" r="r" b="b"/>
              <a:pathLst>
                <a:path w="5638602" h="570707">
                  <a:moveTo>
                    <a:pt x="0" y="0"/>
                  </a:moveTo>
                  <a:lnTo>
                    <a:pt x="5638602" y="0"/>
                  </a:lnTo>
                  <a:lnTo>
                    <a:pt x="5638602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85725"/>
              <a:ext cx="5638602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88%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7804100" y="7329785"/>
            <a:ext cx="9537799" cy="767954"/>
            <a:chOff x="0" y="0"/>
            <a:chExt cx="12717065" cy="1023938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2717018" cy="1024001"/>
            </a:xfrm>
            <a:custGeom>
              <a:avLst/>
              <a:gdLst/>
              <a:ahLst/>
              <a:cxnLst/>
              <a:rect l="l" t="t" r="r" b="b"/>
              <a:pathLst>
                <a:path w="12717018" h="1024001">
                  <a:moveTo>
                    <a:pt x="0" y="0"/>
                  </a:moveTo>
                  <a:lnTo>
                    <a:pt x="12717018" y="0"/>
                  </a:lnTo>
                  <a:lnTo>
                    <a:pt x="12717018" y="1024001"/>
                  </a:lnTo>
                  <a:lnTo>
                    <a:pt x="0" y="1024001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8071694" y="7499748"/>
            <a:ext cx="4228951" cy="428030"/>
            <a:chOff x="0" y="0"/>
            <a:chExt cx="5638602" cy="57070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5638602" cy="570707"/>
            </a:xfrm>
            <a:custGeom>
              <a:avLst/>
              <a:gdLst/>
              <a:ahLst/>
              <a:cxnLst/>
              <a:rect l="l" t="t" r="r" b="b"/>
              <a:pathLst>
                <a:path w="5638602" h="570707">
                  <a:moveTo>
                    <a:pt x="0" y="0"/>
                  </a:moveTo>
                  <a:lnTo>
                    <a:pt x="5638602" y="0"/>
                  </a:lnTo>
                  <a:lnTo>
                    <a:pt x="5638602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85725"/>
              <a:ext cx="5638602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Precision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2845355" y="7499748"/>
            <a:ext cx="4228951" cy="428030"/>
            <a:chOff x="0" y="0"/>
            <a:chExt cx="5638602" cy="570707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5638602" cy="570707"/>
            </a:xfrm>
            <a:custGeom>
              <a:avLst/>
              <a:gdLst/>
              <a:ahLst/>
              <a:cxnLst/>
              <a:rect l="l" t="t" r="r" b="b"/>
              <a:pathLst>
                <a:path w="5638602" h="570707">
                  <a:moveTo>
                    <a:pt x="0" y="0"/>
                  </a:moveTo>
                  <a:lnTo>
                    <a:pt x="5638602" y="0"/>
                  </a:lnTo>
                  <a:lnTo>
                    <a:pt x="5638602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85725"/>
              <a:ext cx="5638602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85%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804100" y="8097739"/>
            <a:ext cx="9537799" cy="767954"/>
            <a:chOff x="0" y="0"/>
            <a:chExt cx="12717065" cy="102393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2717018" cy="1024001"/>
            </a:xfrm>
            <a:custGeom>
              <a:avLst/>
              <a:gdLst/>
              <a:ahLst/>
              <a:cxnLst/>
              <a:rect l="l" t="t" r="r" b="b"/>
              <a:pathLst>
                <a:path w="12717018" h="1024001">
                  <a:moveTo>
                    <a:pt x="0" y="0"/>
                  </a:moveTo>
                  <a:lnTo>
                    <a:pt x="12717018" y="0"/>
                  </a:lnTo>
                  <a:lnTo>
                    <a:pt x="12717018" y="1024001"/>
                  </a:lnTo>
                  <a:lnTo>
                    <a:pt x="0" y="10240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47" name="Group 47"/>
          <p:cNvGrpSpPr/>
          <p:nvPr/>
        </p:nvGrpSpPr>
        <p:grpSpPr>
          <a:xfrm>
            <a:off x="8071694" y="8267700"/>
            <a:ext cx="4228951" cy="428030"/>
            <a:chOff x="0" y="0"/>
            <a:chExt cx="5638602" cy="570707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5638602" cy="570707"/>
            </a:xfrm>
            <a:custGeom>
              <a:avLst/>
              <a:gdLst/>
              <a:ahLst/>
              <a:cxnLst/>
              <a:rect l="l" t="t" r="r" b="b"/>
              <a:pathLst>
                <a:path w="5638602" h="570707">
                  <a:moveTo>
                    <a:pt x="0" y="0"/>
                  </a:moveTo>
                  <a:lnTo>
                    <a:pt x="5638602" y="0"/>
                  </a:lnTo>
                  <a:lnTo>
                    <a:pt x="5638602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85725"/>
              <a:ext cx="5638602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Recall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2845355" y="8267700"/>
            <a:ext cx="4228951" cy="428030"/>
            <a:chOff x="0" y="0"/>
            <a:chExt cx="5638602" cy="570707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5638602" cy="570707"/>
            </a:xfrm>
            <a:custGeom>
              <a:avLst/>
              <a:gdLst/>
              <a:ahLst/>
              <a:cxnLst/>
              <a:rect l="l" t="t" r="r" b="b"/>
              <a:pathLst>
                <a:path w="5638602" h="570707">
                  <a:moveTo>
                    <a:pt x="0" y="0"/>
                  </a:moveTo>
                  <a:lnTo>
                    <a:pt x="5638602" y="0"/>
                  </a:lnTo>
                  <a:lnTo>
                    <a:pt x="5638602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0" y="-85725"/>
              <a:ext cx="5638602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90%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2142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C2438"/>
            </a:solidFill>
          </p:spPr>
        </p:sp>
      </p:grpSp>
      <p:sp>
        <p:nvSpPr>
          <p:cNvPr id="6" name="Freeform 6" descr="preencoded.png">
            <a:hlinkClick r:id="rId3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936575" y="2008435"/>
            <a:ext cx="9556849" cy="1783854"/>
            <a:chOff x="0" y="0"/>
            <a:chExt cx="12742465" cy="2378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42465" cy="2378472"/>
            </a:xfrm>
            <a:custGeom>
              <a:avLst/>
              <a:gdLst/>
              <a:ahLst/>
              <a:cxnLst/>
              <a:rect l="l" t="t" r="r" b="b"/>
              <a:pathLst>
                <a:path w="12742465" h="2378472">
                  <a:moveTo>
                    <a:pt x="0" y="0"/>
                  </a:moveTo>
                  <a:lnTo>
                    <a:pt x="12742465" y="0"/>
                  </a:lnTo>
                  <a:lnTo>
                    <a:pt x="12742465" y="2378472"/>
                  </a:lnTo>
                  <a:lnTo>
                    <a:pt x="0" y="23784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742465" cy="24451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000"/>
                </a:lnSpc>
              </a:pPr>
              <a:r>
                <a:rPr lang="en-US" sz="5562" b="1">
                  <a:solidFill>
                    <a:srgbClr val="FFB39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Understanding Overdispersion in GLMs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6575" y="4193679"/>
            <a:ext cx="9556849" cy="428030"/>
            <a:chOff x="0" y="0"/>
            <a:chExt cx="12742465" cy="57070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742465" cy="570707"/>
            </a:xfrm>
            <a:custGeom>
              <a:avLst/>
              <a:gdLst/>
              <a:ahLst/>
              <a:cxnLst/>
              <a:rect l="l" t="t" r="r" b="b"/>
              <a:pathLst>
                <a:path w="12742465" h="570707">
                  <a:moveTo>
                    <a:pt x="0" y="0"/>
                  </a:moveTo>
                  <a:lnTo>
                    <a:pt x="12742465" y="0"/>
                  </a:lnTo>
                  <a:lnTo>
                    <a:pt x="12742465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12742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Occurs when variance exceeds mean, violating Poisson assumptions.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36575" y="4922787"/>
            <a:ext cx="9556849" cy="428030"/>
            <a:chOff x="0" y="0"/>
            <a:chExt cx="12742465" cy="57070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742465" cy="570707"/>
            </a:xfrm>
            <a:custGeom>
              <a:avLst/>
              <a:gdLst/>
              <a:ahLst/>
              <a:cxnLst/>
              <a:rect l="l" t="t" r="r" b="b"/>
              <a:pathLst>
                <a:path w="12742465" h="570707">
                  <a:moveTo>
                    <a:pt x="0" y="0"/>
                  </a:moveTo>
                  <a:lnTo>
                    <a:pt x="12742465" y="0"/>
                  </a:lnTo>
                  <a:lnTo>
                    <a:pt x="12742465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12742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Caused by omitted variables, heterogeneity, or measurement errors.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36575" y="5651896"/>
            <a:ext cx="9556849" cy="428030"/>
            <a:chOff x="0" y="0"/>
            <a:chExt cx="12742465" cy="57070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742465" cy="570707"/>
            </a:xfrm>
            <a:custGeom>
              <a:avLst/>
              <a:gdLst/>
              <a:ahLst/>
              <a:cxnLst/>
              <a:rect l="l" t="t" r="r" b="b"/>
              <a:pathLst>
                <a:path w="12742465" h="570707">
                  <a:moveTo>
                    <a:pt x="0" y="0"/>
                  </a:moveTo>
                  <a:lnTo>
                    <a:pt x="12742465" y="0"/>
                  </a:lnTo>
                  <a:lnTo>
                    <a:pt x="12742465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12742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12"/>
                </a:lnSpc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Leads to underestimated errors and inflated false positives.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36575" y="6481316"/>
            <a:ext cx="3568304" cy="446038"/>
            <a:chOff x="0" y="0"/>
            <a:chExt cx="4757738" cy="59471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757738" cy="594717"/>
            </a:xfrm>
            <a:custGeom>
              <a:avLst/>
              <a:gdLst/>
              <a:ahLst/>
              <a:cxnLst/>
              <a:rect l="l" t="t" r="r" b="b"/>
              <a:pathLst>
                <a:path w="4757738" h="594717">
                  <a:moveTo>
                    <a:pt x="0" y="0"/>
                  </a:moveTo>
                  <a:lnTo>
                    <a:pt x="4757738" y="0"/>
                  </a:lnTo>
                  <a:lnTo>
                    <a:pt x="4757738" y="594717"/>
                  </a:lnTo>
                  <a:lnTo>
                    <a:pt x="0" y="5947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4757738" cy="64234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FFB39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Solutions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36575" y="7328744"/>
            <a:ext cx="9556849" cy="428030"/>
            <a:chOff x="0" y="0"/>
            <a:chExt cx="12742465" cy="57070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742465" cy="570707"/>
            </a:xfrm>
            <a:custGeom>
              <a:avLst/>
              <a:gdLst/>
              <a:ahLst/>
              <a:cxnLst/>
              <a:rect l="l" t="t" r="r" b="b"/>
              <a:pathLst>
                <a:path w="12742465" h="570707">
                  <a:moveTo>
                    <a:pt x="0" y="0"/>
                  </a:moveTo>
                  <a:lnTo>
                    <a:pt x="12742465" y="0"/>
                  </a:lnTo>
                  <a:lnTo>
                    <a:pt x="12742465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85725"/>
              <a:ext cx="12742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11051" lvl="1" indent="-155525" algn="l">
                <a:lnSpc>
                  <a:spcPts val="3312"/>
                </a:lnSpc>
                <a:buFont typeface="Arial"/>
                <a:buChar char="•"/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Quasi-likelihood methods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36575" y="7850386"/>
            <a:ext cx="9556849" cy="428030"/>
            <a:chOff x="0" y="0"/>
            <a:chExt cx="12742465" cy="57070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742465" cy="570707"/>
            </a:xfrm>
            <a:custGeom>
              <a:avLst/>
              <a:gdLst/>
              <a:ahLst/>
              <a:cxnLst/>
              <a:rect l="l" t="t" r="r" b="b"/>
              <a:pathLst>
                <a:path w="12742465" h="570707">
                  <a:moveTo>
                    <a:pt x="0" y="0"/>
                  </a:moveTo>
                  <a:lnTo>
                    <a:pt x="12742465" y="0"/>
                  </a:lnTo>
                  <a:lnTo>
                    <a:pt x="12742465" y="570707"/>
                  </a:lnTo>
                  <a:lnTo>
                    <a:pt x="0" y="570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85725"/>
              <a:ext cx="12742465" cy="6564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11051" lvl="1" indent="-155525" algn="l">
                <a:lnSpc>
                  <a:spcPts val="3312"/>
                </a:lnSpc>
                <a:buFont typeface="Arial"/>
                <a:buChar char="•"/>
              </a:pPr>
              <a:r>
                <a:rPr lang="en-US" sz="2062" b="1">
                  <a:solidFill>
                    <a:srgbClr val="F4CAB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Negative binomial regression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551</Words>
  <Application>Microsoft Office PowerPoint</Application>
  <PresentationFormat>Custom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Arimo Bold</vt:lpstr>
      <vt:lpstr>Calibri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Introduction-to-Generalized-Linear-Models-GLMs.pptx</dc:title>
  <dc:creator>Mubashir</dc:creator>
  <cp:lastModifiedBy>hp</cp:lastModifiedBy>
  <cp:revision>3</cp:revision>
  <dcterms:created xsi:type="dcterms:W3CDTF">2006-08-16T00:00:00Z</dcterms:created>
  <dcterms:modified xsi:type="dcterms:W3CDTF">2025-05-20T03:42:43Z</dcterms:modified>
  <dc:identifier>DAGn8yfXSCI</dc:identifier>
</cp:coreProperties>
</file>