
<file path=[Content_Types].xml><?xml version="1.0" encoding="utf-8"?>
<Types xmlns="http://schemas.openxmlformats.org/package/2006/content-types">
  <Default Extension="jpeg" ContentType="image/jpeg"/>
  <Default Extension="jpg" ContentType="image/jpeg"/>
  <Default Extension="jpg!d"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6" r:id="rId5"/>
    <p:sldId id="260" r:id="rId6"/>
    <p:sldId id="258" r:id="rId7"/>
    <p:sldId id="275" r:id="rId8"/>
    <p:sldId id="276" r:id="rId9"/>
    <p:sldId id="261" r:id="rId10"/>
    <p:sldId id="262" r:id="rId11"/>
    <p:sldId id="263" r:id="rId12"/>
    <p:sldId id="264" r:id="rId13"/>
    <p:sldId id="265"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08"/>
    <p:restoredTop sz="94640"/>
  </p:normalViewPr>
  <p:slideViewPr>
    <p:cSldViewPr snapToGrid="0">
      <p:cViewPr>
        <p:scale>
          <a:sx n="88" d="100"/>
          <a:sy n="88" d="100"/>
        </p:scale>
        <p:origin x="72"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74C9C7-EE63-4221-9340-9B2A26BD283E}" type="doc">
      <dgm:prSet loTypeId="urn:microsoft.com/office/officeart/2005/8/layout/arrow1" loCatId="relationship" qsTypeId="urn:microsoft.com/office/officeart/2005/8/quickstyle/simple5" qsCatId="simple" csTypeId="urn:microsoft.com/office/officeart/2005/8/colors/colorful2" csCatId="colorful" phldr="1"/>
      <dgm:spPr/>
      <dgm:t>
        <a:bodyPr/>
        <a:lstStyle/>
        <a:p>
          <a:endParaRPr lang="en-US"/>
        </a:p>
      </dgm:t>
    </dgm:pt>
    <dgm:pt modelId="{13A214B3-C7F3-49F6-994C-525BD332C214}">
      <dgm:prSet/>
      <dgm:spPr/>
      <dgm:t>
        <a:bodyPr/>
        <a:lstStyle/>
        <a:p>
          <a:r>
            <a:rPr lang="en-US"/>
            <a:t>Classify</a:t>
          </a:r>
        </a:p>
      </dgm:t>
    </dgm:pt>
    <dgm:pt modelId="{2A53F007-3CAF-42B8-B515-9FD0C11882CF}" type="parTrans" cxnId="{F0DFC783-D984-480C-8DC8-FFBF4C55EDF3}">
      <dgm:prSet/>
      <dgm:spPr/>
      <dgm:t>
        <a:bodyPr/>
        <a:lstStyle/>
        <a:p>
          <a:endParaRPr lang="en-US"/>
        </a:p>
      </dgm:t>
    </dgm:pt>
    <dgm:pt modelId="{9BA24410-721A-4366-944F-AE2BC04AE0D1}" type="sibTrans" cxnId="{F0DFC783-D984-480C-8DC8-FFBF4C55EDF3}">
      <dgm:prSet/>
      <dgm:spPr/>
      <dgm:t>
        <a:bodyPr/>
        <a:lstStyle/>
        <a:p>
          <a:endParaRPr lang="en-US"/>
        </a:p>
      </dgm:t>
    </dgm:pt>
    <dgm:pt modelId="{E11D05CD-8246-45F2-980F-1C29B15D6412}">
      <dgm:prSet/>
      <dgm:spPr/>
      <dgm:t>
        <a:bodyPr/>
        <a:lstStyle/>
        <a:p>
          <a:r>
            <a:rPr lang="en-US" dirty="0"/>
            <a:t>Accurately classify tweets into positive, negative, or neutral sentiment.</a:t>
          </a:r>
        </a:p>
      </dgm:t>
    </dgm:pt>
    <dgm:pt modelId="{B1D93A22-5645-46BC-962E-334574919D9A}" type="parTrans" cxnId="{D9935F27-0F87-48F5-B66A-67CE8889D784}">
      <dgm:prSet/>
      <dgm:spPr/>
      <dgm:t>
        <a:bodyPr/>
        <a:lstStyle/>
        <a:p>
          <a:endParaRPr lang="en-US"/>
        </a:p>
      </dgm:t>
    </dgm:pt>
    <dgm:pt modelId="{F0C8CC7B-3727-46A9-834C-515C132204CD}" type="sibTrans" cxnId="{D9935F27-0F87-48F5-B66A-67CE8889D784}">
      <dgm:prSet/>
      <dgm:spPr/>
      <dgm:t>
        <a:bodyPr/>
        <a:lstStyle/>
        <a:p>
          <a:endParaRPr lang="en-US"/>
        </a:p>
      </dgm:t>
    </dgm:pt>
    <dgm:pt modelId="{54529DFC-708A-42C7-976E-95DE2110C6A9}">
      <dgm:prSet/>
      <dgm:spPr/>
      <dgm:t>
        <a:bodyPr/>
        <a:lstStyle/>
        <a:p>
          <a:r>
            <a:rPr lang="en-US" dirty="0"/>
            <a:t>Identify</a:t>
          </a:r>
        </a:p>
      </dgm:t>
    </dgm:pt>
    <dgm:pt modelId="{CD09DAB7-E5AA-478B-8FC4-35D2842BBC37}" type="parTrans" cxnId="{F895BE29-8A34-4FDA-8E7C-43E5D75AF429}">
      <dgm:prSet/>
      <dgm:spPr/>
      <dgm:t>
        <a:bodyPr/>
        <a:lstStyle/>
        <a:p>
          <a:endParaRPr lang="en-US"/>
        </a:p>
      </dgm:t>
    </dgm:pt>
    <dgm:pt modelId="{DE367C25-66C8-41EE-895F-170DB53C6E9F}" type="sibTrans" cxnId="{F895BE29-8A34-4FDA-8E7C-43E5D75AF429}">
      <dgm:prSet/>
      <dgm:spPr/>
      <dgm:t>
        <a:bodyPr/>
        <a:lstStyle/>
        <a:p>
          <a:endParaRPr lang="en-US"/>
        </a:p>
      </dgm:t>
    </dgm:pt>
    <dgm:pt modelId="{4FDFA9CC-5F3B-4BD2-A51C-7336F59146E1}">
      <dgm:prSet/>
      <dgm:spPr/>
      <dgm:t>
        <a:bodyPr/>
        <a:lstStyle/>
        <a:p>
          <a:r>
            <a:rPr lang="en-US" dirty="0"/>
            <a:t>Identify sentiment trends during match events (goals, fouls, penalties).</a:t>
          </a:r>
        </a:p>
      </dgm:t>
    </dgm:pt>
    <dgm:pt modelId="{4E4B2036-5603-476D-A732-6035086164E8}" type="parTrans" cxnId="{087E6558-139F-4D0D-A144-FDC235622C59}">
      <dgm:prSet/>
      <dgm:spPr/>
      <dgm:t>
        <a:bodyPr/>
        <a:lstStyle/>
        <a:p>
          <a:endParaRPr lang="en-US"/>
        </a:p>
      </dgm:t>
    </dgm:pt>
    <dgm:pt modelId="{EBB1E9FF-7005-45D1-9156-D1820CD889E9}" type="sibTrans" cxnId="{087E6558-139F-4D0D-A144-FDC235622C59}">
      <dgm:prSet/>
      <dgm:spPr/>
      <dgm:t>
        <a:bodyPr/>
        <a:lstStyle/>
        <a:p>
          <a:endParaRPr lang="en-US"/>
        </a:p>
      </dgm:t>
    </dgm:pt>
    <dgm:pt modelId="{53DA02F2-BBB7-4031-B3D9-C7CFA16640AB}">
      <dgm:prSet/>
      <dgm:spPr/>
      <dgm:t>
        <a:bodyPr/>
        <a:lstStyle/>
        <a:p>
          <a:r>
            <a:rPr lang="en-US" dirty="0"/>
            <a:t>Compare</a:t>
          </a:r>
        </a:p>
      </dgm:t>
    </dgm:pt>
    <dgm:pt modelId="{CB047B36-9AF7-4EFA-A48F-EE5C06505021}" type="parTrans" cxnId="{582E53B5-369D-4509-8CE4-E113257A068C}">
      <dgm:prSet/>
      <dgm:spPr/>
      <dgm:t>
        <a:bodyPr/>
        <a:lstStyle/>
        <a:p>
          <a:endParaRPr lang="en-US"/>
        </a:p>
      </dgm:t>
    </dgm:pt>
    <dgm:pt modelId="{03141114-4EA1-47B1-97AC-023B5CC99C64}" type="sibTrans" cxnId="{582E53B5-369D-4509-8CE4-E113257A068C}">
      <dgm:prSet/>
      <dgm:spPr/>
      <dgm:t>
        <a:bodyPr/>
        <a:lstStyle/>
        <a:p>
          <a:endParaRPr lang="en-US"/>
        </a:p>
      </dgm:t>
    </dgm:pt>
    <dgm:pt modelId="{386F168E-EC4D-4DC4-A582-CA41C4C62B26}">
      <dgm:prSet/>
      <dgm:spPr/>
      <dgm:t>
        <a:bodyPr/>
        <a:lstStyle/>
        <a:p>
          <a:r>
            <a:rPr lang="en-US" dirty="0"/>
            <a:t>Compare different models and analyze their strengths/weaknesses.</a:t>
          </a:r>
        </a:p>
      </dgm:t>
    </dgm:pt>
    <dgm:pt modelId="{A08E84BF-0539-4864-9840-55EAA93DAC3B}" type="parTrans" cxnId="{3100AF9C-7F13-4965-82FB-E9F5F7647776}">
      <dgm:prSet/>
      <dgm:spPr/>
      <dgm:t>
        <a:bodyPr/>
        <a:lstStyle/>
        <a:p>
          <a:endParaRPr lang="en-US"/>
        </a:p>
      </dgm:t>
    </dgm:pt>
    <dgm:pt modelId="{1F1C563E-36A0-4A2F-8582-464502E43D26}" type="sibTrans" cxnId="{3100AF9C-7F13-4965-82FB-E9F5F7647776}">
      <dgm:prSet/>
      <dgm:spPr/>
      <dgm:t>
        <a:bodyPr/>
        <a:lstStyle/>
        <a:p>
          <a:endParaRPr lang="en-US"/>
        </a:p>
      </dgm:t>
    </dgm:pt>
    <dgm:pt modelId="{F4D659AD-3F50-9847-B67D-8683C94F09C7}" type="pres">
      <dgm:prSet presAssocID="{2F74C9C7-EE63-4221-9340-9B2A26BD283E}" presName="cycle" presStyleCnt="0">
        <dgm:presLayoutVars>
          <dgm:dir/>
          <dgm:resizeHandles val="exact"/>
        </dgm:presLayoutVars>
      </dgm:prSet>
      <dgm:spPr/>
    </dgm:pt>
    <dgm:pt modelId="{BB233BC3-B735-704A-8FBA-7DBEDF4B855C}" type="pres">
      <dgm:prSet presAssocID="{13A214B3-C7F3-49F6-994C-525BD332C214}" presName="arrow" presStyleLbl="node1" presStyleIdx="0" presStyleCnt="3">
        <dgm:presLayoutVars>
          <dgm:bulletEnabled val="1"/>
        </dgm:presLayoutVars>
      </dgm:prSet>
      <dgm:spPr/>
    </dgm:pt>
    <dgm:pt modelId="{60E555D9-D324-8449-8455-A3271BF766BA}" type="pres">
      <dgm:prSet presAssocID="{54529DFC-708A-42C7-976E-95DE2110C6A9}" presName="arrow" presStyleLbl="node1" presStyleIdx="1" presStyleCnt="3">
        <dgm:presLayoutVars>
          <dgm:bulletEnabled val="1"/>
        </dgm:presLayoutVars>
      </dgm:prSet>
      <dgm:spPr/>
    </dgm:pt>
    <dgm:pt modelId="{BD03E406-44EE-AD4F-A3AA-87CC0832C17A}" type="pres">
      <dgm:prSet presAssocID="{53DA02F2-BBB7-4031-B3D9-C7CFA16640AB}" presName="arrow" presStyleLbl="node1" presStyleIdx="2" presStyleCnt="3">
        <dgm:presLayoutVars>
          <dgm:bulletEnabled val="1"/>
        </dgm:presLayoutVars>
      </dgm:prSet>
      <dgm:spPr/>
    </dgm:pt>
  </dgm:ptLst>
  <dgm:cxnLst>
    <dgm:cxn modelId="{6864C107-7B5E-6C42-A62E-E215A78D590D}" type="presOf" srcId="{54529DFC-708A-42C7-976E-95DE2110C6A9}" destId="{60E555D9-D324-8449-8455-A3271BF766BA}" srcOrd="0" destOrd="0" presId="urn:microsoft.com/office/officeart/2005/8/layout/arrow1"/>
    <dgm:cxn modelId="{43ACE112-8704-E243-A57D-4415048743F2}" type="presOf" srcId="{E11D05CD-8246-45F2-980F-1C29B15D6412}" destId="{BB233BC3-B735-704A-8FBA-7DBEDF4B855C}" srcOrd="0" destOrd="1" presId="urn:microsoft.com/office/officeart/2005/8/layout/arrow1"/>
    <dgm:cxn modelId="{21257720-9679-4148-B1CC-C287AA4702F0}" type="presOf" srcId="{386F168E-EC4D-4DC4-A582-CA41C4C62B26}" destId="{BD03E406-44EE-AD4F-A3AA-87CC0832C17A}" srcOrd="0" destOrd="1" presId="urn:microsoft.com/office/officeart/2005/8/layout/arrow1"/>
    <dgm:cxn modelId="{D9935F27-0F87-48F5-B66A-67CE8889D784}" srcId="{13A214B3-C7F3-49F6-994C-525BD332C214}" destId="{E11D05CD-8246-45F2-980F-1C29B15D6412}" srcOrd="0" destOrd="0" parTransId="{B1D93A22-5645-46BC-962E-334574919D9A}" sibTransId="{F0C8CC7B-3727-46A9-834C-515C132204CD}"/>
    <dgm:cxn modelId="{F895BE29-8A34-4FDA-8E7C-43E5D75AF429}" srcId="{2F74C9C7-EE63-4221-9340-9B2A26BD283E}" destId="{54529DFC-708A-42C7-976E-95DE2110C6A9}" srcOrd="1" destOrd="0" parTransId="{CD09DAB7-E5AA-478B-8FC4-35D2842BBC37}" sibTransId="{DE367C25-66C8-41EE-895F-170DB53C6E9F}"/>
    <dgm:cxn modelId="{BF741433-3447-5E45-B22F-7E7EEC0BE64B}" type="presOf" srcId="{2F74C9C7-EE63-4221-9340-9B2A26BD283E}" destId="{F4D659AD-3F50-9847-B67D-8683C94F09C7}" srcOrd="0" destOrd="0" presId="urn:microsoft.com/office/officeart/2005/8/layout/arrow1"/>
    <dgm:cxn modelId="{1D260046-A260-AA4F-AC0A-D42068AA0954}" type="presOf" srcId="{13A214B3-C7F3-49F6-994C-525BD332C214}" destId="{BB233BC3-B735-704A-8FBA-7DBEDF4B855C}" srcOrd="0" destOrd="0" presId="urn:microsoft.com/office/officeart/2005/8/layout/arrow1"/>
    <dgm:cxn modelId="{087E6558-139F-4D0D-A144-FDC235622C59}" srcId="{54529DFC-708A-42C7-976E-95DE2110C6A9}" destId="{4FDFA9CC-5F3B-4BD2-A51C-7336F59146E1}" srcOrd="0" destOrd="0" parTransId="{4E4B2036-5603-476D-A732-6035086164E8}" sibTransId="{EBB1E9FF-7005-45D1-9156-D1820CD889E9}"/>
    <dgm:cxn modelId="{F0DFC783-D984-480C-8DC8-FFBF4C55EDF3}" srcId="{2F74C9C7-EE63-4221-9340-9B2A26BD283E}" destId="{13A214B3-C7F3-49F6-994C-525BD332C214}" srcOrd="0" destOrd="0" parTransId="{2A53F007-3CAF-42B8-B515-9FD0C11882CF}" sibTransId="{9BA24410-721A-4366-944F-AE2BC04AE0D1}"/>
    <dgm:cxn modelId="{3100AF9C-7F13-4965-82FB-E9F5F7647776}" srcId="{53DA02F2-BBB7-4031-B3D9-C7CFA16640AB}" destId="{386F168E-EC4D-4DC4-A582-CA41C4C62B26}" srcOrd="0" destOrd="0" parTransId="{A08E84BF-0539-4864-9840-55EAA93DAC3B}" sibTransId="{1F1C563E-36A0-4A2F-8582-464502E43D26}"/>
    <dgm:cxn modelId="{582E53B5-369D-4509-8CE4-E113257A068C}" srcId="{2F74C9C7-EE63-4221-9340-9B2A26BD283E}" destId="{53DA02F2-BBB7-4031-B3D9-C7CFA16640AB}" srcOrd="2" destOrd="0" parTransId="{CB047B36-9AF7-4EFA-A48F-EE5C06505021}" sibTransId="{03141114-4EA1-47B1-97AC-023B5CC99C64}"/>
    <dgm:cxn modelId="{C28F47F5-21B8-C34C-9C27-DA60C79D3A84}" type="presOf" srcId="{53DA02F2-BBB7-4031-B3D9-C7CFA16640AB}" destId="{BD03E406-44EE-AD4F-A3AA-87CC0832C17A}" srcOrd="0" destOrd="0" presId="urn:microsoft.com/office/officeart/2005/8/layout/arrow1"/>
    <dgm:cxn modelId="{FB7B9FF5-210F-E243-9E1D-C9CB11301FE5}" type="presOf" srcId="{4FDFA9CC-5F3B-4BD2-A51C-7336F59146E1}" destId="{60E555D9-D324-8449-8455-A3271BF766BA}" srcOrd="0" destOrd="1" presId="urn:microsoft.com/office/officeart/2005/8/layout/arrow1"/>
    <dgm:cxn modelId="{727AA58D-A0C6-7543-8AF9-6ACE6BBAC9AF}" type="presParOf" srcId="{F4D659AD-3F50-9847-B67D-8683C94F09C7}" destId="{BB233BC3-B735-704A-8FBA-7DBEDF4B855C}" srcOrd="0" destOrd="0" presId="urn:microsoft.com/office/officeart/2005/8/layout/arrow1"/>
    <dgm:cxn modelId="{56B39FE2-13FA-AE41-B2C4-8B475CEE833C}" type="presParOf" srcId="{F4D659AD-3F50-9847-B67D-8683C94F09C7}" destId="{60E555D9-D324-8449-8455-A3271BF766BA}" srcOrd="1" destOrd="0" presId="urn:microsoft.com/office/officeart/2005/8/layout/arrow1"/>
    <dgm:cxn modelId="{483D7542-9FD6-D241-9FAC-4E7EA1116C13}" type="presParOf" srcId="{F4D659AD-3F50-9847-B67D-8683C94F09C7}" destId="{BD03E406-44EE-AD4F-A3AA-87CC0832C17A}" srcOrd="2" destOrd="0" presId="urn:microsoft.com/office/officeart/2005/8/layout/arrow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7A979E-3676-47D4-B2AD-5D97D14EF9F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32AC5626-30C4-4606-BD99-64567E8B3E4B}">
      <dgm:prSet/>
      <dgm:spPr/>
      <dgm:t>
        <a:bodyPr/>
        <a:lstStyle/>
        <a:p>
          <a:r>
            <a:rPr lang="en-US"/>
            <a:t>We followed the CRISP-DM methodology:</a:t>
          </a:r>
        </a:p>
      </dgm:t>
    </dgm:pt>
    <dgm:pt modelId="{E8AE8EB1-6E99-4189-A7D7-F6387C5E732F}" type="parTrans" cxnId="{D6A210A8-0978-47FD-B3FF-0522706EA8AD}">
      <dgm:prSet/>
      <dgm:spPr/>
      <dgm:t>
        <a:bodyPr/>
        <a:lstStyle/>
        <a:p>
          <a:endParaRPr lang="en-US"/>
        </a:p>
      </dgm:t>
    </dgm:pt>
    <dgm:pt modelId="{ACF44156-ED7F-495A-B1F0-3086FCDE3BC4}" type="sibTrans" cxnId="{D6A210A8-0978-47FD-B3FF-0522706EA8AD}">
      <dgm:prSet/>
      <dgm:spPr/>
      <dgm:t>
        <a:bodyPr/>
        <a:lstStyle/>
        <a:p>
          <a:endParaRPr lang="en-US"/>
        </a:p>
      </dgm:t>
    </dgm:pt>
    <dgm:pt modelId="{B95F4DD4-BCD6-4190-8DBC-A0339DDDDFE8}">
      <dgm:prSet/>
      <dgm:spPr/>
      <dgm:t>
        <a:bodyPr/>
        <a:lstStyle/>
        <a:p>
          <a:r>
            <a:rPr lang="en-US"/>
            <a:t>Business Understanding – Understanding how sentiment changes during matches.</a:t>
          </a:r>
        </a:p>
      </dgm:t>
    </dgm:pt>
    <dgm:pt modelId="{75A6883C-1527-41BA-B027-0D1A663A76C0}" type="parTrans" cxnId="{AE1607A7-E853-4E76-A54D-CE1A6931DF7F}">
      <dgm:prSet/>
      <dgm:spPr/>
      <dgm:t>
        <a:bodyPr/>
        <a:lstStyle/>
        <a:p>
          <a:endParaRPr lang="en-US"/>
        </a:p>
      </dgm:t>
    </dgm:pt>
    <dgm:pt modelId="{C43C6282-0F74-4159-9BAF-E7FB7BF61F17}" type="sibTrans" cxnId="{AE1607A7-E853-4E76-A54D-CE1A6931DF7F}">
      <dgm:prSet/>
      <dgm:spPr/>
      <dgm:t>
        <a:bodyPr/>
        <a:lstStyle/>
        <a:p>
          <a:endParaRPr lang="en-US"/>
        </a:p>
      </dgm:t>
    </dgm:pt>
    <dgm:pt modelId="{194705ED-754F-418E-9E44-21EAE4A175FE}">
      <dgm:prSet/>
      <dgm:spPr/>
      <dgm:t>
        <a:bodyPr/>
        <a:lstStyle/>
        <a:p>
          <a:r>
            <a:rPr lang="en-US"/>
            <a:t>Data Understanding – Exploring the Sentiment140 dataset from Kaggle.</a:t>
          </a:r>
        </a:p>
      </dgm:t>
    </dgm:pt>
    <dgm:pt modelId="{F6295EDA-CC25-4B5E-96C0-074E88A5D34D}" type="parTrans" cxnId="{F89267B7-73A8-4A34-B2D8-CFB38F3BA8D2}">
      <dgm:prSet/>
      <dgm:spPr/>
      <dgm:t>
        <a:bodyPr/>
        <a:lstStyle/>
        <a:p>
          <a:endParaRPr lang="en-US"/>
        </a:p>
      </dgm:t>
    </dgm:pt>
    <dgm:pt modelId="{725D9312-CB95-408F-BDA8-B49748F94E16}" type="sibTrans" cxnId="{F89267B7-73A8-4A34-B2D8-CFB38F3BA8D2}">
      <dgm:prSet/>
      <dgm:spPr/>
      <dgm:t>
        <a:bodyPr/>
        <a:lstStyle/>
        <a:p>
          <a:endParaRPr lang="en-US"/>
        </a:p>
      </dgm:t>
    </dgm:pt>
    <dgm:pt modelId="{BDCAEF57-4A65-4141-B325-91E437F77518}">
      <dgm:prSet/>
      <dgm:spPr/>
      <dgm:t>
        <a:bodyPr/>
        <a:lstStyle/>
        <a:p>
          <a:r>
            <a:rPr lang="en-US"/>
            <a:t>Data Preparation – Cleaning, tokenization, stopword removal, lemmatization.</a:t>
          </a:r>
        </a:p>
      </dgm:t>
    </dgm:pt>
    <dgm:pt modelId="{6DF791AF-7EFE-445F-B94A-4B5C70CF9569}" type="parTrans" cxnId="{BAFDDCF3-FB3D-403B-A1E5-5AE64AF31385}">
      <dgm:prSet/>
      <dgm:spPr/>
      <dgm:t>
        <a:bodyPr/>
        <a:lstStyle/>
        <a:p>
          <a:endParaRPr lang="en-US"/>
        </a:p>
      </dgm:t>
    </dgm:pt>
    <dgm:pt modelId="{3B8F14FB-C852-4E57-A815-FD57547C4225}" type="sibTrans" cxnId="{BAFDDCF3-FB3D-403B-A1E5-5AE64AF31385}">
      <dgm:prSet/>
      <dgm:spPr/>
      <dgm:t>
        <a:bodyPr/>
        <a:lstStyle/>
        <a:p>
          <a:endParaRPr lang="en-US"/>
        </a:p>
      </dgm:t>
    </dgm:pt>
    <dgm:pt modelId="{F322852F-5975-4523-A00C-FB97740BB01B}">
      <dgm:prSet/>
      <dgm:spPr/>
      <dgm:t>
        <a:bodyPr/>
        <a:lstStyle/>
        <a:p>
          <a:r>
            <a:rPr lang="en-US"/>
            <a:t>Modeling – Implementing Naïve Bayes, Logistic Regression, and Deep Learning.</a:t>
          </a:r>
        </a:p>
      </dgm:t>
    </dgm:pt>
    <dgm:pt modelId="{E46495A9-DF54-4EA2-BB94-460DA8E63924}" type="parTrans" cxnId="{1263E36E-E182-4FAF-B209-720355140D4D}">
      <dgm:prSet/>
      <dgm:spPr/>
      <dgm:t>
        <a:bodyPr/>
        <a:lstStyle/>
        <a:p>
          <a:endParaRPr lang="en-US"/>
        </a:p>
      </dgm:t>
    </dgm:pt>
    <dgm:pt modelId="{F7636BBF-D966-4A96-B088-AF2BDEED11F3}" type="sibTrans" cxnId="{1263E36E-E182-4FAF-B209-720355140D4D}">
      <dgm:prSet/>
      <dgm:spPr/>
      <dgm:t>
        <a:bodyPr/>
        <a:lstStyle/>
        <a:p>
          <a:endParaRPr lang="en-US"/>
        </a:p>
      </dgm:t>
    </dgm:pt>
    <dgm:pt modelId="{3CC429A2-FDF6-4C63-9C3E-E87BDCDCCD21}">
      <dgm:prSet/>
      <dgm:spPr/>
      <dgm:t>
        <a:bodyPr/>
        <a:lstStyle/>
        <a:p>
          <a:r>
            <a:rPr lang="en-US"/>
            <a:t>Evaluation – Comparing accuracy and handling sarcasm/short text issues.</a:t>
          </a:r>
        </a:p>
      </dgm:t>
    </dgm:pt>
    <dgm:pt modelId="{75A5BE24-399A-45AC-8360-AE005A3962F4}" type="parTrans" cxnId="{774F562D-7078-4327-8C3E-FE06B98881E1}">
      <dgm:prSet/>
      <dgm:spPr/>
      <dgm:t>
        <a:bodyPr/>
        <a:lstStyle/>
        <a:p>
          <a:endParaRPr lang="en-US"/>
        </a:p>
      </dgm:t>
    </dgm:pt>
    <dgm:pt modelId="{356320C1-7CFE-486C-9CA0-B23BB89A038B}" type="sibTrans" cxnId="{774F562D-7078-4327-8C3E-FE06B98881E1}">
      <dgm:prSet/>
      <dgm:spPr/>
      <dgm:t>
        <a:bodyPr/>
        <a:lstStyle/>
        <a:p>
          <a:endParaRPr lang="en-US"/>
        </a:p>
      </dgm:t>
    </dgm:pt>
    <dgm:pt modelId="{A610C07E-70BA-4F35-9E4E-8013C6EDA29E}">
      <dgm:prSet/>
      <dgm:spPr/>
      <dgm:t>
        <a:bodyPr/>
        <a:lstStyle/>
        <a:p>
          <a:r>
            <a:rPr lang="en-US"/>
            <a:t>Deployment – Generating sentiment insights using graphs.</a:t>
          </a:r>
        </a:p>
      </dgm:t>
    </dgm:pt>
    <dgm:pt modelId="{CB5A7EBC-2FAF-4CA2-B353-30FB494B0713}" type="parTrans" cxnId="{2912D6F5-0056-431D-9E99-B8C33AB0F4FA}">
      <dgm:prSet/>
      <dgm:spPr/>
      <dgm:t>
        <a:bodyPr/>
        <a:lstStyle/>
        <a:p>
          <a:endParaRPr lang="en-US"/>
        </a:p>
      </dgm:t>
    </dgm:pt>
    <dgm:pt modelId="{17DCBD74-5652-4DC6-BC56-2FB892446A85}" type="sibTrans" cxnId="{2912D6F5-0056-431D-9E99-B8C33AB0F4FA}">
      <dgm:prSet/>
      <dgm:spPr/>
      <dgm:t>
        <a:bodyPr/>
        <a:lstStyle/>
        <a:p>
          <a:endParaRPr lang="en-US"/>
        </a:p>
      </dgm:t>
    </dgm:pt>
    <dgm:pt modelId="{802243CB-A135-EA4C-8FC8-832031395FE0}" type="pres">
      <dgm:prSet presAssocID="{957A979E-3676-47D4-B2AD-5D97D14EF9F5}" presName="diagram" presStyleCnt="0">
        <dgm:presLayoutVars>
          <dgm:dir/>
          <dgm:resizeHandles val="exact"/>
        </dgm:presLayoutVars>
      </dgm:prSet>
      <dgm:spPr/>
    </dgm:pt>
    <dgm:pt modelId="{5202C617-428D-434E-A67E-60882D7C3AA9}" type="pres">
      <dgm:prSet presAssocID="{32AC5626-30C4-4606-BD99-64567E8B3E4B}" presName="node" presStyleLbl="node1" presStyleIdx="0" presStyleCnt="7">
        <dgm:presLayoutVars>
          <dgm:bulletEnabled val="1"/>
        </dgm:presLayoutVars>
      </dgm:prSet>
      <dgm:spPr/>
    </dgm:pt>
    <dgm:pt modelId="{FA2FF834-402E-0C4E-8897-8802F84EE722}" type="pres">
      <dgm:prSet presAssocID="{ACF44156-ED7F-495A-B1F0-3086FCDE3BC4}" presName="sibTrans" presStyleCnt="0"/>
      <dgm:spPr/>
    </dgm:pt>
    <dgm:pt modelId="{4693B45C-1787-754E-B5E9-D69F902FDFCA}" type="pres">
      <dgm:prSet presAssocID="{B95F4DD4-BCD6-4190-8DBC-A0339DDDDFE8}" presName="node" presStyleLbl="node1" presStyleIdx="1" presStyleCnt="7">
        <dgm:presLayoutVars>
          <dgm:bulletEnabled val="1"/>
        </dgm:presLayoutVars>
      </dgm:prSet>
      <dgm:spPr/>
    </dgm:pt>
    <dgm:pt modelId="{9A04F9B6-397C-9D4F-B1E3-41C24A5E36EC}" type="pres">
      <dgm:prSet presAssocID="{C43C6282-0F74-4159-9BAF-E7FB7BF61F17}" presName="sibTrans" presStyleCnt="0"/>
      <dgm:spPr/>
    </dgm:pt>
    <dgm:pt modelId="{870CCF20-6C1D-574C-A4E1-6A4FBCD034DA}" type="pres">
      <dgm:prSet presAssocID="{194705ED-754F-418E-9E44-21EAE4A175FE}" presName="node" presStyleLbl="node1" presStyleIdx="2" presStyleCnt="7">
        <dgm:presLayoutVars>
          <dgm:bulletEnabled val="1"/>
        </dgm:presLayoutVars>
      </dgm:prSet>
      <dgm:spPr/>
    </dgm:pt>
    <dgm:pt modelId="{A632BD91-494F-5142-BDE6-B41D581B54EF}" type="pres">
      <dgm:prSet presAssocID="{725D9312-CB95-408F-BDA8-B49748F94E16}" presName="sibTrans" presStyleCnt="0"/>
      <dgm:spPr/>
    </dgm:pt>
    <dgm:pt modelId="{C0F2CC47-82AD-3142-9257-DF6D3297A8EE}" type="pres">
      <dgm:prSet presAssocID="{BDCAEF57-4A65-4141-B325-91E437F77518}" presName="node" presStyleLbl="node1" presStyleIdx="3" presStyleCnt="7">
        <dgm:presLayoutVars>
          <dgm:bulletEnabled val="1"/>
        </dgm:presLayoutVars>
      </dgm:prSet>
      <dgm:spPr/>
    </dgm:pt>
    <dgm:pt modelId="{CC778B36-8404-8D42-8272-AFBB732D8355}" type="pres">
      <dgm:prSet presAssocID="{3B8F14FB-C852-4E57-A815-FD57547C4225}" presName="sibTrans" presStyleCnt="0"/>
      <dgm:spPr/>
    </dgm:pt>
    <dgm:pt modelId="{5289BE04-81CB-7A43-B6BF-323F7086DB6D}" type="pres">
      <dgm:prSet presAssocID="{F322852F-5975-4523-A00C-FB97740BB01B}" presName="node" presStyleLbl="node1" presStyleIdx="4" presStyleCnt="7">
        <dgm:presLayoutVars>
          <dgm:bulletEnabled val="1"/>
        </dgm:presLayoutVars>
      </dgm:prSet>
      <dgm:spPr/>
    </dgm:pt>
    <dgm:pt modelId="{A5D0D8FB-8F8C-5942-A358-14DC3F3A6642}" type="pres">
      <dgm:prSet presAssocID="{F7636BBF-D966-4A96-B088-AF2BDEED11F3}" presName="sibTrans" presStyleCnt="0"/>
      <dgm:spPr/>
    </dgm:pt>
    <dgm:pt modelId="{D72D321D-25BC-7844-8DBF-DCDEC7C5782A}" type="pres">
      <dgm:prSet presAssocID="{3CC429A2-FDF6-4C63-9C3E-E87BDCDCCD21}" presName="node" presStyleLbl="node1" presStyleIdx="5" presStyleCnt="7">
        <dgm:presLayoutVars>
          <dgm:bulletEnabled val="1"/>
        </dgm:presLayoutVars>
      </dgm:prSet>
      <dgm:spPr/>
    </dgm:pt>
    <dgm:pt modelId="{37C2626D-91FE-374D-A6E8-FB30696E030F}" type="pres">
      <dgm:prSet presAssocID="{356320C1-7CFE-486C-9CA0-B23BB89A038B}" presName="sibTrans" presStyleCnt="0"/>
      <dgm:spPr/>
    </dgm:pt>
    <dgm:pt modelId="{A90AD24D-AA6D-5043-B078-BB848D0611FA}" type="pres">
      <dgm:prSet presAssocID="{A610C07E-70BA-4F35-9E4E-8013C6EDA29E}" presName="node" presStyleLbl="node1" presStyleIdx="6" presStyleCnt="7">
        <dgm:presLayoutVars>
          <dgm:bulletEnabled val="1"/>
        </dgm:presLayoutVars>
      </dgm:prSet>
      <dgm:spPr/>
    </dgm:pt>
  </dgm:ptLst>
  <dgm:cxnLst>
    <dgm:cxn modelId="{1907E916-A3F7-3345-926C-2E70827724B2}" type="presOf" srcId="{B95F4DD4-BCD6-4190-8DBC-A0339DDDDFE8}" destId="{4693B45C-1787-754E-B5E9-D69F902FDFCA}" srcOrd="0" destOrd="0" presId="urn:microsoft.com/office/officeart/2005/8/layout/default"/>
    <dgm:cxn modelId="{29F8451D-619D-0F40-A0B1-585A5B4A5783}" type="presOf" srcId="{A610C07E-70BA-4F35-9E4E-8013C6EDA29E}" destId="{A90AD24D-AA6D-5043-B078-BB848D0611FA}" srcOrd="0" destOrd="0" presId="urn:microsoft.com/office/officeart/2005/8/layout/default"/>
    <dgm:cxn modelId="{774F562D-7078-4327-8C3E-FE06B98881E1}" srcId="{957A979E-3676-47D4-B2AD-5D97D14EF9F5}" destId="{3CC429A2-FDF6-4C63-9C3E-E87BDCDCCD21}" srcOrd="5" destOrd="0" parTransId="{75A5BE24-399A-45AC-8360-AE005A3962F4}" sibTransId="{356320C1-7CFE-486C-9CA0-B23BB89A038B}"/>
    <dgm:cxn modelId="{0130E23D-B3C2-184A-86A3-942C05DF0F9B}" type="presOf" srcId="{3CC429A2-FDF6-4C63-9C3E-E87BDCDCCD21}" destId="{D72D321D-25BC-7844-8DBF-DCDEC7C5782A}" srcOrd="0" destOrd="0" presId="urn:microsoft.com/office/officeart/2005/8/layout/default"/>
    <dgm:cxn modelId="{5BE43357-4E1C-D947-AAE6-3A77EA6FC8D2}" type="presOf" srcId="{BDCAEF57-4A65-4141-B325-91E437F77518}" destId="{C0F2CC47-82AD-3142-9257-DF6D3297A8EE}" srcOrd="0" destOrd="0" presId="urn:microsoft.com/office/officeart/2005/8/layout/default"/>
    <dgm:cxn modelId="{1263E36E-E182-4FAF-B209-720355140D4D}" srcId="{957A979E-3676-47D4-B2AD-5D97D14EF9F5}" destId="{F322852F-5975-4523-A00C-FB97740BB01B}" srcOrd="4" destOrd="0" parTransId="{E46495A9-DF54-4EA2-BB94-460DA8E63924}" sibTransId="{F7636BBF-D966-4A96-B088-AF2BDEED11F3}"/>
    <dgm:cxn modelId="{E296C694-B4B4-4D4F-99DB-497EF2B8DFBE}" type="presOf" srcId="{F322852F-5975-4523-A00C-FB97740BB01B}" destId="{5289BE04-81CB-7A43-B6BF-323F7086DB6D}" srcOrd="0" destOrd="0" presId="urn:microsoft.com/office/officeart/2005/8/layout/default"/>
    <dgm:cxn modelId="{AE1607A7-E853-4E76-A54D-CE1A6931DF7F}" srcId="{957A979E-3676-47D4-B2AD-5D97D14EF9F5}" destId="{B95F4DD4-BCD6-4190-8DBC-A0339DDDDFE8}" srcOrd="1" destOrd="0" parTransId="{75A6883C-1527-41BA-B027-0D1A663A76C0}" sibTransId="{C43C6282-0F74-4159-9BAF-E7FB7BF61F17}"/>
    <dgm:cxn modelId="{D6A210A8-0978-47FD-B3FF-0522706EA8AD}" srcId="{957A979E-3676-47D4-B2AD-5D97D14EF9F5}" destId="{32AC5626-30C4-4606-BD99-64567E8B3E4B}" srcOrd="0" destOrd="0" parTransId="{E8AE8EB1-6E99-4189-A7D7-F6387C5E732F}" sibTransId="{ACF44156-ED7F-495A-B1F0-3086FCDE3BC4}"/>
    <dgm:cxn modelId="{E866D0B4-CE56-6E48-B8A9-1AEECAE851CC}" type="presOf" srcId="{957A979E-3676-47D4-B2AD-5D97D14EF9F5}" destId="{802243CB-A135-EA4C-8FC8-832031395FE0}" srcOrd="0" destOrd="0" presId="urn:microsoft.com/office/officeart/2005/8/layout/default"/>
    <dgm:cxn modelId="{F89267B7-73A8-4A34-B2D8-CFB38F3BA8D2}" srcId="{957A979E-3676-47D4-B2AD-5D97D14EF9F5}" destId="{194705ED-754F-418E-9E44-21EAE4A175FE}" srcOrd="2" destOrd="0" parTransId="{F6295EDA-CC25-4B5E-96C0-074E88A5D34D}" sibTransId="{725D9312-CB95-408F-BDA8-B49748F94E16}"/>
    <dgm:cxn modelId="{BAFDDCF3-FB3D-403B-A1E5-5AE64AF31385}" srcId="{957A979E-3676-47D4-B2AD-5D97D14EF9F5}" destId="{BDCAEF57-4A65-4141-B325-91E437F77518}" srcOrd="3" destOrd="0" parTransId="{6DF791AF-7EFE-445F-B94A-4B5C70CF9569}" sibTransId="{3B8F14FB-C852-4E57-A815-FD57547C4225}"/>
    <dgm:cxn modelId="{2912D6F5-0056-431D-9E99-B8C33AB0F4FA}" srcId="{957A979E-3676-47D4-B2AD-5D97D14EF9F5}" destId="{A610C07E-70BA-4F35-9E4E-8013C6EDA29E}" srcOrd="6" destOrd="0" parTransId="{CB5A7EBC-2FAF-4CA2-B353-30FB494B0713}" sibTransId="{17DCBD74-5652-4DC6-BC56-2FB892446A85}"/>
    <dgm:cxn modelId="{83A9CAFC-1EA7-6C49-993E-060DA6DBC13A}" type="presOf" srcId="{194705ED-754F-418E-9E44-21EAE4A175FE}" destId="{870CCF20-6C1D-574C-A4E1-6A4FBCD034DA}" srcOrd="0" destOrd="0" presId="urn:microsoft.com/office/officeart/2005/8/layout/default"/>
    <dgm:cxn modelId="{885F9EFE-3EB8-9045-A763-C6DB506E6A18}" type="presOf" srcId="{32AC5626-30C4-4606-BD99-64567E8B3E4B}" destId="{5202C617-428D-434E-A67E-60882D7C3AA9}" srcOrd="0" destOrd="0" presId="urn:microsoft.com/office/officeart/2005/8/layout/default"/>
    <dgm:cxn modelId="{98CE65B0-B94E-2B4B-AB57-D0865762DA3D}" type="presParOf" srcId="{802243CB-A135-EA4C-8FC8-832031395FE0}" destId="{5202C617-428D-434E-A67E-60882D7C3AA9}" srcOrd="0" destOrd="0" presId="urn:microsoft.com/office/officeart/2005/8/layout/default"/>
    <dgm:cxn modelId="{F9BC385F-7AA9-1E49-891A-DAF181761D89}" type="presParOf" srcId="{802243CB-A135-EA4C-8FC8-832031395FE0}" destId="{FA2FF834-402E-0C4E-8897-8802F84EE722}" srcOrd="1" destOrd="0" presId="urn:microsoft.com/office/officeart/2005/8/layout/default"/>
    <dgm:cxn modelId="{5E9C6265-FD3B-134D-9134-03CDB87326CE}" type="presParOf" srcId="{802243CB-A135-EA4C-8FC8-832031395FE0}" destId="{4693B45C-1787-754E-B5E9-D69F902FDFCA}" srcOrd="2" destOrd="0" presId="urn:microsoft.com/office/officeart/2005/8/layout/default"/>
    <dgm:cxn modelId="{8B1906AA-8E76-2640-B7C2-24AD929E67D0}" type="presParOf" srcId="{802243CB-A135-EA4C-8FC8-832031395FE0}" destId="{9A04F9B6-397C-9D4F-B1E3-41C24A5E36EC}" srcOrd="3" destOrd="0" presId="urn:microsoft.com/office/officeart/2005/8/layout/default"/>
    <dgm:cxn modelId="{40EC7244-06EB-C84A-994B-676148F43F0B}" type="presParOf" srcId="{802243CB-A135-EA4C-8FC8-832031395FE0}" destId="{870CCF20-6C1D-574C-A4E1-6A4FBCD034DA}" srcOrd="4" destOrd="0" presId="urn:microsoft.com/office/officeart/2005/8/layout/default"/>
    <dgm:cxn modelId="{784F67CA-1C7A-114B-9F6A-954982F9439E}" type="presParOf" srcId="{802243CB-A135-EA4C-8FC8-832031395FE0}" destId="{A632BD91-494F-5142-BDE6-B41D581B54EF}" srcOrd="5" destOrd="0" presId="urn:microsoft.com/office/officeart/2005/8/layout/default"/>
    <dgm:cxn modelId="{3190732D-88FF-044C-9FDB-FC9F6190CF7E}" type="presParOf" srcId="{802243CB-A135-EA4C-8FC8-832031395FE0}" destId="{C0F2CC47-82AD-3142-9257-DF6D3297A8EE}" srcOrd="6" destOrd="0" presId="urn:microsoft.com/office/officeart/2005/8/layout/default"/>
    <dgm:cxn modelId="{615B53AC-26F9-984C-B79D-9875F3017DE7}" type="presParOf" srcId="{802243CB-A135-EA4C-8FC8-832031395FE0}" destId="{CC778B36-8404-8D42-8272-AFBB732D8355}" srcOrd="7" destOrd="0" presId="urn:microsoft.com/office/officeart/2005/8/layout/default"/>
    <dgm:cxn modelId="{EAC4242C-EC29-C949-A767-66F511A57E68}" type="presParOf" srcId="{802243CB-A135-EA4C-8FC8-832031395FE0}" destId="{5289BE04-81CB-7A43-B6BF-323F7086DB6D}" srcOrd="8" destOrd="0" presId="urn:microsoft.com/office/officeart/2005/8/layout/default"/>
    <dgm:cxn modelId="{62406065-CB55-DA48-A0E7-0DF8A157EF09}" type="presParOf" srcId="{802243CB-A135-EA4C-8FC8-832031395FE0}" destId="{A5D0D8FB-8F8C-5942-A358-14DC3F3A6642}" srcOrd="9" destOrd="0" presId="urn:microsoft.com/office/officeart/2005/8/layout/default"/>
    <dgm:cxn modelId="{577CF30C-CEB4-0F43-881E-9B7E1B9E76A6}" type="presParOf" srcId="{802243CB-A135-EA4C-8FC8-832031395FE0}" destId="{D72D321D-25BC-7844-8DBF-DCDEC7C5782A}" srcOrd="10" destOrd="0" presId="urn:microsoft.com/office/officeart/2005/8/layout/default"/>
    <dgm:cxn modelId="{977BC74B-3012-6D45-A766-CBB5B9B78DB9}" type="presParOf" srcId="{802243CB-A135-EA4C-8FC8-832031395FE0}" destId="{37C2626D-91FE-374D-A6E8-FB30696E030F}" srcOrd="11" destOrd="0" presId="urn:microsoft.com/office/officeart/2005/8/layout/default"/>
    <dgm:cxn modelId="{2163CC29-A9EC-E445-8EC3-18E9DBEA33E7}" type="presParOf" srcId="{802243CB-A135-EA4C-8FC8-832031395FE0}" destId="{A90AD24D-AA6D-5043-B078-BB848D0611FA}"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2B79D9-B7F8-4B23-B71D-274F8715D3B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D33FDB6-A438-47FB-9C4A-ADB422C6D38B}">
      <dgm:prSet/>
      <dgm:spPr/>
      <dgm:t>
        <a:bodyPr/>
        <a:lstStyle/>
        <a:p>
          <a:r>
            <a:rPr lang="en-US" b="1"/>
            <a:t>Handling sarcasm</a:t>
          </a:r>
          <a:r>
            <a:rPr lang="en-US"/>
            <a:t> – Traditional models struggled to detect sarcastic tweets.</a:t>
          </a:r>
        </a:p>
      </dgm:t>
    </dgm:pt>
    <dgm:pt modelId="{ED102E21-C932-4498-BB32-AEBEA29E4B1B}" type="parTrans" cxnId="{3553F412-939B-493F-98ED-0A8139440D90}">
      <dgm:prSet/>
      <dgm:spPr/>
      <dgm:t>
        <a:bodyPr/>
        <a:lstStyle/>
        <a:p>
          <a:endParaRPr lang="en-US"/>
        </a:p>
      </dgm:t>
    </dgm:pt>
    <dgm:pt modelId="{FF78557E-D07E-4C2E-801A-D3BB6EA641C2}" type="sibTrans" cxnId="{3553F412-939B-493F-98ED-0A8139440D90}">
      <dgm:prSet/>
      <dgm:spPr/>
      <dgm:t>
        <a:bodyPr/>
        <a:lstStyle/>
        <a:p>
          <a:endParaRPr lang="en-US"/>
        </a:p>
      </dgm:t>
    </dgm:pt>
    <dgm:pt modelId="{4B0661C6-8DA3-48CC-A40D-4BEAE508A5AF}">
      <dgm:prSet/>
      <dgm:spPr/>
      <dgm:t>
        <a:bodyPr/>
        <a:lstStyle/>
        <a:p>
          <a:r>
            <a:rPr lang="en-US" b="1"/>
            <a:t>Short text ambiguity</a:t>
          </a:r>
          <a:r>
            <a:rPr lang="en-US"/>
            <a:t> – Tweets with minimal context made classification harder.</a:t>
          </a:r>
        </a:p>
      </dgm:t>
    </dgm:pt>
    <dgm:pt modelId="{9BF1CCED-59F5-4FBF-B9C1-44C5A37C1218}" type="parTrans" cxnId="{62619057-B8DA-4FCF-8D20-13BE5322FA4F}">
      <dgm:prSet/>
      <dgm:spPr/>
      <dgm:t>
        <a:bodyPr/>
        <a:lstStyle/>
        <a:p>
          <a:endParaRPr lang="en-US"/>
        </a:p>
      </dgm:t>
    </dgm:pt>
    <dgm:pt modelId="{B95257A5-70E8-4D38-9B16-6AB83EC2E348}" type="sibTrans" cxnId="{62619057-B8DA-4FCF-8D20-13BE5322FA4F}">
      <dgm:prSet/>
      <dgm:spPr/>
      <dgm:t>
        <a:bodyPr/>
        <a:lstStyle/>
        <a:p>
          <a:endParaRPr lang="en-US"/>
        </a:p>
      </dgm:t>
    </dgm:pt>
    <dgm:pt modelId="{153B99BA-2FB0-4ACB-8D67-A383FA638692}">
      <dgm:prSet/>
      <dgm:spPr/>
      <dgm:t>
        <a:bodyPr/>
        <a:lstStyle/>
        <a:p>
          <a:r>
            <a:rPr lang="en-US" b="1"/>
            <a:t>Computational complexity</a:t>
          </a:r>
          <a:r>
            <a:rPr lang="en-US"/>
            <a:t> – Deep learning required more time and data.</a:t>
          </a:r>
        </a:p>
      </dgm:t>
    </dgm:pt>
    <dgm:pt modelId="{9AE9AB64-C917-42EC-919F-FA784751504B}" type="parTrans" cxnId="{CFCFE632-1D69-47DE-B4D5-20FD2083D2C7}">
      <dgm:prSet/>
      <dgm:spPr/>
      <dgm:t>
        <a:bodyPr/>
        <a:lstStyle/>
        <a:p>
          <a:endParaRPr lang="en-US"/>
        </a:p>
      </dgm:t>
    </dgm:pt>
    <dgm:pt modelId="{11D31CF7-72E6-476C-B0EE-E3F3FA68A841}" type="sibTrans" cxnId="{CFCFE632-1D69-47DE-B4D5-20FD2083D2C7}">
      <dgm:prSet/>
      <dgm:spPr/>
      <dgm:t>
        <a:bodyPr/>
        <a:lstStyle/>
        <a:p>
          <a:endParaRPr lang="en-US"/>
        </a:p>
      </dgm:t>
    </dgm:pt>
    <dgm:pt modelId="{1F9DDE48-3AA8-D14B-A141-911797338474}" type="pres">
      <dgm:prSet presAssocID="{CE2B79D9-B7F8-4B23-B71D-274F8715D3B4}" presName="hierChild1" presStyleCnt="0">
        <dgm:presLayoutVars>
          <dgm:chPref val="1"/>
          <dgm:dir/>
          <dgm:animOne val="branch"/>
          <dgm:animLvl val="lvl"/>
          <dgm:resizeHandles/>
        </dgm:presLayoutVars>
      </dgm:prSet>
      <dgm:spPr/>
    </dgm:pt>
    <dgm:pt modelId="{46D17375-A6B8-F046-B979-45C243E58B20}" type="pres">
      <dgm:prSet presAssocID="{AD33FDB6-A438-47FB-9C4A-ADB422C6D38B}" presName="hierRoot1" presStyleCnt="0"/>
      <dgm:spPr/>
    </dgm:pt>
    <dgm:pt modelId="{EBF49B44-5216-6245-ACB4-600DDFD868A1}" type="pres">
      <dgm:prSet presAssocID="{AD33FDB6-A438-47FB-9C4A-ADB422C6D38B}" presName="composite" presStyleCnt="0"/>
      <dgm:spPr/>
    </dgm:pt>
    <dgm:pt modelId="{F8644288-C946-FF4D-959A-7A7225BF6552}" type="pres">
      <dgm:prSet presAssocID="{AD33FDB6-A438-47FB-9C4A-ADB422C6D38B}" presName="background" presStyleLbl="node0" presStyleIdx="0" presStyleCnt="3"/>
      <dgm:spPr/>
    </dgm:pt>
    <dgm:pt modelId="{0C918097-D1D4-924C-843E-61D5A3496038}" type="pres">
      <dgm:prSet presAssocID="{AD33FDB6-A438-47FB-9C4A-ADB422C6D38B}" presName="text" presStyleLbl="fgAcc0" presStyleIdx="0" presStyleCnt="3">
        <dgm:presLayoutVars>
          <dgm:chPref val="3"/>
        </dgm:presLayoutVars>
      </dgm:prSet>
      <dgm:spPr/>
    </dgm:pt>
    <dgm:pt modelId="{325DDFFF-8860-7E43-8C2F-887B33A65967}" type="pres">
      <dgm:prSet presAssocID="{AD33FDB6-A438-47FB-9C4A-ADB422C6D38B}" presName="hierChild2" presStyleCnt="0"/>
      <dgm:spPr/>
    </dgm:pt>
    <dgm:pt modelId="{1B65D0CB-5A6A-0A46-B6FB-637F1329E672}" type="pres">
      <dgm:prSet presAssocID="{4B0661C6-8DA3-48CC-A40D-4BEAE508A5AF}" presName="hierRoot1" presStyleCnt="0"/>
      <dgm:spPr/>
    </dgm:pt>
    <dgm:pt modelId="{9D4CB5C3-DBCE-C54C-A9F9-1EFE48B5324E}" type="pres">
      <dgm:prSet presAssocID="{4B0661C6-8DA3-48CC-A40D-4BEAE508A5AF}" presName="composite" presStyleCnt="0"/>
      <dgm:spPr/>
    </dgm:pt>
    <dgm:pt modelId="{6DD074FC-68FE-E347-803B-7394D4868E32}" type="pres">
      <dgm:prSet presAssocID="{4B0661C6-8DA3-48CC-A40D-4BEAE508A5AF}" presName="background" presStyleLbl="node0" presStyleIdx="1" presStyleCnt="3"/>
      <dgm:spPr/>
    </dgm:pt>
    <dgm:pt modelId="{FD4EDACC-9037-E543-A989-A71172B60D08}" type="pres">
      <dgm:prSet presAssocID="{4B0661C6-8DA3-48CC-A40D-4BEAE508A5AF}" presName="text" presStyleLbl="fgAcc0" presStyleIdx="1" presStyleCnt="3">
        <dgm:presLayoutVars>
          <dgm:chPref val="3"/>
        </dgm:presLayoutVars>
      </dgm:prSet>
      <dgm:spPr/>
    </dgm:pt>
    <dgm:pt modelId="{8796C0CB-BBDE-6F42-A0EB-948A67F3BD5A}" type="pres">
      <dgm:prSet presAssocID="{4B0661C6-8DA3-48CC-A40D-4BEAE508A5AF}" presName="hierChild2" presStyleCnt="0"/>
      <dgm:spPr/>
    </dgm:pt>
    <dgm:pt modelId="{E6634611-E9F8-E14F-BE1A-1BA0EA05EEE0}" type="pres">
      <dgm:prSet presAssocID="{153B99BA-2FB0-4ACB-8D67-A383FA638692}" presName="hierRoot1" presStyleCnt="0"/>
      <dgm:spPr/>
    </dgm:pt>
    <dgm:pt modelId="{AC1097EE-E1C9-EA47-8DC0-511839E36E1D}" type="pres">
      <dgm:prSet presAssocID="{153B99BA-2FB0-4ACB-8D67-A383FA638692}" presName="composite" presStyleCnt="0"/>
      <dgm:spPr/>
    </dgm:pt>
    <dgm:pt modelId="{58930706-4074-E645-B9F4-85F62AD1C423}" type="pres">
      <dgm:prSet presAssocID="{153B99BA-2FB0-4ACB-8D67-A383FA638692}" presName="background" presStyleLbl="node0" presStyleIdx="2" presStyleCnt="3"/>
      <dgm:spPr/>
    </dgm:pt>
    <dgm:pt modelId="{3DCCD6B3-2213-F14A-A2F3-1537B515EC7B}" type="pres">
      <dgm:prSet presAssocID="{153B99BA-2FB0-4ACB-8D67-A383FA638692}" presName="text" presStyleLbl="fgAcc0" presStyleIdx="2" presStyleCnt="3">
        <dgm:presLayoutVars>
          <dgm:chPref val="3"/>
        </dgm:presLayoutVars>
      </dgm:prSet>
      <dgm:spPr/>
    </dgm:pt>
    <dgm:pt modelId="{754B0706-3670-0942-8203-FFCE8406F0CF}" type="pres">
      <dgm:prSet presAssocID="{153B99BA-2FB0-4ACB-8D67-A383FA638692}" presName="hierChild2" presStyleCnt="0"/>
      <dgm:spPr/>
    </dgm:pt>
  </dgm:ptLst>
  <dgm:cxnLst>
    <dgm:cxn modelId="{3553F412-939B-493F-98ED-0A8139440D90}" srcId="{CE2B79D9-B7F8-4B23-B71D-274F8715D3B4}" destId="{AD33FDB6-A438-47FB-9C4A-ADB422C6D38B}" srcOrd="0" destOrd="0" parTransId="{ED102E21-C932-4498-BB32-AEBEA29E4B1B}" sibTransId="{FF78557E-D07E-4C2E-801A-D3BB6EA641C2}"/>
    <dgm:cxn modelId="{CFCFE632-1D69-47DE-B4D5-20FD2083D2C7}" srcId="{CE2B79D9-B7F8-4B23-B71D-274F8715D3B4}" destId="{153B99BA-2FB0-4ACB-8D67-A383FA638692}" srcOrd="2" destOrd="0" parTransId="{9AE9AB64-C917-42EC-919F-FA784751504B}" sibTransId="{11D31CF7-72E6-476C-B0EE-E3F3FA68A841}"/>
    <dgm:cxn modelId="{7BC6293B-F435-1546-AF96-9B50D748353A}" type="presOf" srcId="{4B0661C6-8DA3-48CC-A40D-4BEAE508A5AF}" destId="{FD4EDACC-9037-E543-A989-A71172B60D08}" srcOrd="0" destOrd="0" presId="urn:microsoft.com/office/officeart/2005/8/layout/hierarchy1"/>
    <dgm:cxn modelId="{62619057-B8DA-4FCF-8D20-13BE5322FA4F}" srcId="{CE2B79D9-B7F8-4B23-B71D-274F8715D3B4}" destId="{4B0661C6-8DA3-48CC-A40D-4BEAE508A5AF}" srcOrd="1" destOrd="0" parTransId="{9BF1CCED-59F5-4FBF-B9C1-44C5A37C1218}" sibTransId="{B95257A5-70E8-4D38-9B16-6AB83EC2E348}"/>
    <dgm:cxn modelId="{6AB65F7F-F778-0648-8F38-65A48887B72D}" type="presOf" srcId="{CE2B79D9-B7F8-4B23-B71D-274F8715D3B4}" destId="{1F9DDE48-3AA8-D14B-A141-911797338474}" srcOrd="0" destOrd="0" presId="urn:microsoft.com/office/officeart/2005/8/layout/hierarchy1"/>
    <dgm:cxn modelId="{47FA9288-E514-0448-85AF-E0890FE521F7}" type="presOf" srcId="{153B99BA-2FB0-4ACB-8D67-A383FA638692}" destId="{3DCCD6B3-2213-F14A-A2F3-1537B515EC7B}" srcOrd="0" destOrd="0" presId="urn:microsoft.com/office/officeart/2005/8/layout/hierarchy1"/>
    <dgm:cxn modelId="{1AFDD4A1-BF75-E943-A15F-0B6D46DC721F}" type="presOf" srcId="{AD33FDB6-A438-47FB-9C4A-ADB422C6D38B}" destId="{0C918097-D1D4-924C-843E-61D5A3496038}" srcOrd="0" destOrd="0" presId="urn:microsoft.com/office/officeart/2005/8/layout/hierarchy1"/>
    <dgm:cxn modelId="{891BEC71-FAAD-084B-AB20-BD81A1522603}" type="presParOf" srcId="{1F9DDE48-3AA8-D14B-A141-911797338474}" destId="{46D17375-A6B8-F046-B979-45C243E58B20}" srcOrd="0" destOrd="0" presId="urn:microsoft.com/office/officeart/2005/8/layout/hierarchy1"/>
    <dgm:cxn modelId="{7D59995F-5BC8-D143-9E8E-B88EF03B9A92}" type="presParOf" srcId="{46D17375-A6B8-F046-B979-45C243E58B20}" destId="{EBF49B44-5216-6245-ACB4-600DDFD868A1}" srcOrd="0" destOrd="0" presId="urn:microsoft.com/office/officeart/2005/8/layout/hierarchy1"/>
    <dgm:cxn modelId="{207D3EAA-7B5C-4543-9F30-ADBBB5DF0961}" type="presParOf" srcId="{EBF49B44-5216-6245-ACB4-600DDFD868A1}" destId="{F8644288-C946-FF4D-959A-7A7225BF6552}" srcOrd="0" destOrd="0" presId="urn:microsoft.com/office/officeart/2005/8/layout/hierarchy1"/>
    <dgm:cxn modelId="{37DFCEE8-BADC-F548-9CBD-CCA879657675}" type="presParOf" srcId="{EBF49B44-5216-6245-ACB4-600DDFD868A1}" destId="{0C918097-D1D4-924C-843E-61D5A3496038}" srcOrd="1" destOrd="0" presId="urn:microsoft.com/office/officeart/2005/8/layout/hierarchy1"/>
    <dgm:cxn modelId="{1C5C0596-95BF-1E4B-826F-26BFFD97F310}" type="presParOf" srcId="{46D17375-A6B8-F046-B979-45C243E58B20}" destId="{325DDFFF-8860-7E43-8C2F-887B33A65967}" srcOrd="1" destOrd="0" presId="urn:microsoft.com/office/officeart/2005/8/layout/hierarchy1"/>
    <dgm:cxn modelId="{F8246D2E-2F1E-5443-8838-C6A98F6E04D6}" type="presParOf" srcId="{1F9DDE48-3AA8-D14B-A141-911797338474}" destId="{1B65D0CB-5A6A-0A46-B6FB-637F1329E672}" srcOrd="1" destOrd="0" presId="urn:microsoft.com/office/officeart/2005/8/layout/hierarchy1"/>
    <dgm:cxn modelId="{E1F9832F-1CF0-064D-9C56-A9E5D001FFFC}" type="presParOf" srcId="{1B65D0CB-5A6A-0A46-B6FB-637F1329E672}" destId="{9D4CB5C3-DBCE-C54C-A9F9-1EFE48B5324E}" srcOrd="0" destOrd="0" presId="urn:microsoft.com/office/officeart/2005/8/layout/hierarchy1"/>
    <dgm:cxn modelId="{FFC0AD5C-4012-F44B-AF61-A10726B75879}" type="presParOf" srcId="{9D4CB5C3-DBCE-C54C-A9F9-1EFE48B5324E}" destId="{6DD074FC-68FE-E347-803B-7394D4868E32}" srcOrd="0" destOrd="0" presId="urn:microsoft.com/office/officeart/2005/8/layout/hierarchy1"/>
    <dgm:cxn modelId="{3406D378-9D1D-BB4C-84CD-D2E9B1F5AB45}" type="presParOf" srcId="{9D4CB5C3-DBCE-C54C-A9F9-1EFE48B5324E}" destId="{FD4EDACC-9037-E543-A989-A71172B60D08}" srcOrd="1" destOrd="0" presId="urn:microsoft.com/office/officeart/2005/8/layout/hierarchy1"/>
    <dgm:cxn modelId="{2D133890-F814-8B40-8234-D484FB822440}" type="presParOf" srcId="{1B65D0CB-5A6A-0A46-B6FB-637F1329E672}" destId="{8796C0CB-BBDE-6F42-A0EB-948A67F3BD5A}" srcOrd="1" destOrd="0" presId="urn:microsoft.com/office/officeart/2005/8/layout/hierarchy1"/>
    <dgm:cxn modelId="{F53F8F7F-0F44-6743-A940-25007F97713E}" type="presParOf" srcId="{1F9DDE48-3AA8-D14B-A141-911797338474}" destId="{E6634611-E9F8-E14F-BE1A-1BA0EA05EEE0}" srcOrd="2" destOrd="0" presId="urn:microsoft.com/office/officeart/2005/8/layout/hierarchy1"/>
    <dgm:cxn modelId="{962BF16F-CFD0-0F42-B1B7-261A5BF81EEC}" type="presParOf" srcId="{E6634611-E9F8-E14F-BE1A-1BA0EA05EEE0}" destId="{AC1097EE-E1C9-EA47-8DC0-511839E36E1D}" srcOrd="0" destOrd="0" presId="urn:microsoft.com/office/officeart/2005/8/layout/hierarchy1"/>
    <dgm:cxn modelId="{9209D793-F7F2-8F43-98F6-F6CB5FD5ABAD}" type="presParOf" srcId="{AC1097EE-E1C9-EA47-8DC0-511839E36E1D}" destId="{58930706-4074-E645-B9F4-85F62AD1C423}" srcOrd="0" destOrd="0" presId="urn:microsoft.com/office/officeart/2005/8/layout/hierarchy1"/>
    <dgm:cxn modelId="{8C82E4CE-8B34-5F4C-B66C-3E6A83624814}" type="presParOf" srcId="{AC1097EE-E1C9-EA47-8DC0-511839E36E1D}" destId="{3DCCD6B3-2213-F14A-A2F3-1537B515EC7B}" srcOrd="1" destOrd="0" presId="urn:microsoft.com/office/officeart/2005/8/layout/hierarchy1"/>
    <dgm:cxn modelId="{1F962C16-874B-7041-BFA6-BE7297BC5517}" type="presParOf" srcId="{E6634611-E9F8-E14F-BE1A-1BA0EA05EEE0}" destId="{754B0706-3670-0942-8203-FFCE8406F0C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4BB3AA-E70A-4B07-A2E9-07E1DA9F1D6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A332A3C-2118-49E0-B766-48CF3166ACD5}">
      <dgm:prSet/>
      <dgm:spPr/>
      <dgm:t>
        <a:bodyPr/>
        <a:lstStyle/>
        <a:p>
          <a:r>
            <a:rPr lang="en-US" b="1"/>
            <a:t>Naive Bayes</a:t>
          </a:r>
          <a:r>
            <a:rPr lang="en-US"/>
            <a:t> – Fast and efficient but weak against sarcasm.</a:t>
          </a:r>
        </a:p>
      </dgm:t>
    </dgm:pt>
    <dgm:pt modelId="{207C7FE0-ECBA-43D4-8FA6-8778191ADB96}" type="parTrans" cxnId="{DD8DAA41-1763-4122-A4FC-EE2E142F3707}">
      <dgm:prSet/>
      <dgm:spPr/>
      <dgm:t>
        <a:bodyPr/>
        <a:lstStyle/>
        <a:p>
          <a:endParaRPr lang="en-US"/>
        </a:p>
      </dgm:t>
    </dgm:pt>
    <dgm:pt modelId="{8D63F911-0953-4D39-9DBD-B56F34978E00}" type="sibTrans" cxnId="{DD8DAA41-1763-4122-A4FC-EE2E142F3707}">
      <dgm:prSet/>
      <dgm:spPr/>
      <dgm:t>
        <a:bodyPr/>
        <a:lstStyle/>
        <a:p>
          <a:endParaRPr lang="en-US"/>
        </a:p>
      </dgm:t>
    </dgm:pt>
    <dgm:pt modelId="{46CCBC80-C0F2-4FE4-8F47-A1676199B114}">
      <dgm:prSet/>
      <dgm:spPr/>
      <dgm:t>
        <a:bodyPr/>
        <a:lstStyle/>
        <a:p>
          <a:r>
            <a:rPr lang="en-US" b="1"/>
            <a:t>Logistic Regression</a:t>
          </a:r>
          <a:r>
            <a:rPr lang="en-US"/>
            <a:t> – More accurate in handling sentiment patterns.</a:t>
          </a:r>
        </a:p>
      </dgm:t>
    </dgm:pt>
    <dgm:pt modelId="{40F793A3-739B-4ADE-9AFB-797D626D3005}" type="parTrans" cxnId="{23B49722-2C04-4C9F-8AA9-989DFC350943}">
      <dgm:prSet/>
      <dgm:spPr/>
      <dgm:t>
        <a:bodyPr/>
        <a:lstStyle/>
        <a:p>
          <a:endParaRPr lang="en-US"/>
        </a:p>
      </dgm:t>
    </dgm:pt>
    <dgm:pt modelId="{F7DE184D-BECB-434C-9C48-E0DB1C0F6AA3}" type="sibTrans" cxnId="{23B49722-2C04-4C9F-8AA9-989DFC350943}">
      <dgm:prSet/>
      <dgm:spPr/>
      <dgm:t>
        <a:bodyPr/>
        <a:lstStyle/>
        <a:p>
          <a:endParaRPr lang="en-US"/>
        </a:p>
      </dgm:t>
    </dgm:pt>
    <dgm:pt modelId="{2BF76653-CB49-48E1-B6C1-7B1FF14EB52F}">
      <dgm:prSet/>
      <dgm:spPr/>
      <dgm:t>
        <a:bodyPr/>
        <a:lstStyle/>
        <a:p>
          <a:r>
            <a:rPr lang="en-US" b="1"/>
            <a:t>Deep Learning (LSTM/CNN)</a:t>
          </a:r>
          <a:r>
            <a:rPr lang="en-US"/>
            <a:t> – Best accuracy but required extensive training.</a:t>
          </a:r>
        </a:p>
      </dgm:t>
    </dgm:pt>
    <dgm:pt modelId="{3A1A48A3-9F23-4E46-A9F4-60C0DBEFA917}" type="parTrans" cxnId="{CB994AD2-273D-45A6-9E02-87E4EB1CF8FE}">
      <dgm:prSet/>
      <dgm:spPr/>
      <dgm:t>
        <a:bodyPr/>
        <a:lstStyle/>
        <a:p>
          <a:endParaRPr lang="en-US"/>
        </a:p>
      </dgm:t>
    </dgm:pt>
    <dgm:pt modelId="{B9BA916E-4C6F-4DAA-8513-6D90E37EA84B}" type="sibTrans" cxnId="{CB994AD2-273D-45A6-9E02-87E4EB1CF8FE}">
      <dgm:prSet/>
      <dgm:spPr/>
      <dgm:t>
        <a:bodyPr/>
        <a:lstStyle/>
        <a:p>
          <a:endParaRPr lang="en-US"/>
        </a:p>
      </dgm:t>
    </dgm:pt>
    <dgm:pt modelId="{CF1C7BA2-6677-4D3A-B597-2357563591DE}">
      <dgm:prSet/>
      <dgm:spPr/>
      <dgm:t>
        <a:bodyPr/>
        <a:lstStyle/>
        <a:p>
          <a:r>
            <a:rPr lang="en-US" b="1"/>
            <a:t>Vectorization</a:t>
          </a:r>
          <a:r>
            <a:rPr lang="en-US"/>
            <a:t> – TF-IDF used for converting text to numerical format.</a:t>
          </a:r>
        </a:p>
      </dgm:t>
    </dgm:pt>
    <dgm:pt modelId="{AA209B89-8505-4E2E-B9F6-4F0E6444C42A}" type="parTrans" cxnId="{EAAB3714-7FD7-47DB-93A1-E086B1BF6C43}">
      <dgm:prSet/>
      <dgm:spPr/>
      <dgm:t>
        <a:bodyPr/>
        <a:lstStyle/>
        <a:p>
          <a:endParaRPr lang="en-US"/>
        </a:p>
      </dgm:t>
    </dgm:pt>
    <dgm:pt modelId="{9AE16CFC-FC06-41B7-9484-F78BE1ECE1D0}" type="sibTrans" cxnId="{EAAB3714-7FD7-47DB-93A1-E086B1BF6C43}">
      <dgm:prSet/>
      <dgm:spPr/>
      <dgm:t>
        <a:bodyPr/>
        <a:lstStyle/>
        <a:p>
          <a:endParaRPr lang="en-US"/>
        </a:p>
      </dgm:t>
    </dgm:pt>
    <dgm:pt modelId="{9F278CF4-938C-4B9C-8416-E62D4987DAEC}" type="pres">
      <dgm:prSet presAssocID="{6A4BB3AA-E70A-4B07-A2E9-07E1DA9F1D6F}" presName="root" presStyleCnt="0">
        <dgm:presLayoutVars>
          <dgm:dir/>
          <dgm:resizeHandles val="exact"/>
        </dgm:presLayoutVars>
      </dgm:prSet>
      <dgm:spPr/>
    </dgm:pt>
    <dgm:pt modelId="{81A5E79E-3AC5-43DE-8B91-078BE38D9A65}" type="pres">
      <dgm:prSet presAssocID="{FA332A3C-2118-49E0-B766-48CF3166ACD5}" presName="compNode" presStyleCnt="0"/>
      <dgm:spPr/>
    </dgm:pt>
    <dgm:pt modelId="{20E61142-10AA-4709-9D42-641504E08A73}" type="pres">
      <dgm:prSet presAssocID="{FA332A3C-2118-49E0-B766-48CF3166AC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fused Person"/>
        </a:ext>
      </dgm:extLst>
    </dgm:pt>
    <dgm:pt modelId="{5B953ACD-1F7F-4E83-9463-AAFB94BFB8E8}" type="pres">
      <dgm:prSet presAssocID="{FA332A3C-2118-49E0-B766-48CF3166ACD5}" presName="spaceRect" presStyleCnt="0"/>
      <dgm:spPr/>
    </dgm:pt>
    <dgm:pt modelId="{66D46CBB-0DC5-4538-BB43-AC4B50141FF7}" type="pres">
      <dgm:prSet presAssocID="{FA332A3C-2118-49E0-B766-48CF3166ACD5}" presName="textRect" presStyleLbl="revTx" presStyleIdx="0" presStyleCnt="4">
        <dgm:presLayoutVars>
          <dgm:chMax val="1"/>
          <dgm:chPref val="1"/>
        </dgm:presLayoutVars>
      </dgm:prSet>
      <dgm:spPr/>
    </dgm:pt>
    <dgm:pt modelId="{3826FA93-D3BC-4B82-8D6B-9E02B7E47138}" type="pres">
      <dgm:prSet presAssocID="{8D63F911-0953-4D39-9DBD-B56F34978E00}" presName="sibTrans" presStyleCnt="0"/>
      <dgm:spPr/>
    </dgm:pt>
    <dgm:pt modelId="{939278D9-91C1-4704-BB24-FDDAD76CCAD0}" type="pres">
      <dgm:prSet presAssocID="{46CCBC80-C0F2-4FE4-8F47-A1676199B114}" presName="compNode" presStyleCnt="0"/>
      <dgm:spPr/>
    </dgm:pt>
    <dgm:pt modelId="{4E0909B4-DD9E-4FC3-9A2B-8884F38481CA}" type="pres">
      <dgm:prSet presAssocID="{46CCBC80-C0F2-4FE4-8F47-A1676199B11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43218ED-FDC0-4F7E-84FA-ADF3ADD65B4B}" type="pres">
      <dgm:prSet presAssocID="{46CCBC80-C0F2-4FE4-8F47-A1676199B114}" presName="spaceRect" presStyleCnt="0"/>
      <dgm:spPr/>
    </dgm:pt>
    <dgm:pt modelId="{3215607F-D352-4D24-8AB7-85629CBDC0F7}" type="pres">
      <dgm:prSet presAssocID="{46CCBC80-C0F2-4FE4-8F47-A1676199B114}" presName="textRect" presStyleLbl="revTx" presStyleIdx="1" presStyleCnt="4">
        <dgm:presLayoutVars>
          <dgm:chMax val="1"/>
          <dgm:chPref val="1"/>
        </dgm:presLayoutVars>
      </dgm:prSet>
      <dgm:spPr/>
    </dgm:pt>
    <dgm:pt modelId="{EE9FAF2F-0F02-4094-93EF-45E58970734C}" type="pres">
      <dgm:prSet presAssocID="{F7DE184D-BECB-434C-9C48-E0DB1C0F6AA3}" presName="sibTrans" presStyleCnt="0"/>
      <dgm:spPr/>
    </dgm:pt>
    <dgm:pt modelId="{867E2557-3572-4ADF-BD85-D4DD5E855C87}" type="pres">
      <dgm:prSet presAssocID="{2BF76653-CB49-48E1-B6C1-7B1FF14EB52F}" presName="compNode" presStyleCnt="0"/>
      <dgm:spPr/>
    </dgm:pt>
    <dgm:pt modelId="{55C79CA5-E9FC-459E-96BE-8A0A632FA25E}" type="pres">
      <dgm:prSet presAssocID="{2BF76653-CB49-48E1-B6C1-7B1FF14EB5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r"/>
        </a:ext>
      </dgm:extLst>
    </dgm:pt>
    <dgm:pt modelId="{FBD68494-3D32-4B13-BD70-0AABCB5C233C}" type="pres">
      <dgm:prSet presAssocID="{2BF76653-CB49-48E1-B6C1-7B1FF14EB52F}" presName="spaceRect" presStyleCnt="0"/>
      <dgm:spPr/>
    </dgm:pt>
    <dgm:pt modelId="{9907E21B-ADA3-4BC5-A7C2-DCE9315325DB}" type="pres">
      <dgm:prSet presAssocID="{2BF76653-CB49-48E1-B6C1-7B1FF14EB52F}" presName="textRect" presStyleLbl="revTx" presStyleIdx="2" presStyleCnt="4">
        <dgm:presLayoutVars>
          <dgm:chMax val="1"/>
          <dgm:chPref val="1"/>
        </dgm:presLayoutVars>
      </dgm:prSet>
      <dgm:spPr/>
    </dgm:pt>
    <dgm:pt modelId="{3F504879-48C7-40C4-8153-5C85C2257153}" type="pres">
      <dgm:prSet presAssocID="{B9BA916E-4C6F-4DAA-8513-6D90E37EA84B}" presName="sibTrans" presStyleCnt="0"/>
      <dgm:spPr/>
    </dgm:pt>
    <dgm:pt modelId="{3B1A1433-B9CD-4C6A-AB7F-53DA3DE78E70}" type="pres">
      <dgm:prSet presAssocID="{CF1C7BA2-6677-4D3A-B597-2357563591DE}" presName="compNode" presStyleCnt="0"/>
      <dgm:spPr/>
    </dgm:pt>
    <dgm:pt modelId="{04F59C55-1548-49FB-AD4C-6DF9D5C1AEA9}" type="pres">
      <dgm:prSet presAssocID="{CF1C7BA2-6677-4D3A-B597-2357563591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BD839A5B-2641-484F-BD0E-1DE20839197D}" type="pres">
      <dgm:prSet presAssocID="{CF1C7BA2-6677-4D3A-B597-2357563591DE}" presName="spaceRect" presStyleCnt="0"/>
      <dgm:spPr/>
    </dgm:pt>
    <dgm:pt modelId="{6EF44E38-21A0-4547-A347-0D9968ADF681}" type="pres">
      <dgm:prSet presAssocID="{CF1C7BA2-6677-4D3A-B597-2357563591DE}" presName="textRect" presStyleLbl="revTx" presStyleIdx="3" presStyleCnt="4">
        <dgm:presLayoutVars>
          <dgm:chMax val="1"/>
          <dgm:chPref val="1"/>
        </dgm:presLayoutVars>
      </dgm:prSet>
      <dgm:spPr/>
    </dgm:pt>
  </dgm:ptLst>
  <dgm:cxnLst>
    <dgm:cxn modelId="{EAAB3714-7FD7-47DB-93A1-E086B1BF6C43}" srcId="{6A4BB3AA-E70A-4B07-A2E9-07E1DA9F1D6F}" destId="{CF1C7BA2-6677-4D3A-B597-2357563591DE}" srcOrd="3" destOrd="0" parTransId="{AA209B89-8505-4E2E-B9F6-4F0E6444C42A}" sibTransId="{9AE16CFC-FC06-41B7-9484-F78BE1ECE1D0}"/>
    <dgm:cxn modelId="{23B49722-2C04-4C9F-8AA9-989DFC350943}" srcId="{6A4BB3AA-E70A-4B07-A2E9-07E1DA9F1D6F}" destId="{46CCBC80-C0F2-4FE4-8F47-A1676199B114}" srcOrd="1" destOrd="0" parTransId="{40F793A3-739B-4ADE-9AFB-797D626D3005}" sibTransId="{F7DE184D-BECB-434C-9C48-E0DB1C0F6AA3}"/>
    <dgm:cxn modelId="{8A424239-3FA0-431C-8B6C-DC2A9BB13B93}" type="presOf" srcId="{CF1C7BA2-6677-4D3A-B597-2357563591DE}" destId="{6EF44E38-21A0-4547-A347-0D9968ADF681}" srcOrd="0" destOrd="0" presId="urn:microsoft.com/office/officeart/2018/2/layout/IconLabelList"/>
    <dgm:cxn modelId="{DD8DAA41-1763-4122-A4FC-EE2E142F3707}" srcId="{6A4BB3AA-E70A-4B07-A2E9-07E1DA9F1D6F}" destId="{FA332A3C-2118-49E0-B766-48CF3166ACD5}" srcOrd="0" destOrd="0" parTransId="{207C7FE0-ECBA-43D4-8FA6-8778191ADB96}" sibTransId="{8D63F911-0953-4D39-9DBD-B56F34978E00}"/>
    <dgm:cxn modelId="{15E8C041-6528-47C8-8E69-DC1359DA85BB}" type="presOf" srcId="{6A4BB3AA-E70A-4B07-A2E9-07E1DA9F1D6F}" destId="{9F278CF4-938C-4B9C-8416-E62D4987DAEC}" srcOrd="0" destOrd="0" presId="urn:microsoft.com/office/officeart/2018/2/layout/IconLabelList"/>
    <dgm:cxn modelId="{31CE7846-E075-43C6-B6FE-B11DC8F09B51}" type="presOf" srcId="{46CCBC80-C0F2-4FE4-8F47-A1676199B114}" destId="{3215607F-D352-4D24-8AB7-85629CBDC0F7}" srcOrd="0" destOrd="0" presId="urn:microsoft.com/office/officeart/2018/2/layout/IconLabelList"/>
    <dgm:cxn modelId="{E845754F-2AFF-4AD3-B275-D4E90D9D6474}" type="presOf" srcId="{FA332A3C-2118-49E0-B766-48CF3166ACD5}" destId="{66D46CBB-0DC5-4538-BB43-AC4B50141FF7}" srcOrd="0" destOrd="0" presId="urn:microsoft.com/office/officeart/2018/2/layout/IconLabelList"/>
    <dgm:cxn modelId="{9069DAA3-6E31-4DA9-A344-596A980D8866}" type="presOf" srcId="{2BF76653-CB49-48E1-B6C1-7B1FF14EB52F}" destId="{9907E21B-ADA3-4BC5-A7C2-DCE9315325DB}" srcOrd="0" destOrd="0" presId="urn:microsoft.com/office/officeart/2018/2/layout/IconLabelList"/>
    <dgm:cxn modelId="{CB994AD2-273D-45A6-9E02-87E4EB1CF8FE}" srcId="{6A4BB3AA-E70A-4B07-A2E9-07E1DA9F1D6F}" destId="{2BF76653-CB49-48E1-B6C1-7B1FF14EB52F}" srcOrd="2" destOrd="0" parTransId="{3A1A48A3-9F23-4E46-A9F4-60C0DBEFA917}" sibTransId="{B9BA916E-4C6F-4DAA-8513-6D90E37EA84B}"/>
    <dgm:cxn modelId="{B780CB6A-06CC-4073-8970-4000CC42E7C4}" type="presParOf" srcId="{9F278CF4-938C-4B9C-8416-E62D4987DAEC}" destId="{81A5E79E-3AC5-43DE-8B91-078BE38D9A65}" srcOrd="0" destOrd="0" presId="urn:microsoft.com/office/officeart/2018/2/layout/IconLabelList"/>
    <dgm:cxn modelId="{19574885-1373-4AD3-9A33-910335547F60}" type="presParOf" srcId="{81A5E79E-3AC5-43DE-8B91-078BE38D9A65}" destId="{20E61142-10AA-4709-9D42-641504E08A73}" srcOrd="0" destOrd="0" presId="urn:microsoft.com/office/officeart/2018/2/layout/IconLabelList"/>
    <dgm:cxn modelId="{A9CED277-51E9-427D-A125-8A189189CD37}" type="presParOf" srcId="{81A5E79E-3AC5-43DE-8B91-078BE38D9A65}" destId="{5B953ACD-1F7F-4E83-9463-AAFB94BFB8E8}" srcOrd="1" destOrd="0" presId="urn:microsoft.com/office/officeart/2018/2/layout/IconLabelList"/>
    <dgm:cxn modelId="{DD32B4FB-1C89-4FD8-9CAA-53ADB304CE0D}" type="presParOf" srcId="{81A5E79E-3AC5-43DE-8B91-078BE38D9A65}" destId="{66D46CBB-0DC5-4538-BB43-AC4B50141FF7}" srcOrd="2" destOrd="0" presId="urn:microsoft.com/office/officeart/2018/2/layout/IconLabelList"/>
    <dgm:cxn modelId="{209118DF-277D-4793-94B5-AB3AC905F254}" type="presParOf" srcId="{9F278CF4-938C-4B9C-8416-E62D4987DAEC}" destId="{3826FA93-D3BC-4B82-8D6B-9E02B7E47138}" srcOrd="1" destOrd="0" presId="urn:microsoft.com/office/officeart/2018/2/layout/IconLabelList"/>
    <dgm:cxn modelId="{7B7D9683-C24B-4F38-A793-09149F8B75B8}" type="presParOf" srcId="{9F278CF4-938C-4B9C-8416-E62D4987DAEC}" destId="{939278D9-91C1-4704-BB24-FDDAD76CCAD0}" srcOrd="2" destOrd="0" presId="urn:microsoft.com/office/officeart/2018/2/layout/IconLabelList"/>
    <dgm:cxn modelId="{945C81F5-EB62-4F3F-BD8F-CB266CE7A75A}" type="presParOf" srcId="{939278D9-91C1-4704-BB24-FDDAD76CCAD0}" destId="{4E0909B4-DD9E-4FC3-9A2B-8884F38481CA}" srcOrd="0" destOrd="0" presId="urn:microsoft.com/office/officeart/2018/2/layout/IconLabelList"/>
    <dgm:cxn modelId="{E7258CA5-3388-4537-B763-AA6513DB7F67}" type="presParOf" srcId="{939278D9-91C1-4704-BB24-FDDAD76CCAD0}" destId="{443218ED-FDC0-4F7E-84FA-ADF3ADD65B4B}" srcOrd="1" destOrd="0" presId="urn:microsoft.com/office/officeart/2018/2/layout/IconLabelList"/>
    <dgm:cxn modelId="{3C73A672-A3C7-4B9F-B94A-85F46349B03E}" type="presParOf" srcId="{939278D9-91C1-4704-BB24-FDDAD76CCAD0}" destId="{3215607F-D352-4D24-8AB7-85629CBDC0F7}" srcOrd="2" destOrd="0" presId="urn:microsoft.com/office/officeart/2018/2/layout/IconLabelList"/>
    <dgm:cxn modelId="{DDD7DBF5-8B98-4F0D-8E23-ED4090368D71}" type="presParOf" srcId="{9F278CF4-938C-4B9C-8416-E62D4987DAEC}" destId="{EE9FAF2F-0F02-4094-93EF-45E58970734C}" srcOrd="3" destOrd="0" presId="urn:microsoft.com/office/officeart/2018/2/layout/IconLabelList"/>
    <dgm:cxn modelId="{9C1AFF7E-08D8-4953-BBB2-83EDA8B2D0EB}" type="presParOf" srcId="{9F278CF4-938C-4B9C-8416-E62D4987DAEC}" destId="{867E2557-3572-4ADF-BD85-D4DD5E855C87}" srcOrd="4" destOrd="0" presId="urn:microsoft.com/office/officeart/2018/2/layout/IconLabelList"/>
    <dgm:cxn modelId="{2E010BDA-3313-44CC-8228-3B338ED79D6C}" type="presParOf" srcId="{867E2557-3572-4ADF-BD85-D4DD5E855C87}" destId="{55C79CA5-E9FC-459E-96BE-8A0A632FA25E}" srcOrd="0" destOrd="0" presId="urn:microsoft.com/office/officeart/2018/2/layout/IconLabelList"/>
    <dgm:cxn modelId="{579D9B71-6656-4F63-AA0B-64C53661B279}" type="presParOf" srcId="{867E2557-3572-4ADF-BD85-D4DD5E855C87}" destId="{FBD68494-3D32-4B13-BD70-0AABCB5C233C}" srcOrd="1" destOrd="0" presId="urn:microsoft.com/office/officeart/2018/2/layout/IconLabelList"/>
    <dgm:cxn modelId="{EB0AE2CC-01F9-44D2-85CE-9E608F1DEE70}" type="presParOf" srcId="{867E2557-3572-4ADF-BD85-D4DD5E855C87}" destId="{9907E21B-ADA3-4BC5-A7C2-DCE9315325DB}" srcOrd="2" destOrd="0" presId="urn:microsoft.com/office/officeart/2018/2/layout/IconLabelList"/>
    <dgm:cxn modelId="{E2BD425A-4100-4DA6-AC2E-32DA8DE5C83C}" type="presParOf" srcId="{9F278CF4-938C-4B9C-8416-E62D4987DAEC}" destId="{3F504879-48C7-40C4-8153-5C85C2257153}" srcOrd="5" destOrd="0" presId="urn:microsoft.com/office/officeart/2018/2/layout/IconLabelList"/>
    <dgm:cxn modelId="{E749990F-7D34-4C49-ACE0-7EA934C0BB8F}" type="presParOf" srcId="{9F278CF4-938C-4B9C-8416-E62D4987DAEC}" destId="{3B1A1433-B9CD-4C6A-AB7F-53DA3DE78E70}" srcOrd="6" destOrd="0" presId="urn:microsoft.com/office/officeart/2018/2/layout/IconLabelList"/>
    <dgm:cxn modelId="{4728398F-15B8-4549-ACB8-40CBF0C3870F}" type="presParOf" srcId="{3B1A1433-B9CD-4C6A-AB7F-53DA3DE78E70}" destId="{04F59C55-1548-49FB-AD4C-6DF9D5C1AEA9}" srcOrd="0" destOrd="0" presId="urn:microsoft.com/office/officeart/2018/2/layout/IconLabelList"/>
    <dgm:cxn modelId="{7E24206E-FED1-49F0-B8FF-D22E8B1522BC}" type="presParOf" srcId="{3B1A1433-B9CD-4C6A-AB7F-53DA3DE78E70}" destId="{BD839A5B-2641-484F-BD0E-1DE20839197D}" srcOrd="1" destOrd="0" presId="urn:microsoft.com/office/officeart/2018/2/layout/IconLabelList"/>
    <dgm:cxn modelId="{8A4C13EE-7AE1-491F-AEA5-01DB92A58C26}" type="presParOf" srcId="{3B1A1433-B9CD-4C6A-AB7F-53DA3DE78E70}" destId="{6EF44E38-21A0-4547-A347-0D9968ADF68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DF12FB-3ECD-4991-A7C5-5C0BE86D0DF3}"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37EE06D3-A4E5-4506-B03A-03B8DE9020A1}">
      <dgm:prSet/>
      <dgm:spPr/>
      <dgm:t>
        <a:bodyPr/>
        <a:lstStyle/>
        <a:p>
          <a:r>
            <a:rPr lang="en-US"/>
            <a:t>We trained and evaluated three models (Naive Bayes, Logistic Regression, and LSTM/CNN) on the Sentiment140 dataset. Model performance was compared using accuracy, precision, recall, and F1-score.</a:t>
          </a:r>
        </a:p>
      </dgm:t>
    </dgm:pt>
    <dgm:pt modelId="{C8DB8BA3-0573-41CE-97AA-9D3552AED58F}" type="parTrans" cxnId="{0E55D257-4D9E-411C-98F9-552495DB459D}">
      <dgm:prSet/>
      <dgm:spPr/>
      <dgm:t>
        <a:bodyPr/>
        <a:lstStyle/>
        <a:p>
          <a:endParaRPr lang="en-US"/>
        </a:p>
      </dgm:t>
    </dgm:pt>
    <dgm:pt modelId="{5471F442-5DB8-4055-A72A-687C0E78A988}" type="sibTrans" cxnId="{0E55D257-4D9E-411C-98F9-552495DB459D}">
      <dgm:prSet/>
      <dgm:spPr/>
      <dgm:t>
        <a:bodyPr/>
        <a:lstStyle/>
        <a:p>
          <a:endParaRPr lang="en-US"/>
        </a:p>
      </dgm:t>
    </dgm:pt>
    <dgm:pt modelId="{E449C6D4-83E1-46D0-8641-D3F821061B30}">
      <dgm:prSet/>
      <dgm:spPr/>
      <dgm:t>
        <a:bodyPr/>
        <a:lstStyle/>
        <a:p>
          <a:r>
            <a:rPr lang="en-US"/>
            <a:t>Visualizations showed sentiment trends during match events, highlighting spikes for goals and fouls. Challenges like sarcasm and short-text ambiguity were identified for future improvements</a:t>
          </a:r>
        </a:p>
      </dgm:t>
    </dgm:pt>
    <dgm:pt modelId="{D508070E-5B3A-4241-AD4F-AA082568B77B}" type="parTrans" cxnId="{EC633F20-BD86-450C-B270-7D3305B8FB19}">
      <dgm:prSet/>
      <dgm:spPr/>
      <dgm:t>
        <a:bodyPr/>
        <a:lstStyle/>
        <a:p>
          <a:endParaRPr lang="en-US"/>
        </a:p>
      </dgm:t>
    </dgm:pt>
    <dgm:pt modelId="{F527CB6E-341A-4170-9A93-F5E170A180CE}" type="sibTrans" cxnId="{EC633F20-BD86-450C-B270-7D3305B8FB19}">
      <dgm:prSet/>
      <dgm:spPr/>
      <dgm:t>
        <a:bodyPr/>
        <a:lstStyle/>
        <a:p>
          <a:endParaRPr lang="en-US"/>
        </a:p>
      </dgm:t>
    </dgm:pt>
    <dgm:pt modelId="{63F700D3-E20D-492F-BE5C-D24AA3A32BA3}" type="pres">
      <dgm:prSet presAssocID="{39DF12FB-3ECD-4991-A7C5-5C0BE86D0DF3}" presName="root" presStyleCnt="0">
        <dgm:presLayoutVars>
          <dgm:dir/>
          <dgm:resizeHandles val="exact"/>
        </dgm:presLayoutVars>
      </dgm:prSet>
      <dgm:spPr/>
    </dgm:pt>
    <dgm:pt modelId="{E749371E-0DD2-4BDB-A3C7-9ECE5E1697C0}" type="pres">
      <dgm:prSet presAssocID="{37EE06D3-A4E5-4506-B03A-03B8DE9020A1}" presName="compNode" presStyleCnt="0"/>
      <dgm:spPr/>
    </dgm:pt>
    <dgm:pt modelId="{23DF65FB-2C11-4E1F-83C1-74ECEFB84EF7}" type="pres">
      <dgm:prSet presAssocID="{37EE06D3-A4E5-4506-B03A-03B8DE9020A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11FB61F-0702-49E5-B044-3A6A55C0E48B}" type="pres">
      <dgm:prSet presAssocID="{37EE06D3-A4E5-4506-B03A-03B8DE9020A1}" presName="spaceRect" presStyleCnt="0"/>
      <dgm:spPr/>
    </dgm:pt>
    <dgm:pt modelId="{C6C47DB3-25D5-48E5-87FE-69E88AED83C6}" type="pres">
      <dgm:prSet presAssocID="{37EE06D3-A4E5-4506-B03A-03B8DE9020A1}" presName="textRect" presStyleLbl="revTx" presStyleIdx="0" presStyleCnt="2">
        <dgm:presLayoutVars>
          <dgm:chMax val="1"/>
          <dgm:chPref val="1"/>
        </dgm:presLayoutVars>
      </dgm:prSet>
      <dgm:spPr/>
    </dgm:pt>
    <dgm:pt modelId="{921AFC5F-0C0D-498B-8891-BF6455834891}" type="pres">
      <dgm:prSet presAssocID="{5471F442-5DB8-4055-A72A-687C0E78A988}" presName="sibTrans" presStyleCnt="0"/>
      <dgm:spPr/>
    </dgm:pt>
    <dgm:pt modelId="{3BA50DC9-CB59-4962-ABA8-233866A1DA2A}" type="pres">
      <dgm:prSet presAssocID="{E449C6D4-83E1-46D0-8641-D3F821061B30}" presName="compNode" presStyleCnt="0"/>
      <dgm:spPr/>
    </dgm:pt>
    <dgm:pt modelId="{61FACC24-61B1-492A-B919-19225421F075}" type="pres">
      <dgm:prSet presAssocID="{E449C6D4-83E1-46D0-8641-D3F821061B3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990602A7-4CCE-4A8A-A7BF-70FF5D7272F6}" type="pres">
      <dgm:prSet presAssocID="{E449C6D4-83E1-46D0-8641-D3F821061B30}" presName="spaceRect" presStyleCnt="0"/>
      <dgm:spPr/>
    </dgm:pt>
    <dgm:pt modelId="{13DB74F1-58FC-4E0E-8F0C-CF569EAE7BFD}" type="pres">
      <dgm:prSet presAssocID="{E449C6D4-83E1-46D0-8641-D3F821061B30}" presName="textRect" presStyleLbl="revTx" presStyleIdx="1" presStyleCnt="2">
        <dgm:presLayoutVars>
          <dgm:chMax val="1"/>
          <dgm:chPref val="1"/>
        </dgm:presLayoutVars>
      </dgm:prSet>
      <dgm:spPr/>
    </dgm:pt>
  </dgm:ptLst>
  <dgm:cxnLst>
    <dgm:cxn modelId="{EC633F20-BD86-450C-B270-7D3305B8FB19}" srcId="{39DF12FB-3ECD-4991-A7C5-5C0BE86D0DF3}" destId="{E449C6D4-83E1-46D0-8641-D3F821061B30}" srcOrd="1" destOrd="0" parTransId="{D508070E-5B3A-4241-AD4F-AA082568B77B}" sibTransId="{F527CB6E-341A-4170-9A93-F5E170A180CE}"/>
    <dgm:cxn modelId="{0E55D257-4D9E-411C-98F9-552495DB459D}" srcId="{39DF12FB-3ECD-4991-A7C5-5C0BE86D0DF3}" destId="{37EE06D3-A4E5-4506-B03A-03B8DE9020A1}" srcOrd="0" destOrd="0" parTransId="{C8DB8BA3-0573-41CE-97AA-9D3552AED58F}" sibTransId="{5471F442-5DB8-4055-A72A-687C0E78A988}"/>
    <dgm:cxn modelId="{B339E75C-3C0F-4AD4-9B3E-3A8A709E1855}" type="presOf" srcId="{39DF12FB-3ECD-4991-A7C5-5C0BE86D0DF3}" destId="{63F700D3-E20D-492F-BE5C-D24AA3A32BA3}" srcOrd="0" destOrd="0" presId="urn:microsoft.com/office/officeart/2018/2/layout/IconLabelList"/>
    <dgm:cxn modelId="{10688781-8E5A-4705-9D9C-183230647163}" type="presOf" srcId="{37EE06D3-A4E5-4506-B03A-03B8DE9020A1}" destId="{C6C47DB3-25D5-48E5-87FE-69E88AED83C6}" srcOrd="0" destOrd="0" presId="urn:microsoft.com/office/officeart/2018/2/layout/IconLabelList"/>
    <dgm:cxn modelId="{9CBD2F9B-6DA0-4627-82E2-372641959C0B}" type="presOf" srcId="{E449C6D4-83E1-46D0-8641-D3F821061B30}" destId="{13DB74F1-58FC-4E0E-8F0C-CF569EAE7BFD}" srcOrd="0" destOrd="0" presId="urn:microsoft.com/office/officeart/2018/2/layout/IconLabelList"/>
    <dgm:cxn modelId="{64E71CE3-BFB0-4FD1-9814-28F1900105F5}" type="presParOf" srcId="{63F700D3-E20D-492F-BE5C-D24AA3A32BA3}" destId="{E749371E-0DD2-4BDB-A3C7-9ECE5E1697C0}" srcOrd="0" destOrd="0" presId="urn:microsoft.com/office/officeart/2018/2/layout/IconLabelList"/>
    <dgm:cxn modelId="{8E313E53-3E33-4B25-B24E-E3ED4B74645F}" type="presParOf" srcId="{E749371E-0DD2-4BDB-A3C7-9ECE5E1697C0}" destId="{23DF65FB-2C11-4E1F-83C1-74ECEFB84EF7}" srcOrd="0" destOrd="0" presId="urn:microsoft.com/office/officeart/2018/2/layout/IconLabelList"/>
    <dgm:cxn modelId="{FF62D7D8-C9C2-4C79-9560-7AA640A9C0D0}" type="presParOf" srcId="{E749371E-0DD2-4BDB-A3C7-9ECE5E1697C0}" destId="{C11FB61F-0702-49E5-B044-3A6A55C0E48B}" srcOrd="1" destOrd="0" presId="urn:microsoft.com/office/officeart/2018/2/layout/IconLabelList"/>
    <dgm:cxn modelId="{39318BF5-BF9D-4426-B815-F414F7BE4D34}" type="presParOf" srcId="{E749371E-0DD2-4BDB-A3C7-9ECE5E1697C0}" destId="{C6C47DB3-25D5-48E5-87FE-69E88AED83C6}" srcOrd="2" destOrd="0" presId="urn:microsoft.com/office/officeart/2018/2/layout/IconLabelList"/>
    <dgm:cxn modelId="{0F2AAA2E-B938-4B9D-BFF1-26B1CB233AE0}" type="presParOf" srcId="{63F700D3-E20D-492F-BE5C-D24AA3A32BA3}" destId="{921AFC5F-0C0D-498B-8891-BF6455834891}" srcOrd="1" destOrd="0" presId="urn:microsoft.com/office/officeart/2018/2/layout/IconLabelList"/>
    <dgm:cxn modelId="{021AFFDE-4416-49AD-AE9B-08391B5CC2E5}" type="presParOf" srcId="{63F700D3-E20D-492F-BE5C-D24AA3A32BA3}" destId="{3BA50DC9-CB59-4962-ABA8-233866A1DA2A}" srcOrd="2" destOrd="0" presId="urn:microsoft.com/office/officeart/2018/2/layout/IconLabelList"/>
    <dgm:cxn modelId="{5E5F25B7-D418-4384-855F-432CB451746C}" type="presParOf" srcId="{3BA50DC9-CB59-4962-ABA8-233866A1DA2A}" destId="{61FACC24-61B1-492A-B919-19225421F075}" srcOrd="0" destOrd="0" presId="urn:microsoft.com/office/officeart/2018/2/layout/IconLabelList"/>
    <dgm:cxn modelId="{247B9FC1-921D-49C4-9112-2AA0FE22756E}" type="presParOf" srcId="{3BA50DC9-CB59-4962-ABA8-233866A1DA2A}" destId="{990602A7-4CCE-4A8A-A7BF-70FF5D7272F6}" srcOrd="1" destOrd="0" presId="urn:microsoft.com/office/officeart/2018/2/layout/IconLabelList"/>
    <dgm:cxn modelId="{52996C7D-C75E-432F-B241-7836084FBBDD}" type="presParOf" srcId="{3BA50DC9-CB59-4962-ABA8-233866A1DA2A}" destId="{13DB74F1-58FC-4E0E-8F0C-CF569EAE7BF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33BC3-B735-704A-8FBA-7DBEDF4B855C}">
      <dsp:nvSpPr>
        <dsp:cNvPr id="0" name=""/>
        <dsp:cNvSpPr/>
      </dsp:nvSpPr>
      <dsp:spPr>
        <a:xfrm>
          <a:off x="3894619" y="884"/>
          <a:ext cx="2515904" cy="2515904"/>
        </a:xfrm>
        <a:prstGeom prst="upArrow">
          <a:avLst>
            <a:gd name="adj1" fmla="val 50000"/>
            <a:gd name="adj2" fmla="val 3500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US" sz="1700" kern="1200"/>
            <a:t>Classify</a:t>
          </a:r>
        </a:p>
        <a:p>
          <a:pPr marL="114300" lvl="1" indent="-114300" algn="l" defTabSz="577850">
            <a:lnSpc>
              <a:spcPct val="90000"/>
            </a:lnSpc>
            <a:spcBef>
              <a:spcPct val="0"/>
            </a:spcBef>
            <a:spcAft>
              <a:spcPct val="15000"/>
            </a:spcAft>
            <a:buChar char="•"/>
          </a:pPr>
          <a:r>
            <a:rPr lang="en-US" sz="1300" kern="1200" dirty="0"/>
            <a:t>Accurately classify tweets into positive, negative, or neutral sentiment.</a:t>
          </a:r>
        </a:p>
      </dsp:txBody>
      <dsp:txXfrm>
        <a:off x="4523595" y="441167"/>
        <a:ext cx="1257952" cy="2075621"/>
      </dsp:txXfrm>
    </dsp:sp>
    <dsp:sp modelId="{60E555D9-D324-8449-8455-A3271BF766BA}">
      <dsp:nvSpPr>
        <dsp:cNvPr id="0" name=""/>
        <dsp:cNvSpPr/>
      </dsp:nvSpPr>
      <dsp:spPr>
        <a:xfrm rot="7200000">
          <a:off x="5347721" y="2517730"/>
          <a:ext cx="2515904" cy="2515904"/>
        </a:xfrm>
        <a:prstGeom prst="upArrow">
          <a:avLst>
            <a:gd name="adj1" fmla="val 50000"/>
            <a:gd name="adj2" fmla="val 35000"/>
          </a:avLst>
        </a:prstGeom>
        <a:gradFill rotWithShape="0">
          <a:gsLst>
            <a:gs pos="0">
              <a:schemeClr val="accent2">
                <a:hueOff val="-5175944"/>
                <a:satOff val="22930"/>
                <a:lumOff val="-8432"/>
                <a:alphaOff val="0"/>
                <a:tint val="97000"/>
                <a:satMod val="100000"/>
                <a:lumMod val="102000"/>
              </a:schemeClr>
            </a:gs>
            <a:gs pos="50000">
              <a:schemeClr val="accent2">
                <a:hueOff val="-5175944"/>
                <a:satOff val="22930"/>
                <a:lumOff val="-8432"/>
                <a:alphaOff val="0"/>
                <a:shade val="100000"/>
                <a:satMod val="103000"/>
                <a:lumMod val="100000"/>
              </a:schemeClr>
            </a:gs>
            <a:gs pos="100000">
              <a:schemeClr val="accent2">
                <a:hueOff val="-5175944"/>
                <a:satOff val="22930"/>
                <a:lumOff val="-8432"/>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US" sz="1700" kern="1200" dirty="0"/>
            <a:t>Identify</a:t>
          </a:r>
        </a:p>
        <a:p>
          <a:pPr marL="114300" lvl="1" indent="-114300" algn="l" defTabSz="577850">
            <a:lnSpc>
              <a:spcPct val="90000"/>
            </a:lnSpc>
            <a:spcBef>
              <a:spcPct val="0"/>
            </a:spcBef>
            <a:spcAft>
              <a:spcPct val="15000"/>
            </a:spcAft>
            <a:buChar char="•"/>
          </a:pPr>
          <a:r>
            <a:rPr lang="en-US" sz="1300" kern="1200" dirty="0"/>
            <a:t>Identify sentiment trends during match events (goals, fouls, penalties).</a:t>
          </a:r>
        </a:p>
      </dsp:txBody>
      <dsp:txXfrm rot="-5400000">
        <a:off x="5377215" y="3036635"/>
        <a:ext cx="2075621" cy="1257952"/>
      </dsp:txXfrm>
    </dsp:sp>
    <dsp:sp modelId="{BD03E406-44EE-AD4F-A3AA-87CC0832C17A}">
      <dsp:nvSpPr>
        <dsp:cNvPr id="0" name=""/>
        <dsp:cNvSpPr/>
      </dsp:nvSpPr>
      <dsp:spPr>
        <a:xfrm rot="14400000">
          <a:off x="2441517" y="2517730"/>
          <a:ext cx="2515904" cy="2515904"/>
        </a:xfrm>
        <a:prstGeom prst="upArrow">
          <a:avLst>
            <a:gd name="adj1" fmla="val 50000"/>
            <a:gd name="adj2" fmla="val 35000"/>
          </a:avLst>
        </a:prstGeom>
        <a:gradFill rotWithShape="0">
          <a:gsLst>
            <a:gs pos="0">
              <a:schemeClr val="accent2">
                <a:hueOff val="-10351888"/>
                <a:satOff val="45859"/>
                <a:lumOff val="-16864"/>
                <a:alphaOff val="0"/>
                <a:tint val="97000"/>
                <a:satMod val="100000"/>
                <a:lumMod val="102000"/>
              </a:schemeClr>
            </a:gs>
            <a:gs pos="50000">
              <a:schemeClr val="accent2">
                <a:hueOff val="-10351888"/>
                <a:satOff val="45859"/>
                <a:lumOff val="-16864"/>
                <a:alphaOff val="0"/>
                <a:shade val="100000"/>
                <a:satMod val="103000"/>
                <a:lumMod val="100000"/>
              </a:schemeClr>
            </a:gs>
            <a:gs pos="100000">
              <a:schemeClr val="accent2">
                <a:hueOff val="-10351888"/>
                <a:satOff val="45859"/>
                <a:lumOff val="-16864"/>
                <a:alphaOff val="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l" defTabSz="755650">
            <a:lnSpc>
              <a:spcPct val="90000"/>
            </a:lnSpc>
            <a:spcBef>
              <a:spcPct val="0"/>
            </a:spcBef>
            <a:spcAft>
              <a:spcPct val="35000"/>
            </a:spcAft>
            <a:buNone/>
          </a:pPr>
          <a:r>
            <a:rPr lang="en-US" sz="1700" kern="1200" dirty="0"/>
            <a:t>Compare</a:t>
          </a:r>
        </a:p>
        <a:p>
          <a:pPr marL="114300" lvl="1" indent="-114300" algn="l" defTabSz="577850">
            <a:lnSpc>
              <a:spcPct val="90000"/>
            </a:lnSpc>
            <a:spcBef>
              <a:spcPct val="0"/>
            </a:spcBef>
            <a:spcAft>
              <a:spcPct val="15000"/>
            </a:spcAft>
            <a:buChar char="•"/>
          </a:pPr>
          <a:r>
            <a:rPr lang="en-US" sz="1300" kern="1200" dirty="0"/>
            <a:t>Compare different models and analyze their strengths/weaknesses.</a:t>
          </a:r>
        </a:p>
      </dsp:txBody>
      <dsp:txXfrm rot="5400000">
        <a:off x="2852307" y="3036635"/>
        <a:ext cx="2075621" cy="1257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2C617-428D-434E-A67E-60882D7C3AA9}">
      <dsp:nvSpPr>
        <dsp:cNvPr id="0" name=""/>
        <dsp:cNvSpPr/>
      </dsp:nvSpPr>
      <dsp:spPr>
        <a:xfrm>
          <a:off x="3006" y="3610"/>
          <a:ext cx="2385020" cy="14310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We followed the CRISP-DM methodology:</a:t>
          </a:r>
        </a:p>
      </dsp:txBody>
      <dsp:txXfrm>
        <a:off x="3006" y="3610"/>
        <a:ext cx="2385020" cy="1431012"/>
      </dsp:txXfrm>
    </dsp:sp>
    <dsp:sp modelId="{4693B45C-1787-754E-B5E9-D69F902FDFCA}">
      <dsp:nvSpPr>
        <dsp:cNvPr id="0" name=""/>
        <dsp:cNvSpPr/>
      </dsp:nvSpPr>
      <dsp:spPr>
        <a:xfrm>
          <a:off x="2626528" y="3610"/>
          <a:ext cx="2385020" cy="14310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Business Understanding – Understanding how sentiment changes during matches.</a:t>
          </a:r>
        </a:p>
      </dsp:txBody>
      <dsp:txXfrm>
        <a:off x="2626528" y="3610"/>
        <a:ext cx="2385020" cy="1431012"/>
      </dsp:txXfrm>
    </dsp:sp>
    <dsp:sp modelId="{870CCF20-6C1D-574C-A4E1-6A4FBCD034DA}">
      <dsp:nvSpPr>
        <dsp:cNvPr id="0" name=""/>
        <dsp:cNvSpPr/>
      </dsp:nvSpPr>
      <dsp:spPr>
        <a:xfrm>
          <a:off x="5250051" y="3610"/>
          <a:ext cx="2385020" cy="143101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Data Understanding – Exploring the Sentiment140 dataset from Kaggle.</a:t>
          </a:r>
        </a:p>
      </dsp:txBody>
      <dsp:txXfrm>
        <a:off x="5250051" y="3610"/>
        <a:ext cx="2385020" cy="1431012"/>
      </dsp:txXfrm>
    </dsp:sp>
    <dsp:sp modelId="{C0F2CC47-82AD-3142-9257-DF6D3297A8EE}">
      <dsp:nvSpPr>
        <dsp:cNvPr id="0" name=""/>
        <dsp:cNvSpPr/>
      </dsp:nvSpPr>
      <dsp:spPr>
        <a:xfrm>
          <a:off x="7873573" y="3610"/>
          <a:ext cx="2385020" cy="143101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Data Preparation – Cleaning, tokenization, stopword removal, lemmatization.</a:t>
          </a:r>
        </a:p>
      </dsp:txBody>
      <dsp:txXfrm>
        <a:off x="7873573" y="3610"/>
        <a:ext cx="2385020" cy="1431012"/>
      </dsp:txXfrm>
    </dsp:sp>
    <dsp:sp modelId="{5289BE04-81CB-7A43-B6BF-323F7086DB6D}">
      <dsp:nvSpPr>
        <dsp:cNvPr id="0" name=""/>
        <dsp:cNvSpPr/>
      </dsp:nvSpPr>
      <dsp:spPr>
        <a:xfrm>
          <a:off x="1314767" y="1673125"/>
          <a:ext cx="2385020" cy="143101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Modeling – Implementing Naïve Bayes, Logistic Regression, and Deep Learning.</a:t>
          </a:r>
        </a:p>
      </dsp:txBody>
      <dsp:txXfrm>
        <a:off x="1314767" y="1673125"/>
        <a:ext cx="2385020" cy="1431012"/>
      </dsp:txXfrm>
    </dsp:sp>
    <dsp:sp modelId="{D72D321D-25BC-7844-8DBF-DCDEC7C5782A}">
      <dsp:nvSpPr>
        <dsp:cNvPr id="0" name=""/>
        <dsp:cNvSpPr/>
      </dsp:nvSpPr>
      <dsp:spPr>
        <a:xfrm>
          <a:off x="3938289" y="1673125"/>
          <a:ext cx="2385020" cy="14310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Evaluation – Comparing accuracy and handling sarcasm/short text issues.</a:t>
          </a:r>
        </a:p>
      </dsp:txBody>
      <dsp:txXfrm>
        <a:off x="3938289" y="1673125"/>
        <a:ext cx="2385020" cy="1431012"/>
      </dsp:txXfrm>
    </dsp:sp>
    <dsp:sp modelId="{A90AD24D-AA6D-5043-B078-BB848D0611FA}">
      <dsp:nvSpPr>
        <dsp:cNvPr id="0" name=""/>
        <dsp:cNvSpPr/>
      </dsp:nvSpPr>
      <dsp:spPr>
        <a:xfrm>
          <a:off x="6561812" y="1673125"/>
          <a:ext cx="2385020" cy="14310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Deployment – Generating sentiment insights using graphs.</a:t>
          </a:r>
        </a:p>
      </dsp:txBody>
      <dsp:txXfrm>
        <a:off x="6561812" y="1673125"/>
        <a:ext cx="2385020" cy="1431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44288-C946-FF4D-959A-7A7225BF6552}">
      <dsp:nvSpPr>
        <dsp:cNvPr id="0" name=""/>
        <dsp:cNvSpPr/>
      </dsp:nvSpPr>
      <dsp:spPr>
        <a:xfrm>
          <a:off x="0" y="485224"/>
          <a:ext cx="2886075" cy="18326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918097-D1D4-924C-843E-61D5A3496038}">
      <dsp:nvSpPr>
        <dsp:cNvPr id="0" name=""/>
        <dsp:cNvSpPr/>
      </dsp:nvSpPr>
      <dsp:spPr>
        <a:xfrm>
          <a:off x="320675" y="789865"/>
          <a:ext cx="2886075" cy="183265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Handling sarcasm</a:t>
          </a:r>
          <a:r>
            <a:rPr lang="en-US" sz="2300" kern="1200"/>
            <a:t> – Traditional models struggled to detect sarcastic tweets.</a:t>
          </a:r>
        </a:p>
      </dsp:txBody>
      <dsp:txXfrm>
        <a:off x="374352" y="843542"/>
        <a:ext cx="2778721" cy="1725303"/>
      </dsp:txXfrm>
    </dsp:sp>
    <dsp:sp modelId="{6DD074FC-68FE-E347-803B-7394D4868E32}">
      <dsp:nvSpPr>
        <dsp:cNvPr id="0" name=""/>
        <dsp:cNvSpPr/>
      </dsp:nvSpPr>
      <dsp:spPr>
        <a:xfrm>
          <a:off x="3527425" y="485224"/>
          <a:ext cx="2886075" cy="18326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4EDACC-9037-E543-A989-A71172B60D08}">
      <dsp:nvSpPr>
        <dsp:cNvPr id="0" name=""/>
        <dsp:cNvSpPr/>
      </dsp:nvSpPr>
      <dsp:spPr>
        <a:xfrm>
          <a:off x="3848099" y="789865"/>
          <a:ext cx="2886075" cy="183265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Short text ambiguity</a:t>
          </a:r>
          <a:r>
            <a:rPr lang="en-US" sz="2300" kern="1200"/>
            <a:t> – Tweets with minimal context made classification harder.</a:t>
          </a:r>
        </a:p>
      </dsp:txBody>
      <dsp:txXfrm>
        <a:off x="3901776" y="843542"/>
        <a:ext cx="2778721" cy="1725303"/>
      </dsp:txXfrm>
    </dsp:sp>
    <dsp:sp modelId="{58930706-4074-E645-B9F4-85F62AD1C423}">
      <dsp:nvSpPr>
        <dsp:cNvPr id="0" name=""/>
        <dsp:cNvSpPr/>
      </dsp:nvSpPr>
      <dsp:spPr>
        <a:xfrm>
          <a:off x="7054850" y="485224"/>
          <a:ext cx="2886075" cy="18326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CCD6B3-2213-F14A-A2F3-1537B515EC7B}">
      <dsp:nvSpPr>
        <dsp:cNvPr id="0" name=""/>
        <dsp:cNvSpPr/>
      </dsp:nvSpPr>
      <dsp:spPr>
        <a:xfrm>
          <a:off x="7375524" y="789865"/>
          <a:ext cx="2886075" cy="183265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Computational complexity</a:t>
          </a:r>
          <a:r>
            <a:rPr lang="en-US" sz="2300" kern="1200"/>
            <a:t> – Deep learning required more time and data.</a:t>
          </a:r>
        </a:p>
      </dsp:txBody>
      <dsp:txXfrm>
        <a:off x="7429201" y="843542"/>
        <a:ext cx="2778721" cy="17253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61142-10AA-4709-9D42-641504E08A73}">
      <dsp:nvSpPr>
        <dsp:cNvPr id="0" name=""/>
        <dsp:cNvSpPr/>
      </dsp:nvSpPr>
      <dsp:spPr>
        <a:xfrm>
          <a:off x="1027755" y="583793"/>
          <a:ext cx="928991" cy="92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D46CBB-0DC5-4538-BB43-AC4B50141FF7}">
      <dsp:nvSpPr>
        <dsp:cNvPr id="0" name=""/>
        <dsp:cNvSpPr/>
      </dsp:nvSpPr>
      <dsp:spPr>
        <a:xfrm>
          <a:off x="460038" y="180395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a:t>Naive Bayes</a:t>
          </a:r>
          <a:r>
            <a:rPr lang="en-US" sz="1300" kern="1200"/>
            <a:t> – Fast and efficient but weak against sarcasm.</a:t>
          </a:r>
        </a:p>
      </dsp:txBody>
      <dsp:txXfrm>
        <a:off x="460038" y="1803954"/>
        <a:ext cx="2064425" cy="720000"/>
      </dsp:txXfrm>
    </dsp:sp>
    <dsp:sp modelId="{4E0909B4-DD9E-4FC3-9A2B-8884F38481CA}">
      <dsp:nvSpPr>
        <dsp:cNvPr id="0" name=""/>
        <dsp:cNvSpPr/>
      </dsp:nvSpPr>
      <dsp:spPr>
        <a:xfrm>
          <a:off x="3453454" y="583793"/>
          <a:ext cx="928991" cy="92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15607F-D352-4D24-8AB7-85629CBDC0F7}">
      <dsp:nvSpPr>
        <dsp:cNvPr id="0" name=""/>
        <dsp:cNvSpPr/>
      </dsp:nvSpPr>
      <dsp:spPr>
        <a:xfrm>
          <a:off x="2885737" y="180395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a:t>Logistic Regression</a:t>
          </a:r>
          <a:r>
            <a:rPr lang="en-US" sz="1300" kern="1200"/>
            <a:t> – More accurate in handling sentiment patterns.</a:t>
          </a:r>
        </a:p>
      </dsp:txBody>
      <dsp:txXfrm>
        <a:off x="2885737" y="1803954"/>
        <a:ext cx="2064425" cy="720000"/>
      </dsp:txXfrm>
    </dsp:sp>
    <dsp:sp modelId="{55C79CA5-E9FC-459E-96BE-8A0A632FA25E}">
      <dsp:nvSpPr>
        <dsp:cNvPr id="0" name=""/>
        <dsp:cNvSpPr/>
      </dsp:nvSpPr>
      <dsp:spPr>
        <a:xfrm>
          <a:off x="5879154" y="583793"/>
          <a:ext cx="928991" cy="9289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07E21B-ADA3-4BC5-A7C2-DCE9315325DB}">
      <dsp:nvSpPr>
        <dsp:cNvPr id="0" name=""/>
        <dsp:cNvSpPr/>
      </dsp:nvSpPr>
      <dsp:spPr>
        <a:xfrm>
          <a:off x="5311437" y="180395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a:t>Deep Learning (LSTM/CNN)</a:t>
          </a:r>
          <a:r>
            <a:rPr lang="en-US" sz="1300" kern="1200"/>
            <a:t> – Best accuracy but required extensive training.</a:t>
          </a:r>
        </a:p>
      </dsp:txBody>
      <dsp:txXfrm>
        <a:off x="5311437" y="1803954"/>
        <a:ext cx="2064425" cy="720000"/>
      </dsp:txXfrm>
    </dsp:sp>
    <dsp:sp modelId="{04F59C55-1548-49FB-AD4C-6DF9D5C1AEA9}">
      <dsp:nvSpPr>
        <dsp:cNvPr id="0" name=""/>
        <dsp:cNvSpPr/>
      </dsp:nvSpPr>
      <dsp:spPr>
        <a:xfrm>
          <a:off x="8304853" y="583793"/>
          <a:ext cx="928991" cy="9289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F44E38-21A0-4547-A347-0D9968ADF681}">
      <dsp:nvSpPr>
        <dsp:cNvPr id="0" name=""/>
        <dsp:cNvSpPr/>
      </dsp:nvSpPr>
      <dsp:spPr>
        <a:xfrm>
          <a:off x="7737136" y="180395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a:t>Vectorization</a:t>
          </a:r>
          <a:r>
            <a:rPr lang="en-US" sz="1300" kern="1200"/>
            <a:t> – TF-IDF used for converting text to numerical format.</a:t>
          </a:r>
        </a:p>
      </dsp:txBody>
      <dsp:txXfrm>
        <a:off x="7737136" y="1803954"/>
        <a:ext cx="2064425"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F65FB-2C11-4E1F-83C1-74ECEFB84EF7}">
      <dsp:nvSpPr>
        <dsp:cNvPr id="0" name=""/>
        <dsp:cNvSpPr/>
      </dsp:nvSpPr>
      <dsp:spPr>
        <a:xfrm>
          <a:off x="1684784" y="7604"/>
          <a:ext cx="1908562" cy="190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C47DB3-25D5-48E5-87FE-69E88AED83C6}">
      <dsp:nvSpPr>
        <dsp:cNvPr id="0" name=""/>
        <dsp:cNvSpPr/>
      </dsp:nvSpPr>
      <dsp:spPr>
        <a:xfrm>
          <a:off x="518440" y="2380143"/>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We trained and evaluated three models (Naive Bayes, Logistic Regression, and LSTM/CNN) on the Sentiment140 dataset. Model performance was compared using accuracy, precision, recall, and F1-score.</a:t>
          </a:r>
        </a:p>
      </dsp:txBody>
      <dsp:txXfrm>
        <a:off x="518440" y="2380143"/>
        <a:ext cx="4241250" cy="720000"/>
      </dsp:txXfrm>
    </dsp:sp>
    <dsp:sp modelId="{61FACC24-61B1-492A-B919-19225421F075}">
      <dsp:nvSpPr>
        <dsp:cNvPr id="0" name=""/>
        <dsp:cNvSpPr/>
      </dsp:nvSpPr>
      <dsp:spPr>
        <a:xfrm>
          <a:off x="6668253" y="7604"/>
          <a:ext cx="1908562" cy="190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DB74F1-58FC-4E0E-8F0C-CF569EAE7BFD}">
      <dsp:nvSpPr>
        <dsp:cNvPr id="0" name=""/>
        <dsp:cNvSpPr/>
      </dsp:nvSpPr>
      <dsp:spPr>
        <a:xfrm>
          <a:off x="5501909" y="2380143"/>
          <a:ext cx="424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Visualizations showed sentiment trends during match events, highlighting spikes for goals and fouls. Challenges like sarcasm and short-text ambiguity were identified for future improvements</a:t>
          </a:r>
        </a:p>
      </dsp:txBody>
      <dsp:txXfrm>
        <a:off x="5501909" y="2380143"/>
        <a:ext cx="42412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26E40E1-41C4-8546-A509-F5DFAADF1036}" type="datetimeFigureOut">
              <a:rPr lang="en-US" smtClean="0"/>
              <a:t>4/1/25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03CC44-4900-F347-86A7-D1D8B2AEBAE4}" type="slidenum">
              <a:rPr lang="en-US" smtClean="0"/>
              <a:t>‹#›</a:t>
            </a:fld>
            <a:endParaRPr lang="en-US"/>
          </a:p>
        </p:txBody>
      </p:sp>
    </p:spTree>
    <p:extLst>
      <p:ext uri="{BB962C8B-B14F-4D97-AF65-F5344CB8AC3E}">
        <p14:creationId xmlns:p14="http://schemas.microsoft.com/office/powerpoint/2010/main" val="11778791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E40E1-41C4-8546-A509-F5DFAADF1036}" type="datetimeFigureOut">
              <a:rPr lang="en-US" smtClean="0"/>
              <a:t>4/1/25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3CC44-4900-F347-86A7-D1D8B2AEBAE4}" type="slidenum">
              <a:rPr lang="en-US" smtClean="0"/>
              <a:t>‹#›</a:t>
            </a:fld>
            <a:endParaRPr lang="en-US"/>
          </a:p>
        </p:txBody>
      </p:sp>
    </p:spTree>
    <p:extLst>
      <p:ext uri="{BB962C8B-B14F-4D97-AF65-F5344CB8AC3E}">
        <p14:creationId xmlns:p14="http://schemas.microsoft.com/office/powerpoint/2010/main" val="282192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E40E1-41C4-8546-A509-F5DFAADF1036}" type="datetimeFigureOut">
              <a:rPr lang="en-US" smtClean="0"/>
              <a:t>4/1/25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3CC44-4900-F347-86A7-D1D8B2AEBAE4}" type="slidenum">
              <a:rPr lang="en-US" smtClean="0"/>
              <a:t>‹#›</a:t>
            </a:fld>
            <a:endParaRPr lang="en-US"/>
          </a:p>
        </p:txBody>
      </p:sp>
    </p:spTree>
    <p:extLst>
      <p:ext uri="{BB962C8B-B14F-4D97-AF65-F5344CB8AC3E}">
        <p14:creationId xmlns:p14="http://schemas.microsoft.com/office/powerpoint/2010/main" val="17927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6E40E1-41C4-8546-A509-F5DFAADF1036}" type="datetimeFigureOut">
              <a:rPr lang="en-US" smtClean="0"/>
              <a:t>4/1/25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03CC44-4900-F347-86A7-D1D8B2AEBAE4}" type="slidenum">
              <a:rPr lang="en-US" smtClean="0"/>
              <a:t>‹#›</a:t>
            </a:fld>
            <a:endParaRPr lang="en-US"/>
          </a:p>
        </p:txBody>
      </p:sp>
    </p:spTree>
    <p:extLst>
      <p:ext uri="{BB962C8B-B14F-4D97-AF65-F5344CB8AC3E}">
        <p14:creationId xmlns:p14="http://schemas.microsoft.com/office/powerpoint/2010/main" val="277989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26E40E1-41C4-8546-A509-F5DFAADF1036}" type="datetimeFigureOut">
              <a:rPr lang="en-US" smtClean="0"/>
              <a:t>4/1/25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03CC44-4900-F347-86A7-D1D8B2AEBAE4}" type="slidenum">
              <a:rPr lang="en-US" smtClean="0"/>
              <a:t>‹#›</a:t>
            </a:fld>
            <a:endParaRPr lang="en-US"/>
          </a:p>
        </p:txBody>
      </p:sp>
    </p:spTree>
    <p:extLst>
      <p:ext uri="{BB962C8B-B14F-4D97-AF65-F5344CB8AC3E}">
        <p14:creationId xmlns:p14="http://schemas.microsoft.com/office/powerpoint/2010/main" val="29657198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26E40E1-41C4-8546-A509-F5DFAADF1036}" type="datetimeFigureOut">
              <a:rPr lang="en-US" smtClean="0"/>
              <a:t>4/1/25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403CC44-4900-F347-86A7-D1D8B2AEBAE4}" type="slidenum">
              <a:rPr lang="en-US" smtClean="0"/>
              <a:t>‹#›</a:t>
            </a:fld>
            <a:endParaRPr lang="en-US"/>
          </a:p>
        </p:txBody>
      </p:sp>
    </p:spTree>
    <p:extLst>
      <p:ext uri="{BB962C8B-B14F-4D97-AF65-F5344CB8AC3E}">
        <p14:creationId xmlns:p14="http://schemas.microsoft.com/office/powerpoint/2010/main" val="180747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26E40E1-41C4-8546-A509-F5DFAADF1036}" type="datetimeFigureOut">
              <a:rPr lang="en-US" smtClean="0"/>
              <a:t>4/1/25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03CC44-4900-F347-86A7-D1D8B2AEBAE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35105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6E40E1-41C4-8546-A509-F5DFAADF1036}" type="datetimeFigureOut">
              <a:rPr lang="en-US" smtClean="0"/>
              <a:t>4/1/25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03CC44-4900-F347-86A7-D1D8B2AEBAE4}" type="slidenum">
              <a:rPr lang="en-US" smtClean="0"/>
              <a:t>‹#›</a:t>
            </a:fld>
            <a:endParaRPr lang="en-US"/>
          </a:p>
        </p:txBody>
      </p:sp>
    </p:spTree>
    <p:extLst>
      <p:ext uri="{BB962C8B-B14F-4D97-AF65-F5344CB8AC3E}">
        <p14:creationId xmlns:p14="http://schemas.microsoft.com/office/powerpoint/2010/main" val="110521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E40E1-41C4-8546-A509-F5DFAADF1036}" type="datetimeFigureOut">
              <a:rPr lang="en-US" smtClean="0"/>
              <a:t>4/1/25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03CC44-4900-F347-86A7-D1D8B2AEBAE4}" type="slidenum">
              <a:rPr lang="en-US" smtClean="0"/>
              <a:t>‹#›</a:t>
            </a:fld>
            <a:endParaRPr lang="en-US"/>
          </a:p>
        </p:txBody>
      </p:sp>
    </p:spTree>
    <p:extLst>
      <p:ext uri="{BB962C8B-B14F-4D97-AF65-F5344CB8AC3E}">
        <p14:creationId xmlns:p14="http://schemas.microsoft.com/office/powerpoint/2010/main" val="221066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26E40E1-41C4-8546-A509-F5DFAADF1036}" type="datetimeFigureOut">
              <a:rPr lang="en-US" smtClean="0"/>
              <a:t>4/1/25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403CC44-4900-F347-86A7-D1D8B2AEBAE4}" type="slidenum">
              <a:rPr lang="en-US" smtClean="0"/>
              <a:t>‹#›</a:t>
            </a:fld>
            <a:endParaRPr lang="en-US"/>
          </a:p>
        </p:txBody>
      </p:sp>
    </p:spTree>
    <p:extLst>
      <p:ext uri="{BB962C8B-B14F-4D97-AF65-F5344CB8AC3E}">
        <p14:creationId xmlns:p14="http://schemas.microsoft.com/office/powerpoint/2010/main" val="792344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26E40E1-41C4-8546-A509-F5DFAADF1036}" type="datetimeFigureOut">
              <a:rPr lang="en-US" smtClean="0"/>
              <a:t>4/1/25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7403CC44-4900-F347-86A7-D1D8B2AEBAE4}" type="slidenum">
              <a:rPr lang="en-US" smtClean="0"/>
              <a:t>‹#›</a:t>
            </a:fld>
            <a:endParaRPr lang="en-US"/>
          </a:p>
        </p:txBody>
      </p:sp>
    </p:spTree>
    <p:extLst>
      <p:ext uri="{BB962C8B-B14F-4D97-AF65-F5344CB8AC3E}">
        <p14:creationId xmlns:p14="http://schemas.microsoft.com/office/powerpoint/2010/main" val="172631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26E40E1-41C4-8546-A509-F5DFAADF1036}" type="datetimeFigureOut">
              <a:rPr lang="en-US" smtClean="0"/>
              <a:t>4/1/25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403CC44-4900-F347-86A7-D1D8B2AEBAE4}" type="slidenum">
              <a:rPr lang="en-US" smtClean="0"/>
              <a:t>‹#›</a:t>
            </a:fld>
            <a:endParaRPr lang="en-US"/>
          </a:p>
        </p:txBody>
      </p:sp>
    </p:spTree>
    <p:extLst>
      <p:ext uri="{BB962C8B-B14F-4D97-AF65-F5344CB8AC3E}">
        <p14:creationId xmlns:p14="http://schemas.microsoft.com/office/powerpoint/2010/main" val="4562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world-cup-football-trophy-grass-fifa-stadium-sports-equipment-wallpaper-vsbr"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ixabay.com/fr/livre-l-%C3%A9ducation-livres-r%C3%A9f%C3%A9rence-25155/" TargetMode="Externa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cs.stanford.edu/people/alecmgo/papers/TwitterDistantSupervision09.pdf"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xhere.com/en/photo/932093" TargetMode="External"/><Relationship Id="rId2" Type="http://schemas.openxmlformats.org/officeDocument/2006/relationships/image" Target="../media/image3.jpg!d"/><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pixabay.com/en/goal-setting-goal-dart-target-1955806/" TargetMode="External"/><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shade val="100000"/>
                <a:satMod val="185000"/>
                <a:lumMod val="120000"/>
              </a:schemeClr>
            </a:gs>
            <a:gs pos="100000">
              <a:schemeClr val="bg1">
                <a:tint val="96000"/>
                <a:shade val="95000"/>
                <a:satMod val="215000"/>
                <a:lumMod val="80000"/>
              </a:schemeClr>
            </a:gs>
          </a:gsLst>
          <a:path path="circle">
            <a:fillToRect l="50000" t="55000" r="125000" b="100000"/>
          </a:path>
        </a:gradFill>
        <a:effectLst/>
      </p:bgPr>
    </p:bg>
    <p:spTree>
      <p:nvGrpSpPr>
        <p:cNvPr id="1" name=""/>
        <p:cNvGrpSpPr/>
        <p:nvPr/>
      </p:nvGrpSpPr>
      <p:grpSpPr>
        <a:xfrm>
          <a:off x="0" y="0"/>
          <a:ext cx="0" cy="0"/>
          <a:chOff x="0" y="0"/>
          <a:chExt cx="0" cy="0"/>
        </a:xfrm>
      </p:grpSpPr>
      <p:pic>
        <p:nvPicPr>
          <p:cNvPr id="5" name="Picture 4" descr="Foosball football players">
            <a:extLst>
              <a:ext uri="{FF2B5EF4-FFF2-40B4-BE49-F238E27FC236}">
                <a16:creationId xmlns:a16="http://schemas.microsoft.com/office/drawing/2014/main" id="{22844CDB-068F-F9ED-5383-81C34FDDD1B4}"/>
              </a:ext>
            </a:extLst>
          </p:cNvPr>
          <p:cNvPicPr>
            <a:picLocks noChangeAspect="1"/>
          </p:cNvPicPr>
          <p:nvPr/>
        </p:nvPicPr>
        <p:blipFill>
          <a:blip r:embed="rId2">
            <a:alphaModFix amt="25000"/>
          </a:blip>
          <a:srcRect t="5433" b="9980"/>
          <a:stretch/>
        </p:blipFill>
        <p:spPr>
          <a:xfrm>
            <a:off x="20" y="10"/>
            <a:ext cx="12191980" cy="6857990"/>
          </a:xfrm>
          <a:prstGeom prst="rect">
            <a:avLst/>
          </a:prstGeom>
        </p:spPr>
      </p:pic>
      <p:sp>
        <p:nvSpPr>
          <p:cNvPr id="2" name="Title 1">
            <a:extLst>
              <a:ext uri="{FF2B5EF4-FFF2-40B4-BE49-F238E27FC236}">
                <a16:creationId xmlns:a16="http://schemas.microsoft.com/office/drawing/2014/main" id="{6F95F28D-E66E-583B-6F05-24B1469D247C}"/>
              </a:ext>
            </a:extLst>
          </p:cNvPr>
          <p:cNvSpPr>
            <a:spLocks noGrp="1"/>
          </p:cNvSpPr>
          <p:nvPr>
            <p:ph type="ctrTitle"/>
          </p:nvPr>
        </p:nvSpPr>
        <p:spPr>
          <a:xfrm>
            <a:off x="2231136" y="964692"/>
            <a:ext cx="7729728" cy="1188720"/>
          </a:xfrm>
          <a:solidFill>
            <a:schemeClr val="bg1">
              <a:alpha val="30000"/>
            </a:schemeClr>
          </a:solidFill>
          <a:ln>
            <a:solidFill>
              <a:srgbClr val="FFFFFF"/>
            </a:solidFill>
          </a:ln>
        </p:spPr>
        <p:txBody>
          <a:bodyPr vert="horz" lIns="182880" tIns="182880" rIns="182880" bIns="182880" rtlCol="0" anchor="ctr">
            <a:normAutofit/>
          </a:bodyPr>
          <a:lstStyle/>
          <a:p>
            <a:r>
              <a:rPr lang="en-US" sz="2000" b="1">
                <a:solidFill>
                  <a:schemeClr val="tx1"/>
                </a:solidFill>
                <a:sym typeface="Gagalin"/>
              </a:rPr>
              <a:t>SENTIMENT ANALYSIS OF FOOTBALL MATCH TWEETS </a:t>
            </a:r>
            <a:br>
              <a:rPr lang="en-US" sz="2000" b="1">
                <a:solidFill>
                  <a:schemeClr val="tx1"/>
                </a:solidFill>
                <a:sym typeface="Gagalin"/>
              </a:rPr>
            </a:br>
            <a:endParaRPr lang="en-US" sz="2000" b="1">
              <a:solidFill>
                <a:schemeClr val="tx1"/>
              </a:solidFill>
            </a:endParaRPr>
          </a:p>
        </p:txBody>
      </p:sp>
      <p:sp>
        <p:nvSpPr>
          <p:cNvPr id="3" name="Subtitle 2">
            <a:extLst>
              <a:ext uri="{FF2B5EF4-FFF2-40B4-BE49-F238E27FC236}">
                <a16:creationId xmlns:a16="http://schemas.microsoft.com/office/drawing/2014/main" id="{C5C5E336-2631-1B62-CE58-FF0D66CBC399}"/>
              </a:ext>
            </a:extLst>
          </p:cNvPr>
          <p:cNvSpPr>
            <a:spLocks noGrp="1"/>
          </p:cNvSpPr>
          <p:nvPr>
            <p:ph type="subTitle" idx="1"/>
          </p:nvPr>
        </p:nvSpPr>
        <p:spPr>
          <a:xfrm>
            <a:off x="2231136" y="2638044"/>
            <a:ext cx="7729728" cy="3101983"/>
          </a:xfrm>
        </p:spPr>
        <p:txBody>
          <a:bodyPr vert="horz" lIns="91440" tIns="45720" rIns="91440" bIns="45720" rtlCol="0">
            <a:normAutofit/>
          </a:bodyPr>
          <a:lstStyle/>
          <a:p>
            <a:pPr indent="-228600" algn="l">
              <a:buFont typeface="Arial" panose="020B0604020202020204" pitchFamily="34" charset="0"/>
              <a:buChar char="•"/>
            </a:pPr>
            <a:r>
              <a:rPr lang="en-US">
                <a:solidFill>
                  <a:schemeClr val="tx1">
                    <a:lumMod val="85000"/>
                    <a:lumOff val="15000"/>
                  </a:schemeClr>
                </a:solidFill>
              </a:rPr>
              <a:t>MUNEEB CHOUDHRY</a:t>
            </a:r>
          </a:p>
          <a:p>
            <a:pPr indent="-228600" algn="l">
              <a:buFont typeface="Arial" panose="020B0604020202020204" pitchFamily="34" charset="0"/>
              <a:buChar char="•"/>
            </a:pPr>
            <a:r>
              <a:rPr lang="en-US">
                <a:solidFill>
                  <a:schemeClr val="tx1">
                    <a:lumMod val="85000"/>
                    <a:lumOff val="15000"/>
                  </a:schemeClr>
                </a:solidFill>
              </a:rPr>
              <a:t>ISHAAN AKBAR</a:t>
            </a:r>
          </a:p>
          <a:p>
            <a:pPr indent="-228600" algn="l">
              <a:buFont typeface="Arial" panose="020B0604020202020204" pitchFamily="34" charset="0"/>
              <a:buChar char="•"/>
            </a:pPr>
            <a:r>
              <a:rPr lang="en-US">
                <a:solidFill>
                  <a:schemeClr val="tx1">
                    <a:lumMod val="85000"/>
                    <a:lumOff val="15000"/>
                  </a:schemeClr>
                </a:solidFill>
              </a:rPr>
              <a:t>AMAN AMAN</a:t>
            </a:r>
          </a:p>
          <a:p>
            <a:pPr indent="-228600" algn="l">
              <a:buFont typeface="Arial" panose="020B0604020202020204" pitchFamily="34" charset="0"/>
              <a:buChar char="•"/>
            </a:pPr>
            <a:endParaRPr lang="en-US">
              <a:solidFill>
                <a:schemeClr val="tx1">
                  <a:lumMod val="85000"/>
                  <a:lumOff val="15000"/>
                </a:schemeClr>
              </a:solidFill>
            </a:endParaRPr>
          </a:p>
        </p:txBody>
      </p:sp>
    </p:spTree>
    <p:extLst>
      <p:ext uri="{BB962C8B-B14F-4D97-AF65-F5344CB8AC3E}">
        <p14:creationId xmlns:p14="http://schemas.microsoft.com/office/powerpoint/2010/main" val="292512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A4A35897-1895-4032-0269-C3DA9D1C4560}"/>
              </a:ext>
            </a:extLst>
          </p:cNvPr>
          <p:cNvPicPr>
            <a:picLocks noChangeAspect="1"/>
          </p:cNvPicPr>
          <p:nvPr/>
        </p:nvPicPr>
        <p:blipFill>
          <a:blip r:embed="rId2"/>
          <a:srcRect l="13773" r="26893" b="-1"/>
          <a:stretch/>
        </p:blipFill>
        <p:spPr>
          <a:xfrm>
            <a:off x="642" y="10"/>
            <a:ext cx="6096000" cy="6857990"/>
          </a:xfrm>
          <a:prstGeom prst="rect">
            <a:avLst/>
          </a:prstGeom>
        </p:spPr>
      </p:pic>
      <p:sp>
        <p:nvSpPr>
          <p:cNvPr id="2" name="Title 1">
            <a:extLst>
              <a:ext uri="{FF2B5EF4-FFF2-40B4-BE49-F238E27FC236}">
                <a16:creationId xmlns:a16="http://schemas.microsoft.com/office/drawing/2014/main" id="{0F80909C-1BC2-A54F-D391-0F89013AF498}"/>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1900" b="1">
                <a:solidFill>
                  <a:schemeClr val="bg1"/>
                </a:solidFill>
              </a:rPr>
              <a:t>AI Development Lifecycle</a:t>
            </a:r>
            <a:br>
              <a:rPr lang="en-US" sz="1900">
                <a:solidFill>
                  <a:schemeClr val="bg1"/>
                </a:solidFill>
              </a:rPr>
            </a:br>
            <a:endParaRPr lang="en-US" sz="1900">
              <a:solidFill>
                <a:schemeClr val="bg1"/>
              </a:solidFill>
            </a:endParaRPr>
          </a:p>
        </p:txBody>
      </p:sp>
      <p:sp>
        <p:nvSpPr>
          <p:cNvPr id="3" name="Content Placeholder 2">
            <a:extLst>
              <a:ext uri="{FF2B5EF4-FFF2-40B4-BE49-F238E27FC236}">
                <a16:creationId xmlns:a16="http://schemas.microsoft.com/office/drawing/2014/main" id="{4BDC7325-84A0-AE2F-155B-5721683A5F11}"/>
              </a:ext>
            </a:extLst>
          </p:cNvPr>
          <p:cNvSpPr>
            <a:spLocks noGrp="1"/>
          </p:cNvSpPr>
          <p:nvPr>
            <p:ph idx="1"/>
          </p:nvPr>
        </p:nvSpPr>
        <p:spPr>
          <a:xfrm>
            <a:off x="6743941" y="976129"/>
            <a:ext cx="4804931" cy="4919815"/>
          </a:xfrm>
        </p:spPr>
        <p:txBody>
          <a:bodyPr anchor="ctr">
            <a:normAutofit/>
          </a:bodyPr>
          <a:lstStyle/>
          <a:p>
            <a:r>
              <a:rPr lang="en-US" b="1" dirty="0">
                <a:latin typeface="Calibri" panose="020F0502020204030204" pitchFamily="34" charset="0"/>
                <a:cs typeface="Calibri" panose="020F0502020204030204" pitchFamily="34" charset="0"/>
              </a:rPr>
              <a:t>Data Collection</a:t>
            </a:r>
            <a:r>
              <a:rPr lang="en-US" dirty="0">
                <a:latin typeface="Calibri" panose="020F0502020204030204" pitchFamily="34" charset="0"/>
                <a:cs typeface="Calibri" panose="020F0502020204030204" pitchFamily="34" charset="0"/>
              </a:rPr>
              <a:t>: Kaggle Sentiment140 dataset with 1.6M labeled tweets.</a:t>
            </a:r>
          </a:p>
          <a:p>
            <a:r>
              <a:rPr lang="en-US" b="1" dirty="0">
                <a:latin typeface="Calibri" panose="020F0502020204030204" pitchFamily="34" charset="0"/>
                <a:cs typeface="Calibri" panose="020F0502020204030204" pitchFamily="34" charset="0"/>
              </a:rPr>
              <a:t>Preprocessing</a:t>
            </a:r>
            <a:r>
              <a:rPr lang="en-US" dirty="0">
                <a:latin typeface="Calibri" panose="020F0502020204030204" pitchFamily="34" charset="0"/>
                <a:cs typeface="Calibri" panose="020F0502020204030204" pitchFamily="34" charset="0"/>
              </a:rPr>
              <a:t>: Cleaning text, removing special characters, stopwords, and tokenizing.</a:t>
            </a:r>
          </a:p>
          <a:p>
            <a:r>
              <a:rPr lang="en-US" b="1" dirty="0">
                <a:latin typeface="Calibri" panose="020F0502020204030204" pitchFamily="34" charset="0"/>
                <a:cs typeface="Calibri" panose="020F0502020204030204" pitchFamily="34" charset="0"/>
              </a:rPr>
              <a:t>Model Training</a:t>
            </a:r>
            <a:r>
              <a:rPr lang="en-US" dirty="0">
                <a:latin typeface="Calibri" panose="020F0502020204030204" pitchFamily="34" charset="0"/>
                <a:cs typeface="Calibri" panose="020F0502020204030204" pitchFamily="34" charset="0"/>
              </a:rPr>
              <a:t>: Implemented multiple classifiers and compared performance.</a:t>
            </a:r>
          </a:p>
          <a:p>
            <a:r>
              <a:rPr lang="en-US" b="1" dirty="0">
                <a:latin typeface="Calibri" panose="020F0502020204030204" pitchFamily="34" charset="0"/>
                <a:cs typeface="Calibri" panose="020F0502020204030204" pitchFamily="34" charset="0"/>
              </a:rPr>
              <a:t>Evaluation</a:t>
            </a:r>
            <a:r>
              <a:rPr lang="en-US" dirty="0">
                <a:latin typeface="Calibri" panose="020F0502020204030204" pitchFamily="34" charset="0"/>
                <a:cs typeface="Calibri" panose="020F0502020204030204" pitchFamily="34" charset="0"/>
              </a:rPr>
              <a:t>: Analyzed accuracy, precision, recall, and F1-score.</a:t>
            </a:r>
          </a:p>
          <a:p>
            <a:r>
              <a:rPr lang="en-US" b="1" dirty="0">
                <a:latin typeface="Calibri" panose="020F0502020204030204" pitchFamily="34" charset="0"/>
                <a:cs typeface="Calibri" panose="020F0502020204030204" pitchFamily="34" charset="0"/>
              </a:rPr>
              <a:t>Visualization</a:t>
            </a:r>
            <a:r>
              <a:rPr lang="en-US" dirty="0">
                <a:latin typeface="Calibri" panose="020F0502020204030204" pitchFamily="34" charset="0"/>
                <a:cs typeface="Calibri" panose="020F0502020204030204" pitchFamily="34" charset="0"/>
              </a:rPr>
              <a:t>: Displayed sentiment trends throughout the match.</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476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10" descr="A race between four rabbits and one tortoise and the tortoise is on the lead">
            <a:extLst>
              <a:ext uri="{FF2B5EF4-FFF2-40B4-BE49-F238E27FC236}">
                <a16:creationId xmlns:a16="http://schemas.microsoft.com/office/drawing/2014/main" id="{DD3FCE4F-42BE-9D8F-500A-8DA30B2F1D99}"/>
              </a:ext>
            </a:extLst>
          </p:cNvPr>
          <p:cNvPicPr>
            <a:picLocks noChangeAspect="1"/>
          </p:cNvPicPr>
          <p:nvPr/>
        </p:nvPicPr>
        <p:blipFill>
          <a:blip r:embed="rId2"/>
          <a:srcRect l="14753" r="13248" b="2"/>
          <a:stretch/>
        </p:blipFill>
        <p:spPr>
          <a:xfrm>
            <a:off x="642" y="10"/>
            <a:ext cx="6096000" cy="6857990"/>
          </a:xfrm>
          <a:prstGeom prst="rect">
            <a:avLst/>
          </a:prstGeom>
        </p:spPr>
      </p:pic>
      <p:sp>
        <p:nvSpPr>
          <p:cNvPr id="2" name="Title 1">
            <a:extLst>
              <a:ext uri="{FF2B5EF4-FFF2-40B4-BE49-F238E27FC236}">
                <a16:creationId xmlns:a16="http://schemas.microsoft.com/office/drawing/2014/main" id="{76C638CA-F6AC-6628-673E-6943DDB7C84B}"/>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b="1">
                <a:solidFill>
                  <a:schemeClr val="bg1"/>
                </a:solidFill>
              </a:rPr>
              <a:t>Implementation</a:t>
            </a:r>
            <a:br>
              <a:rPr lang="en-US" sz="2400">
                <a:solidFill>
                  <a:schemeClr val="bg1"/>
                </a:solidFill>
              </a:rPr>
            </a:br>
            <a:endParaRPr lang="en-US" sz="2400">
              <a:solidFill>
                <a:schemeClr val="bg1"/>
              </a:solidFill>
            </a:endParaRPr>
          </a:p>
        </p:txBody>
      </p:sp>
      <p:sp>
        <p:nvSpPr>
          <p:cNvPr id="3" name="Content Placeholder 2">
            <a:extLst>
              <a:ext uri="{FF2B5EF4-FFF2-40B4-BE49-F238E27FC236}">
                <a16:creationId xmlns:a16="http://schemas.microsoft.com/office/drawing/2014/main" id="{4B1AF1C4-9DDA-864A-6106-3C5D9E107A3D}"/>
              </a:ext>
            </a:extLst>
          </p:cNvPr>
          <p:cNvSpPr>
            <a:spLocks noGrp="1"/>
          </p:cNvSpPr>
          <p:nvPr>
            <p:ph idx="1"/>
          </p:nvPr>
        </p:nvSpPr>
        <p:spPr>
          <a:xfrm>
            <a:off x="6743941" y="976129"/>
            <a:ext cx="4804931" cy="4919815"/>
          </a:xfrm>
        </p:spPr>
        <p:txBody>
          <a:bodyPr anchor="ctr">
            <a:normAutofit/>
          </a:bodyPr>
          <a:lstStyle/>
          <a:p>
            <a:r>
              <a:rPr lang="en-US">
                <a:latin typeface="Calibri" panose="020F0502020204030204" pitchFamily="34" charset="0"/>
                <a:cs typeface="Calibri" panose="020F0502020204030204" pitchFamily="34" charset="0"/>
              </a:rPr>
              <a:t>We used Python and key libraries such as Pandas, NLTK, Scikit-learn, and Matplotlib. Models were trained using TF-IDF vectorization to transform text into numerical data for machine learning.</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9911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F79C-72E8-3B60-CA47-4383C3F6E114}"/>
              </a:ext>
            </a:extLst>
          </p:cNvPr>
          <p:cNvSpPr>
            <a:spLocks noGrp="1"/>
          </p:cNvSpPr>
          <p:nvPr>
            <p:ph type="title"/>
          </p:nvPr>
        </p:nvSpPr>
        <p:spPr>
          <a:xfrm>
            <a:off x="2231136" y="964692"/>
            <a:ext cx="7729728" cy="1188720"/>
          </a:xfrm>
        </p:spPr>
        <p:txBody>
          <a:bodyPr>
            <a:normAutofit/>
          </a:bodyPr>
          <a:lstStyle/>
          <a:p>
            <a:r>
              <a:rPr lang="en-US" b="1" dirty="0"/>
              <a:t>Challenges</a:t>
            </a:r>
            <a:br>
              <a:rPr lang="en-US" dirty="0"/>
            </a:br>
            <a:endParaRPr lang="en-US" dirty="0"/>
          </a:p>
        </p:txBody>
      </p:sp>
      <p:graphicFrame>
        <p:nvGraphicFramePr>
          <p:cNvPr id="5" name="Content Placeholder 2">
            <a:extLst>
              <a:ext uri="{FF2B5EF4-FFF2-40B4-BE49-F238E27FC236}">
                <a16:creationId xmlns:a16="http://schemas.microsoft.com/office/drawing/2014/main" id="{69498294-11FF-44C6-856D-EFC615184E07}"/>
              </a:ext>
            </a:extLst>
          </p:cNvPr>
          <p:cNvGraphicFramePr>
            <a:graphicFrameLocks noGrp="1"/>
          </p:cNvGraphicFramePr>
          <p:nvPr>
            <p:ph idx="1"/>
            <p:extLst>
              <p:ext uri="{D42A27DB-BD31-4B8C-83A1-F6EECF244321}">
                <p14:modId xmlns:p14="http://schemas.microsoft.com/office/powerpoint/2010/main" val="4214643416"/>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7363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C4CE-9581-4EDD-95A3-ED3676A0DCA2}"/>
              </a:ext>
            </a:extLst>
          </p:cNvPr>
          <p:cNvSpPr>
            <a:spLocks noGrp="1"/>
          </p:cNvSpPr>
          <p:nvPr>
            <p:ph type="title"/>
          </p:nvPr>
        </p:nvSpPr>
        <p:spPr>
          <a:xfrm>
            <a:off x="2231136" y="964692"/>
            <a:ext cx="7729728" cy="1188720"/>
          </a:xfrm>
        </p:spPr>
        <p:txBody>
          <a:bodyPr>
            <a:normAutofit/>
          </a:bodyPr>
          <a:lstStyle/>
          <a:p>
            <a:r>
              <a:rPr lang="en-US" b="1" dirty="0"/>
              <a:t>Technical Details</a:t>
            </a:r>
            <a:br>
              <a:rPr lang="en-US" dirty="0"/>
            </a:br>
            <a:endParaRPr lang="en-US" dirty="0"/>
          </a:p>
        </p:txBody>
      </p:sp>
      <p:graphicFrame>
        <p:nvGraphicFramePr>
          <p:cNvPr id="5" name="Content Placeholder 2">
            <a:extLst>
              <a:ext uri="{FF2B5EF4-FFF2-40B4-BE49-F238E27FC236}">
                <a16:creationId xmlns:a16="http://schemas.microsoft.com/office/drawing/2014/main" id="{18780C9A-DE60-A327-0E42-E82C33C4C7D3}"/>
              </a:ext>
            </a:extLst>
          </p:cNvPr>
          <p:cNvGraphicFramePr>
            <a:graphicFrameLocks noGrp="1"/>
          </p:cNvGraphicFramePr>
          <p:nvPr>
            <p:ph idx="1"/>
            <p:extLst>
              <p:ext uri="{D42A27DB-BD31-4B8C-83A1-F6EECF244321}">
                <p14:modId xmlns:p14="http://schemas.microsoft.com/office/powerpoint/2010/main" val="3221830858"/>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783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Web of wires showing connections between groups and singles">
            <a:extLst>
              <a:ext uri="{FF2B5EF4-FFF2-40B4-BE49-F238E27FC236}">
                <a16:creationId xmlns:a16="http://schemas.microsoft.com/office/drawing/2014/main" id="{B34CC4BD-3F9A-3489-5906-1EF9688B09A5}"/>
              </a:ext>
            </a:extLst>
          </p:cNvPr>
          <p:cNvPicPr>
            <a:picLocks noChangeAspect="1"/>
          </p:cNvPicPr>
          <p:nvPr/>
        </p:nvPicPr>
        <p:blipFill>
          <a:blip r:embed="rId2"/>
          <a:srcRect l="21009" r="5624" b="-1"/>
          <a:stretch/>
        </p:blipFill>
        <p:spPr>
          <a:xfrm>
            <a:off x="20" y="10"/>
            <a:ext cx="7537684" cy="6857990"/>
          </a:xfrm>
          <a:prstGeom prst="rect">
            <a:avLst/>
          </a:prstGeom>
        </p:spPr>
      </p:pic>
      <p:sp>
        <p:nvSpPr>
          <p:cNvPr id="2" name="Title 1">
            <a:extLst>
              <a:ext uri="{FF2B5EF4-FFF2-40B4-BE49-F238E27FC236}">
                <a16:creationId xmlns:a16="http://schemas.microsoft.com/office/drawing/2014/main" id="{D8831964-395C-005E-20C3-17AA87CDBC34}"/>
              </a:ext>
            </a:extLst>
          </p:cNvPr>
          <p:cNvSpPr>
            <a:spLocks noGrp="1"/>
          </p:cNvSpPr>
          <p:nvPr>
            <p:ph type="title"/>
          </p:nvPr>
        </p:nvSpPr>
        <p:spPr>
          <a:xfrm>
            <a:off x="804672" y="2844368"/>
            <a:ext cx="5928360" cy="1188720"/>
          </a:xfrm>
          <a:solidFill>
            <a:schemeClr val="bg1">
              <a:alpha val="80000"/>
            </a:schemeClr>
          </a:solidFill>
          <a:ln>
            <a:solidFill>
              <a:schemeClr val="tx1">
                <a:lumMod val="75000"/>
                <a:lumOff val="25000"/>
              </a:schemeClr>
            </a:solidFill>
          </a:ln>
        </p:spPr>
        <p:txBody>
          <a:bodyPr>
            <a:normAutofit/>
          </a:bodyPr>
          <a:lstStyle/>
          <a:p>
            <a:r>
              <a:rPr lang="en-US" b="1">
                <a:solidFill>
                  <a:schemeClr val="tx1">
                    <a:lumMod val="85000"/>
                    <a:lumOff val="15000"/>
                  </a:schemeClr>
                </a:solidFill>
              </a:rPr>
              <a:t>Testing</a:t>
            </a:r>
            <a:br>
              <a:rPr lang="en-US">
                <a:solidFill>
                  <a:schemeClr val="tx1">
                    <a:lumMod val="85000"/>
                    <a:lumOff val="15000"/>
                  </a:schemeClr>
                </a:solidFill>
              </a:rPr>
            </a:br>
            <a:endParaRPr lang="en-US">
              <a:solidFill>
                <a:schemeClr val="tx1">
                  <a:lumMod val="85000"/>
                  <a:lumOff val="15000"/>
                </a:schemeClr>
              </a:solidFill>
            </a:endParaRPr>
          </a:p>
        </p:txBody>
      </p:sp>
      <p:sp>
        <p:nvSpPr>
          <p:cNvPr id="9" name="Rectangle 8">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F57215-4823-CC2E-BBE7-CA206ACAFB3D}"/>
              </a:ext>
            </a:extLst>
          </p:cNvPr>
          <p:cNvSpPr>
            <a:spLocks noGrp="1"/>
          </p:cNvSpPr>
          <p:nvPr>
            <p:ph idx="1"/>
          </p:nvPr>
        </p:nvSpPr>
        <p:spPr>
          <a:xfrm>
            <a:off x="8242273" y="973600"/>
            <a:ext cx="3374136" cy="4924280"/>
          </a:xfrm>
        </p:spPr>
        <p:txBody>
          <a:bodyPr anchor="ctr">
            <a:normAutofit/>
          </a:bodyPr>
          <a:lstStyle/>
          <a:p>
            <a:r>
              <a:rPr lang="en-US">
                <a:solidFill>
                  <a:srgbClr val="FFFFFF"/>
                </a:solidFill>
              </a:rPr>
              <a:t>Models were tested using accuracy, precision, recall, and F1-score. A confusion matrix was used to analyze misclassifications.</a:t>
            </a:r>
          </a:p>
          <a:p>
            <a:pPr marL="0" indent="0">
              <a:buNone/>
            </a:pPr>
            <a:endParaRPr lang="en-US">
              <a:solidFill>
                <a:srgbClr val="FFFFFF"/>
              </a:solidFill>
            </a:endParaRPr>
          </a:p>
        </p:txBody>
      </p:sp>
    </p:spTree>
    <p:extLst>
      <p:ext uri="{BB962C8B-B14F-4D97-AF65-F5344CB8AC3E}">
        <p14:creationId xmlns:p14="http://schemas.microsoft.com/office/powerpoint/2010/main" val="210534043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465C-9CD9-0589-38A5-150918E5E4B8}"/>
              </a:ext>
            </a:extLst>
          </p:cNvPr>
          <p:cNvSpPr>
            <a:spLocks noGrp="1"/>
          </p:cNvSpPr>
          <p:nvPr>
            <p:ph type="title"/>
          </p:nvPr>
        </p:nvSpPr>
        <p:spPr>
          <a:xfrm>
            <a:off x="2231136" y="964692"/>
            <a:ext cx="7729728" cy="1188720"/>
          </a:xfrm>
        </p:spPr>
        <p:txBody>
          <a:bodyPr>
            <a:normAutofit/>
          </a:bodyPr>
          <a:lstStyle/>
          <a:p>
            <a:r>
              <a:rPr lang="en-US" b="1"/>
              <a:t>Demonstration</a:t>
            </a:r>
            <a:br>
              <a:rPr lang="en-US"/>
            </a:br>
            <a:endParaRPr lang="en-US" dirty="0"/>
          </a:p>
        </p:txBody>
      </p:sp>
      <p:graphicFrame>
        <p:nvGraphicFramePr>
          <p:cNvPr id="7" name="Content Placeholder 2">
            <a:extLst>
              <a:ext uri="{FF2B5EF4-FFF2-40B4-BE49-F238E27FC236}">
                <a16:creationId xmlns:a16="http://schemas.microsoft.com/office/drawing/2014/main" id="{0BF80CB0-B3D2-D71F-3B1C-85C37BBB1BFE}"/>
              </a:ext>
            </a:extLst>
          </p:cNvPr>
          <p:cNvGraphicFramePr>
            <a:graphicFrameLocks noGrp="1"/>
          </p:cNvGraphicFramePr>
          <p:nvPr>
            <p:ph idx="1"/>
            <p:extLst>
              <p:ext uri="{D42A27DB-BD31-4B8C-83A1-F6EECF244321}">
                <p14:modId xmlns:p14="http://schemas.microsoft.com/office/powerpoint/2010/main" val="1154368727"/>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648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F2D20-1D78-3F7B-8579-1764E69FCE67}"/>
              </a:ext>
            </a:extLst>
          </p:cNvPr>
          <p:cNvSpPr>
            <a:spLocks noGrp="1"/>
          </p:cNvSpPr>
          <p:nvPr>
            <p:ph type="title"/>
          </p:nvPr>
        </p:nvSpPr>
        <p:spPr>
          <a:xfrm>
            <a:off x="5445496" y="978776"/>
            <a:ext cx="5925310" cy="1174991"/>
          </a:xfrm>
        </p:spPr>
        <p:txBody>
          <a:bodyPr>
            <a:normAutofit/>
          </a:bodyPr>
          <a:lstStyle/>
          <a:p>
            <a:r>
              <a:rPr lang="en-US" sz="2400" b="1"/>
              <a:t>Project Development</a:t>
            </a:r>
            <a:br>
              <a:rPr lang="en-US" sz="2400"/>
            </a:br>
            <a:endParaRPr lang="en-US" sz="2400"/>
          </a:p>
        </p:txBody>
      </p:sp>
      <p:pic>
        <p:nvPicPr>
          <p:cNvPr id="5" name="Picture 4" descr="Person writing on a notepad">
            <a:extLst>
              <a:ext uri="{FF2B5EF4-FFF2-40B4-BE49-F238E27FC236}">
                <a16:creationId xmlns:a16="http://schemas.microsoft.com/office/drawing/2014/main" id="{27C76709-5039-2C97-C725-7237311D47BF}"/>
              </a:ext>
            </a:extLst>
          </p:cNvPr>
          <p:cNvPicPr>
            <a:picLocks noChangeAspect="1"/>
          </p:cNvPicPr>
          <p:nvPr/>
        </p:nvPicPr>
        <p:blipFill>
          <a:blip r:embed="rId2"/>
          <a:srcRect l="26783" r="19398"/>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CC49962F-175E-2D28-616D-97C9079F0A08}"/>
              </a:ext>
            </a:extLst>
          </p:cNvPr>
          <p:cNvSpPr>
            <a:spLocks noGrp="1"/>
          </p:cNvSpPr>
          <p:nvPr>
            <p:ph idx="1"/>
          </p:nvPr>
        </p:nvSpPr>
        <p:spPr>
          <a:xfrm>
            <a:off x="5445496" y="2640692"/>
            <a:ext cx="5925310" cy="3255252"/>
          </a:xfrm>
        </p:spPr>
        <p:txBody>
          <a:bodyPr>
            <a:normAutofit/>
          </a:bodyPr>
          <a:lstStyle/>
          <a:p>
            <a:r>
              <a:rPr lang="en-US" dirty="0">
                <a:latin typeface="Calibri" panose="020F0502020204030204" pitchFamily="34" charset="0"/>
                <a:cs typeface="Calibri" panose="020F0502020204030204" pitchFamily="34" charset="0"/>
              </a:rPr>
              <a:t>Week 1-2: Data collection and preprocessing.</a:t>
            </a:r>
          </a:p>
          <a:p>
            <a:r>
              <a:rPr lang="en-US" dirty="0">
                <a:latin typeface="Calibri" panose="020F0502020204030204" pitchFamily="34" charset="0"/>
                <a:cs typeface="Calibri" panose="020F0502020204030204" pitchFamily="34" charset="0"/>
              </a:rPr>
              <a:t>Week 3-4: Model implementation and testing.</a:t>
            </a:r>
          </a:p>
          <a:p>
            <a:r>
              <a:rPr lang="en-US" dirty="0">
                <a:latin typeface="Calibri" panose="020F0502020204030204" pitchFamily="34" charset="0"/>
                <a:cs typeface="Calibri" panose="020F0502020204030204" pitchFamily="34" charset="0"/>
              </a:rPr>
              <a:t>Week 5: Visualization and sentiment trend analysis.</a:t>
            </a:r>
          </a:p>
          <a:p>
            <a:r>
              <a:rPr lang="en-US" dirty="0">
                <a:latin typeface="Calibri" panose="020F0502020204030204" pitchFamily="34" charset="0"/>
                <a:cs typeface="Calibri" panose="020F0502020204030204" pitchFamily="34" charset="0"/>
              </a:rPr>
              <a:t>Week 6: Report writing and presentation preparation.</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1056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10" descr="Person watching empty phone">
            <a:extLst>
              <a:ext uri="{FF2B5EF4-FFF2-40B4-BE49-F238E27FC236}">
                <a16:creationId xmlns:a16="http://schemas.microsoft.com/office/drawing/2014/main" id="{71722B52-E32B-6F49-DBD9-56D7B4490175}"/>
              </a:ext>
            </a:extLst>
          </p:cNvPr>
          <p:cNvPicPr>
            <a:picLocks noChangeAspect="1"/>
          </p:cNvPicPr>
          <p:nvPr/>
        </p:nvPicPr>
        <p:blipFill>
          <a:blip r:embed="rId2"/>
          <a:srcRect l="35913" r="4753" b="-1"/>
          <a:stretch/>
        </p:blipFill>
        <p:spPr>
          <a:xfrm>
            <a:off x="642" y="10"/>
            <a:ext cx="6096000" cy="6857990"/>
          </a:xfrm>
          <a:prstGeom prst="rect">
            <a:avLst/>
          </a:prstGeom>
        </p:spPr>
      </p:pic>
      <p:sp>
        <p:nvSpPr>
          <p:cNvPr id="2" name="Title 1">
            <a:extLst>
              <a:ext uri="{FF2B5EF4-FFF2-40B4-BE49-F238E27FC236}">
                <a16:creationId xmlns:a16="http://schemas.microsoft.com/office/drawing/2014/main" id="{BC80CD32-785A-2135-BC6C-9C97609E3AF3}"/>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200" b="1">
                <a:solidFill>
                  <a:schemeClr val="bg1"/>
                </a:solidFill>
              </a:rPr>
              <a:t>Project Management</a:t>
            </a:r>
            <a:br>
              <a:rPr lang="en-US" sz="2200">
                <a:solidFill>
                  <a:schemeClr val="bg1"/>
                </a:solidFill>
              </a:rPr>
            </a:br>
            <a:endParaRPr lang="en-US" sz="2200">
              <a:solidFill>
                <a:schemeClr val="bg1"/>
              </a:solidFill>
            </a:endParaRPr>
          </a:p>
        </p:txBody>
      </p:sp>
      <p:sp>
        <p:nvSpPr>
          <p:cNvPr id="3" name="Content Placeholder 2">
            <a:extLst>
              <a:ext uri="{FF2B5EF4-FFF2-40B4-BE49-F238E27FC236}">
                <a16:creationId xmlns:a16="http://schemas.microsoft.com/office/drawing/2014/main" id="{86B4385E-95EC-177D-635C-9302F6A134D1}"/>
              </a:ext>
            </a:extLst>
          </p:cNvPr>
          <p:cNvSpPr>
            <a:spLocks noGrp="1"/>
          </p:cNvSpPr>
          <p:nvPr>
            <p:ph idx="1"/>
          </p:nvPr>
        </p:nvSpPr>
        <p:spPr>
          <a:xfrm>
            <a:off x="6743941" y="976129"/>
            <a:ext cx="4804931" cy="4919815"/>
          </a:xfrm>
        </p:spPr>
        <p:txBody>
          <a:bodyPr anchor="ctr">
            <a:normAutofit/>
          </a:bodyPr>
          <a:lstStyle/>
          <a:p>
            <a:r>
              <a:rPr lang="en-US">
                <a:latin typeface="Calibri" panose="020F0502020204030204" pitchFamily="34" charset="0"/>
                <a:cs typeface="Calibri" panose="020F0502020204030204" pitchFamily="34" charset="0"/>
              </a:rPr>
              <a:t>Microsoft Teams was used for communication, task tracking, and team collaboration. Regular meetings and discussions ensured smooth coordination and timely progress.</a:t>
            </a:r>
          </a:p>
          <a:p>
            <a:endParaRPr lang="en-US">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30289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D506-287F-A2E0-B12F-C4C47B3FE429}"/>
              </a:ext>
            </a:extLst>
          </p:cNvPr>
          <p:cNvSpPr>
            <a:spLocks noGrp="1"/>
          </p:cNvSpPr>
          <p:nvPr>
            <p:ph type="title"/>
          </p:nvPr>
        </p:nvSpPr>
        <p:spPr>
          <a:xfrm>
            <a:off x="5445496" y="978776"/>
            <a:ext cx="5925310" cy="1174991"/>
          </a:xfrm>
        </p:spPr>
        <p:txBody>
          <a:bodyPr>
            <a:normAutofit/>
          </a:bodyPr>
          <a:lstStyle/>
          <a:p>
            <a:r>
              <a:rPr lang="en-US" sz="2400" b="1"/>
              <a:t>Project Review</a:t>
            </a:r>
            <a:br>
              <a:rPr lang="en-US" sz="2400"/>
            </a:br>
            <a:endParaRPr lang="en-US" sz="2400"/>
          </a:p>
        </p:txBody>
      </p:sp>
      <p:pic>
        <p:nvPicPr>
          <p:cNvPr id="5" name="Picture 4" descr="People at the meeting desk">
            <a:extLst>
              <a:ext uri="{FF2B5EF4-FFF2-40B4-BE49-F238E27FC236}">
                <a16:creationId xmlns:a16="http://schemas.microsoft.com/office/drawing/2014/main" id="{C32E3BBF-E51B-6FBC-EC6B-2436BDEF1525}"/>
              </a:ext>
            </a:extLst>
          </p:cNvPr>
          <p:cNvPicPr>
            <a:picLocks noChangeAspect="1"/>
          </p:cNvPicPr>
          <p:nvPr/>
        </p:nvPicPr>
        <p:blipFill>
          <a:blip r:embed="rId2"/>
          <a:srcRect l="26199" r="35601"/>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1FB3EB3B-EBF0-9D74-1D22-669675923B0C}"/>
              </a:ext>
            </a:extLst>
          </p:cNvPr>
          <p:cNvSpPr>
            <a:spLocks noGrp="1"/>
          </p:cNvSpPr>
          <p:nvPr>
            <p:ph idx="1"/>
          </p:nvPr>
        </p:nvSpPr>
        <p:spPr>
          <a:xfrm>
            <a:off x="5445496" y="2640692"/>
            <a:ext cx="5925310" cy="3255252"/>
          </a:xfrm>
        </p:spPr>
        <p:txBody>
          <a:bodyPr>
            <a:normAutofit/>
          </a:bodyPr>
          <a:lstStyle/>
          <a:p>
            <a:r>
              <a:rPr lang="en-US" b="1" dirty="0">
                <a:latin typeface="Calibri" panose="020F0502020204030204" pitchFamily="34" charset="0"/>
                <a:cs typeface="Calibri" panose="020F0502020204030204" pitchFamily="34" charset="0"/>
              </a:rPr>
              <a:t>Successes</a:t>
            </a:r>
            <a:r>
              <a:rPr lang="en-US" dirty="0">
                <a:latin typeface="Calibri" panose="020F0502020204030204" pitchFamily="34" charset="0"/>
                <a:cs typeface="Calibri" panose="020F0502020204030204" pitchFamily="34" charset="0"/>
              </a:rPr>
              <a:t>: The models accurately classified tweets, and sentiment trends matched key match events.</a:t>
            </a:r>
          </a:p>
          <a:p>
            <a:r>
              <a:rPr lang="en-US" b="1" dirty="0">
                <a:latin typeface="Calibri" panose="020F0502020204030204" pitchFamily="34" charset="0"/>
                <a:cs typeface="Calibri" panose="020F0502020204030204" pitchFamily="34" charset="0"/>
              </a:rPr>
              <a:t>Improvements</a:t>
            </a:r>
            <a:r>
              <a:rPr lang="en-US" dirty="0">
                <a:latin typeface="Calibri" panose="020F0502020204030204" pitchFamily="34" charset="0"/>
                <a:cs typeface="Calibri" panose="020F0502020204030204" pitchFamily="34" charset="0"/>
              </a:rPr>
              <a:t>: Deep learning models could achieve better accuracy with more data and fine-tuning.</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6213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0AB750-C322-847B-564F-3DA8DBA90926}"/>
              </a:ext>
            </a:extLst>
          </p:cNvPr>
          <p:cNvPicPr>
            <a:picLocks noChangeAspect="1"/>
          </p:cNvPicPr>
          <p:nvPr/>
        </p:nvPicPr>
        <p:blipFill>
          <a:blip r:embed="rId2"/>
          <a:srcRect l="17238" r="32762"/>
          <a:stretch/>
        </p:blipFill>
        <p:spPr>
          <a:xfrm>
            <a:off x="642" y="10"/>
            <a:ext cx="6096000" cy="6857990"/>
          </a:xfrm>
          <a:prstGeom prst="rect">
            <a:avLst/>
          </a:prstGeom>
        </p:spPr>
      </p:pic>
      <p:sp>
        <p:nvSpPr>
          <p:cNvPr id="2" name="Title 1">
            <a:extLst>
              <a:ext uri="{FF2B5EF4-FFF2-40B4-BE49-F238E27FC236}">
                <a16:creationId xmlns:a16="http://schemas.microsoft.com/office/drawing/2014/main" id="{0F3042F9-51B5-6A4D-E189-F0FAF32B11B5}"/>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b="1">
                <a:solidFill>
                  <a:schemeClr val="bg1"/>
                </a:solidFill>
              </a:rPr>
              <a:t>Conclusion</a:t>
            </a:r>
            <a:br>
              <a:rPr lang="en-US" sz="2400">
                <a:solidFill>
                  <a:schemeClr val="bg1"/>
                </a:solidFill>
              </a:rPr>
            </a:br>
            <a:endParaRPr lang="en-US" sz="2400">
              <a:solidFill>
                <a:schemeClr val="bg1"/>
              </a:solidFill>
            </a:endParaRPr>
          </a:p>
        </p:txBody>
      </p:sp>
      <p:sp>
        <p:nvSpPr>
          <p:cNvPr id="3" name="Content Placeholder 2">
            <a:extLst>
              <a:ext uri="{FF2B5EF4-FFF2-40B4-BE49-F238E27FC236}">
                <a16:creationId xmlns:a16="http://schemas.microsoft.com/office/drawing/2014/main" id="{48AC357E-B11E-C39C-9645-1A9239B95F4D}"/>
              </a:ext>
            </a:extLst>
          </p:cNvPr>
          <p:cNvSpPr>
            <a:spLocks noGrp="1"/>
          </p:cNvSpPr>
          <p:nvPr>
            <p:ph idx="1"/>
          </p:nvPr>
        </p:nvSpPr>
        <p:spPr>
          <a:xfrm>
            <a:off x="6743941" y="976129"/>
            <a:ext cx="4804931" cy="4919815"/>
          </a:xfrm>
        </p:spPr>
        <p:txBody>
          <a:bodyPr anchor="ctr">
            <a:normAutofit/>
          </a:bodyPr>
          <a:lstStyle/>
          <a:p>
            <a:r>
              <a:rPr lang="en-US">
                <a:latin typeface="Calibri" panose="020F0502020204030204" pitchFamily="34" charset="0"/>
                <a:cs typeface="Calibri" panose="020F0502020204030204" pitchFamily="34" charset="0"/>
              </a:rPr>
              <a:t>This project demonstrated how sentiment analysis can track real-time audience reactions. While traditional models worked well, deep learning improved accuracy but required more resources. Future enhancements could include multimodal analysis (text + images).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705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descr="A trophy and a football ball in a stadium&#10;&#10;Description automatically generated">
            <a:extLst>
              <a:ext uri="{FF2B5EF4-FFF2-40B4-BE49-F238E27FC236}">
                <a16:creationId xmlns:a16="http://schemas.microsoft.com/office/drawing/2014/main" id="{88A1DED1-CBBF-8213-8413-587FBB46AFF3}"/>
              </a:ext>
            </a:extLst>
          </p:cNvPr>
          <p:cNvPicPr>
            <a:picLocks noChangeAspect="1"/>
          </p:cNvPicPr>
          <p:nvPr/>
        </p:nvPicPr>
        <p:blipFill>
          <a:blip r:embed="rId2">
            <a:extLst>
              <a:ext uri="{837473B0-CC2E-450A-ABE3-18F120FF3D39}">
                <a1611:picAttrSrcUrl xmlns:a1611="http://schemas.microsoft.com/office/drawing/2016/11/main" r:id="rId3"/>
              </a:ext>
            </a:extLst>
          </a:blip>
          <a:srcRect l="37112" r="12888"/>
          <a:stretch/>
        </p:blipFill>
        <p:spPr>
          <a:xfrm>
            <a:off x="642" y="10"/>
            <a:ext cx="6096000" cy="6857990"/>
          </a:xfrm>
          <a:prstGeom prst="rect">
            <a:avLst/>
          </a:prstGeom>
        </p:spPr>
      </p:pic>
      <p:sp>
        <p:nvSpPr>
          <p:cNvPr id="2" name="Title 1">
            <a:extLst>
              <a:ext uri="{FF2B5EF4-FFF2-40B4-BE49-F238E27FC236}">
                <a16:creationId xmlns:a16="http://schemas.microsoft.com/office/drawing/2014/main" id="{076FDD49-3537-B353-FE49-6D24AF1DDC65}"/>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Autofit/>
          </a:bodyPr>
          <a:lstStyle/>
          <a:p>
            <a:br>
              <a:rPr lang="en-US" sz="1600" b="1" dirty="0">
                <a:solidFill>
                  <a:schemeClr val="bg1"/>
                </a:solidFill>
              </a:rPr>
            </a:br>
            <a:br>
              <a:rPr lang="en-US" sz="1600" b="1" dirty="0">
                <a:solidFill>
                  <a:schemeClr val="bg1"/>
                </a:solidFill>
              </a:rPr>
            </a:br>
            <a:br>
              <a:rPr lang="en-US" sz="1600" b="1" dirty="0">
                <a:solidFill>
                  <a:schemeClr val="bg1"/>
                </a:solidFill>
              </a:rPr>
            </a:br>
            <a:r>
              <a:rPr lang="en-US" sz="1600" b="1" dirty="0">
                <a:solidFill>
                  <a:schemeClr val="bg1"/>
                </a:solidFill>
              </a:rPr>
              <a:t>Introduction</a:t>
            </a:r>
            <a:br>
              <a:rPr lang="en-US" sz="1600" dirty="0">
                <a:solidFill>
                  <a:schemeClr val="bg1"/>
                </a:solidFill>
              </a:rPr>
            </a:br>
            <a:br>
              <a:rPr lang="en-US" sz="1600" dirty="0">
                <a:solidFill>
                  <a:schemeClr val="bg1"/>
                </a:solidFill>
              </a:rPr>
            </a:br>
            <a:br>
              <a:rPr lang="en-US" sz="1600" dirty="0">
                <a:solidFill>
                  <a:schemeClr val="bg1"/>
                </a:solidFill>
              </a:rPr>
            </a:br>
            <a:endParaRPr lang="en-US" sz="1600" dirty="0">
              <a:solidFill>
                <a:schemeClr val="bg1"/>
              </a:solidFill>
            </a:endParaRPr>
          </a:p>
        </p:txBody>
      </p:sp>
      <p:sp>
        <p:nvSpPr>
          <p:cNvPr id="3" name="Content Placeholder 2">
            <a:extLst>
              <a:ext uri="{FF2B5EF4-FFF2-40B4-BE49-F238E27FC236}">
                <a16:creationId xmlns:a16="http://schemas.microsoft.com/office/drawing/2014/main" id="{47187535-7C74-0239-F451-8671C0009F84}"/>
              </a:ext>
            </a:extLst>
          </p:cNvPr>
          <p:cNvSpPr>
            <a:spLocks noGrp="1"/>
          </p:cNvSpPr>
          <p:nvPr>
            <p:ph idx="1"/>
          </p:nvPr>
        </p:nvSpPr>
        <p:spPr>
          <a:xfrm>
            <a:off x="6743941" y="976129"/>
            <a:ext cx="4804931" cy="4919815"/>
          </a:xfrm>
        </p:spPr>
        <p:txBody>
          <a:bodyPr anchor="ctr">
            <a:normAutofit/>
          </a:bodyPr>
          <a:lstStyle/>
          <a:p>
            <a:r>
              <a:rPr lang="en-US" b="1" dirty="0">
                <a:latin typeface="Calibri" panose="020F0502020204030204" pitchFamily="34" charset="0"/>
                <a:cs typeface="Calibri" panose="020F0502020204030204" pitchFamily="34" charset="0"/>
              </a:rPr>
              <a:t>We analyzes Twitter sentiment during sports matches using machine learning. We aim to determine how tweets react to key events like goals, fouls, and penalties. By classifying tweets as positive, negative, or neutral, we can uncover trends in fan sentiment.</a:t>
            </a:r>
          </a:p>
        </p:txBody>
      </p:sp>
    </p:spTree>
    <p:extLst>
      <p:ext uri="{BB962C8B-B14F-4D97-AF65-F5344CB8AC3E}">
        <p14:creationId xmlns:p14="http://schemas.microsoft.com/office/powerpoint/2010/main" val="264633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07AB-89AD-A6BA-9C75-AAC27731B57B}"/>
              </a:ext>
            </a:extLst>
          </p:cNvPr>
          <p:cNvSpPr>
            <a:spLocks noGrp="1"/>
          </p:cNvSpPr>
          <p:nvPr>
            <p:ph type="title"/>
          </p:nvPr>
        </p:nvSpPr>
        <p:spPr>
          <a:xfrm>
            <a:off x="5445496" y="978776"/>
            <a:ext cx="5925310" cy="1174991"/>
          </a:xfrm>
        </p:spPr>
        <p:txBody>
          <a:bodyPr>
            <a:normAutofit/>
          </a:bodyPr>
          <a:lstStyle/>
          <a:p>
            <a:r>
              <a:rPr lang="en-US" sz="2400" b="1"/>
              <a:t>References</a:t>
            </a:r>
            <a:endParaRPr lang="en-US" sz="2400"/>
          </a:p>
        </p:txBody>
      </p:sp>
      <p:pic>
        <p:nvPicPr>
          <p:cNvPr id="6" name="Picture 5" descr="A green book with red bookmark&#10;&#10;Description automatically generated">
            <a:extLst>
              <a:ext uri="{FF2B5EF4-FFF2-40B4-BE49-F238E27FC236}">
                <a16:creationId xmlns:a16="http://schemas.microsoft.com/office/drawing/2014/main" id="{01E9D453-509C-DBF1-FCDF-02D108626F9E}"/>
              </a:ext>
            </a:extLst>
          </p:cNvPr>
          <p:cNvPicPr>
            <a:picLocks noChangeAspect="1"/>
          </p:cNvPicPr>
          <p:nvPr/>
        </p:nvPicPr>
        <p:blipFill>
          <a:blip r:embed="rId2">
            <a:extLst>
              <a:ext uri="{837473B0-CC2E-450A-ABE3-18F120FF3D39}">
                <a1611:picAttrSrcUrl xmlns:a1611="http://schemas.microsoft.com/office/drawing/2016/11/main" r:id="rId3"/>
              </a:ext>
            </a:extLst>
          </a:blip>
          <a:srcRect l="9535" r="30193" b="-1"/>
          <a:stretch/>
        </p:blipFill>
        <p:spPr>
          <a:xfrm>
            <a:off x="145163" y="318035"/>
            <a:ext cx="4441351" cy="6539965"/>
          </a:xfrm>
          <a:prstGeom prst="rect">
            <a:avLst/>
          </a:prstGeom>
        </p:spPr>
      </p:pic>
      <p:sp>
        <p:nvSpPr>
          <p:cNvPr id="3" name="Content Placeholder 2">
            <a:extLst>
              <a:ext uri="{FF2B5EF4-FFF2-40B4-BE49-F238E27FC236}">
                <a16:creationId xmlns:a16="http://schemas.microsoft.com/office/drawing/2014/main" id="{6198FEF3-72E6-F2C6-810B-A5F1FF9363E9}"/>
              </a:ext>
            </a:extLst>
          </p:cNvPr>
          <p:cNvSpPr>
            <a:spLocks noGrp="1"/>
          </p:cNvSpPr>
          <p:nvPr>
            <p:ph idx="1"/>
          </p:nvPr>
        </p:nvSpPr>
        <p:spPr>
          <a:xfrm>
            <a:off x="5445496" y="2640692"/>
            <a:ext cx="5925310" cy="3255252"/>
          </a:xfrm>
        </p:spPr>
        <p:txBody>
          <a:bodyPr>
            <a:normAutofit/>
          </a:bodyPr>
          <a:lstStyle/>
          <a:p>
            <a:pPr>
              <a:buFont typeface="Courier New" panose="02070309020205020404" pitchFamily="49" charset="0"/>
              <a:buChar char="o"/>
            </a:pPr>
            <a:r>
              <a:rPr lang="en-US">
                <a:latin typeface="Calibri" panose="020F0502020204030204" pitchFamily="34" charset="0"/>
                <a:cs typeface="Calibri" panose="020F0502020204030204" pitchFamily="34" charset="0"/>
              </a:rPr>
              <a:t>Kaggle Sentiment140 Dataset</a:t>
            </a:r>
          </a:p>
          <a:p>
            <a:pPr>
              <a:buFont typeface="Courier New" panose="02070309020205020404" pitchFamily="49" charset="0"/>
              <a:buChar char="o"/>
            </a:pPr>
            <a:r>
              <a:rPr lang="en-US">
                <a:latin typeface="Calibri" panose="020F0502020204030204" pitchFamily="34" charset="0"/>
                <a:cs typeface="Calibri" panose="020F0502020204030204" pitchFamily="34" charset="0"/>
              </a:rPr>
              <a:t>Scikit-learn Documentation</a:t>
            </a:r>
          </a:p>
          <a:p>
            <a:pPr>
              <a:buFont typeface="Courier New" panose="02070309020205020404" pitchFamily="49" charset="0"/>
              <a:buChar char="o"/>
            </a:pPr>
            <a:r>
              <a:rPr lang="en-US">
                <a:latin typeface="Calibri" panose="020F0502020204030204" pitchFamily="34" charset="0"/>
                <a:cs typeface="Calibri" panose="020F0502020204030204" pitchFamily="34" charset="0"/>
              </a:rPr>
              <a:t>Pang, B., &amp; Lee, L. (2008). Opinion mining and sentiment analysis. </a:t>
            </a:r>
            <a:r>
              <a:rPr lang="en-US" i="1">
                <a:latin typeface="Calibri" panose="020F0502020204030204" pitchFamily="34" charset="0"/>
                <a:cs typeface="Calibri" panose="020F0502020204030204" pitchFamily="34" charset="0"/>
              </a:rPr>
              <a:t>Foundations and Trends in Information Retrieval</a:t>
            </a:r>
            <a:r>
              <a:rPr lang="en-US">
                <a:latin typeface="Calibri" panose="020F0502020204030204" pitchFamily="34" charset="0"/>
                <a:cs typeface="Calibri" panose="020F0502020204030204" pitchFamily="34" charset="0"/>
              </a:rPr>
              <a:t>, 2(1-2), 1-135.</a:t>
            </a:r>
          </a:p>
          <a:p>
            <a:pPr>
              <a:buFont typeface="Courier New" panose="02070309020205020404" pitchFamily="49" charset="0"/>
              <a:buChar char="o"/>
            </a:pPr>
            <a:r>
              <a:rPr lang="en-US">
                <a:latin typeface="Calibri" panose="020F0502020204030204" pitchFamily="34" charset="0"/>
                <a:cs typeface="Calibri" panose="020F0502020204030204" pitchFamily="34" charset="0"/>
                <a:hlinkClick r:id="rId4"/>
              </a:rPr>
              <a:t>Go, A., Bhayani, R., &amp; Huang, L. (2009). Twitter sentiment classification using distant supervision. </a:t>
            </a:r>
            <a:r>
              <a:rPr lang="en-US" i="1">
                <a:latin typeface="Calibri" panose="020F0502020204030204" pitchFamily="34" charset="0"/>
                <a:cs typeface="Calibri" panose="020F0502020204030204" pitchFamily="34" charset="0"/>
                <a:hlinkClick r:id="rId4"/>
              </a:rPr>
              <a:t>Stanford University Technical Paper.</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8680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Magnifying glass and question mark">
            <a:extLst>
              <a:ext uri="{FF2B5EF4-FFF2-40B4-BE49-F238E27FC236}">
                <a16:creationId xmlns:a16="http://schemas.microsoft.com/office/drawing/2014/main" id="{B60B1A6D-8606-737E-958E-1E6E4D723E44}"/>
              </a:ext>
            </a:extLst>
          </p:cNvPr>
          <p:cNvPicPr>
            <a:picLocks noGrp="1" noChangeAspect="1"/>
          </p:cNvPicPr>
          <p:nvPr>
            <p:ph idx="1"/>
          </p:nvPr>
        </p:nvPicPr>
        <p:blipFill>
          <a:blip r:embed="rId2"/>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139DCDA-4876-7CA4-4FDC-A224C8365BE2}"/>
              </a:ext>
            </a:extLst>
          </p:cNvPr>
          <p:cNvSpPr>
            <a:spLocks noGrp="1"/>
          </p:cNvSpPr>
          <p:nvPr>
            <p:ph type="title"/>
          </p:nvPr>
        </p:nvSpPr>
        <p:spPr>
          <a:xfrm>
            <a:off x="1600200" y="2386744"/>
            <a:ext cx="8991600" cy="1645920"/>
          </a:xfrm>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r>
              <a:rPr lang="en-US" sz="3800" b="1" dirty="0">
                <a:solidFill>
                  <a:schemeClr val="tx1"/>
                </a:solidFill>
              </a:rPr>
              <a:t>QUESTIONS ?</a:t>
            </a:r>
            <a:endParaRPr lang="en-US" sz="3800" dirty="0">
              <a:solidFill>
                <a:schemeClr val="tx1"/>
              </a:solidFill>
            </a:endParaRPr>
          </a:p>
        </p:txBody>
      </p:sp>
    </p:spTree>
    <p:extLst>
      <p:ext uri="{BB962C8B-B14F-4D97-AF65-F5344CB8AC3E}">
        <p14:creationId xmlns:p14="http://schemas.microsoft.com/office/powerpoint/2010/main" val="373846912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A football ball on the grass&#10;&#10;Description automatically generated">
            <a:extLst>
              <a:ext uri="{FF2B5EF4-FFF2-40B4-BE49-F238E27FC236}">
                <a16:creationId xmlns:a16="http://schemas.microsoft.com/office/drawing/2014/main" id="{D4C19DAC-EF46-A49B-22BD-0CC24AE9585D}"/>
              </a:ext>
            </a:extLst>
          </p:cNvPr>
          <p:cNvPicPr>
            <a:picLocks noChangeAspect="1"/>
          </p:cNvPicPr>
          <p:nvPr/>
        </p:nvPicPr>
        <p:blipFill>
          <a:blip r:embed="rId2">
            <a:extLst>
              <a:ext uri="{837473B0-CC2E-450A-ABE3-18F120FF3D39}">
                <a1611:picAttrSrcUrl xmlns:a1611="http://schemas.microsoft.com/office/drawing/2016/11/main" r:id="rId3"/>
              </a:ext>
            </a:extLst>
          </a:blip>
          <a:srcRect l="19813" r="20852" b="-1"/>
          <a:stretch/>
        </p:blipFill>
        <p:spPr>
          <a:xfrm>
            <a:off x="642" y="10"/>
            <a:ext cx="6096000" cy="6857990"/>
          </a:xfrm>
          <a:prstGeom prst="rect">
            <a:avLst/>
          </a:prstGeom>
        </p:spPr>
      </p:pic>
      <p:sp>
        <p:nvSpPr>
          <p:cNvPr id="2" name="Title 1">
            <a:extLst>
              <a:ext uri="{FF2B5EF4-FFF2-40B4-BE49-F238E27FC236}">
                <a16:creationId xmlns:a16="http://schemas.microsoft.com/office/drawing/2014/main" id="{E0F39C97-0BB8-A4D7-A2D6-88010635F77C}"/>
              </a:ext>
            </a:extLst>
          </p:cNvPr>
          <p:cNvSpPr>
            <a:spLocks noGrp="1"/>
          </p:cNvSpPr>
          <p:nvPr>
            <p:ph type="title"/>
          </p:nvPr>
        </p:nvSpPr>
        <p:spPr>
          <a:xfrm>
            <a:off x="804672" y="2841505"/>
            <a:ext cx="4487298" cy="1174991"/>
          </a:xfrm>
          <a:solidFill>
            <a:schemeClr val="bg1">
              <a:alpha val="80000"/>
            </a:schemeClr>
          </a:solidFill>
          <a:ln>
            <a:solidFill>
              <a:schemeClr val="tx1">
                <a:lumMod val="75000"/>
                <a:lumOff val="25000"/>
              </a:schemeClr>
            </a:solidFill>
          </a:ln>
        </p:spPr>
        <p:txBody>
          <a:bodyPr>
            <a:normAutofit/>
          </a:bodyPr>
          <a:lstStyle/>
          <a:p>
            <a:br>
              <a:rPr lang="en-US" sz="1900" b="1">
                <a:solidFill>
                  <a:schemeClr val="tx1">
                    <a:lumMod val="85000"/>
                    <a:lumOff val="15000"/>
                  </a:schemeClr>
                </a:solidFill>
              </a:rPr>
            </a:br>
            <a:r>
              <a:rPr lang="en-US" sz="1900" b="1">
                <a:solidFill>
                  <a:schemeClr val="tx1">
                    <a:lumMod val="85000"/>
                    <a:lumOff val="15000"/>
                  </a:schemeClr>
                </a:solidFill>
              </a:rPr>
              <a:t>Chosen Topic</a:t>
            </a:r>
            <a:br>
              <a:rPr lang="en-US" sz="1900">
                <a:solidFill>
                  <a:schemeClr val="tx1">
                    <a:lumMod val="85000"/>
                    <a:lumOff val="15000"/>
                  </a:schemeClr>
                </a:solidFill>
              </a:rPr>
            </a:br>
            <a:endParaRPr lang="en-US" sz="190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D85122FE-F686-66CF-965F-CBD2FD3159A7}"/>
              </a:ext>
            </a:extLst>
          </p:cNvPr>
          <p:cNvSpPr>
            <a:spLocks noGrp="1"/>
          </p:cNvSpPr>
          <p:nvPr>
            <p:ph idx="1"/>
          </p:nvPr>
        </p:nvSpPr>
        <p:spPr>
          <a:xfrm>
            <a:off x="6743941" y="976129"/>
            <a:ext cx="4804931" cy="4919815"/>
          </a:xfrm>
        </p:spPr>
        <p:txBody>
          <a:bodyPr anchor="ctr">
            <a:normAutofit/>
          </a:bodyPr>
          <a:lstStyle/>
          <a:p>
            <a:r>
              <a:rPr lang="en-US">
                <a:latin typeface="Calibri" panose="020F0502020204030204" pitchFamily="34" charset="0"/>
                <a:cs typeface="Calibri" panose="020F0502020204030204" pitchFamily="34" charset="0"/>
              </a:rPr>
              <a:t>We selected sentiment analysis in sports because social media reactions provide valuable insights into fan engagement. Twitter data helps us track emotional responses in real time, allowing teams and analysts to understand audience sentiment better.</a:t>
            </a:r>
          </a:p>
        </p:txBody>
      </p:sp>
    </p:spTree>
    <p:extLst>
      <p:ext uri="{BB962C8B-B14F-4D97-AF65-F5344CB8AC3E}">
        <p14:creationId xmlns:p14="http://schemas.microsoft.com/office/powerpoint/2010/main" val="317701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11" descr="A dart hitting a target with a red text&#10;&#10;Description automatically generated">
            <a:extLst>
              <a:ext uri="{FF2B5EF4-FFF2-40B4-BE49-F238E27FC236}">
                <a16:creationId xmlns:a16="http://schemas.microsoft.com/office/drawing/2014/main" id="{190B2F98-A254-B9EC-D2A8-955298767285}"/>
              </a:ext>
            </a:extLst>
          </p:cNvPr>
          <p:cNvPicPr>
            <a:picLocks noChangeAspect="1"/>
          </p:cNvPicPr>
          <p:nvPr/>
        </p:nvPicPr>
        <p:blipFill>
          <a:blip r:embed="rId2">
            <a:duotone>
              <a:schemeClr val="bg2">
                <a:shade val="45000"/>
                <a:satMod val="135000"/>
              </a:schemeClr>
              <a:prstClr val="white"/>
            </a:duotone>
            <a:alphaModFix amt="25000"/>
            <a:extLst>
              <a:ext uri="{837473B0-CC2E-450A-ABE3-18F120FF3D39}">
                <a1611:picAttrSrcUrl xmlns:a1611="http://schemas.microsoft.com/office/drawing/2016/11/main" r:id="rId3"/>
              </a:ext>
            </a:extLst>
          </a:blip>
          <a:srcRect t="3590" b="2660"/>
          <a:stretch/>
        </p:blipFill>
        <p:spPr>
          <a:xfrm>
            <a:off x="0" y="101610"/>
            <a:ext cx="12191980" cy="6857990"/>
          </a:xfrm>
          <a:prstGeom prst="rect">
            <a:avLst/>
          </a:prstGeom>
        </p:spPr>
      </p:pic>
      <p:sp>
        <p:nvSpPr>
          <p:cNvPr id="2" name="Title 1">
            <a:extLst>
              <a:ext uri="{FF2B5EF4-FFF2-40B4-BE49-F238E27FC236}">
                <a16:creationId xmlns:a16="http://schemas.microsoft.com/office/drawing/2014/main" id="{941F9838-A07F-0414-8BE8-9B75A680092B}"/>
              </a:ext>
            </a:extLst>
          </p:cNvPr>
          <p:cNvSpPr>
            <a:spLocks noGrp="1"/>
          </p:cNvSpPr>
          <p:nvPr>
            <p:ph type="title"/>
          </p:nvPr>
        </p:nvSpPr>
        <p:spPr>
          <a:xfrm>
            <a:off x="2550449" y="362857"/>
            <a:ext cx="7711151" cy="928914"/>
          </a:xfrm>
          <a:solidFill>
            <a:srgbClr val="FFFFFF">
              <a:alpha val="80000"/>
            </a:srgbClr>
          </a:solidFill>
          <a:ln>
            <a:solidFill>
              <a:schemeClr val="bg1">
                <a:lumMod val="85000"/>
                <a:lumOff val="15000"/>
              </a:schemeClr>
            </a:solidFill>
          </a:ln>
        </p:spPr>
        <p:txBody>
          <a:bodyPr>
            <a:normAutofit fontScale="90000"/>
          </a:bodyPr>
          <a:lstStyle/>
          <a:p>
            <a:r>
              <a:rPr lang="en-US" b="1" dirty="0">
                <a:solidFill>
                  <a:srgbClr val="1D1D1D"/>
                </a:solidFill>
              </a:rPr>
              <a:t>Goals &amp; Objectives</a:t>
            </a:r>
            <a:br>
              <a:rPr lang="en-US" dirty="0">
                <a:solidFill>
                  <a:srgbClr val="1D1D1D"/>
                </a:solidFill>
              </a:rPr>
            </a:br>
            <a:endParaRPr lang="en-US" dirty="0">
              <a:solidFill>
                <a:srgbClr val="1D1D1D"/>
              </a:solidFill>
            </a:endParaRPr>
          </a:p>
        </p:txBody>
      </p:sp>
      <p:graphicFrame>
        <p:nvGraphicFramePr>
          <p:cNvPr id="19" name="Content Placeholder 2">
            <a:extLst>
              <a:ext uri="{FF2B5EF4-FFF2-40B4-BE49-F238E27FC236}">
                <a16:creationId xmlns:a16="http://schemas.microsoft.com/office/drawing/2014/main" id="{380E0DC2-BF0A-1972-18A5-EB7535E866DC}"/>
              </a:ext>
            </a:extLst>
          </p:cNvPr>
          <p:cNvGraphicFramePr>
            <a:graphicFrameLocks noGrp="1"/>
          </p:cNvGraphicFramePr>
          <p:nvPr>
            <p:ph idx="1"/>
            <p:extLst>
              <p:ext uri="{D42A27DB-BD31-4B8C-83A1-F6EECF244321}">
                <p14:modId xmlns:p14="http://schemas.microsoft.com/office/powerpoint/2010/main" val="3159858413"/>
              </p:ext>
            </p:extLst>
          </p:nvPr>
        </p:nvGraphicFramePr>
        <p:xfrm>
          <a:off x="1262743" y="1721871"/>
          <a:ext cx="10305143" cy="50345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636732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descr="People at the meeting desk">
            <a:extLst>
              <a:ext uri="{FF2B5EF4-FFF2-40B4-BE49-F238E27FC236}">
                <a16:creationId xmlns:a16="http://schemas.microsoft.com/office/drawing/2014/main" id="{3077ACD3-EE1A-5AC8-E124-77667D6335A9}"/>
              </a:ext>
            </a:extLst>
          </p:cNvPr>
          <p:cNvPicPr>
            <a:picLocks noChangeAspect="1"/>
          </p:cNvPicPr>
          <p:nvPr/>
        </p:nvPicPr>
        <p:blipFill>
          <a:blip r:embed="rId2"/>
          <a:srcRect l="20299" r="29701"/>
          <a:stretch/>
        </p:blipFill>
        <p:spPr>
          <a:xfrm>
            <a:off x="642" y="10"/>
            <a:ext cx="6096000" cy="6857990"/>
          </a:xfrm>
          <a:prstGeom prst="rect">
            <a:avLst/>
          </a:prstGeom>
        </p:spPr>
      </p:pic>
      <p:sp>
        <p:nvSpPr>
          <p:cNvPr id="2" name="Title 1">
            <a:extLst>
              <a:ext uri="{FF2B5EF4-FFF2-40B4-BE49-F238E27FC236}">
                <a16:creationId xmlns:a16="http://schemas.microsoft.com/office/drawing/2014/main" id="{F6704251-3F0A-7F77-E029-575BE9B7EBEC}"/>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b="1">
                <a:solidFill>
                  <a:schemeClr val="bg1"/>
                </a:solidFill>
              </a:rPr>
              <a:t>Scrum &amp; Sprint</a:t>
            </a:r>
            <a:br>
              <a:rPr lang="en-US" sz="2400">
                <a:solidFill>
                  <a:schemeClr val="bg1"/>
                </a:solidFill>
              </a:rPr>
            </a:br>
            <a:endParaRPr lang="en-US" sz="2400">
              <a:solidFill>
                <a:schemeClr val="bg1"/>
              </a:solidFill>
            </a:endParaRPr>
          </a:p>
        </p:txBody>
      </p:sp>
      <p:sp>
        <p:nvSpPr>
          <p:cNvPr id="3" name="Content Placeholder 2">
            <a:extLst>
              <a:ext uri="{FF2B5EF4-FFF2-40B4-BE49-F238E27FC236}">
                <a16:creationId xmlns:a16="http://schemas.microsoft.com/office/drawing/2014/main" id="{9EF0A89C-0E27-4D52-3B01-21A49D9B8D3F}"/>
              </a:ext>
            </a:extLst>
          </p:cNvPr>
          <p:cNvSpPr>
            <a:spLocks noGrp="1"/>
          </p:cNvSpPr>
          <p:nvPr>
            <p:ph idx="1"/>
          </p:nvPr>
        </p:nvSpPr>
        <p:spPr>
          <a:xfrm>
            <a:off x="6743941" y="976129"/>
            <a:ext cx="4804931" cy="4919815"/>
          </a:xfrm>
        </p:spPr>
        <p:txBody>
          <a:bodyPr anchor="ctr">
            <a:normAutofit/>
          </a:bodyPr>
          <a:lstStyle/>
          <a:p>
            <a:pPr marL="0" indent="0">
              <a:buNone/>
            </a:pPr>
            <a:r>
              <a:rPr lang="en-US">
                <a:latin typeface="Calibri" panose="020F0502020204030204" pitchFamily="34" charset="0"/>
                <a:cs typeface="Calibri" panose="020F0502020204030204" pitchFamily="34" charset="0"/>
              </a:rPr>
              <a:t>We followed an agile approach with sprints for different project phases:</a:t>
            </a:r>
          </a:p>
          <a:p>
            <a:pPr marL="0" indent="0">
              <a:buNone/>
            </a:pPr>
            <a:endParaRPr lang="en-US">
              <a:latin typeface="Calibri" panose="020F0502020204030204" pitchFamily="34" charset="0"/>
              <a:cs typeface="Calibri" panose="020F0502020204030204" pitchFamily="34" charset="0"/>
            </a:endParaRPr>
          </a:p>
          <a:p>
            <a:pPr>
              <a:buFont typeface="Courier New" panose="02070309020205020404" pitchFamily="49" charset="0"/>
              <a:buChar char="o"/>
            </a:pPr>
            <a:r>
              <a:rPr lang="en-US">
                <a:latin typeface="Calibri" panose="020F0502020204030204" pitchFamily="34" charset="0"/>
                <a:cs typeface="Calibri" panose="020F0502020204030204" pitchFamily="34" charset="0"/>
              </a:rPr>
              <a:t>Data collection and cleaning</a:t>
            </a:r>
          </a:p>
          <a:p>
            <a:pPr>
              <a:buFont typeface="Courier New" panose="02070309020205020404" pitchFamily="49" charset="0"/>
              <a:buChar char="o"/>
            </a:pPr>
            <a:r>
              <a:rPr lang="en-US">
                <a:latin typeface="Calibri" panose="020F0502020204030204" pitchFamily="34" charset="0"/>
                <a:cs typeface="Calibri" panose="020F0502020204030204" pitchFamily="34" charset="0"/>
              </a:rPr>
              <a:t>Model selection and training</a:t>
            </a:r>
          </a:p>
          <a:p>
            <a:pPr>
              <a:buFont typeface="Courier New" panose="02070309020205020404" pitchFamily="49" charset="0"/>
              <a:buChar char="o"/>
            </a:pPr>
            <a:r>
              <a:rPr lang="en-US">
                <a:latin typeface="Calibri" panose="020F0502020204030204" pitchFamily="34" charset="0"/>
                <a:cs typeface="Calibri" panose="020F0502020204030204" pitchFamily="34" charset="0"/>
              </a:rPr>
              <a:t>Evaluation and visualization</a:t>
            </a:r>
          </a:p>
          <a:p>
            <a:pPr>
              <a:buFont typeface="Courier New" panose="02070309020205020404" pitchFamily="49" charset="0"/>
              <a:buChar char="o"/>
            </a:pPr>
            <a:r>
              <a:rPr lang="en-US">
                <a:latin typeface="Calibri" panose="020F0502020204030204" pitchFamily="34" charset="0"/>
                <a:cs typeface="Calibri" panose="020F0502020204030204" pitchFamily="34" charset="0"/>
              </a:rPr>
              <a:t>Refinements and documentation</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947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7880DD-AC90-DA84-D480-0058065E59CE}"/>
              </a:ext>
            </a:extLst>
          </p:cNvPr>
          <p:cNvPicPr>
            <a:picLocks noChangeAspect="1"/>
          </p:cNvPicPr>
          <p:nvPr/>
        </p:nvPicPr>
        <p:blipFill>
          <a:blip r:embed="rId2"/>
          <a:srcRect t="16765" b="4204"/>
          <a:stretch/>
        </p:blipFill>
        <p:spPr>
          <a:xfrm>
            <a:off x="642" y="10"/>
            <a:ext cx="6096000" cy="6857990"/>
          </a:xfrm>
          <a:prstGeom prst="rect">
            <a:avLst/>
          </a:prstGeom>
        </p:spPr>
      </p:pic>
      <p:sp>
        <p:nvSpPr>
          <p:cNvPr id="2" name="Title 1">
            <a:extLst>
              <a:ext uri="{FF2B5EF4-FFF2-40B4-BE49-F238E27FC236}">
                <a16:creationId xmlns:a16="http://schemas.microsoft.com/office/drawing/2014/main" id="{7F7E1C31-4DE0-DF5D-19E1-AEF883B7C564}"/>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b="1">
                <a:solidFill>
                  <a:schemeClr val="bg1"/>
                </a:solidFill>
              </a:rPr>
              <a:t>Group Roles</a:t>
            </a:r>
            <a:br>
              <a:rPr lang="en-US" sz="2400">
                <a:solidFill>
                  <a:schemeClr val="bg1"/>
                </a:solidFill>
              </a:rPr>
            </a:br>
            <a:endParaRPr lang="en-US" sz="2400">
              <a:solidFill>
                <a:schemeClr val="bg1"/>
              </a:solidFill>
            </a:endParaRPr>
          </a:p>
        </p:txBody>
      </p:sp>
      <p:sp>
        <p:nvSpPr>
          <p:cNvPr id="3" name="Content Placeholder 2">
            <a:extLst>
              <a:ext uri="{FF2B5EF4-FFF2-40B4-BE49-F238E27FC236}">
                <a16:creationId xmlns:a16="http://schemas.microsoft.com/office/drawing/2014/main" id="{515E0DCF-DF30-BBA0-F7D1-A3F6A7C4A942}"/>
              </a:ext>
            </a:extLst>
          </p:cNvPr>
          <p:cNvSpPr>
            <a:spLocks noGrp="1"/>
          </p:cNvSpPr>
          <p:nvPr>
            <p:ph idx="1"/>
          </p:nvPr>
        </p:nvSpPr>
        <p:spPr>
          <a:xfrm>
            <a:off x="6743941" y="976129"/>
            <a:ext cx="4804931" cy="4919815"/>
          </a:xfrm>
        </p:spPr>
        <p:txBody>
          <a:bodyPr anchor="ctr">
            <a:normAutofit/>
          </a:bodyPr>
          <a:lstStyle/>
          <a:p>
            <a:pPr marL="0" indent="0">
              <a:buNone/>
            </a:pPr>
            <a:r>
              <a:rPr lang="en-US" b="1">
                <a:latin typeface="Calibri" panose="020F0502020204030204" pitchFamily="34" charset="0"/>
                <a:cs typeface="Calibri" panose="020F0502020204030204" pitchFamily="34" charset="0"/>
              </a:rPr>
              <a:t> Member 1 (Data Handling &amp; Preprocessing)</a:t>
            </a:r>
          </a:p>
          <a:p>
            <a:endParaRPr lang="en-US" b="1">
              <a:latin typeface="Calibri" panose="020F0502020204030204" pitchFamily="34" charset="0"/>
              <a:cs typeface="Calibri" panose="020F0502020204030204" pitchFamily="34" charset="0"/>
            </a:endParaRPr>
          </a:p>
          <a:p>
            <a:pPr>
              <a:buFont typeface="Arial" panose="020B0604020202020204" pitchFamily="34" charset="0"/>
              <a:buChar char="•"/>
            </a:pPr>
            <a:r>
              <a:rPr lang="en-US">
                <a:latin typeface="Calibri" panose="020F0502020204030204" pitchFamily="34" charset="0"/>
                <a:cs typeface="Calibri" panose="020F0502020204030204" pitchFamily="34" charset="0"/>
              </a:rPr>
              <a:t>Collected Sentiment140 dataset.</a:t>
            </a:r>
          </a:p>
          <a:p>
            <a:pPr>
              <a:buFont typeface="Arial" panose="020B0604020202020204" pitchFamily="34" charset="0"/>
              <a:buChar char="•"/>
            </a:pPr>
            <a:r>
              <a:rPr lang="en-US">
                <a:latin typeface="Calibri" panose="020F0502020204030204" pitchFamily="34" charset="0"/>
                <a:cs typeface="Calibri" panose="020F0502020204030204" pitchFamily="34" charset="0"/>
              </a:rPr>
              <a:t>Cleaned text (removed stopwords,  tokenization, lemmatization).</a:t>
            </a:r>
          </a:p>
          <a:p>
            <a:pPr>
              <a:buFont typeface="Arial" panose="020B0604020202020204" pitchFamily="34" charset="0"/>
              <a:buChar char="•"/>
            </a:pPr>
            <a:r>
              <a:rPr lang="en-US">
                <a:latin typeface="Calibri" panose="020F0502020204030204" pitchFamily="34" charset="0"/>
                <a:cs typeface="Calibri" panose="020F0502020204030204" pitchFamily="34" charset="0"/>
              </a:rPr>
              <a:t>Converted text to numerical format using TF-IDF &amp; CountVectorizer.</a:t>
            </a:r>
          </a:p>
          <a:p>
            <a:endParaRPr lang="en-US" dirty="0"/>
          </a:p>
        </p:txBody>
      </p:sp>
    </p:spTree>
    <p:extLst>
      <p:ext uri="{BB962C8B-B14F-4D97-AF65-F5344CB8AC3E}">
        <p14:creationId xmlns:p14="http://schemas.microsoft.com/office/powerpoint/2010/main" val="291268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71FF4B-9B53-61C9-25F4-EFE99177691B}"/>
              </a:ext>
            </a:extLst>
          </p:cNvPr>
          <p:cNvPicPr>
            <a:picLocks noChangeAspect="1"/>
          </p:cNvPicPr>
          <p:nvPr/>
        </p:nvPicPr>
        <p:blipFill>
          <a:blip r:embed="rId2"/>
          <a:srcRect t="32500"/>
          <a:stretch/>
        </p:blipFill>
        <p:spPr>
          <a:xfrm>
            <a:off x="642" y="10"/>
            <a:ext cx="6096000" cy="6857990"/>
          </a:xfrm>
          <a:prstGeom prst="rect">
            <a:avLst/>
          </a:prstGeom>
        </p:spPr>
      </p:pic>
      <p:sp>
        <p:nvSpPr>
          <p:cNvPr id="2" name="Title 1">
            <a:extLst>
              <a:ext uri="{FF2B5EF4-FFF2-40B4-BE49-F238E27FC236}">
                <a16:creationId xmlns:a16="http://schemas.microsoft.com/office/drawing/2014/main" id="{7F7E1C31-4DE0-DF5D-19E1-AEF883B7C564}"/>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b="1">
                <a:solidFill>
                  <a:schemeClr val="bg1"/>
                </a:solidFill>
              </a:rPr>
              <a:t>Group Roles</a:t>
            </a:r>
            <a:br>
              <a:rPr lang="en-US" sz="2400">
                <a:solidFill>
                  <a:schemeClr val="bg1"/>
                </a:solidFill>
              </a:rPr>
            </a:br>
            <a:endParaRPr lang="en-US" sz="2400">
              <a:solidFill>
                <a:schemeClr val="bg1"/>
              </a:solidFill>
            </a:endParaRPr>
          </a:p>
        </p:txBody>
      </p:sp>
      <p:sp>
        <p:nvSpPr>
          <p:cNvPr id="3" name="Content Placeholder 2">
            <a:extLst>
              <a:ext uri="{FF2B5EF4-FFF2-40B4-BE49-F238E27FC236}">
                <a16:creationId xmlns:a16="http://schemas.microsoft.com/office/drawing/2014/main" id="{515E0DCF-DF30-BBA0-F7D1-A3F6A7C4A942}"/>
              </a:ext>
            </a:extLst>
          </p:cNvPr>
          <p:cNvSpPr>
            <a:spLocks noGrp="1"/>
          </p:cNvSpPr>
          <p:nvPr>
            <p:ph idx="1"/>
          </p:nvPr>
        </p:nvSpPr>
        <p:spPr>
          <a:xfrm>
            <a:off x="6743941" y="976129"/>
            <a:ext cx="4804931" cy="4919815"/>
          </a:xfrm>
        </p:spPr>
        <p:txBody>
          <a:bodyPr anchor="ctr">
            <a:normAutofit/>
          </a:bodyPr>
          <a:lstStyle/>
          <a:p>
            <a:pPr marL="0" indent="0">
              <a:buNone/>
            </a:pPr>
            <a:r>
              <a:rPr lang="en-US" b="1" dirty="0">
                <a:latin typeface="Calibri" panose="020F0502020204030204" pitchFamily="34" charset="0"/>
                <a:cs typeface="Calibri" panose="020F0502020204030204" pitchFamily="34" charset="0"/>
              </a:rPr>
              <a:t>Member 2 (Model Development &amp; Implementation)</a:t>
            </a:r>
          </a:p>
          <a:p>
            <a:pPr marL="0" indent="0">
              <a:buNone/>
            </a:pP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cs typeface="Calibri" panose="020F0502020204030204" pitchFamily="34" charset="0"/>
              </a:rPr>
              <a:t>Built Naive Bayes for quick classification but struggled with sarcasm.</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Trained Logistic Regression, improving accuracy for complex sentiment.</a:t>
            </a:r>
          </a:p>
          <a:p>
            <a:pPr marL="0" indent="0">
              <a:buNone/>
            </a:pPr>
            <a:endParaRPr lang="en-US" dirty="0"/>
          </a:p>
        </p:txBody>
      </p:sp>
    </p:spTree>
    <p:extLst>
      <p:ext uri="{BB962C8B-B14F-4D97-AF65-F5344CB8AC3E}">
        <p14:creationId xmlns:p14="http://schemas.microsoft.com/office/powerpoint/2010/main" val="346619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F46139-247B-21CD-791D-16EEF18F96EA}"/>
              </a:ext>
            </a:extLst>
          </p:cNvPr>
          <p:cNvPicPr>
            <a:picLocks noChangeAspect="1"/>
          </p:cNvPicPr>
          <p:nvPr/>
        </p:nvPicPr>
        <p:blipFill>
          <a:blip r:embed="rId2"/>
          <a:srcRect t="2651" r="1" b="12131"/>
          <a:stretch/>
        </p:blipFill>
        <p:spPr>
          <a:xfrm>
            <a:off x="642" y="10"/>
            <a:ext cx="6096000" cy="6857990"/>
          </a:xfrm>
          <a:prstGeom prst="rect">
            <a:avLst/>
          </a:prstGeom>
        </p:spPr>
      </p:pic>
      <p:sp>
        <p:nvSpPr>
          <p:cNvPr id="2" name="Title 1">
            <a:extLst>
              <a:ext uri="{FF2B5EF4-FFF2-40B4-BE49-F238E27FC236}">
                <a16:creationId xmlns:a16="http://schemas.microsoft.com/office/drawing/2014/main" id="{7F7E1C31-4DE0-DF5D-19E1-AEF883B7C564}"/>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b="1">
                <a:solidFill>
                  <a:schemeClr val="bg1"/>
                </a:solidFill>
              </a:rPr>
              <a:t>Group Roles</a:t>
            </a:r>
            <a:br>
              <a:rPr lang="en-US" sz="2400">
                <a:solidFill>
                  <a:schemeClr val="bg1"/>
                </a:solidFill>
              </a:rPr>
            </a:br>
            <a:endParaRPr lang="en-US" sz="2400">
              <a:solidFill>
                <a:schemeClr val="bg1"/>
              </a:solidFill>
            </a:endParaRPr>
          </a:p>
        </p:txBody>
      </p:sp>
      <p:sp>
        <p:nvSpPr>
          <p:cNvPr id="3" name="Content Placeholder 2">
            <a:extLst>
              <a:ext uri="{FF2B5EF4-FFF2-40B4-BE49-F238E27FC236}">
                <a16:creationId xmlns:a16="http://schemas.microsoft.com/office/drawing/2014/main" id="{515E0DCF-DF30-BBA0-F7D1-A3F6A7C4A942}"/>
              </a:ext>
            </a:extLst>
          </p:cNvPr>
          <p:cNvSpPr>
            <a:spLocks noGrp="1"/>
          </p:cNvSpPr>
          <p:nvPr>
            <p:ph idx="1"/>
          </p:nvPr>
        </p:nvSpPr>
        <p:spPr>
          <a:xfrm>
            <a:off x="6743941" y="976129"/>
            <a:ext cx="4804931" cy="4919815"/>
          </a:xfrm>
        </p:spPr>
        <p:txBody>
          <a:bodyPr anchor="ctr">
            <a:normAutofit/>
          </a:bodyPr>
          <a:lstStyle/>
          <a:p>
            <a:pPr marL="0" indent="0">
              <a:buNone/>
            </a:pPr>
            <a:r>
              <a:rPr lang="en-US" b="1" dirty="0">
                <a:latin typeface="Calibri" panose="020F0502020204030204" pitchFamily="34" charset="0"/>
                <a:cs typeface="Calibri" panose="020F0502020204030204" pitchFamily="34" charset="0"/>
              </a:rPr>
              <a:t>Member 3 (Evaluation &amp; Visualization)</a:t>
            </a:r>
          </a:p>
          <a:p>
            <a:pPr marL="0" indent="0">
              <a:buNone/>
            </a:pPr>
            <a:endParaRPr lang="en-US" b="1"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Tokenized tweets using </a:t>
            </a:r>
            <a:r>
              <a:rPr lang="en-US" dirty="0" err="1">
                <a:latin typeface="Calibri" panose="020F0502020204030204" pitchFamily="34" charset="0"/>
                <a:cs typeface="Calibri" panose="020F0502020204030204" pitchFamily="34" charset="0"/>
              </a:rPr>
              <a:t>Keras</a:t>
            </a:r>
            <a:r>
              <a:rPr lang="en-US" dirty="0">
                <a:latin typeface="Calibri" panose="020F0502020204030204" pitchFamily="34" charset="0"/>
                <a:cs typeface="Calibri" panose="020F0502020204030204" pitchFamily="34" charset="0"/>
              </a:rPr>
              <a:t> and padded sequences to a fixed length for LSTM input.</a:t>
            </a:r>
          </a:p>
          <a:p>
            <a:r>
              <a:rPr lang="en-US" dirty="0">
                <a:latin typeface="Calibri" panose="020F0502020204030204" pitchFamily="34" charset="0"/>
                <a:cs typeface="Calibri" panose="020F0502020204030204" pitchFamily="34" charset="0"/>
              </a:rPr>
              <a:t>Built an LSTM model using </a:t>
            </a:r>
            <a:r>
              <a:rPr lang="en-US" dirty="0" err="1">
                <a:latin typeface="Calibri" panose="020F0502020204030204" pitchFamily="34" charset="0"/>
                <a:cs typeface="Calibri" panose="020F0502020204030204" pitchFamily="34" charset="0"/>
              </a:rPr>
              <a:t>Keras</a:t>
            </a:r>
            <a:r>
              <a:rPr lang="en-US" dirty="0">
                <a:latin typeface="Calibri" panose="020F0502020204030204" pitchFamily="34" charset="0"/>
                <a:cs typeface="Calibri" panose="020F0502020204030204" pitchFamily="34" charset="0"/>
              </a:rPr>
              <a:t> Sequential API with an Embedding layer and LSTM units.</a:t>
            </a:r>
          </a:p>
          <a:p>
            <a:endParaRPr lang="en-US" dirty="0"/>
          </a:p>
        </p:txBody>
      </p:sp>
    </p:spTree>
    <p:extLst>
      <p:ext uri="{BB962C8B-B14F-4D97-AF65-F5344CB8AC3E}">
        <p14:creationId xmlns:p14="http://schemas.microsoft.com/office/powerpoint/2010/main" val="674125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9B07-A277-F12B-F75D-E273622F1D61}"/>
              </a:ext>
            </a:extLst>
          </p:cNvPr>
          <p:cNvSpPr>
            <a:spLocks noGrp="1"/>
          </p:cNvSpPr>
          <p:nvPr>
            <p:ph type="title"/>
          </p:nvPr>
        </p:nvSpPr>
        <p:spPr>
          <a:xfrm>
            <a:off x="2231136" y="964692"/>
            <a:ext cx="7729728" cy="1188720"/>
          </a:xfrm>
        </p:spPr>
        <p:txBody>
          <a:bodyPr>
            <a:normAutofit/>
          </a:bodyPr>
          <a:lstStyle/>
          <a:p>
            <a:r>
              <a:rPr lang="en-US" b="1" dirty="0"/>
              <a:t>CRISP Model</a:t>
            </a:r>
            <a:br>
              <a:rPr lang="en-US" dirty="0"/>
            </a:br>
            <a:endParaRPr lang="en-US" dirty="0"/>
          </a:p>
        </p:txBody>
      </p:sp>
      <p:graphicFrame>
        <p:nvGraphicFramePr>
          <p:cNvPr id="5" name="Content Placeholder 2">
            <a:extLst>
              <a:ext uri="{FF2B5EF4-FFF2-40B4-BE49-F238E27FC236}">
                <a16:creationId xmlns:a16="http://schemas.microsoft.com/office/drawing/2014/main" id="{5D5719D9-B325-FEE6-148E-A70FF75EEFFE}"/>
              </a:ext>
            </a:extLst>
          </p:cNvPr>
          <p:cNvGraphicFramePr>
            <a:graphicFrameLocks noGrp="1"/>
          </p:cNvGraphicFramePr>
          <p:nvPr>
            <p:ph idx="1"/>
            <p:extLst>
              <p:ext uri="{D42A27DB-BD31-4B8C-83A1-F6EECF244321}">
                <p14:modId xmlns:p14="http://schemas.microsoft.com/office/powerpoint/2010/main" val="524202070"/>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672700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{24802DBB-AC4D-9C4F-A792-0A3E928DD32D}tf10001120</Template>
  <TotalTime>120</TotalTime>
  <Words>839</Words>
  <Application>Microsoft Macintosh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Courier New</vt:lpstr>
      <vt:lpstr>Gill Sans MT</vt:lpstr>
      <vt:lpstr>Parcel</vt:lpstr>
      <vt:lpstr>SENTIMENT ANALYSIS OF FOOTBALL MATCH TWEETS  </vt:lpstr>
      <vt:lpstr>   Introduction   </vt:lpstr>
      <vt:lpstr> Chosen Topic </vt:lpstr>
      <vt:lpstr>Goals &amp; Objectives </vt:lpstr>
      <vt:lpstr>Scrum &amp; Sprint </vt:lpstr>
      <vt:lpstr>Group Roles </vt:lpstr>
      <vt:lpstr>Group Roles </vt:lpstr>
      <vt:lpstr>Group Roles </vt:lpstr>
      <vt:lpstr>CRISP Model </vt:lpstr>
      <vt:lpstr>AI Development Lifecycle </vt:lpstr>
      <vt:lpstr>Implementation </vt:lpstr>
      <vt:lpstr>Challenges </vt:lpstr>
      <vt:lpstr>Technical Details </vt:lpstr>
      <vt:lpstr>Testing </vt:lpstr>
      <vt:lpstr>Demonstration </vt:lpstr>
      <vt:lpstr>Project Development </vt:lpstr>
      <vt:lpstr>Project Management </vt:lpstr>
      <vt:lpstr>Project Review </vt:lpstr>
      <vt:lpstr>Conclusion </vt:lpstr>
      <vt:lpstr>References</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Zubair</dc:creator>
  <cp:lastModifiedBy>Muneeb Choudhry</cp:lastModifiedBy>
  <cp:revision>9</cp:revision>
  <dcterms:created xsi:type="dcterms:W3CDTF">2025-03-30T13:14:12Z</dcterms:created>
  <dcterms:modified xsi:type="dcterms:W3CDTF">2025-04-01T05:21:21Z</dcterms:modified>
</cp:coreProperties>
</file>