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2" r:id="rId6"/>
    <p:sldId id="263" r:id="rId7"/>
    <p:sldId id="260" r:id="rId8"/>
    <p:sldId id="265"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439" autoAdjust="0"/>
  </p:normalViewPr>
  <p:slideViewPr>
    <p:cSldViewPr snapToGrid="0">
      <p:cViewPr varScale="1">
        <p:scale>
          <a:sx n="70" d="100"/>
          <a:sy n="70" d="100"/>
        </p:scale>
        <p:origin x="117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76777-2775-40A9-AF85-339820609A1E}"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99F94-DB3C-4CCA-9B3C-FAF60C2613A8}" type="slidenum">
              <a:rPr lang="en-US" smtClean="0"/>
              <a:t>‹#›</a:t>
            </a:fld>
            <a:endParaRPr lang="en-US"/>
          </a:p>
        </p:txBody>
      </p:sp>
    </p:spTree>
    <p:extLst>
      <p:ext uri="{BB962C8B-B14F-4D97-AF65-F5344CB8AC3E}">
        <p14:creationId xmlns:p14="http://schemas.microsoft.com/office/powerpoint/2010/main" val="218373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this project is to model and simulate operation of a tea packaging factory and optimize its operation. The factory packages 3 grams of loose tea in single use tea bags and sell the in boxes containing 50 tea bags each to a distributor. The factory currently produces 1500 boxes each day and is looking the increase its production. The management wants to produce 3000 boxes per day using existing resources and schedule.</a:t>
            </a:r>
          </a:p>
        </p:txBody>
      </p:sp>
      <p:sp>
        <p:nvSpPr>
          <p:cNvPr id="4" name="Slide Number Placeholder 3"/>
          <p:cNvSpPr>
            <a:spLocks noGrp="1"/>
          </p:cNvSpPr>
          <p:nvPr>
            <p:ph type="sldNum" sz="quarter" idx="10"/>
          </p:nvPr>
        </p:nvSpPr>
        <p:spPr/>
        <p:txBody>
          <a:bodyPr/>
          <a:lstStyle/>
          <a:p>
            <a:fld id="{C4C99F94-DB3C-4CCA-9B3C-FAF60C2613A8}" type="slidenum">
              <a:rPr lang="en-US" smtClean="0"/>
              <a:t>2</a:t>
            </a:fld>
            <a:endParaRPr lang="en-US"/>
          </a:p>
        </p:txBody>
      </p:sp>
    </p:spTree>
    <p:extLst>
      <p:ext uri="{BB962C8B-B14F-4D97-AF65-F5344CB8AC3E}">
        <p14:creationId xmlns:p14="http://schemas.microsoft.com/office/powerpoint/2010/main" val="204131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flow chart shows the operation of the factory. Loose tea arrives form the source, loaded into two packaging machines. The machine packs the loose tea in bags, the bags goes to six human packers who put 50 of the bags in box and put them on a conveyor belt. The conveyor belt carries the box to a cellophane wrapping machine. After the boxes are wrapped in cellophane the final product exit the system. </a:t>
            </a:r>
          </a:p>
        </p:txBody>
      </p:sp>
      <p:sp>
        <p:nvSpPr>
          <p:cNvPr id="4" name="Slide Number Placeholder 3"/>
          <p:cNvSpPr>
            <a:spLocks noGrp="1"/>
          </p:cNvSpPr>
          <p:nvPr>
            <p:ph type="sldNum" sz="quarter" idx="10"/>
          </p:nvPr>
        </p:nvSpPr>
        <p:spPr/>
        <p:txBody>
          <a:bodyPr/>
          <a:lstStyle/>
          <a:p>
            <a:fld id="{C4C99F94-DB3C-4CCA-9B3C-FAF60C2613A8}" type="slidenum">
              <a:rPr lang="en-US" smtClean="0"/>
              <a:t>3</a:t>
            </a:fld>
            <a:endParaRPr lang="en-US"/>
          </a:p>
        </p:txBody>
      </p:sp>
    </p:spTree>
    <p:extLst>
      <p:ext uri="{BB962C8B-B14F-4D97-AF65-F5344CB8AC3E}">
        <p14:creationId xmlns:p14="http://schemas.microsoft.com/office/powerpoint/2010/main" val="245061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model was created in </a:t>
            </a:r>
            <a:r>
              <a:rPr lang="en-US" dirty="0" err="1"/>
              <a:t>simio</a:t>
            </a:r>
            <a:r>
              <a:rPr lang="en-US" dirty="0"/>
              <a:t>.</a:t>
            </a:r>
          </a:p>
        </p:txBody>
      </p:sp>
      <p:sp>
        <p:nvSpPr>
          <p:cNvPr id="4" name="Slide Number Placeholder 3"/>
          <p:cNvSpPr>
            <a:spLocks noGrp="1"/>
          </p:cNvSpPr>
          <p:nvPr>
            <p:ph type="sldNum" sz="quarter" idx="10"/>
          </p:nvPr>
        </p:nvSpPr>
        <p:spPr/>
        <p:txBody>
          <a:bodyPr/>
          <a:lstStyle/>
          <a:p>
            <a:fld id="{C4C99F94-DB3C-4CCA-9B3C-FAF60C2613A8}" type="slidenum">
              <a:rPr lang="en-US" smtClean="0"/>
              <a:t>4</a:t>
            </a:fld>
            <a:endParaRPr lang="en-US"/>
          </a:p>
        </p:txBody>
      </p:sp>
    </p:spTree>
    <p:extLst>
      <p:ext uri="{BB962C8B-B14F-4D97-AF65-F5344CB8AC3E}">
        <p14:creationId xmlns:p14="http://schemas.microsoft.com/office/powerpoint/2010/main" val="175471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 arrival rate and capacity of each sever: Every 2.5 minute 600 grams of loose tea is loaded to the packaging machine. The packing machine packs 45 bags per minute. Packer capacity </a:t>
            </a:r>
            <a:r>
              <a:rPr lang="en-US" dirty="0" err="1"/>
              <a:t>random.uniform</a:t>
            </a:r>
            <a:r>
              <a:rPr lang="en-US" dirty="0"/>
              <a:t>(0.367, 0.45), cellophane machine capacity </a:t>
            </a:r>
            <a:r>
              <a:rPr lang="en-US" dirty="0" err="1"/>
              <a:t>rando.triangular</a:t>
            </a:r>
            <a:r>
              <a:rPr lang="en-US" dirty="0"/>
              <a:t>(0.1,.02,0.3). Estimate output with current setting is 1532 boxes. </a:t>
            </a:r>
          </a:p>
        </p:txBody>
      </p:sp>
      <p:sp>
        <p:nvSpPr>
          <p:cNvPr id="4" name="Slide Number Placeholder 3"/>
          <p:cNvSpPr>
            <a:spLocks noGrp="1"/>
          </p:cNvSpPr>
          <p:nvPr>
            <p:ph type="sldNum" sz="quarter" idx="10"/>
          </p:nvPr>
        </p:nvSpPr>
        <p:spPr/>
        <p:txBody>
          <a:bodyPr/>
          <a:lstStyle/>
          <a:p>
            <a:fld id="{C4C99F94-DB3C-4CCA-9B3C-FAF60C2613A8}" type="slidenum">
              <a:rPr lang="en-US" smtClean="0"/>
              <a:t>5</a:t>
            </a:fld>
            <a:endParaRPr lang="en-US"/>
          </a:p>
        </p:txBody>
      </p:sp>
    </p:spTree>
    <p:extLst>
      <p:ext uri="{BB962C8B-B14F-4D97-AF65-F5344CB8AC3E}">
        <p14:creationId xmlns:p14="http://schemas.microsoft.com/office/powerpoint/2010/main" val="3832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factory operates 8am to 5pm every weekday. The machines runs throughout the normal operating hours without any schedule breaks. However the human workers gets an hour long break between 12pm to 1pm and the two packaging machines has to stop operating to refill for random uniform(8, 10.5) minutes after packing every 6000 tea bag. </a:t>
            </a:r>
          </a:p>
        </p:txBody>
      </p:sp>
      <p:sp>
        <p:nvSpPr>
          <p:cNvPr id="4" name="Slide Number Placeholder 3"/>
          <p:cNvSpPr>
            <a:spLocks noGrp="1"/>
          </p:cNvSpPr>
          <p:nvPr>
            <p:ph type="sldNum" sz="quarter" idx="10"/>
          </p:nvPr>
        </p:nvSpPr>
        <p:spPr/>
        <p:txBody>
          <a:bodyPr/>
          <a:lstStyle/>
          <a:p>
            <a:fld id="{C4C99F94-DB3C-4CCA-9B3C-FAF60C2613A8}" type="slidenum">
              <a:rPr lang="en-US" smtClean="0"/>
              <a:t>6</a:t>
            </a:fld>
            <a:endParaRPr lang="en-US"/>
          </a:p>
        </p:txBody>
      </p:sp>
    </p:spTree>
    <p:extLst>
      <p:ext uri="{BB962C8B-B14F-4D97-AF65-F5344CB8AC3E}">
        <p14:creationId xmlns:p14="http://schemas.microsoft.com/office/powerpoint/2010/main" val="134816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quo resource utilization results from </a:t>
            </a:r>
            <a:r>
              <a:rPr lang="en-US" dirty="0" err="1"/>
              <a:t>simio</a:t>
            </a:r>
            <a:r>
              <a:rPr lang="en-US" dirty="0"/>
              <a:t> run.</a:t>
            </a:r>
          </a:p>
        </p:txBody>
      </p:sp>
      <p:sp>
        <p:nvSpPr>
          <p:cNvPr id="4" name="Slide Number Placeholder 3"/>
          <p:cNvSpPr>
            <a:spLocks noGrp="1"/>
          </p:cNvSpPr>
          <p:nvPr>
            <p:ph type="sldNum" sz="quarter" idx="10"/>
          </p:nvPr>
        </p:nvSpPr>
        <p:spPr/>
        <p:txBody>
          <a:bodyPr/>
          <a:lstStyle/>
          <a:p>
            <a:fld id="{C4C99F94-DB3C-4CCA-9B3C-FAF60C2613A8}" type="slidenum">
              <a:rPr lang="en-US" smtClean="0"/>
              <a:t>7</a:t>
            </a:fld>
            <a:endParaRPr lang="en-US"/>
          </a:p>
        </p:txBody>
      </p:sp>
    </p:spTree>
    <p:extLst>
      <p:ext uri="{BB962C8B-B14F-4D97-AF65-F5344CB8AC3E}">
        <p14:creationId xmlns:p14="http://schemas.microsoft.com/office/powerpoint/2010/main" val="148770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Status quo the resources are severely under utilized and since the management does not want to change in existing resources or schedule; our only opportunity to change is the entity arrival rate for the interventional model.</a:t>
            </a:r>
          </a:p>
        </p:txBody>
      </p:sp>
      <p:sp>
        <p:nvSpPr>
          <p:cNvPr id="4" name="Slide Number Placeholder 3"/>
          <p:cNvSpPr>
            <a:spLocks noGrp="1"/>
          </p:cNvSpPr>
          <p:nvPr>
            <p:ph type="sldNum" sz="quarter" idx="10"/>
          </p:nvPr>
        </p:nvSpPr>
        <p:spPr/>
        <p:txBody>
          <a:bodyPr/>
          <a:lstStyle/>
          <a:p>
            <a:fld id="{C4C99F94-DB3C-4CCA-9B3C-FAF60C2613A8}" type="slidenum">
              <a:rPr lang="en-US" smtClean="0"/>
              <a:t>8</a:t>
            </a:fld>
            <a:endParaRPr lang="en-US"/>
          </a:p>
        </p:txBody>
      </p:sp>
    </p:spTree>
    <p:extLst>
      <p:ext uri="{BB962C8B-B14F-4D97-AF65-F5344CB8AC3E}">
        <p14:creationId xmlns:p14="http://schemas.microsoft.com/office/powerpoint/2010/main" val="137064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Interventional models generated from existing model using </a:t>
            </a:r>
            <a:r>
              <a:rPr lang="en-US" dirty="0" err="1"/>
              <a:t>Simio</a:t>
            </a:r>
            <a:r>
              <a:rPr lang="en-US" dirty="0"/>
              <a:t> add-in </a:t>
            </a:r>
            <a:r>
              <a:rPr lang="en-US" dirty="0" err="1"/>
              <a:t>OptQuest</a:t>
            </a:r>
            <a:r>
              <a:rPr lang="en-US" dirty="0"/>
              <a:t>. </a:t>
            </a:r>
            <a:r>
              <a:rPr lang="en-US" dirty="0" err="1"/>
              <a:t>OptQuest</a:t>
            </a:r>
            <a:r>
              <a:rPr lang="en-US" dirty="0"/>
              <a:t> generated five different scenarios each time using different number of entities per arrival.</a:t>
            </a:r>
          </a:p>
        </p:txBody>
      </p:sp>
      <p:sp>
        <p:nvSpPr>
          <p:cNvPr id="4" name="Slide Number Placeholder 3"/>
          <p:cNvSpPr>
            <a:spLocks noGrp="1"/>
          </p:cNvSpPr>
          <p:nvPr>
            <p:ph type="sldNum" sz="quarter" idx="10"/>
          </p:nvPr>
        </p:nvSpPr>
        <p:spPr/>
        <p:txBody>
          <a:bodyPr/>
          <a:lstStyle/>
          <a:p>
            <a:fld id="{C4C99F94-DB3C-4CCA-9B3C-FAF60C2613A8}" type="slidenum">
              <a:rPr lang="en-US" smtClean="0"/>
              <a:t>9</a:t>
            </a:fld>
            <a:endParaRPr lang="en-US"/>
          </a:p>
        </p:txBody>
      </p:sp>
    </p:spTree>
    <p:extLst>
      <p:ext uri="{BB962C8B-B14F-4D97-AF65-F5344CB8AC3E}">
        <p14:creationId xmlns:p14="http://schemas.microsoft.com/office/powerpoint/2010/main" val="553086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five scenarios generated by </a:t>
            </a:r>
            <a:r>
              <a:rPr lang="en-US" dirty="0" err="1"/>
              <a:t>OptQuest</a:t>
            </a:r>
            <a:r>
              <a:rPr lang="en-US" dirty="0"/>
              <a:t> we selected scenario 3 as our Interventional model with 5 entities per arrival. Although the packaging machine have about 25 percent and the packers have over 56 percent capacity unused; this is the best scenario we can achieve without changing the resources as the cellophane machine has reached its capacity.  It is not possible to produce 3000 boxes per day using existing resources </a:t>
            </a:r>
            <a:r>
              <a:rPr lang="en-US"/>
              <a:t>and schedule.</a:t>
            </a:r>
            <a:endParaRPr lang="en-US" dirty="0"/>
          </a:p>
        </p:txBody>
      </p:sp>
      <p:sp>
        <p:nvSpPr>
          <p:cNvPr id="4" name="Slide Number Placeholder 3"/>
          <p:cNvSpPr>
            <a:spLocks noGrp="1"/>
          </p:cNvSpPr>
          <p:nvPr>
            <p:ph type="sldNum" sz="quarter" idx="10"/>
          </p:nvPr>
        </p:nvSpPr>
        <p:spPr/>
        <p:txBody>
          <a:bodyPr/>
          <a:lstStyle/>
          <a:p>
            <a:fld id="{C4C99F94-DB3C-4CCA-9B3C-FAF60C2613A8}" type="slidenum">
              <a:rPr lang="en-US" smtClean="0"/>
              <a:t>10</a:t>
            </a:fld>
            <a:endParaRPr lang="en-US"/>
          </a:p>
        </p:txBody>
      </p:sp>
    </p:spTree>
    <p:extLst>
      <p:ext uri="{BB962C8B-B14F-4D97-AF65-F5344CB8AC3E}">
        <p14:creationId xmlns:p14="http://schemas.microsoft.com/office/powerpoint/2010/main" val="345324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8AC9-B2D8-4DBC-BBC5-FFDFE972B423}"/>
              </a:ext>
            </a:extLst>
          </p:cNvPr>
          <p:cNvSpPr>
            <a:spLocks noGrp="1"/>
          </p:cNvSpPr>
          <p:nvPr>
            <p:ph type="ctrTitle"/>
          </p:nvPr>
        </p:nvSpPr>
        <p:spPr/>
        <p:txBody>
          <a:bodyPr/>
          <a:lstStyle/>
          <a:p>
            <a:r>
              <a:rPr lang="en-US" dirty="0"/>
              <a:t>DATA 604</a:t>
            </a:r>
            <a:br>
              <a:rPr lang="en-US" dirty="0"/>
            </a:br>
            <a:r>
              <a:rPr lang="en-US" dirty="0"/>
              <a:t>Final Presentation</a:t>
            </a:r>
          </a:p>
        </p:txBody>
      </p:sp>
      <p:sp>
        <p:nvSpPr>
          <p:cNvPr id="3" name="Subtitle 2">
            <a:extLst>
              <a:ext uri="{FF2B5EF4-FFF2-40B4-BE49-F238E27FC236}">
                <a16:creationId xmlns:a16="http://schemas.microsoft.com/office/drawing/2014/main" id="{425801D1-7F4D-426D-8A66-901701073405}"/>
              </a:ext>
            </a:extLst>
          </p:cNvPr>
          <p:cNvSpPr>
            <a:spLocks noGrp="1"/>
          </p:cNvSpPr>
          <p:nvPr>
            <p:ph type="subTitle" idx="1"/>
          </p:nvPr>
        </p:nvSpPr>
        <p:spPr/>
        <p:txBody>
          <a:bodyPr/>
          <a:lstStyle/>
          <a:p>
            <a:r>
              <a:rPr lang="en-US" dirty="0"/>
              <a:t>Tea Packaging Factory</a:t>
            </a:r>
          </a:p>
          <a:p>
            <a:r>
              <a:rPr lang="en-US" dirty="0"/>
              <a:t>Ahsanul Choudhury</a:t>
            </a:r>
          </a:p>
        </p:txBody>
      </p:sp>
    </p:spTree>
    <p:extLst>
      <p:ext uri="{BB962C8B-B14F-4D97-AF65-F5344CB8AC3E}">
        <p14:creationId xmlns:p14="http://schemas.microsoft.com/office/powerpoint/2010/main" val="86352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FAE6-F6E0-499D-A12E-FB90AC5BADAF}"/>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E5D9DFC-B086-440D-BE0C-4E92CD4BF2A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Chosen Interventional model in scenario 003 with entity per arrival of 5.</a:t>
            </a:r>
          </a:p>
          <a:p>
            <a:pPr marL="285750" indent="-285750">
              <a:buFont typeface="Arial" panose="020B0604020202020204" pitchFamily="34" charset="0"/>
              <a:buChar char="•"/>
            </a:pPr>
            <a:r>
              <a:rPr lang="en-US" dirty="0"/>
              <a:t>The estimated output possible with the scenario is 2690 boxes.</a:t>
            </a:r>
          </a:p>
          <a:p>
            <a:pPr marL="285750" indent="-285750">
              <a:buFont typeface="Arial" panose="020B0604020202020204" pitchFamily="34" charset="0"/>
              <a:buChar char="•"/>
            </a:pPr>
            <a:r>
              <a:rPr lang="en-US" dirty="0"/>
              <a:t>It is impossible to reach 3000 boxes per day with the same resources and schedule, the Cellophane machine capacity reached to its maximum.</a:t>
            </a:r>
          </a:p>
        </p:txBody>
      </p:sp>
    </p:spTree>
    <p:extLst>
      <p:ext uri="{BB962C8B-B14F-4D97-AF65-F5344CB8AC3E}">
        <p14:creationId xmlns:p14="http://schemas.microsoft.com/office/powerpoint/2010/main" val="270768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6822-D000-4BA3-97AE-269D3E6A2149}"/>
              </a:ext>
            </a:extLst>
          </p:cNvPr>
          <p:cNvSpPr>
            <a:spLocks noGrp="1"/>
          </p:cNvSpPr>
          <p:nvPr>
            <p:ph type="title"/>
          </p:nvPr>
        </p:nvSpPr>
        <p:spPr/>
        <p:txBody>
          <a:bodyPr/>
          <a:lstStyle/>
          <a:p>
            <a:r>
              <a:rPr lang="en-US" dirty="0"/>
              <a:t>Challenges faced</a:t>
            </a:r>
          </a:p>
        </p:txBody>
      </p:sp>
      <p:sp>
        <p:nvSpPr>
          <p:cNvPr id="3" name="Text Placeholder 2">
            <a:extLst>
              <a:ext uri="{FF2B5EF4-FFF2-40B4-BE49-F238E27FC236}">
                <a16:creationId xmlns:a16="http://schemas.microsoft.com/office/drawing/2014/main" id="{7B8B4373-7F7F-4781-A894-C35C3579F11E}"/>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Creating the packaging machine model was the biggest challenge, used a “Separator” and a “Server” to replicate the process of each machine.</a:t>
            </a:r>
          </a:p>
          <a:p>
            <a:pPr marL="285750" indent="-285750">
              <a:buFont typeface="Arial" panose="020B0604020202020204" pitchFamily="34" charset="0"/>
              <a:buChar char="•"/>
            </a:pPr>
            <a:r>
              <a:rPr lang="en-US" dirty="0"/>
              <a:t>Had to make sure the packers has a box available all the time, achieved this by assigning an individual source for each of them. </a:t>
            </a:r>
          </a:p>
        </p:txBody>
      </p:sp>
    </p:spTree>
    <p:extLst>
      <p:ext uri="{BB962C8B-B14F-4D97-AF65-F5344CB8AC3E}">
        <p14:creationId xmlns:p14="http://schemas.microsoft.com/office/powerpoint/2010/main" val="392236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0BF3-ED61-4F01-A654-0135763318A2}"/>
              </a:ext>
            </a:extLst>
          </p:cNvPr>
          <p:cNvSpPr>
            <a:spLocks noGrp="1"/>
          </p:cNvSpPr>
          <p:nvPr>
            <p:ph type="title"/>
          </p:nvPr>
        </p:nvSpPr>
        <p:spPr/>
        <p:txBody>
          <a:bodyPr/>
          <a:lstStyle/>
          <a:p>
            <a:r>
              <a:rPr lang="en-US" dirty="0"/>
              <a:t>Background and Objective</a:t>
            </a:r>
          </a:p>
        </p:txBody>
      </p:sp>
      <p:sp>
        <p:nvSpPr>
          <p:cNvPr id="3" name="Content Placeholder 2">
            <a:extLst>
              <a:ext uri="{FF2B5EF4-FFF2-40B4-BE49-F238E27FC236}">
                <a16:creationId xmlns:a16="http://schemas.microsoft.com/office/drawing/2014/main" id="{6C2F5D30-AFCB-46D0-ACF6-7067BB5E8411}"/>
              </a:ext>
            </a:extLst>
          </p:cNvPr>
          <p:cNvSpPr>
            <a:spLocks noGrp="1"/>
          </p:cNvSpPr>
          <p:nvPr>
            <p:ph idx="1"/>
          </p:nvPr>
        </p:nvSpPr>
        <p:spPr/>
        <p:txBody>
          <a:bodyPr/>
          <a:lstStyle/>
          <a:p>
            <a:r>
              <a:rPr lang="en-US" dirty="0"/>
              <a:t>Background: Tea packaging factory currently producing 1500 boxes of tea everyday utilizing 7 workers and 3 machines.</a:t>
            </a:r>
          </a:p>
          <a:p>
            <a:endParaRPr lang="en-US" dirty="0"/>
          </a:p>
          <a:p>
            <a:r>
              <a:rPr lang="en-US" dirty="0"/>
              <a:t>Objective: Optimize production to reach daily output of 3000 boxes using existing resources and schedule.  </a:t>
            </a:r>
          </a:p>
        </p:txBody>
      </p:sp>
    </p:spTree>
    <p:extLst>
      <p:ext uri="{BB962C8B-B14F-4D97-AF65-F5344CB8AC3E}">
        <p14:creationId xmlns:p14="http://schemas.microsoft.com/office/powerpoint/2010/main" val="251600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3AEE-A99C-4024-84DD-7856890F4E12}"/>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A665B845-A63F-4DA3-947C-FE9B68A48965}"/>
              </a:ext>
            </a:extLst>
          </p:cNvPr>
          <p:cNvPicPr>
            <a:picLocks noGrp="1" noChangeAspect="1"/>
          </p:cNvPicPr>
          <p:nvPr>
            <p:ph idx="1"/>
          </p:nvPr>
        </p:nvPicPr>
        <p:blipFill>
          <a:blip r:embed="rId3"/>
          <a:stretch>
            <a:fillRect/>
          </a:stretch>
        </p:blipFill>
        <p:spPr>
          <a:xfrm>
            <a:off x="1847322" y="2052638"/>
            <a:ext cx="7459132" cy="4195762"/>
          </a:xfrm>
        </p:spPr>
      </p:pic>
    </p:spTree>
    <p:extLst>
      <p:ext uri="{BB962C8B-B14F-4D97-AF65-F5344CB8AC3E}">
        <p14:creationId xmlns:p14="http://schemas.microsoft.com/office/powerpoint/2010/main" val="216068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3397-53E8-4C24-AEFC-6D36FF830514}"/>
              </a:ext>
            </a:extLst>
          </p:cNvPr>
          <p:cNvSpPr>
            <a:spLocks noGrp="1"/>
          </p:cNvSpPr>
          <p:nvPr>
            <p:ph type="title"/>
          </p:nvPr>
        </p:nvSpPr>
        <p:spPr/>
        <p:txBody>
          <a:bodyPr/>
          <a:lstStyle/>
          <a:p>
            <a:r>
              <a:rPr lang="en-US" dirty="0"/>
              <a:t>Simulation</a:t>
            </a:r>
          </a:p>
        </p:txBody>
      </p:sp>
      <p:pic>
        <p:nvPicPr>
          <p:cNvPr id="5" name="Content Placeholder 4">
            <a:extLst>
              <a:ext uri="{FF2B5EF4-FFF2-40B4-BE49-F238E27FC236}">
                <a16:creationId xmlns:a16="http://schemas.microsoft.com/office/drawing/2014/main" id="{5B14A93B-45EB-42A5-A004-4BAC7C3EF640}"/>
              </a:ext>
            </a:extLst>
          </p:cNvPr>
          <p:cNvPicPr>
            <a:picLocks noGrp="1" noChangeAspect="1"/>
          </p:cNvPicPr>
          <p:nvPr>
            <p:ph idx="1"/>
          </p:nvPr>
        </p:nvPicPr>
        <p:blipFill>
          <a:blip r:embed="rId3"/>
          <a:stretch>
            <a:fillRect/>
          </a:stretch>
        </p:blipFill>
        <p:spPr>
          <a:xfrm>
            <a:off x="1131584" y="2052638"/>
            <a:ext cx="8890608" cy="4195762"/>
          </a:xfrm>
        </p:spPr>
      </p:pic>
    </p:spTree>
    <p:extLst>
      <p:ext uri="{BB962C8B-B14F-4D97-AF65-F5344CB8AC3E}">
        <p14:creationId xmlns:p14="http://schemas.microsoft.com/office/powerpoint/2010/main" val="366881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F0C2-9F38-427E-95F2-0C1BD08C6DCE}"/>
              </a:ext>
            </a:extLst>
          </p:cNvPr>
          <p:cNvSpPr>
            <a:spLocks noGrp="1"/>
          </p:cNvSpPr>
          <p:nvPr>
            <p:ph type="title"/>
          </p:nvPr>
        </p:nvSpPr>
        <p:spPr/>
        <p:txBody>
          <a:bodyPr/>
          <a:lstStyle/>
          <a:p>
            <a:r>
              <a:rPr lang="en-US" dirty="0"/>
              <a:t>Status Quo</a:t>
            </a:r>
          </a:p>
        </p:txBody>
      </p:sp>
      <p:sp>
        <p:nvSpPr>
          <p:cNvPr id="3" name="Text Placeholder 2">
            <a:extLst>
              <a:ext uri="{FF2B5EF4-FFF2-40B4-BE49-F238E27FC236}">
                <a16:creationId xmlns:a16="http://schemas.microsoft.com/office/drawing/2014/main" id="{42A8EE6F-A043-45E8-B12E-9FCFCEFF9F3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Entity (tea) arrival rate 2 batches ever 2.5 minutes(600g in each batch)</a:t>
            </a:r>
          </a:p>
          <a:p>
            <a:pPr marL="285750" indent="-285750">
              <a:buFont typeface="Arial" panose="020B0604020202020204" pitchFamily="34" charset="0"/>
              <a:buChar char="•"/>
            </a:pPr>
            <a:r>
              <a:rPr lang="en-US" dirty="0"/>
              <a:t>Packaging machine processing time = 45 bags per minute</a:t>
            </a:r>
          </a:p>
          <a:p>
            <a:pPr marL="285750" indent="-285750">
              <a:buFont typeface="Arial" panose="020B0604020202020204" pitchFamily="34" charset="0"/>
              <a:buChar char="•"/>
            </a:pPr>
            <a:r>
              <a:rPr lang="en-US" dirty="0"/>
              <a:t>Human packer capacity = Uniform (0.367, 0.45)</a:t>
            </a:r>
          </a:p>
          <a:p>
            <a:pPr marL="285750" indent="-285750">
              <a:buFont typeface="Arial" panose="020B0604020202020204" pitchFamily="34" charset="0"/>
              <a:buChar char="•"/>
            </a:pPr>
            <a:r>
              <a:rPr lang="en-US" dirty="0"/>
              <a:t>Cellophane machine capacity = Triangular(0.1, 0.2, 0.3)</a:t>
            </a:r>
          </a:p>
          <a:p>
            <a:pPr marL="285750" indent="-285750">
              <a:buFont typeface="Arial" panose="020B0604020202020204" pitchFamily="34" charset="0"/>
              <a:buChar char="•"/>
            </a:pPr>
            <a:r>
              <a:rPr lang="en-US" dirty="0"/>
              <a:t>Estimated Current output = 1532 Boxes</a:t>
            </a:r>
          </a:p>
        </p:txBody>
      </p:sp>
    </p:spTree>
    <p:extLst>
      <p:ext uri="{BB962C8B-B14F-4D97-AF65-F5344CB8AC3E}">
        <p14:creationId xmlns:p14="http://schemas.microsoft.com/office/powerpoint/2010/main" val="36089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A12F-85C3-459D-94EE-A07ADCAF635B}"/>
              </a:ext>
            </a:extLst>
          </p:cNvPr>
          <p:cNvSpPr>
            <a:spLocks noGrp="1"/>
          </p:cNvSpPr>
          <p:nvPr>
            <p:ph type="title"/>
          </p:nvPr>
        </p:nvSpPr>
        <p:spPr/>
        <p:txBody>
          <a:bodyPr/>
          <a:lstStyle/>
          <a:p>
            <a:r>
              <a:rPr lang="en-US" dirty="0"/>
              <a:t>Work Schedule</a:t>
            </a:r>
          </a:p>
        </p:txBody>
      </p:sp>
      <p:sp>
        <p:nvSpPr>
          <p:cNvPr id="3" name="Text Placeholder 2">
            <a:extLst>
              <a:ext uri="{FF2B5EF4-FFF2-40B4-BE49-F238E27FC236}">
                <a16:creationId xmlns:a16="http://schemas.microsoft.com/office/drawing/2014/main" id="{39C914F4-7985-459E-B493-CAA34C683DD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Machine Runs 8am to 5pm continuously</a:t>
            </a:r>
          </a:p>
          <a:p>
            <a:pPr marL="285750" indent="-285750">
              <a:buFont typeface="Arial" panose="020B0604020202020204" pitchFamily="34" charset="0"/>
              <a:buChar char="•"/>
            </a:pPr>
            <a:r>
              <a:rPr lang="en-US" dirty="0"/>
              <a:t>The two packaging machine needs stop and refill tea bag paper after every 6000 bags, the refill process time has a uniform distribution of (8, 10.5) minutes.</a:t>
            </a:r>
          </a:p>
          <a:p>
            <a:pPr marL="285750" indent="-285750">
              <a:buFont typeface="Arial" panose="020B0604020202020204" pitchFamily="34" charset="0"/>
              <a:buChar char="•"/>
            </a:pPr>
            <a:r>
              <a:rPr lang="en-US" dirty="0"/>
              <a:t>The human workers work 8am to 5 pm with an hour lunch between 12pm to 1pm.</a:t>
            </a:r>
          </a:p>
        </p:txBody>
      </p:sp>
    </p:spTree>
    <p:extLst>
      <p:ext uri="{BB962C8B-B14F-4D97-AF65-F5344CB8AC3E}">
        <p14:creationId xmlns:p14="http://schemas.microsoft.com/office/powerpoint/2010/main" val="12134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62DA-D966-4ABB-BB61-1B60ADDCDF10}"/>
              </a:ext>
            </a:extLst>
          </p:cNvPr>
          <p:cNvSpPr>
            <a:spLocks noGrp="1"/>
          </p:cNvSpPr>
          <p:nvPr>
            <p:ph type="title"/>
          </p:nvPr>
        </p:nvSpPr>
        <p:spPr/>
        <p:txBody>
          <a:bodyPr/>
          <a:lstStyle/>
          <a:p>
            <a:r>
              <a:rPr lang="en-US" dirty="0"/>
              <a:t>Status Quo Resource Utilization</a:t>
            </a:r>
          </a:p>
        </p:txBody>
      </p:sp>
      <p:pic>
        <p:nvPicPr>
          <p:cNvPr id="5" name="Content Placeholder 4">
            <a:extLst>
              <a:ext uri="{FF2B5EF4-FFF2-40B4-BE49-F238E27FC236}">
                <a16:creationId xmlns:a16="http://schemas.microsoft.com/office/drawing/2014/main" id="{4C8A2772-3000-4024-94D1-92F3E061E38F}"/>
              </a:ext>
            </a:extLst>
          </p:cNvPr>
          <p:cNvPicPr>
            <a:picLocks noGrp="1" noChangeAspect="1"/>
          </p:cNvPicPr>
          <p:nvPr>
            <p:ph idx="1"/>
          </p:nvPr>
        </p:nvPicPr>
        <p:blipFill>
          <a:blip r:embed="rId3"/>
          <a:stretch>
            <a:fillRect/>
          </a:stretch>
        </p:blipFill>
        <p:spPr>
          <a:xfrm>
            <a:off x="2014229" y="3163643"/>
            <a:ext cx="7125317" cy="1973751"/>
          </a:xfrm>
        </p:spPr>
      </p:pic>
    </p:spTree>
    <p:extLst>
      <p:ext uri="{BB962C8B-B14F-4D97-AF65-F5344CB8AC3E}">
        <p14:creationId xmlns:p14="http://schemas.microsoft.com/office/powerpoint/2010/main" val="234430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DF22-AEBB-43C9-B368-780C7AE48F81}"/>
              </a:ext>
            </a:extLst>
          </p:cNvPr>
          <p:cNvSpPr>
            <a:spLocks noGrp="1"/>
          </p:cNvSpPr>
          <p:nvPr>
            <p:ph type="title"/>
          </p:nvPr>
        </p:nvSpPr>
        <p:spPr/>
        <p:txBody>
          <a:bodyPr/>
          <a:lstStyle/>
          <a:p>
            <a:r>
              <a:rPr lang="en-US" dirty="0"/>
              <a:t>Status Quo Observation and Opportunities</a:t>
            </a:r>
          </a:p>
        </p:txBody>
      </p:sp>
      <p:sp>
        <p:nvSpPr>
          <p:cNvPr id="3" name="Text Placeholder 2">
            <a:extLst>
              <a:ext uri="{FF2B5EF4-FFF2-40B4-BE49-F238E27FC236}">
                <a16:creationId xmlns:a16="http://schemas.microsoft.com/office/drawing/2014/main" id="{ADBE4A24-A03B-4633-9F8E-F2E10879D22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Both packaging machines have about 70 percent of their capacity unused.</a:t>
            </a:r>
          </a:p>
          <a:p>
            <a:pPr marL="285750" indent="-285750">
              <a:buFont typeface="Arial" panose="020B0604020202020204" pitchFamily="34" charset="0"/>
              <a:buChar char="•"/>
            </a:pPr>
            <a:r>
              <a:rPr lang="en-US" dirty="0"/>
              <a:t>The packers has about 78 percent of their capacity unused.</a:t>
            </a:r>
          </a:p>
          <a:p>
            <a:pPr marL="285750" indent="-285750">
              <a:buFont typeface="Arial" panose="020B0604020202020204" pitchFamily="34" charset="0"/>
              <a:buChar char="•"/>
            </a:pPr>
            <a:r>
              <a:rPr lang="en-US" dirty="0"/>
              <a:t>The cellophane machine has over 43 percent of its capacity unused.</a:t>
            </a:r>
          </a:p>
          <a:p>
            <a:pPr marL="285750" indent="-285750">
              <a:buFont typeface="Arial" panose="020B0604020202020204" pitchFamily="34" charset="0"/>
              <a:buChar char="•"/>
            </a:pPr>
            <a:r>
              <a:rPr lang="en-US" dirty="0"/>
              <a:t>Changing the number of entity per arrival is the opportunity here.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4563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FEAF-D6B6-4639-B948-366DF47FA7C3}"/>
              </a:ext>
            </a:extLst>
          </p:cNvPr>
          <p:cNvSpPr>
            <a:spLocks noGrp="1"/>
          </p:cNvSpPr>
          <p:nvPr>
            <p:ph type="title"/>
          </p:nvPr>
        </p:nvSpPr>
        <p:spPr/>
        <p:txBody>
          <a:bodyPr/>
          <a:lstStyle/>
          <a:p>
            <a:r>
              <a:rPr lang="en-US" dirty="0"/>
              <a:t>Interventional Models</a:t>
            </a:r>
          </a:p>
        </p:txBody>
      </p:sp>
      <p:pic>
        <p:nvPicPr>
          <p:cNvPr id="5" name="Content Placeholder 4">
            <a:extLst>
              <a:ext uri="{FF2B5EF4-FFF2-40B4-BE49-F238E27FC236}">
                <a16:creationId xmlns:a16="http://schemas.microsoft.com/office/drawing/2014/main" id="{AE424B81-2B6E-49ED-945A-03D3224C2DE2}"/>
              </a:ext>
            </a:extLst>
          </p:cNvPr>
          <p:cNvPicPr>
            <a:picLocks noGrp="1" noChangeAspect="1"/>
          </p:cNvPicPr>
          <p:nvPr>
            <p:ph idx="1"/>
          </p:nvPr>
        </p:nvPicPr>
        <p:blipFill>
          <a:blip r:embed="rId3"/>
          <a:stretch>
            <a:fillRect/>
          </a:stretch>
        </p:blipFill>
        <p:spPr>
          <a:xfrm>
            <a:off x="1103313" y="3280529"/>
            <a:ext cx="10049704" cy="1567960"/>
          </a:xfrm>
        </p:spPr>
      </p:pic>
    </p:spTree>
    <p:extLst>
      <p:ext uri="{BB962C8B-B14F-4D97-AF65-F5344CB8AC3E}">
        <p14:creationId xmlns:p14="http://schemas.microsoft.com/office/powerpoint/2010/main" val="3748322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238</TotalTime>
  <Words>776</Words>
  <Application>Microsoft Office PowerPoint</Application>
  <PresentationFormat>Widescreen</PresentationFormat>
  <Paragraphs>51</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DATA 604 Final Presentation</vt:lpstr>
      <vt:lpstr>Background and Objective</vt:lpstr>
      <vt:lpstr>Flowchart</vt:lpstr>
      <vt:lpstr>Simulation</vt:lpstr>
      <vt:lpstr>Status Quo</vt:lpstr>
      <vt:lpstr>Work Schedule</vt:lpstr>
      <vt:lpstr>Status Quo Resource Utilization</vt:lpstr>
      <vt:lpstr>Status Quo Observation and Opportunities</vt:lpstr>
      <vt:lpstr>Interventional Models</vt:lpstr>
      <vt:lpstr>Conclusion</vt:lpstr>
      <vt:lpstr>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604 Final Presentation</dc:title>
  <dc:creator>Ahsanul Choudhury</dc:creator>
  <cp:lastModifiedBy>Ahsanul Choudhury</cp:lastModifiedBy>
  <cp:revision>23</cp:revision>
  <dcterms:created xsi:type="dcterms:W3CDTF">2017-12-07T05:54:22Z</dcterms:created>
  <dcterms:modified xsi:type="dcterms:W3CDTF">2017-12-08T01:20:25Z</dcterms:modified>
</cp:coreProperties>
</file>