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Impact" pitchFamily="34" charset="0"/>
      <p:regular r:id="rId27"/>
    </p:embeddedFont>
    <p:embeddedFont>
      <p:font typeface="Lobster" charset="0"/>
      <p:regular r:id="rId28"/>
    </p:embeddedFont>
    <p:embeddedFont>
      <p:font typeface="Roboto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c7602bc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c7602bc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2c7602bc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2c7602bc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2c7602bc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2c7602bc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2c7602bc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2c7602bc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2c7602bc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2c7602bc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2c7602bc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2c7602bc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2c7602bc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2c7602bc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2c7602bc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2c7602bc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2c7602bc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2c7602bc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2c7602bc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2c7602bc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6deecc3fe533f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6deecc3fe533f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2c7602bc5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2c7602bc5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2c7602bc5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2c7602bc5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2c7602bc5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2c7602bc5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2c7602bc5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2c7602bc5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2c7602bc5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2c7602bc5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26deecc3fe533f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26deecc3fe533f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26deecc3fe533f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26deecc3fe533f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26deecc3fe533f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26deecc3fe533f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6deecc3fe533f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6deecc3fe533f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6deecc3fe533f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6deecc3fe533f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26deecc3fe533f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26deecc3fe533f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2c7602bc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2c7602bc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76850"/>
            <a:ext cx="8520600" cy="21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Capstone project</a:t>
            </a:r>
            <a:endParaRPr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44325" y="1381225"/>
            <a:ext cx="8520600" cy="35412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u="sng">
                <a:solidFill>
                  <a:srgbClr val="4A86E8"/>
                </a:solidFill>
                <a:highlight>
                  <a:srgbClr val="FFFFFF"/>
                </a:highlight>
                <a:latin typeface="Lobster"/>
                <a:ea typeface="Lobster"/>
                <a:cs typeface="Lobster"/>
                <a:sym typeface="Lobster"/>
              </a:rPr>
              <a:t>Telecom Churn Analysis</a:t>
            </a:r>
            <a:endParaRPr sz="2900" b="1" u="sng">
              <a:solidFill>
                <a:srgbClr val="4A86E8"/>
              </a:solidFill>
              <a:highlight>
                <a:srgbClr val="FFFFFF"/>
              </a:highlight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 b="1">
              <a:solidFill>
                <a:srgbClr val="4A86E8"/>
              </a:solidFill>
              <a:highlight>
                <a:srgbClr val="FFFFFF"/>
              </a:highlight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 b="1">
              <a:solidFill>
                <a:srgbClr val="4A86E8"/>
              </a:solidFill>
              <a:highlight>
                <a:srgbClr val="FFFFFF"/>
              </a:highlight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1C4587"/>
                </a:solidFill>
                <a:highlight>
                  <a:srgbClr val="FFFFFF"/>
                </a:highlight>
              </a:rPr>
              <a:t>Girija Prasanna Swain</a:t>
            </a:r>
            <a:endParaRPr sz="2200" b="1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1C4587"/>
                </a:solidFill>
                <a:highlight>
                  <a:srgbClr val="FFFFFF"/>
                </a:highlight>
              </a:rPr>
              <a:t>Sibani Choudhury</a:t>
            </a:r>
            <a:endParaRPr sz="2200" b="1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A86E8"/>
              </a:solidFill>
              <a:highlight>
                <a:srgbClr val="FFFFFF"/>
              </a:highlight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  <a:highlight>
                <a:srgbClr val="FFFFFF"/>
              </a:highlight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</a:t>
            </a:r>
            <a:r>
              <a:rPr lang="en-GB" b="1" u="sng">
                <a:solidFill>
                  <a:srgbClr val="FF0000"/>
                </a:solidFill>
              </a:rPr>
              <a:t>  EDA</a:t>
            </a:r>
            <a:endParaRPr b="1" u="sng">
              <a:solidFill>
                <a:srgbClr val="FF0000"/>
              </a:solidFill>
            </a:endParaRPr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706200"/>
            <a:ext cx="8520600" cy="3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u="sng"/>
              <a:t>No of Churn customers out of total customers</a:t>
            </a:r>
            <a:endParaRPr b="1" u="sng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00" y="1182225"/>
            <a:ext cx="8520600" cy="36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138200"/>
            <a:ext cx="85206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</a:t>
            </a:r>
            <a:r>
              <a:rPr lang="en-GB" sz="1400" b="1" u="sng">
                <a:solidFill>
                  <a:srgbClr val="FF0000"/>
                </a:solidFill>
              </a:rPr>
              <a:t>  </a:t>
            </a:r>
            <a:r>
              <a:rPr lang="en-GB" sz="3177" b="1" u="sng">
                <a:solidFill>
                  <a:srgbClr val="FF0000"/>
                </a:solidFill>
              </a:rPr>
              <a:t>EDA</a:t>
            </a:r>
            <a:endParaRPr sz="3177" b="1" u="sng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767675"/>
            <a:ext cx="8520600" cy="3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7675"/>
            <a:ext cx="9144001" cy="45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5" y="552725"/>
            <a:ext cx="8813051" cy="4590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</a:t>
            </a:r>
            <a:r>
              <a:rPr lang="en-GB" b="1" u="sng">
                <a:solidFill>
                  <a:srgbClr val="FF0000"/>
                </a:solidFill>
              </a:rPr>
              <a:t>  EDA</a:t>
            </a:r>
            <a:endParaRPr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</a:t>
            </a:r>
            <a:r>
              <a:rPr lang="en-GB" sz="3688"/>
              <a:t> </a:t>
            </a:r>
            <a:r>
              <a:rPr lang="en-GB" sz="2288" b="1" u="sng">
                <a:solidFill>
                  <a:srgbClr val="FF0000"/>
                </a:solidFill>
              </a:rPr>
              <a:t>  </a:t>
            </a:r>
            <a:endParaRPr sz="2288" b="1" u="sng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825" y="706200"/>
            <a:ext cx="5505176" cy="44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1397200" y="138175"/>
            <a:ext cx="7345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                                                                  </a:t>
            </a:r>
            <a:r>
              <a:rPr lang="en-GB" sz="3000" b="1" u="sng">
                <a:solidFill>
                  <a:srgbClr val="FF0000"/>
                </a:solidFill>
              </a:rPr>
              <a:t>EDA</a:t>
            </a:r>
            <a:endParaRPr sz="3000" b="1" u="sng">
              <a:solidFill>
                <a:srgbClr val="FF0000"/>
              </a:solidFill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568100" y="1074750"/>
            <a:ext cx="31782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By plotting the heat map we can easily see there are correlation between some variables and churn: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 sz="1600"/>
              <a:t> Total Day charge to churn at 0.2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 sz="1600"/>
              <a:t>Total day minutes to churn at 0.2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 sz="1600"/>
              <a:t>Customer service calls to churn at 0.2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 sz="1600"/>
              <a:t>Total evening charge to total evening minutes at 1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 sz="1600"/>
              <a:t>Total day charge to total day minutes at 1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148025"/>
            <a:ext cx="85206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FF0000"/>
                </a:solidFill>
              </a:rPr>
              <a:t>EDA</a:t>
            </a:r>
            <a:endParaRPr u="sng">
              <a:solidFill>
                <a:srgbClr val="FF0000"/>
              </a:solidFill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4725"/>
            <a:ext cx="8839201" cy="44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06975" cy="39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1775" y="1170125"/>
            <a:ext cx="4879824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22" y="64024"/>
            <a:ext cx="8948378" cy="507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350900" cy="44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lang="en-GB" sz="2022" dirty="0" smtClean="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Some customers jump to other network without resolving the issue, while the customer who have called once , have high churn rate indicating their issue was not solved in first attempt.</a:t>
            </a:r>
            <a:br>
              <a:rPr lang="en-GB" sz="2022" dirty="0" smtClean="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GB" sz="2022" dirty="0" smtClean="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Feedback is necessary in the situation.</a:t>
            </a:r>
            <a:br>
              <a:rPr lang="en-GB" sz="2022" dirty="0" smtClean="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GB" sz="2022" dirty="0" smtClean="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confirmation should be given to the customer, that there issue will be solved in the first attempt.</a:t>
            </a:r>
            <a:endParaRPr sz="2022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4383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311700" y="1181078"/>
            <a:ext cx="85206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3350"/>
            <a:ext cx="8839200" cy="40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/>
          <p:nvPr/>
        </p:nvSpPr>
        <p:spPr>
          <a:xfrm>
            <a:off x="0" y="0"/>
            <a:ext cx="6003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20" b="1" u="sng">
                <a:solidFill>
                  <a:srgbClr val="FF0000"/>
                </a:solidFill>
              </a:rPr>
              <a:t>EDA(TOTAL CALLS ON DAY,EVE AND NIGHT) </a:t>
            </a:r>
            <a:r>
              <a:rPr lang="en-GB" sz="1320" b="1">
                <a:solidFill>
                  <a:srgbClr val="FF0000"/>
                </a:solidFill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152400" y="138150"/>
            <a:ext cx="87084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320" b="1" u="sng">
                <a:solidFill>
                  <a:srgbClr val="FF0000"/>
                </a:solidFill>
              </a:rPr>
              <a:t>EDA(TOTAL MINUTES ON DAY,EVE AND NIGHT) </a:t>
            </a:r>
            <a:r>
              <a:rPr lang="en-GB" sz="1320" b="1">
                <a:solidFill>
                  <a:srgbClr val="FF0000"/>
                </a:solidFill>
              </a:rPr>
              <a:t>                  </a:t>
            </a:r>
            <a:endParaRPr sz="1320" b="1" u="sng">
              <a:solidFill>
                <a:srgbClr val="FF0000"/>
              </a:solidFill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4850"/>
            <a:ext cx="8921649" cy="41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23275" y="132650"/>
            <a:ext cx="8920800" cy="69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77" b="1">
                <a:solidFill>
                  <a:srgbClr val="FF0000"/>
                </a:solidFill>
              </a:rPr>
              <a:t>                          </a:t>
            </a:r>
            <a:r>
              <a:rPr lang="en-GB" sz="3911" b="1">
                <a:solidFill>
                  <a:srgbClr val="FF0000"/>
                </a:solidFill>
              </a:rPr>
              <a:t> </a:t>
            </a:r>
            <a:r>
              <a:rPr lang="en-GB" sz="3911" b="1" u="sng">
                <a:solidFill>
                  <a:srgbClr val="FF0000"/>
                </a:solidFill>
              </a:rPr>
              <a:t>Content</a:t>
            </a:r>
            <a:endParaRPr sz="3911" b="1" u="sng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25350"/>
            <a:ext cx="8520600" cy="4317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300"/>
              <a:buFont typeface="Impact"/>
              <a:buChar char="❏"/>
            </a:pPr>
            <a:r>
              <a:rPr lang="en-GB" sz="2300">
                <a:solidFill>
                  <a:srgbClr val="A64D79"/>
                </a:solidFill>
                <a:latin typeface="Impact"/>
                <a:ea typeface="Impact"/>
                <a:cs typeface="Impact"/>
                <a:sym typeface="Impact"/>
              </a:rPr>
              <a:t>Problem statement</a:t>
            </a:r>
            <a:endParaRPr sz="2300">
              <a:solidFill>
                <a:srgbClr val="A64D79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300"/>
              <a:buFont typeface="Impact"/>
              <a:buChar char="❏"/>
            </a:pPr>
            <a:r>
              <a:rPr lang="en-GB" sz="2300">
                <a:solidFill>
                  <a:srgbClr val="A64D79"/>
                </a:solidFill>
                <a:latin typeface="Impact"/>
                <a:ea typeface="Impact"/>
                <a:cs typeface="Impact"/>
                <a:sym typeface="Impact"/>
              </a:rPr>
              <a:t>Summary</a:t>
            </a:r>
            <a:endParaRPr sz="2300">
              <a:solidFill>
                <a:srgbClr val="A64D79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300"/>
              <a:buFont typeface="Impact"/>
              <a:buChar char="❏"/>
            </a:pPr>
            <a:r>
              <a:rPr lang="en-GB" sz="2300">
                <a:solidFill>
                  <a:srgbClr val="A64D79"/>
                </a:solidFill>
                <a:latin typeface="Impact"/>
                <a:ea typeface="Impact"/>
                <a:cs typeface="Impact"/>
                <a:sym typeface="Impact"/>
              </a:rPr>
              <a:t>Objective</a:t>
            </a:r>
            <a:endParaRPr sz="2300">
              <a:solidFill>
                <a:srgbClr val="A64D79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300"/>
              <a:buFont typeface="Impact"/>
              <a:buChar char="❏"/>
            </a:pPr>
            <a:r>
              <a:rPr lang="en-GB" sz="2300">
                <a:solidFill>
                  <a:srgbClr val="A64D79"/>
                </a:solidFill>
                <a:latin typeface="Impact"/>
                <a:ea typeface="Impact"/>
                <a:cs typeface="Impact"/>
                <a:sym typeface="Impact"/>
              </a:rPr>
              <a:t>Data Summary</a:t>
            </a:r>
            <a:endParaRPr sz="2300">
              <a:solidFill>
                <a:srgbClr val="A64D79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300"/>
              <a:buFont typeface="Impact"/>
              <a:buChar char="❏"/>
            </a:pPr>
            <a:r>
              <a:rPr lang="en-GB" sz="2300">
                <a:solidFill>
                  <a:srgbClr val="A64D79"/>
                </a:solidFill>
                <a:latin typeface="Impact"/>
                <a:ea typeface="Impact"/>
                <a:cs typeface="Impact"/>
                <a:sym typeface="Impact"/>
              </a:rPr>
              <a:t>Data cleaning</a:t>
            </a:r>
            <a:endParaRPr sz="2300">
              <a:solidFill>
                <a:srgbClr val="A64D79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300"/>
              <a:buFont typeface="Impact"/>
              <a:buChar char="❏"/>
            </a:pPr>
            <a:r>
              <a:rPr lang="en-GB" sz="2300">
                <a:solidFill>
                  <a:srgbClr val="A64D79"/>
                </a:solidFill>
                <a:latin typeface="Impact"/>
                <a:ea typeface="Impact"/>
                <a:cs typeface="Impact"/>
                <a:sym typeface="Impact"/>
              </a:rPr>
              <a:t>Exploratory Data analysis</a:t>
            </a:r>
            <a:endParaRPr sz="2300">
              <a:solidFill>
                <a:srgbClr val="A64D79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300"/>
              <a:buFont typeface="Impact"/>
              <a:buChar char="❏"/>
            </a:pPr>
            <a:r>
              <a:rPr lang="en-GB" sz="2300">
                <a:solidFill>
                  <a:srgbClr val="A64D79"/>
                </a:solidFill>
                <a:latin typeface="Impact"/>
                <a:ea typeface="Impact"/>
                <a:cs typeface="Impact"/>
                <a:sym typeface="Impact"/>
              </a:rPr>
              <a:t>Solution To Reduce customer Churn</a:t>
            </a:r>
            <a:endParaRPr sz="2300">
              <a:solidFill>
                <a:srgbClr val="A64D79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2300"/>
              <a:buFont typeface="Impact"/>
              <a:buChar char="❏"/>
            </a:pPr>
            <a:r>
              <a:rPr lang="en-GB" sz="2300">
                <a:solidFill>
                  <a:srgbClr val="A64D79"/>
                </a:solidFill>
                <a:latin typeface="Impact"/>
                <a:ea typeface="Impact"/>
                <a:cs typeface="Impact"/>
                <a:sym typeface="Impact"/>
              </a:rPr>
              <a:t>Conclusion</a:t>
            </a:r>
            <a:endParaRPr sz="2300">
              <a:solidFill>
                <a:srgbClr val="A64D79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800" y="825600"/>
            <a:ext cx="3877202" cy="43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525"/>
            <a:ext cx="4223424" cy="483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225" y="76775"/>
            <a:ext cx="4463374" cy="491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475"/>
            <a:ext cx="8875601" cy="48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25"/>
            <a:ext cx="8890951" cy="486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rgbClr val="FF0000"/>
                </a:solidFill>
              </a:rPr>
              <a:t>Solutions to reduce the customer churn</a:t>
            </a:r>
            <a:r>
              <a:rPr lang="en-GB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0" name="Google Shape;200;p35"/>
          <p:cNvSpPr txBox="1"/>
          <p:nvPr/>
        </p:nvSpPr>
        <p:spPr>
          <a:xfrm>
            <a:off x="0" y="568200"/>
            <a:ext cx="8832300" cy="44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b="1">
                <a:solidFill>
                  <a:srgbClr val="6AA84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Modify International Plan as the charge is same as normal one.</a:t>
            </a:r>
            <a:endParaRPr sz="1750" b="1">
              <a:solidFill>
                <a:srgbClr val="6AA84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b="1">
                <a:solidFill>
                  <a:srgbClr val="6AA84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Be proactive with communication.</a:t>
            </a:r>
            <a:endParaRPr sz="1750" b="1">
              <a:solidFill>
                <a:srgbClr val="6AA84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b="1">
                <a:solidFill>
                  <a:srgbClr val="6AA84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Ask for feedback often.</a:t>
            </a:r>
            <a:endParaRPr sz="1750" b="1">
              <a:solidFill>
                <a:srgbClr val="6AA84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b="1">
                <a:solidFill>
                  <a:srgbClr val="6AA84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Periodically throw Offers to retain customers.</a:t>
            </a:r>
            <a:endParaRPr sz="1750" b="1">
              <a:solidFill>
                <a:srgbClr val="6AA84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b="1">
                <a:solidFill>
                  <a:srgbClr val="6AA84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Look at the customers facing problem in  the most churning states.</a:t>
            </a:r>
            <a:endParaRPr sz="1750" b="1">
              <a:solidFill>
                <a:srgbClr val="6AA84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b="1">
                <a:solidFill>
                  <a:srgbClr val="6AA84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Lean into  best customers. </a:t>
            </a:r>
            <a:endParaRPr sz="1750" b="1">
              <a:solidFill>
                <a:srgbClr val="6AA84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b="1">
                <a:solidFill>
                  <a:srgbClr val="6AA84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Regular Server Maintenance.</a:t>
            </a:r>
            <a:endParaRPr sz="1750" b="1">
              <a:solidFill>
                <a:srgbClr val="6AA84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b="1">
                <a:solidFill>
                  <a:srgbClr val="6AA84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Solving Poor Network Connectivity Issue.</a:t>
            </a:r>
            <a:endParaRPr sz="1750" b="1">
              <a:solidFill>
                <a:srgbClr val="6AA84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b="1">
                <a:solidFill>
                  <a:srgbClr val="6AA84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Define a roadmap for new customers.</a:t>
            </a:r>
            <a:endParaRPr sz="1750" b="1">
              <a:solidFill>
                <a:srgbClr val="6AA84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b="1">
                <a:solidFill>
                  <a:srgbClr val="6AA84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Analyze churn when it happens.</a:t>
            </a:r>
            <a:endParaRPr sz="1750" b="1">
              <a:solidFill>
                <a:srgbClr val="6AA84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b="1">
                <a:solidFill>
                  <a:srgbClr val="6AA84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Stay competitive.</a:t>
            </a:r>
            <a:endParaRPr sz="1750" b="1">
              <a:solidFill>
                <a:srgbClr val="6AA84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311700" y="133075"/>
            <a:ext cx="85206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20" u="sng">
                <a:solidFill>
                  <a:srgbClr val="FF0000"/>
                </a:solidFill>
              </a:rPr>
              <a:t>CONCLUSION</a:t>
            </a:r>
            <a:endParaRPr sz="2620" u="sng">
              <a:solidFill>
                <a:srgbClr val="FF0000"/>
              </a:solidFill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122825" y="808625"/>
            <a:ext cx="8628900" cy="313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674EA7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750" b="1">
                <a:solidFill>
                  <a:srgbClr val="674EA7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 b="1">
                <a:solidFill>
                  <a:srgbClr val="674EA7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It can also be observed that most people who use the service in the </a:t>
            </a:r>
            <a:endParaRPr sz="1450" b="1">
              <a:solidFill>
                <a:srgbClr val="674EA7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 b="1">
                <a:solidFill>
                  <a:srgbClr val="674EA7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morning speak for shorter amounts of time but make more calls.</a:t>
            </a:r>
            <a:endParaRPr sz="1450" b="1">
              <a:solidFill>
                <a:srgbClr val="674EA7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 b="1">
              <a:solidFill>
                <a:srgbClr val="674EA7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 b="1">
                <a:solidFill>
                  <a:srgbClr val="674EA7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International plan users are more consistent with their churn w.r.t the ones who do not have the service.</a:t>
            </a:r>
            <a:endParaRPr sz="1450" b="1">
              <a:solidFill>
                <a:srgbClr val="674EA7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 b="1">
              <a:solidFill>
                <a:srgbClr val="674EA7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 b="1">
                <a:solidFill>
                  <a:srgbClr val="674EA7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Customers with the International Plan tend to churn more frequently.</a:t>
            </a:r>
            <a:endParaRPr sz="1450" b="1">
              <a:solidFill>
                <a:srgbClr val="674EA7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 b="1">
              <a:solidFill>
                <a:srgbClr val="674EA7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 b="1">
                <a:solidFill>
                  <a:srgbClr val="674EA7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Customers with four or more customer service calls churn more than four times as often as do the other customers.</a:t>
            </a:r>
            <a:endParaRPr sz="1450" b="1">
              <a:solidFill>
                <a:srgbClr val="674EA7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 b="1">
              <a:solidFill>
                <a:srgbClr val="674EA7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 b="1">
                <a:solidFill>
                  <a:srgbClr val="674EA7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Customers with high day minutes and evening minutes tend to churn at a higher rate than do the other customers.</a:t>
            </a:r>
            <a:endParaRPr sz="1450" b="1">
              <a:solidFill>
                <a:srgbClr val="674EA7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36"/>
          <p:cNvSpPr txBox="1"/>
          <p:nvPr/>
        </p:nvSpPr>
        <p:spPr>
          <a:xfrm>
            <a:off x="2564075" y="4094475"/>
            <a:ext cx="22878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>
                <a:solidFill>
                  <a:srgbClr val="FF0000"/>
                </a:solidFill>
              </a:rPr>
              <a:t>Q &amp; A</a:t>
            </a:r>
            <a:endParaRPr sz="3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                         </a:t>
            </a:r>
            <a:r>
              <a:rPr lang="en-GB" sz="3133" b="1" u="sng">
                <a:solidFill>
                  <a:srgbClr val="FF0000"/>
                </a:solidFill>
              </a:rPr>
              <a:t>  Problem Statement</a:t>
            </a:r>
            <a:endParaRPr sz="3133" b="1" u="sng">
              <a:solidFill>
                <a:srgbClr val="FF0000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50" b="1">
                <a:solidFill>
                  <a:srgbClr val="674EA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Orange S.A., formerly France Télécom S.A., is a French multinational telecommunications corporation. The Orange Telecom's Churn Dataset, consists of cleaned customer activity data (features), along with a churn label specifying whether a customer canceled the subscription.</a:t>
            </a:r>
            <a:endParaRPr sz="2150" b="1">
              <a:solidFill>
                <a:srgbClr val="674EA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50" b="1">
                <a:solidFill>
                  <a:srgbClr val="674EA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Explore and analyze the data to discover key factors responsible for customer churn and come up with ways/recommendations to ensure customer retention</a:t>
            </a:r>
            <a:endParaRPr sz="2150" b="1">
              <a:solidFill>
                <a:srgbClr val="674EA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                                    SUMMARY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634125"/>
            <a:ext cx="8520600" cy="3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134F5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Exploratory Data analysis Gonna perform the following steps:</a:t>
            </a:r>
            <a:endParaRPr sz="1900">
              <a:solidFill>
                <a:srgbClr val="134F5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600"/>
              </a:spcBef>
              <a:spcAft>
                <a:spcPts val="0"/>
              </a:spcAft>
              <a:buClr>
                <a:srgbClr val="134F5C"/>
              </a:buClr>
              <a:buSzPts val="1900"/>
              <a:buFont typeface="Roboto"/>
              <a:buAutoNum type="arabicPeriod"/>
            </a:pPr>
            <a:r>
              <a:rPr lang="en-GB" sz="1900">
                <a:solidFill>
                  <a:srgbClr val="134F5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Preview Data</a:t>
            </a:r>
            <a:endParaRPr sz="1900">
              <a:solidFill>
                <a:srgbClr val="134F5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900"/>
              <a:buFont typeface="Roboto"/>
              <a:buAutoNum type="arabicPeriod"/>
            </a:pPr>
            <a:r>
              <a:rPr lang="en-GB" sz="1900">
                <a:solidFill>
                  <a:srgbClr val="134F5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Check total number of entries and column types</a:t>
            </a:r>
            <a:endParaRPr sz="1900">
              <a:solidFill>
                <a:srgbClr val="134F5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900"/>
              <a:buFont typeface="Roboto"/>
              <a:buAutoNum type="arabicPeriod"/>
            </a:pPr>
            <a:r>
              <a:rPr lang="en-GB" sz="1900">
                <a:solidFill>
                  <a:srgbClr val="134F5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check the null values</a:t>
            </a:r>
            <a:endParaRPr sz="1900">
              <a:solidFill>
                <a:srgbClr val="134F5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900"/>
              <a:buFont typeface="Roboto"/>
              <a:buAutoNum type="arabicPeriod"/>
            </a:pPr>
            <a:r>
              <a:rPr lang="en-GB" sz="1900">
                <a:solidFill>
                  <a:srgbClr val="134F5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Check any duplicate entries</a:t>
            </a:r>
            <a:endParaRPr sz="1900">
              <a:solidFill>
                <a:srgbClr val="134F5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900"/>
              <a:buFont typeface="Roboto"/>
              <a:buAutoNum type="arabicPeriod"/>
            </a:pPr>
            <a:r>
              <a:rPr lang="en-GB" sz="1900">
                <a:solidFill>
                  <a:srgbClr val="134F5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Plot distribution of numeric data (univariate and pairwise joint distribution)</a:t>
            </a:r>
            <a:endParaRPr sz="1900">
              <a:solidFill>
                <a:srgbClr val="134F5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900"/>
              <a:buFont typeface="Roboto"/>
              <a:buAutoNum type="arabicPeriod"/>
            </a:pPr>
            <a:r>
              <a:rPr lang="en-GB" sz="1900">
                <a:solidFill>
                  <a:srgbClr val="134F5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Plot distribution of Categorical Data</a:t>
            </a:r>
            <a:endParaRPr sz="1900">
              <a:solidFill>
                <a:srgbClr val="134F5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900"/>
              <a:buFont typeface="Roboto"/>
              <a:buAutoNum type="arabicPeriod"/>
            </a:pPr>
            <a:r>
              <a:rPr lang="en-GB" sz="1900">
                <a:solidFill>
                  <a:srgbClr val="134F5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Analyse time series of numeric data by daily, monthly and yearly frequencies</a:t>
            </a:r>
            <a:endParaRPr sz="1900">
              <a:solidFill>
                <a:srgbClr val="134F5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123300"/>
            <a:ext cx="8520600" cy="8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                                  </a:t>
            </a:r>
            <a:r>
              <a:rPr lang="en-GB" b="1" u="sng">
                <a:solidFill>
                  <a:srgbClr val="FF0000"/>
                </a:solidFill>
              </a:rPr>
              <a:t>OBJECTIVE</a:t>
            </a:r>
            <a:endParaRPr b="1" u="sng">
              <a:solidFill>
                <a:srgbClr val="FF0000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241225" y="739825"/>
            <a:ext cx="8520600" cy="3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rgbClr val="45818E"/>
              </a:buClr>
              <a:buSzPts val="2200"/>
              <a:buFont typeface="Roboto"/>
              <a:buChar char="❖"/>
            </a:pPr>
            <a:r>
              <a:rPr lang="en-GB" sz="2200" b="1">
                <a:solidFill>
                  <a:srgbClr val="45818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Customer churn occurs when customers stop doing business with a company.</a:t>
            </a:r>
            <a:endParaRPr sz="2200" b="1">
              <a:solidFill>
                <a:srgbClr val="45818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200"/>
              <a:buFont typeface="Roboto"/>
              <a:buChar char="❖"/>
            </a:pPr>
            <a:r>
              <a:rPr lang="en-GB" sz="2200" b="1">
                <a:solidFill>
                  <a:srgbClr val="45818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the cost of retaining an existing customer is far less than acquiring a new one, maintaining a healthy customer base is important for the success of any business</a:t>
            </a:r>
            <a:endParaRPr sz="2200" b="1">
              <a:solidFill>
                <a:srgbClr val="45818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200"/>
              <a:buFont typeface="Roboto"/>
              <a:buChar char="❖"/>
            </a:pPr>
            <a:r>
              <a:rPr lang="en-GB" sz="2200" b="1">
                <a:solidFill>
                  <a:srgbClr val="45818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main objective of project is to :</a:t>
            </a:r>
            <a:endParaRPr sz="2200" b="1">
              <a:solidFill>
                <a:srgbClr val="45818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200"/>
              <a:buFont typeface="Roboto"/>
              <a:buChar char="❖"/>
            </a:pPr>
            <a:r>
              <a:rPr lang="en-GB" sz="2200" b="1">
                <a:solidFill>
                  <a:srgbClr val="45818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Finding factors which influence customers to churn.</a:t>
            </a:r>
            <a:endParaRPr sz="2200" b="1">
              <a:solidFill>
                <a:srgbClr val="45818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200"/>
              <a:buFont typeface="Roboto"/>
              <a:buChar char="❖"/>
            </a:pPr>
            <a:r>
              <a:rPr lang="en-GB" sz="2200" b="1">
                <a:solidFill>
                  <a:srgbClr val="45818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Retain churn customers by applying strategy</a:t>
            </a:r>
            <a:endParaRPr sz="2200" b="1">
              <a:solidFill>
                <a:srgbClr val="45818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200"/>
              <a:buFont typeface="Roboto"/>
              <a:buChar char="❖"/>
            </a:pPr>
            <a:r>
              <a:rPr lang="en-GB" sz="2200" b="1">
                <a:solidFill>
                  <a:srgbClr val="45818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Providing offers based on influencing factors.</a:t>
            </a:r>
            <a:endParaRPr sz="2200" b="1">
              <a:solidFill>
                <a:srgbClr val="45818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200"/>
              <a:buFont typeface="Roboto"/>
              <a:buChar char="❖"/>
            </a:pPr>
            <a:r>
              <a:rPr lang="en-GB" sz="2200" b="1">
                <a:solidFill>
                  <a:srgbClr val="45818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Control churn rate and improve their image in the market.</a:t>
            </a:r>
            <a:endParaRPr sz="2200" b="1">
              <a:solidFill>
                <a:srgbClr val="45818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140925"/>
            <a:ext cx="85206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                       </a:t>
            </a:r>
            <a:r>
              <a:rPr lang="en-GB" sz="3100" b="1" u="sng">
                <a:solidFill>
                  <a:srgbClr val="FF0000"/>
                </a:solidFill>
              </a:rPr>
              <a:t> Data Summary</a:t>
            </a:r>
            <a:endParaRPr sz="3100" b="1" u="sng">
              <a:solidFill>
                <a:srgbClr val="FF0000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739825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data set contains 20 categories with more than 3000 observations:-</a:t>
            </a:r>
            <a:endParaRPr b="1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Roboto"/>
              <a:buChar char="●"/>
            </a:pPr>
            <a:r>
              <a:rPr lang="en-GB" b="1" dirty="0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State-51 unique states in United States of America</a:t>
            </a:r>
            <a:endParaRPr b="1" dirty="0">
              <a:solidFill>
                <a:srgbClr val="274E1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Roboto"/>
              <a:buChar char="●"/>
            </a:pPr>
            <a:r>
              <a:rPr lang="en-GB" b="1" dirty="0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Account Length :</a:t>
            </a:r>
            <a:r>
              <a:rPr lang="en-GB" dirty="0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long account has been active</a:t>
            </a:r>
            <a:endParaRPr dirty="0">
              <a:solidFill>
                <a:srgbClr val="274E1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Roboto"/>
              <a:buChar char="●"/>
            </a:pPr>
            <a:r>
              <a:rPr lang="en-GB" b="1" dirty="0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Area Code :</a:t>
            </a:r>
            <a:r>
              <a:rPr lang="en-GB" dirty="0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Code Number of Area having some States included in each area code</a:t>
            </a:r>
            <a:endParaRPr dirty="0">
              <a:solidFill>
                <a:srgbClr val="274E1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Roboto"/>
              <a:buChar char="●"/>
            </a:pPr>
            <a:r>
              <a:rPr lang="en-GB" b="1" dirty="0" err="1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lntl</a:t>
            </a:r>
            <a:r>
              <a:rPr lang="en-GB" b="1" dirty="0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Plan :</a:t>
            </a:r>
            <a:r>
              <a:rPr lang="en-GB" dirty="0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International plan activated ( yes, no )</a:t>
            </a:r>
            <a:endParaRPr dirty="0">
              <a:solidFill>
                <a:srgbClr val="274E1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Roboto"/>
              <a:buChar char="●"/>
            </a:pPr>
            <a:r>
              <a:rPr lang="en-GB" b="1" dirty="0" err="1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VMail</a:t>
            </a:r>
            <a:r>
              <a:rPr lang="en-GB" b="1" dirty="0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Plan </a:t>
            </a:r>
            <a:r>
              <a:rPr lang="en-GB" b="1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voi</a:t>
            </a:r>
            <a:r>
              <a:rPr lang="en-GB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ce </a:t>
            </a:r>
            <a:r>
              <a:rPr lang="en-GB" dirty="0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Mail plan activated ( yes ,no )</a:t>
            </a:r>
            <a:endParaRPr dirty="0">
              <a:solidFill>
                <a:srgbClr val="274E1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Roboto"/>
              <a:buChar char="●"/>
            </a:pPr>
            <a:r>
              <a:rPr lang="en-GB" b="1" dirty="0" err="1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VMail</a:t>
            </a:r>
            <a:r>
              <a:rPr lang="en-GB" b="1" dirty="0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Message :</a:t>
            </a:r>
            <a:r>
              <a:rPr lang="en-GB" dirty="0" err="1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No.of</a:t>
            </a:r>
            <a:r>
              <a:rPr lang="en-GB" dirty="0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voice mail messages</a:t>
            </a:r>
            <a:endParaRPr dirty="0">
              <a:solidFill>
                <a:srgbClr val="274E1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Roboto"/>
              <a:buChar char="●"/>
            </a:pPr>
            <a:r>
              <a:rPr lang="en-GB" b="1" dirty="0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Day Mins :</a:t>
            </a:r>
            <a:r>
              <a:rPr lang="en-GB" dirty="0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 day minutes used</a:t>
            </a:r>
            <a:endParaRPr dirty="0">
              <a:solidFill>
                <a:srgbClr val="274E1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Roboto"/>
              <a:buChar char="●"/>
            </a:pPr>
            <a:r>
              <a:rPr lang="en-GB" b="1" dirty="0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Day calls</a:t>
            </a:r>
            <a:r>
              <a:rPr lang="en-GB" dirty="0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:Total day calls made</a:t>
            </a:r>
            <a:endParaRPr dirty="0">
              <a:solidFill>
                <a:srgbClr val="274E1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Roboto"/>
              <a:buChar char="●"/>
            </a:pPr>
            <a:r>
              <a:rPr lang="en-GB" b="1" dirty="0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Day Charge</a:t>
            </a:r>
            <a:r>
              <a:rPr lang="en-GB" dirty="0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:Total day charge</a:t>
            </a:r>
            <a:endParaRPr dirty="0">
              <a:solidFill>
                <a:srgbClr val="274E1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Roboto"/>
              <a:buChar char="●"/>
            </a:pPr>
            <a:r>
              <a:rPr lang="en-GB" b="1" dirty="0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 Mins</a:t>
            </a:r>
            <a:r>
              <a:rPr lang="en-GB" dirty="0">
                <a:solidFill>
                  <a:srgbClr val="274E1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:Total evening minutes</a:t>
            </a:r>
            <a:endParaRPr dirty="0">
              <a:solidFill>
                <a:srgbClr val="274E1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140925"/>
            <a:ext cx="85206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100" b="1" u="sng">
                <a:solidFill>
                  <a:srgbClr val="FF0000"/>
                </a:solidFill>
              </a:rPr>
              <a:t>  </a:t>
            </a:r>
            <a:r>
              <a:rPr lang="en-GB" sz="3100" b="1">
                <a:solidFill>
                  <a:srgbClr val="FF0000"/>
                </a:solidFill>
              </a:rPr>
              <a:t>                         </a:t>
            </a:r>
            <a:r>
              <a:rPr lang="en-GB" sz="3100" b="1" u="sng">
                <a:solidFill>
                  <a:srgbClr val="FF0000"/>
                </a:solidFill>
              </a:rPr>
              <a:t>Data Summary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845625"/>
            <a:ext cx="8832300" cy="4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7606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Roboto"/>
              <a:buChar char="●"/>
            </a:pPr>
            <a:r>
              <a:rPr lang="en-GB" sz="3317" b="1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 Calls</a:t>
            </a:r>
            <a:r>
              <a:rPr lang="en-GB" sz="3317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:Total evening calls</a:t>
            </a:r>
            <a:endParaRPr sz="3317">
              <a:solidFill>
                <a:srgbClr val="6AA8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60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Roboto"/>
              <a:buChar char="●"/>
            </a:pPr>
            <a:r>
              <a:rPr lang="en-GB" sz="3317" b="1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 Charge</a:t>
            </a:r>
            <a:r>
              <a:rPr lang="en-GB" sz="3317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:Total evening charge</a:t>
            </a:r>
            <a:endParaRPr sz="3317">
              <a:solidFill>
                <a:srgbClr val="6AA8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60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Roboto"/>
              <a:buChar char="●"/>
            </a:pPr>
            <a:r>
              <a:rPr lang="en-GB" sz="3317" b="1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Night Mins</a:t>
            </a:r>
            <a:r>
              <a:rPr lang="en-GB" sz="3317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:Total night minutes</a:t>
            </a:r>
            <a:endParaRPr sz="3317">
              <a:solidFill>
                <a:srgbClr val="6AA8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60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Roboto"/>
              <a:buChar char="●"/>
            </a:pPr>
            <a:r>
              <a:rPr lang="en-GB" sz="3317" b="1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Night Calls</a:t>
            </a:r>
            <a:r>
              <a:rPr lang="en-GB" sz="3317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:Total night calls</a:t>
            </a:r>
            <a:endParaRPr sz="3317">
              <a:solidFill>
                <a:srgbClr val="6AA8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60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Roboto"/>
              <a:buChar char="●"/>
            </a:pPr>
            <a:r>
              <a:rPr lang="en-GB" sz="3317" b="1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Night Charge</a:t>
            </a:r>
            <a:r>
              <a:rPr lang="en-GB" sz="3317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:Total night charge</a:t>
            </a:r>
            <a:endParaRPr sz="3317">
              <a:solidFill>
                <a:srgbClr val="6AA8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60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Roboto"/>
              <a:buChar char="●"/>
            </a:pPr>
            <a:r>
              <a:rPr lang="en-GB" sz="3317" b="1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Intl Mins</a:t>
            </a:r>
            <a:r>
              <a:rPr lang="en-GB" sz="3317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:Total International minutes used</a:t>
            </a:r>
            <a:endParaRPr sz="3317">
              <a:solidFill>
                <a:srgbClr val="6AA8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60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Roboto"/>
              <a:buChar char="●"/>
            </a:pPr>
            <a:r>
              <a:rPr lang="en-GB" sz="3317" b="1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Intl Calls</a:t>
            </a:r>
            <a:r>
              <a:rPr lang="en-GB" sz="3317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:Total International calls made</a:t>
            </a:r>
            <a:endParaRPr sz="3317">
              <a:solidFill>
                <a:srgbClr val="6AA8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60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Roboto"/>
              <a:buChar char="●"/>
            </a:pPr>
            <a:r>
              <a:rPr lang="en-GB" sz="3317" b="1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Intl Charge</a:t>
            </a:r>
            <a:r>
              <a:rPr lang="en-GB" sz="3317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:Total International charge</a:t>
            </a:r>
            <a:endParaRPr sz="3317">
              <a:solidFill>
                <a:srgbClr val="6AA8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60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Roboto"/>
              <a:buChar char="●"/>
            </a:pPr>
            <a:r>
              <a:rPr lang="en-GB" sz="3317" b="1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CustServ calls</a:t>
            </a:r>
            <a:r>
              <a:rPr lang="en-GB" sz="3317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:Number of customer service caUs made</a:t>
            </a:r>
            <a:endParaRPr sz="3317">
              <a:solidFill>
                <a:srgbClr val="6AA8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60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Roboto"/>
              <a:buChar char="●"/>
            </a:pPr>
            <a:r>
              <a:rPr lang="en-GB" sz="3317" b="1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Churn</a:t>
            </a:r>
            <a:r>
              <a:rPr lang="en-GB" sz="3317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:Customer churn (Target Variable True=1, False=0)</a:t>
            </a:r>
            <a:endParaRPr sz="3317">
              <a:solidFill>
                <a:srgbClr val="6AA8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92125"/>
            <a:ext cx="8520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                              </a:t>
            </a:r>
            <a:r>
              <a:rPr lang="en-GB" sz="3577" b="1" u="sng">
                <a:solidFill>
                  <a:srgbClr val="FF0000"/>
                </a:solidFill>
              </a:rPr>
              <a:t>Data Cleaning</a:t>
            </a:r>
            <a:endParaRPr sz="3577" b="1" u="sng">
              <a:solidFill>
                <a:srgbClr val="FF0000"/>
              </a:solidFill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204225" y="690925"/>
            <a:ext cx="85206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rgbClr val="00FF00"/>
                </a:solidFill>
              </a:rPr>
              <a:t>Checking  the data for any  missing Values.</a:t>
            </a:r>
            <a:endParaRPr b="1" u="sng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6875"/>
            <a:ext cx="9144000" cy="11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204225" y="3439225"/>
            <a:ext cx="79701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u="sng">
                <a:solidFill>
                  <a:srgbClr val="00FF00"/>
                </a:solidFill>
              </a:rPr>
              <a:t>Dataset Statistics-</a:t>
            </a:r>
            <a:endParaRPr sz="1800" b="1" u="sng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u="sng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u="sng">
              <a:solidFill>
                <a:srgbClr val="00FF00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64475"/>
            <a:ext cx="9143999" cy="27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rgbClr val="FF0000"/>
                </a:solidFill>
              </a:rPr>
              <a:t>Data Cleaning</a:t>
            </a:r>
            <a:endParaRPr b="1" u="sng">
              <a:solidFill>
                <a:srgbClr val="FF0000"/>
              </a:solidFill>
            </a:endParaRPr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96750" y="660075"/>
            <a:ext cx="8520600" cy="4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 b="1" u="sng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Checking Null Value by plotting </a:t>
            </a:r>
            <a:endParaRPr sz="1650" b="1" u="sng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50" b="1" u="sng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Heatmap</a:t>
            </a:r>
            <a:endParaRPr sz="1650" b="1" u="sng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The heat map shows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b="1"/>
              <a:t> the data has no 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b="1"/>
              <a:t>Missing values or 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b="1"/>
              <a:t>duplicate values.The data is now 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b="1"/>
              <a:t>Perfect for doing the EDA.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8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275" y="0"/>
            <a:ext cx="49217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781</Words>
  <Application>Microsoft Office PowerPoint</Application>
  <PresentationFormat>On-screen Show (16:9)</PresentationFormat>
  <Paragraphs>109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Impact</vt:lpstr>
      <vt:lpstr>Lobster</vt:lpstr>
      <vt:lpstr>Roboto</vt:lpstr>
      <vt:lpstr>Courier New</vt:lpstr>
      <vt:lpstr>Simple Light</vt:lpstr>
      <vt:lpstr>Capstone project</vt:lpstr>
      <vt:lpstr>                           Content </vt:lpstr>
      <vt:lpstr>                           Problem Statement</vt:lpstr>
      <vt:lpstr>                                    SUMMARY</vt:lpstr>
      <vt:lpstr>                                  OBJECTIVE</vt:lpstr>
      <vt:lpstr>                        Data Summary</vt:lpstr>
      <vt:lpstr>                           Data Summary</vt:lpstr>
      <vt:lpstr>                              Data Cleaning</vt:lpstr>
      <vt:lpstr>Data Cleaning</vt:lpstr>
      <vt:lpstr>                                        EDA</vt:lpstr>
      <vt:lpstr>                                        EDA </vt:lpstr>
      <vt:lpstr>Slide 12</vt:lpstr>
      <vt:lpstr>                                         </vt:lpstr>
      <vt:lpstr>EDA</vt:lpstr>
      <vt:lpstr>Slide 15</vt:lpstr>
      <vt:lpstr>Slide 16</vt:lpstr>
      <vt:lpstr>Some customers jump to other network without resolving the issue, while the customer who have called once , have high churn rate indicating their issue was not solved in first attempt. A Feedback is necessary in the situation. A confirmation should be given to the customer, that there issue will be solved in the first attempt. </vt:lpstr>
      <vt:lpstr>Slide 18</vt:lpstr>
      <vt:lpstr>EDA(TOTAL MINUTES ON DAY,EVE AND NIGHT)                   </vt:lpstr>
      <vt:lpstr>Slide 20</vt:lpstr>
      <vt:lpstr>Slide 21</vt:lpstr>
      <vt:lpstr>Slide 22</vt:lpstr>
      <vt:lpstr>Solutions to reduce the customer churn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cp:lastModifiedBy>user</cp:lastModifiedBy>
  <cp:revision>6</cp:revision>
  <dcterms:modified xsi:type="dcterms:W3CDTF">2021-07-10T18:08:20Z</dcterms:modified>
</cp:coreProperties>
</file>