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Barlow" pitchFamily="2" charset="77"/>
      <p:regular r:id="rId25"/>
      <p:bold r:id="rId26"/>
      <p:italic r:id="rId27"/>
      <p:boldItalic r:id="rId28"/>
    </p:embeddedFont>
    <p:embeddedFont>
      <p:font typeface="Barlow Light" pitchFamily="2" charset="77"/>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Miriam Libre" pitchFamily="2" charset="-79"/>
      <p:regular r:id="rId37"/>
      <p:bold r:id="rId38"/>
    </p:embeddedFont>
    <p:embeddedFont>
      <p:font typeface="Work Sans" pitchFamily="2" charset="77"/>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010339-170F-4493-A6E1-E51224D9066E}">
  <a:tblStyle styleId="{40010339-170F-4493-A6E1-E51224D9066E}"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Here the picture shows the first-person perspective in the game. The brown sold flat is the floor and the black squared solid object is the wall. The player can not be able to go or look through the wall directly.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a6c0adf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4a6c0adf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a6c0adf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4a6c0adf4e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100"/>
              <a:buNone/>
            </a:pPr>
            <a:r>
              <a:rPr lang="en" sz="1200">
                <a:solidFill>
                  <a:schemeClr val="dk1"/>
                </a:solidFill>
                <a:latin typeface="Calibri"/>
                <a:ea typeface="Calibri"/>
                <a:cs typeface="Calibri"/>
                <a:sym typeface="Calibri"/>
              </a:rPr>
              <a:t>Reinforcement learning is a branch of machine learning, which can solve problems with an agent that perceives the information of the environment. Instead of teaching the agent which action to take under certain environment in advance, the agent must constantly try various actions to get the optimal policy. </a:t>
            </a:r>
            <a:endParaRPr sz="1200">
              <a:solidFill>
                <a:schemeClr val="dk1"/>
              </a:solidFill>
              <a:latin typeface="Calibri"/>
              <a:ea typeface="Calibri"/>
              <a:cs typeface="Calibri"/>
              <a:sym typeface="Calibri"/>
            </a:endParaRPr>
          </a:p>
          <a:p>
            <a:pPr marL="0" lvl="0" indent="0" algn="just" rtl="0">
              <a:spcBef>
                <a:spcPts val="0"/>
              </a:spcBef>
              <a:spcAft>
                <a:spcPts val="0"/>
              </a:spcAft>
              <a:buSzPts val="1100"/>
              <a:buNone/>
            </a:pPr>
            <a:endParaRPr sz="120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According to Richard S. Sutton and Andrew G. Barto, there are four more main elements in reinforcement learning except for agent and environment: a policy, a reward signal, a value function and environment model.</a:t>
            </a: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a6c0adf4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a6c0adf4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100"/>
              <a:buNone/>
            </a:pPr>
            <a:r>
              <a:rPr lang="en" sz="1200">
                <a:solidFill>
                  <a:schemeClr val="dk1"/>
                </a:solidFill>
                <a:latin typeface="Calibri"/>
                <a:ea typeface="Calibri"/>
                <a:cs typeface="Calibri"/>
                <a:sym typeface="Calibri"/>
              </a:rPr>
              <a:t>Deep reinforcement learning combines the perceptual ability of deep learning with the decision-making ability of reinforcement learning, and directly controls the behavior of agents through high-dimensional perceptual input learning. General speaking, it’s applying the neural network structure to the process of reinforcement learning.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a6c0adf4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4a6c0adf4e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100"/>
              <a:buNone/>
            </a:pPr>
            <a:r>
              <a:rPr lang="en" sz="1200">
                <a:solidFill>
                  <a:schemeClr val="dk1"/>
                </a:solidFill>
                <a:latin typeface="Calibri"/>
                <a:ea typeface="Calibri"/>
                <a:cs typeface="Calibri"/>
                <a:sym typeface="Calibri"/>
              </a:rPr>
              <a:t>Proximal Policy Optimization (PPO) is an optimized version based on Policy Gradient and TPRO. </a:t>
            </a:r>
            <a:r>
              <a:rPr lang="en" sz="1200">
                <a:solidFill>
                  <a:schemeClr val="dk1"/>
                </a:solidFill>
                <a:highlight>
                  <a:srgbClr val="FFFFFF"/>
                </a:highlight>
                <a:latin typeface="Calibri"/>
                <a:ea typeface="Calibri"/>
                <a:cs typeface="Calibri"/>
                <a:sym typeface="Calibri"/>
              </a:rPr>
              <a:t>In </a:t>
            </a:r>
            <a:r>
              <a:rPr lang="en" sz="1200">
                <a:solidFill>
                  <a:schemeClr val="dk1"/>
                </a:solidFill>
                <a:latin typeface="Calibri"/>
                <a:ea typeface="Calibri"/>
                <a:cs typeface="Calibri"/>
                <a:sym typeface="Calibri"/>
              </a:rPr>
              <a:t>Policy Gradient</a:t>
            </a:r>
            <a:r>
              <a:rPr lang="en" sz="1200">
                <a:solidFill>
                  <a:schemeClr val="dk1"/>
                </a:solidFill>
                <a:highlight>
                  <a:srgbClr val="FFFFFF"/>
                </a:highlight>
                <a:latin typeface="Calibri"/>
                <a:ea typeface="Calibri"/>
                <a:cs typeface="Calibri"/>
                <a:sym typeface="Calibri"/>
              </a:rPr>
              <a:t>, the agents observes the state of the environment, then takes actions based on its policy on the state. </a:t>
            </a:r>
            <a:r>
              <a:rPr lang="en" sz="1200">
                <a:solidFill>
                  <a:schemeClr val="dk1"/>
                </a:solidFill>
                <a:latin typeface="Calibri"/>
                <a:ea typeface="Calibri"/>
                <a:cs typeface="Calibri"/>
                <a:sym typeface="Calibri"/>
              </a:rPr>
              <a:t>PPO is suitable for our project. There are some reasons for it. First, our game is a maze game, which is a simple game with a clear game logic. Besides, we can define the state of the game, the action of the game, the reward of the game clearly.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a6c0adf4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4a6c0adf4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ML-Agents Unity Machine Learning Agents Toolkit, is an open-source Unity plugin which provides lots of Python API with implementation of game AI. There are three key components of Unity ML-Agents: Learning Environment, Python API and External Communicator. Among them, the Learning Environment includes three additional components that help organize Unity scenarios.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a74610ca1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4a74610ca1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a74610ca1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4a74610ca1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game has 15 fixed spawn points, which are located in the border of “Maze”. There spawn points are stored in an array. When the game starts(Round-1), both player and AI will be located in the spawn point-1 ( point number is regarding the Round number). Both AI and player will try to reach goal field. Once they arrive the goal field, the cube will be relocated to next spawn point. By repeating the procedures,  if AI or player arrived goal field in Round-15, game over.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a74610ca1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4a74610ca1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The AI area contains those objects and functions, which is used in our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a74610ca1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4a74610ca1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user interface contains below parts:</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Round Text</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Player Round Text: Indicating the round number of player.</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Restart Button: Restarting game from round-1.</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Control Hints Text: Giving some control hints.</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Game Over Text: When a player wins, it will show “Player Win!!”. When AI wins, it will show “AI Win!!”.</a:t>
            </a:r>
            <a:endParaRPr sz="1200">
              <a:solidFill>
                <a:schemeClr val="dk1"/>
              </a:solidFill>
              <a:latin typeface="Calibri"/>
              <a:ea typeface="Calibri"/>
              <a:cs typeface="Calibri"/>
              <a:sym typeface="Calibri"/>
            </a:endParaRPr>
          </a:p>
          <a:p>
            <a:pPr marL="457200" lvl="0" indent="-304800" algn="just"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Game View: the Game view is divided into 2 parts. The left part is AI control view. And right part is player control view.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a74610ca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4a74610ca1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We have uploaded our demonstration video to the </a:t>
            </a:r>
            <a:r>
              <a:rPr lang="en" dirty="0" err="1"/>
              <a:t>Youtube</a:t>
            </a:r>
            <a:r>
              <a:rPr lang="en" dirty="0"/>
              <a:t>, you may use the link to access to the video.</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The objective of our project is aiming at realizing a game AI with reinforcement learning concepts learned in class and comprising it in the game designed by 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In the game design, we wanted to design a game that suits using AI player in the game to play against human player. Besides, the game should have reasonable time period and a certain of difficulty. To achieve this goal, we designed a maze game with first person perspective paly mode. We are going to use reinforcement learning in this project. ML-agents is a helpful API which we can used to train our AI.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Two same maze are here for AI and human player. The human-computer competition mode will let AI player and human player start the game at the same time. They will play the game in the same kind of maze filed with 15 rounds in total. The first one who finish the 15 rounds will be the winner and end the game.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Here is the picture show that there are 15 spawn points in total. In each round, the player will born in one of the 15 points. The order are static which means that in the Nth round, the player will start from a same spawn point everytime.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rgbClr val="000000"/>
              </a:buClr>
              <a:buSzPts val="4600"/>
              <a:buNone/>
              <a:defRPr sz="4600">
                <a:solidFill>
                  <a:srgbClr val="000000"/>
                </a:solidFill>
              </a:defRPr>
            </a:lvl1pPr>
            <a:lvl2pPr lvl="1" algn="ctr">
              <a:lnSpc>
                <a:spcPct val="100000"/>
              </a:lnSpc>
              <a:spcBef>
                <a:spcPts val="0"/>
              </a:spcBef>
              <a:spcAft>
                <a:spcPts val="0"/>
              </a:spcAft>
              <a:buClr>
                <a:srgbClr val="000000"/>
              </a:buClr>
              <a:buSzPts val="4600"/>
              <a:buNone/>
              <a:defRPr sz="4600">
                <a:solidFill>
                  <a:srgbClr val="000000"/>
                </a:solidFill>
              </a:defRPr>
            </a:lvl2pPr>
            <a:lvl3pPr lvl="2" algn="ctr">
              <a:lnSpc>
                <a:spcPct val="100000"/>
              </a:lnSpc>
              <a:spcBef>
                <a:spcPts val="0"/>
              </a:spcBef>
              <a:spcAft>
                <a:spcPts val="0"/>
              </a:spcAft>
              <a:buClr>
                <a:srgbClr val="000000"/>
              </a:buClr>
              <a:buSzPts val="4600"/>
              <a:buNone/>
              <a:defRPr sz="4600">
                <a:solidFill>
                  <a:srgbClr val="000000"/>
                </a:solidFill>
              </a:defRPr>
            </a:lvl3pPr>
            <a:lvl4pPr lvl="3" algn="ctr">
              <a:lnSpc>
                <a:spcPct val="100000"/>
              </a:lnSpc>
              <a:spcBef>
                <a:spcPts val="0"/>
              </a:spcBef>
              <a:spcAft>
                <a:spcPts val="0"/>
              </a:spcAft>
              <a:buClr>
                <a:srgbClr val="000000"/>
              </a:buClr>
              <a:buSzPts val="4600"/>
              <a:buNone/>
              <a:defRPr sz="4600">
                <a:solidFill>
                  <a:srgbClr val="000000"/>
                </a:solidFill>
              </a:defRPr>
            </a:lvl4pPr>
            <a:lvl5pPr lvl="4" algn="ctr">
              <a:lnSpc>
                <a:spcPct val="100000"/>
              </a:lnSpc>
              <a:spcBef>
                <a:spcPts val="0"/>
              </a:spcBef>
              <a:spcAft>
                <a:spcPts val="0"/>
              </a:spcAft>
              <a:buClr>
                <a:srgbClr val="000000"/>
              </a:buClr>
              <a:buSzPts val="4600"/>
              <a:buNone/>
              <a:defRPr sz="4600">
                <a:solidFill>
                  <a:srgbClr val="000000"/>
                </a:solidFill>
              </a:defRPr>
            </a:lvl5pPr>
            <a:lvl6pPr lvl="5" algn="ctr">
              <a:lnSpc>
                <a:spcPct val="100000"/>
              </a:lnSpc>
              <a:spcBef>
                <a:spcPts val="0"/>
              </a:spcBef>
              <a:spcAft>
                <a:spcPts val="0"/>
              </a:spcAft>
              <a:buClr>
                <a:srgbClr val="000000"/>
              </a:buClr>
              <a:buSzPts val="4600"/>
              <a:buNone/>
              <a:defRPr sz="4600">
                <a:solidFill>
                  <a:srgbClr val="000000"/>
                </a:solidFill>
              </a:defRPr>
            </a:lvl6pPr>
            <a:lvl7pPr lvl="6" algn="ctr">
              <a:lnSpc>
                <a:spcPct val="100000"/>
              </a:lnSpc>
              <a:spcBef>
                <a:spcPts val="0"/>
              </a:spcBef>
              <a:spcAft>
                <a:spcPts val="0"/>
              </a:spcAft>
              <a:buClr>
                <a:srgbClr val="000000"/>
              </a:buClr>
              <a:buSzPts val="4600"/>
              <a:buNone/>
              <a:defRPr sz="4600">
                <a:solidFill>
                  <a:srgbClr val="000000"/>
                </a:solidFill>
              </a:defRPr>
            </a:lvl7pPr>
            <a:lvl8pPr lvl="7" algn="ctr">
              <a:lnSpc>
                <a:spcPct val="100000"/>
              </a:lnSpc>
              <a:spcBef>
                <a:spcPts val="0"/>
              </a:spcBef>
              <a:spcAft>
                <a:spcPts val="0"/>
              </a:spcAft>
              <a:buClr>
                <a:srgbClr val="000000"/>
              </a:buClr>
              <a:buSzPts val="4600"/>
              <a:buNone/>
              <a:defRPr sz="4600">
                <a:solidFill>
                  <a:srgbClr val="000000"/>
                </a:solidFill>
              </a:defRPr>
            </a:lvl8pPr>
            <a:lvl9pPr lvl="8" algn="ctr">
              <a:lnSpc>
                <a:spcPct val="100000"/>
              </a:lnSpc>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4"/>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3"/>
        <p:cNvGrpSpPr/>
        <p:nvPr/>
      </p:nvGrpSpPr>
      <p:grpSpPr>
        <a:xfrm>
          <a:off x="0" y="0"/>
          <a:ext cx="0" cy="0"/>
          <a:chOff x="0" y="0"/>
          <a:chExt cx="0" cy="0"/>
        </a:xfrm>
      </p:grpSpPr>
      <p:sp>
        <p:nvSpPr>
          <p:cNvPr id="204" name="Google Shape;204;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1"/>
          <p:cNvSpPr txBox="1">
            <a:spLocks noGrp="1"/>
          </p:cNvSpPr>
          <p:nvPr>
            <p:ph type="sldNum" idx="12"/>
          </p:nvPr>
        </p:nvSpPr>
        <p:spPr>
          <a:xfrm>
            <a:off x="8808000" y="2208279"/>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206" name="Google Shape;206;p11"/>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8" name="Google Shape;208;p1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209" name="Google Shape;209;p11"/>
          <p:cNvGrpSpPr/>
          <p:nvPr/>
        </p:nvGrpSpPr>
        <p:grpSpPr>
          <a:xfrm>
            <a:off x="6422240" y="-62"/>
            <a:ext cx="1652475" cy="2270250"/>
            <a:chOff x="0" y="855663"/>
            <a:chExt cx="1652475" cy="2270250"/>
          </a:xfrm>
        </p:grpSpPr>
        <p:sp>
          <p:nvSpPr>
            <p:cNvPr id="210" name="Google Shape;210;p11"/>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11"/>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11"/>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11"/>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11"/>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11"/>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11"/>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11"/>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11"/>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9" name="Google Shape;219;p11"/>
          <p:cNvGrpSpPr/>
          <p:nvPr/>
        </p:nvGrpSpPr>
        <p:grpSpPr>
          <a:xfrm>
            <a:off x="7106138" y="2674863"/>
            <a:ext cx="1551087" cy="2468625"/>
            <a:chOff x="715963" y="3538538"/>
            <a:chExt cx="1551087" cy="2468625"/>
          </a:xfrm>
        </p:grpSpPr>
        <p:sp>
          <p:nvSpPr>
            <p:cNvPr id="220" name="Google Shape;220;p11"/>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11"/>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11"/>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11"/>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11"/>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11"/>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11"/>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11"/>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11"/>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11"/>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11"/>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7"/>
        <p:cNvGrpSpPr/>
        <p:nvPr/>
      </p:nvGrpSpPr>
      <p:grpSpPr>
        <a:xfrm>
          <a:off x="0" y="0"/>
          <a:ext cx="0" cy="0"/>
          <a:chOff x="0" y="0"/>
          <a:chExt cx="0" cy="0"/>
        </a:xfrm>
      </p:grpSpPr>
      <p:sp>
        <p:nvSpPr>
          <p:cNvPr id="48" name="Google Shape;48;p3"/>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3"/>
          <p:cNvSpPr txBox="1">
            <a:spLocks noGrp="1"/>
          </p:cNvSpPr>
          <p:nvPr>
            <p:ph type="body" idx="1"/>
          </p:nvPr>
        </p:nvSpPr>
        <p:spPr>
          <a:xfrm>
            <a:off x="457200" y="1672300"/>
            <a:ext cx="2494200" cy="31551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2" name="Google Shape;52;p3"/>
          <p:cNvSpPr txBox="1">
            <a:spLocks noGrp="1"/>
          </p:cNvSpPr>
          <p:nvPr>
            <p:ph type="body" idx="2"/>
          </p:nvPr>
        </p:nvSpPr>
        <p:spPr>
          <a:xfrm>
            <a:off x="3101652" y="1672300"/>
            <a:ext cx="2494200" cy="31551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3" name="Google Shape;53;p3"/>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3"/>
          <p:cNvGrpSpPr/>
          <p:nvPr/>
        </p:nvGrpSpPr>
        <p:grpSpPr>
          <a:xfrm>
            <a:off x="6489150" y="0"/>
            <a:ext cx="1882725" cy="2446200"/>
            <a:chOff x="3357563" y="850900"/>
            <a:chExt cx="1882725" cy="2446200"/>
          </a:xfrm>
        </p:grpSpPr>
        <p:sp>
          <p:nvSpPr>
            <p:cNvPr id="55" name="Google Shape;55;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3"/>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3"/>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3"/>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3"/>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3"/>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3"/>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3"/>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3"/>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3"/>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3"/>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 name="Google Shape;68;p3"/>
          <p:cNvGrpSpPr/>
          <p:nvPr/>
        </p:nvGrpSpPr>
        <p:grpSpPr>
          <a:xfrm>
            <a:off x="6488950" y="3281388"/>
            <a:ext cx="2149388" cy="1862100"/>
            <a:chOff x="3305175" y="4144963"/>
            <a:chExt cx="2149388" cy="1862100"/>
          </a:xfrm>
        </p:grpSpPr>
        <p:sp>
          <p:nvSpPr>
            <p:cNvPr id="69" name="Google Shape;69;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3"/>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3"/>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3"/>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3"/>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3"/>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3"/>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8"/>
        <p:cNvGrpSpPr/>
        <p:nvPr/>
      </p:nvGrpSpPr>
      <p:grpSpPr>
        <a:xfrm>
          <a:off x="0" y="0"/>
          <a:ext cx="0" cy="0"/>
          <a:chOff x="0" y="0"/>
          <a:chExt cx="0" cy="0"/>
        </a:xfrm>
      </p:grpSpPr>
      <p:sp>
        <p:nvSpPr>
          <p:cNvPr id="79" name="Google Shape;79;p4"/>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a:endParaRPr/>
          </a:p>
        </p:txBody>
      </p:sp>
      <p:sp>
        <p:nvSpPr>
          <p:cNvPr id="81" name="Google Shape;81;p4"/>
          <p:cNvSpPr txBox="1">
            <a:spLocks noGrp="1"/>
          </p:cNvSpPr>
          <p:nvPr>
            <p:ph type="subTitle" idx="1"/>
          </p:nvPr>
        </p:nvSpPr>
        <p:spPr>
          <a:xfrm>
            <a:off x="2626350" y="3144854"/>
            <a:ext cx="3891300" cy="7848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Clr>
                <a:srgbClr val="000000"/>
              </a:buClr>
              <a:buSzPts val="2400"/>
              <a:buNone/>
              <a:defRPr>
                <a:solidFill>
                  <a:srgbClr val="000000"/>
                </a:solidFill>
              </a:defRPr>
            </a:lvl1pPr>
            <a:lvl2pPr lvl="1" algn="ctr">
              <a:lnSpc>
                <a:spcPct val="100000"/>
              </a:lnSpc>
              <a:spcBef>
                <a:spcPts val="0"/>
              </a:spcBef>
              <a:spcAft>
                <a:spcPts val="0"/>
              </a:spcAft>
              <a:buClr>
                <a:srgbClr val="000000"/>
              </a:buClr>
              <a:buSzPts val="3000"/>
              <a:buNone/>
              <a:defRPr sz="3000">
                <a:solidFill>
                  <a:srgbClr val="000000"/>
                </a:solidFill>
              </a:defRPr>
            </a:lvl2pPr>
            <a:lvl3pPr lvl="2" algn="ctr">
              <a:lnSpc>
                <a:spcPct val="100000"/>
              </a:lnSpc>
              <a:spcBef>
                <a:spcPts val="0"/>
              </a:spcBef>
              <a:spcAft>
                <a:spcPts val="0"/>
              </a:spcAft>
              <a:buClr>
                <a:srgbClr val="000000"/>
              </a:buClr>
              <a:buSzPts val="3000"/>
              <a:buNone/>
              <a:defRPr sz="3000">
                <a:solidFill>
                  <a:srgbClr val="000000"/>
                </a:solidFill>
              </a:defRPr>
            </a:lvl3pPr>
            <a:lvl4pPr lvl="3" algn="ctr">
              <a:lnSpc>
                <a:spcPct val="100000"/>
              </a:lnSpc>
              <a:spcBef>
                <a:spcPts val="0"/>
              </a:spcBef>
              <a:spcAft>
                <a:spcPts val="0"/>
              </a:spcAft>
              <a:buClr>
                <a:srgbClr val="000000"/>
              </a:buClr>
              <a:buSzPts val="3000"/>
              <a:buNone/>
              <a:defRPr sz="3000">
                <a:solidFill>
                  <a:srgbClr val="000000"/>
                </a:solidFill>
              </a:defRPr>
            </a:lvl4pPr>
            <a:lvl5pPr lvl="4" algn="ctr">
              <a:lnSpc>
                <a:spcPct val="100000"/>
              </a:lnSpc>
              <a:spcBef>
                <a:spcPts val="0"/>
              </a:spcBef>
              <a:spcAft>
                <a:spcPts val="0"/>
              </a:spcAft>
              <a:buClr>
                <a:srgbClr val="000000"/>
              </a:buClr>
              <a:buSzPts val="3000"/>
              <a:buNone/>
              <a:defRPr sz="3000">
                <a:solidFill>
                  <a:srgbClr val="000000"/>
                </a:solidFill>
              </a:defRPr>
            </a:lvl5pPr>
            <a:lvl6pPr lvl="5" algn="ctr">
              <a:lnSpc>
                <a:spcPct val="100000"/>
              </a:lnSpc>
              <a:spcBef>
                <a:spcPts val="0"/>
              </a:spcBef>
              <a:spcAft>
                <a:spcPts val="0"/>
              </a:spcAft>
              <a:buClr>
                <a:srgbClr val="000000"/>
              </a:buClr>
              <a:buSzPts val="3000"/>
              <a:buNone/>
              <a:defRPr sz="3000">
                <a:solidFill>
                  <a:srgbClr val="000000"/>
                </a:solidFill>
              </a:defRPr>
            </a:lvl6pPr>
            <a:lvl7pPr lvl="6" algn="ctr">
              <a:lnSpc>
                <a:spcPct val="100000"/>
              </a:lnSpc>
              <a:spcBef>
                <a:spcPts val="0"/>
              </a:spcBef>
              <a:spcAft>
                <a:spcPts val="0"/>
              </a:spcAft>
              <a:buClr>
                <a:srgbClr val="000000"/>
              </a:buClr>
              <a:buSzPts val="3000"/>
              <a:buNone/>
              <a:defRPr sz="3000">
                <a:solidFill>
                  <a:srgbClr val="000000"/>
                </a:solidFill>
              </a:defRPr>
            </a:lvl7pPr>
            <a:lvl8pPr lvl="7" algn="ctr">
              <a:lnSpc>
                <a:spcPct val="100000"/>
              </a:lnSpc>
              <a:spcBef>
                <a:spcPts val="0"/>
              </a:spcBef>
              <a:spcAft>
                <a:spcPts val="0"/>
              </a:spcAft>
              <a:buClr>
                <a:srgbClr val="000000"/>
              </a:buClr>
              <a:buSzPts val="3000"/>
              <a:buNone/>
              <a:defRPr sz="3000">
                <a:solidFill>
                  <a:srgbClr val="000000"/>
                </a:solidFill>
              </a:defRPr>
            </a:lvl8pPr>
            <a:lvl9pPr lvl="8" algn="ctr">
              <a:lnSpc>
                <a:spcPct val="100000"/>
              </a:lnSpc>
              <a:spcBef>
                <a:spcPts val="0"/>
              </a:spcBef>
              <a:spcAft>
                <a:spcPts val="0"/>
              </a:spcAft>
              <a:buClr>
                <a:srgbClr val="000000"/>
              </a:buClr>
              <a:buSzPts val="3000"/>
              <a:buNone/>
              <a:defRPr sz="3000">
                <a:solidFill>
                  <a:srgbClr val="000000"/>
                </a:solidFill>
              </a:defRPr>
            </a:lvl9pPr>
          </a:lstStyle>
          <a:p>
            <a:endParaRPr/>
          </a:p>
        </p:txBody>
      </p:sp>
      <p:grpSp>
        <p:nvGrpSpPr>
          <p:cNvPr id="82" name="Google Shape;82;p4"/>
          <p:cNvGrpSpPr/>
          <p:nvPr/>
        </p:nvGrpSpPr>
        <p:grpSpPr>
          <a:xfrm rot="-5400000">
            <a:off x="7456019" y="290004"/>
            <a:ext cx="1223732" cy="2152215"/>
            <a:chOff x="4395788" y="4144963"/>
            <a:chExt cx="1058775" cy="1862100"/>
          </a:xfrm>
        </p:grpSpPr>
        <p:sp>
          <p:nvSpPr>
            <p:cNvPr id="83" name="Google Shape;83;p4"/>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4"/>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4"/>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6" name="Google Shape;86;p4"/>
          <p:cNvGrpSpPr/>
          <p:nvPr/>
        </p:nvGrpSpPr>
        <p:grpSpPr>
          <a:xfrm rot="-5400000">
            <a:off x="721039" y="2564836"/>
            <a:ext cx="1106346" cy="2548423"/>
            <a:chOff x="3357563" y="850900"/>
            <a:chExt cx="957212" cy="2204900"/>
          </a:xfrm>
        </p:grpSpPr>
        <p:sp>
          <p:nvSpPr>
            <p:cNvPr id="87" name="Google Shape;87;p4"/>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4"/>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4"/>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90"/>
        <p:cNvGrpSpPr/>
        <p:nvPr/>
      </p:nvGrpSpPr>
      <p:grpSpPr>
        <a:xfrm>
          <a:off x="0" y="0"/>
          <a:ext cx="0" cy="0"/>
          <a:chOff x="0" y="0"/>
          <a:chExt cx="0" cy="0"/>
        </a:xfrm>
      </p:grpSpPr>
      <p:sp>
        <p:nvSpPr>
          <p:cNvPr id="91" name="Google Shape;91;p5"/>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txBox="1">
            <a:spLocks noGrp="1"/>
          </p:cNvSpPr>
          <p:nvPr>
            <p:ph type="body" idx="1"/>
          </p:nvPr>
        </p:nvSpPr>
        <p:spPr>
          <a:xfrm>
            <a:off x="2848484" y="825425"/>
            <a:ext cx="3447000" cy="3492600"/>
          </a:xfrm>
          <a:prstGeom prst="rect">
            <a:avLst/>
          </a:prstGeom>
          <a:noFill/>
          <a:ln>
            <a:noFill/>
          </a:ln>
        </p:spPr>
        <p:txBody>
          <a:bodyPr spcFirstLastPara="1" wrap="square" lIns="91425" tIns="91425" rIns="91425" bIns="91425" anchor="ctr" anchorCtr="0"/>
          <a:lstStyle>
            <a:lvl1pPr marL="457200" lvl="0" indent="-381000" algn="ctr">
              <a:lnSpc>
                <a:spcPct val="115000"/>
              </a:lnSpc>
              <a:spcBef>
                <a:spcPts val="600"/>
              </a:spcBef>
              <a:spcAft>
                <a:spcPts val="0"/>
              </a:spcAft>
              <a:buSzPts val="2400"/>
              <a:buChar char="▹"/>
              <a:defRPr i="1"/>
            </a:lvl1pPr>
            <a:lvl2pPr marL="914400" lvl="1" indent="-381000" algn="ctr">
              <a:lnSpc>
                <a:spcPct val="115000"/>
              </a:lnSpc>
              <a:spcBef>
                <a:spcPts val="0"/>
              </a:spcBef>
              <a:spcAft>
                <a:spcPts val="0"/>
              </a:spcAft>
              <a:buSzPts val="2400"/>
              <a:buChar char="￭"/>
              <a:defRPr i="1"/>
            </a:lvl2pPr>
            <a:lvl3pPr marL="1371600" lvl="2" indent="-381000" algn="ctr">
              <a:lnSpc>
                <a:spcPct val="115000"/>
              </a:lnSpc>
              <a:spcBef>
                <a:spcPts val="0"/>
              </a:spcBef>
              <a:spcAft>
                <a:spcPts val="0"/>
              </a:spcAft>
              <a:buSzPts val="2400"/>
              <a:buChar char="⬝"/>
              <a:defRPr i="1"/>
            </a:lvl3pPr>
            <a:lvl4pPr marL="1828800" lvl="3" indent="-381000" algn="ctr">
              <a:lnSpc>
                <a:spcPct val="115000"/>
              </a:lnSpc>
              <a:spcBef>
                <a:spcPts val="0"/>
              </a:spcBef>
              <a:spcAft>
                <a:spcPts val="0"/>
              </a:spcAft>
              <a:buSzPts val="2400"/>
              <a:buChar char="●"/>
              <a:defRPr i="1"/>
            </a:lvl4pPr>
            <a:lvl5pPr marL="2286000" lvl="4" indent="-381000" algn="ctr">
              <a:lnSpc>
                <a:spcPct val="115000"/>
              </a:lnSpc>
              <a:spcBef>
                <a:spcPts val="0"/>
              </a:spcBef>
              <a:spcAft>
                <a:spcPts val="0"/>
              </a:spcAft>
              <a:buSzPts val="2400"/>
              <a:buChar char="○"/>
              <a:defRPr i="1"/>
            </a:lvl5pPr>
            <a:lvl6pPr marL="2743200" lvl="5" indent="-381000" algn="ctr">
              <a:lnSpc>
                <a:spcPct val="115000"/>
              </a:lnSpc>
              <a:spcBef>
                <a:spcPts val="0"/>
              </a:spcBef>
              <a:spcAft>
                <a:spcPts val="0"/>
              </a:spcAft>
              <a:buSzPts val="2400"/>
              <a:buChar char="■"/>
              <a:defRPr i="1"/>
            </a:lvl6pPr>
            <a:lvl7pPr marL="3200400" lvl="6" indent="-381000" algn="ctr">
              <a:lnSpc>
                <a:spcPct val="115000"/>
              </a:lnSpc>
              <a:spcBef>
                <a:spcPts val="0"/>
              </a:spcBef>
              <a:spcAft>
                <a:spcPts val="0"/>
              </a:spcAft>
              <a:buSzPts val="2400"/>
              <a:buChar char="●"/>
              <a:defRPr i="1"/>
            </a:lvl7pPr>
            <a:lvl8pPr marL="3657600" lvl="7" indent="-381000" algn="ctr">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94" name="Google Shape;94;p5"/>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A5B0FE"/>
                </a:solidFill>
                <a:latin typeface="Work Sans"/>
                <a:ea typeface="Work Sans"/>
                <a:cs typeface="Work Sans"/>
                <a:sym typeface="Work Sans"/>
              </a:rPr>
              <a:t>“</a:t>
            </a:r>
            <a:endParaRPr sz="7200" b="1" i="0" u="none" strike="noStrike" cap="none">
              <a:solidFill>
                <a:srgbClr val="A5B0FE"/>
              </a:solidFill>
              <a:latin typeface="Work Sans"/>
              <a:ea typeface="Work Sans"/>
              <a:cs typeface="Work Sans"/>
              <a:sym typeface="Work Sans"/>
            </a:endParaRPr>
          </a:p>
        </p:txBody>
      </p:sp>
      <p:sp>
        <p:nvSpPr>
          <p:cNvPr id="95" name="Google Shape;95;p5"/>
          <p:cNvSpPr txBox="1">
            <a:spLocks noGrp="1"/>
          </p:cNvSpPr>
          <p:nvPr>
            <p:ph type="sldNum" idx="12"/>
          </p:nvPr>
        </p:nvSpPr>
        <p:spPr>
          <a:xfrm>
            <a:off x="4116400" y="4807500"/>
            <a:ext cx="911100" cy="3360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96" name="Google Shape;96;p5"/>
          <p:cNvGrpSpPr/>
          <p:nvPr/>
        </p:nvGrpSpPr>
        <p:grpSpPr>
          <a:xfrm>
            <a:off x="6876950" y="3340125"/>
            <a:ext cx="2267050" cy="1803375"/>
            <a:chOff x="9925050" y="4203700"/>
            <a:chExt cx="2267050" cy="1803375"/>
          </a:xfrm>
        </p:grpSpPr>
        <p:sp>
          <p:nvSpPr>
            <p:cNvPr id="97" name="Google Shape;97;p5"/>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5"/>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5"/>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5"/>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5"/>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5"/>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5"/>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5"/>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5"/>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5"/>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5"/>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5"/>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9" name="Google Shape;109;p5"/>
          <p:cNvGrpSpPr/>
          <p:nvPr/>
        </p:nvGrpSpPr>
        <p:grpSpPr>
          <a:xfrm>
            <a:off x="0" y="0"/>
            <a:ext cx="2266938" cy="1754200"/>
            <a:chOff x="9598025" y="882650"/>
            <a:chExt cx="2266938" cy="1754200"/>
          </a:xfrm>
        </p:grpSpPr>
        <p:sp>
          <p:nvSpPr>
            <p:cNvPr id="110" name="Google Shape;110;p5"/>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5"/>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5"/>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5"/>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114"/>
        <p:cNvGrpSpPr/>
        <p:nvPr/>
      </p:nvGrpSpPr>
      <p:grpSpPr>
        <a:xfrm>
          <a:off x="0" y="0"/>
          <a:ext cx="0" cy="0"/>
          <a:chOff x="0" y="0"/>
          <a:chExt cx="0" cy="0"/>
        </a:xfrm>
      </p:grpSpPr>
      <p:sp>
        <p:nvSpPr>
          <p:cNvPr id="115" name="Google Shape;115;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118"/>
        <p:cNvGrpSpPr/>
        <p:nvPr/>
      </p:nvGrpSpPr>
      <p:grpSpPr>
        <a:xfrm>
          <a:off x="0" y="0"/>
          <a:ext cx="0" cy="0"/>
          <a:chOff x="0" y="0"/>
          <a:chExt cx="0" cy="0"/>
        </a:xfrm>
      </p:grpSpPr>
      <p:sp>
        <p:nvSpPr>
          <p:cNvPr id="119" name="Google Shape;119;p7"/>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txBox="1">
            <a:spLocks noGrp="1"/>
          </p:cNvSpPr>
          <p:nvPr>
            <p:ph type="sldNum" idx="12"/>
          </p:nvPr>
        </p:nvSpPr>
        <p:spPr>
          <a:xfrm>
            <a:off x="4116400" y="4807375"/>
            <a:ext cx="911100" cy="3360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6" name="Google Shape;126;p8"/>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127" name="Google Shape;127;p8"/>
          <p:cNvGrpSpPr/>
          <p:nvPr/>
        </p:nvGrpSpPr>
        <p:grpSpPr>
          <a:xfrm>
            <a:off x="6707938" y="2948000"/>
            <a:ext cx="1732075" cy="2195488"/>
            <a:chOff x="6662738" y="3806825"/>
            <a:chExt cx="1732075" cy="2195488"/>
          </a:xfrm>
        </p:grpSpPr>
        <p:sp>
          <p:nvSpPr>
            <p:cNvPr id="128" name="Google Shape;128;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6" name="Google Shape;146;p8"/>
          <p:cNvGrpSpPr/>
          <p:nvPr/>
        </p:nvGrpSpPr>
        <p:grpSpPr>
          <a:xfrm rot="10800000">
            <a:off x="6518888" y="-12"/>
            <a:ext cx="1551087" cy="2468625"/>
            <a:chOff x="715963" y="3538538"/>
            <a:chExt cx="1551087" cy="2468625"/>
          </a:xfrm>
        </p:grpSpPr>
        <p:sp>
          <p:nvSpPr>
            <p:cNvPr id="147" name="Google Shape;147;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2" name="Google Shape;162;p9"/>
          <p:cNvSpPr txBox="1">
            <a:spLocks noGrp="1"/>
          </p:cNvSpPr>
          <p:nvPr>
            <p:ph type="body" idx="1"/>
          </p:nvPr>
        </p:nvSpPr>
        <p:spPr>
          <a:xfrm>
            <a:off x="457200" y="1661575"/>
            <a:ext cx="1656300" cy="30552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3" name="Google Shape;163;p9"/>
          <p:cNvSpPr txBox="1">
            <a:spLocks noGrp="1"/>
          </p:cNvSpPr>
          <p:nvPr>
            <p:ph type="body" idx="2"/>
          </p:nvPr>
        </p:nvSpPr>
        <p:spPr>
          <a:xfrm>
            <a:off x="2198350" y="1661575"/>
            <a:ext cx="1656300" cy="30552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4" name="Google Shape;164;p9"/>
          <p:cNvSpPr txBox="1">
            <a:spLocks noGrp="1"/>
          </p:cNvSpPr>
          <p:nvPr>
            <p:ph type="body" idx="3"/>
          </p:nvPr>
        </p:nvSpPr>
        <p:spPr>
          <a:xfrm>
            <a:off x="3939500" y="1661575"/>
            <a:ext cx="1656300" cy="3055200"/>
          </a:xfrm>
          <a:prstGeom prst="rect">
            <a:avLst/>
          </a:prstGeom>
          <a:noFill/>
          <a:ln>
            <a:noFill/>
          </a:ln>
        </p:spPr>
        <p:txBody>
          <a:bodyPr spcFirstLastPara="1" wrap="square" lIns="91425" tIns="91425" rIns="91425" bIns="91425" anchor="t" anchorCtr="0"/>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65" name="Google Shape;165;p9"/>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grpSp>
        <p:nvGrpSpPr>
          <p:cNvPr id="166" name="Google Shape;166;p9"/>
          <p:cNvGrpSpPr/>
          <p:nvPr/>
        </p:nvGrpSpPr>
        <p:grpSpPr>
          <a:xfrm>
            <a:off x="6405913" y="-12"/>
            <a:ext cx="2347900" cy="2270150"/>
            <a:chOff x="6545263" y="855663"/>
            <a:chExt cx="2347900" cy="2270150"/>
          </a:xfrm>
        </p:grpSpPr>
        <p:sp>
          <p:nvSpPr>
            <p:cNvPr id="167" name="Google Shape;167;p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9"/>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9"/>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9"/>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9"/>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0" name="Google Shape;180;p9"/>
          <p:cNvGrpSpPr/>
          <p:nvPr/>
        </p:nvGrpSpPr>
        <p:grpSpPr>
          <a:xfrm>
            <a:off x="6707938" y="2948000"/>
            <a:ext cx="1732075" cy="2195488"/>
            <a:chOff x="6662738" y="3806825"/>
            <a:chExt cx="1732075" cy="2195488"/>
          </a:xfrm>
        </p:grpSpPr>
        <p:sp>
          <p:nvSpPr>
            <p:cNvPr id="181" name="Google Shape;181;p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9"/>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9"/>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9"/>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9"/>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9"/>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9"/>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9"/>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199"/>
        <p:cNvGrpSpPr/>
        <p:nvPr/>
      </p:nvGrpSpPr>
      <p:grpSpPr>
        <a:xfrm>
          <a:off x="0" y="0"/>
          <a:ext cx="0" cy="0"/>
          <a:chOff x="0" y="0"/>
          <a:chExt cx="0" cy="0"/>
        </a:xfrm>
      </p:grpSpPr>
      <p:sp>
        <p:nvSpPr>
          <p:cNvPr id="200" name="Google Shape;200;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0"/>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A5B0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1pPr>
            <a:lvl2pPr marR="0" lvl="1"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2pPr>
            <a:lvl3pPr marR="0" lvl="2"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3pPr>
            <a:lvl4pPr marR="0" lvl="3"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4pPr>
            <a:lvl5pPr marR="0" lvl="4"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5pPr>
            <a:lvl6pPr marR="0" lvl="5"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6pPr>
            <a:lvl7pPr marR="0" lvl="6"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7pPr>
            <a:lvl8pPr marR="0" lvl="7"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8pPr>
            <a:lvl9pPr marR="0" lvl="8" algn="l" rtl="0">
              <a:lnSpc>
                <a:spcPct val="100000"/>
              </a:lnSpc>
              <a:spcBef>
                <a:spcPts val="0"/>
              </a:spcBef>
              <a:spcAft>
                <a:spcPts val="0"/>
              </a:spcAft>
              <a:buClr>
                <a:srgbClr val="A5B0FE"/>
              </a:buClr>
              <a:buSzPts val="3000"/>
              <a:buFont typeface="Miriam Libre"/>
              <a:buNone/>
              <a:defRPr sz="3000" b="0" i="0" u="none" strike="noStrike" cap="none">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lbGGDvMfniw"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ctrTitle"/>
          </p:nvPr>
        </p:nvSpPr>
        <p:spPr>
          <a:xfrm>
            <a:off x="1439214" y="2394186"/>
            <a:ext cx="6265571"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n"/>
              <a:t>Maze Game</a:t>
            </a:r>
            <a:br>
              <a:rPr lang="en"/>
            </a:br>
            <a:r>
              <a:rPr lang="en" sz="2400"/>
              <a:t>COMP5511 Artificial Intelligence Concepts Group Project</a:t>
            </a:r>
            <a:br>
              <a:rPr lang="en" sz="1400"/>
            </a:br>
            <a:br>
              <a:rPr lang="en" sz="1400"/>
            </a:br>
            <a:r>
              <a:rPr lang="en" sz="1800" b="1"/>
              <a:t>Group Member:</a:t>
            </a:r>
            <a:br>
              <a:rPr lang="en" sz="1400"/>
            </a:br>
            <a:r>
              <a:rPr lang="en" sz="1400"/>
              <a:t>Chen Qi 18083945G</a:t>
            </a:r>
            <a:br>
              <a:rPr lang="en" sz="1400"/>
            </a:br>
            <a:r>
              <a:rPr lang="en" sz="1400"/>
              <a:t>Gao Huahui 18071699G</a:t>
            </a:r>
            <a:br>
              <a:rPr lang="en" sz="1400"/>
            </a:br>
            <a:r>
              <a:rPr lang="en" sz="1400"/>
              <a:t>Wang Di 18075629G</a:t>
            </a:r>
            <a:br>
              <a:rPr lang="en" sz="1400"/>
            </a:br>
            <a:r>
              <a:rPr lang="en" sz="1400"/>
              <a:t>Su Gengmin 18003394G</a:t>
            </a:r>
            <a:br>
              <a:rPr lang="en" sz="1400"/>
            </a:br>
            <a:r>
              <a:rPr lang="en" sz="1400"/>
              <a:t>Zhao Haiqi 18087348G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Game Play</a:t>
            </a:r>
            <a:endParaRPr/>
          </a:p>
        </p:txBody>
      </p:sp>
      <p:sp>
        <p:nvSpPr>
          <p:cNvPr id="295" name="Google Shape;295;p2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10</a:t>
            </a:fld>
            <a:endParaRPr/>
          </a:p>
        </p:txBody>
      </p:sp>
      <p:sp>
        <p:nvSpPr>
          <p:cNvPr id="296" name="Google Shape;296;p21"/>
          <p:cNvSpPr txBox="1">
            <a:spLocks noGrp="1"/>
          </p:cNvSpPr>
          <p:nvPr>
            <p:ph type="body" idx="1"/>
          </p:nvPr>
        </p:nvSpPr>
        <p:spPr>
          <a:xfrm>
            <a:off x="228601" y="1539953"/>
            <a:ext cx="267101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b="1"/>
              <a:t>Scene</a:t>
            </a:r>
            <a:endParaRPr/>
          </a:p>
          <a:p>
            <a:pPr marL="457200" lvl="0" indent="-342900" algn="l" rtl="0">
              <a:lnSpc>
                <a:spcPct val="100000"/>
              </a:lnSpc>
              <a:spcBef>
                <a:spcPts val="600"/>
              </a:spcBef>
              <a:spcAft>
                <a:spcPts val="0"/>
              </a:spcAft>
              <a:buSzPts val="1800"/>
              <a:buChar char="▹"/>
            </a:pPr>
            <a:r>
              <a:rPr lang="en"/>
              <a:t>First-person Perspective</a:t>
            </a:r>
            <a:endParaRPr/>
          </a:p>
          <a:p>
            <a:pPr marL="457200" lvl="0" indent="-342900" algn="l" rtl="0">
              <a:lnSpc>
                <a:spcPct val="100000"/>
              </a:lnSpc>
              <a:spcBef>
                <a:spcPts val="600"/>
              </a:spcBef>
              <a:spcAft>
                <a:spcPts val="0"/>
              </a:spcAft>
              <a:buSzPts val="1800"/>
              <a:buChar char="▹"/>
            </a:pPr>
            <a:r>
              <a:rPr lang="en"/>
              <a:t>Brown solid flat floor</a:t>
            </a:r>
            <a:endParaRPr/>
          </a:p>
          <a:p>
            <a:pPr marL="457200" lvl="0" indent="-342900" algn="l" rtl="0">
              <a:lnSpc>
                <a:spcPct val="100000"/>
              </a:lnSpc>
              <a:spcBef>
                <a:spcPts val="600"/>
              </a:spcBef>
              <a:spcAft>
                <a:spcPts val="0"/>
              </a:spcAft>
              <a:buSzPts val="1800"/>
              <a:buChar char="▹"/>
            </a:pPr>
            <a:r>
              <a:rPr lang="en"/>
              <a:t>Black squared solid wall</a:t>
            </a:r>
            <a:endParaRPr/>
          </a:p>
          <a:p>
            <a:pPr marL="457200" lvl="0" indent="-228600" algn="l" rtl="0">
              <a:lnSpc>
                <a:spcPct val="100000"/>
              </a:lnSpc>
              <a:spcBef>
                <a:spcPts val="600"/>
              </a:spcBef>
              <a:spcAft>
                <a:spcPts val="0"/>
              </a:spcAft>
              <a:buSzPts val="1800"/>
              <a:buNone/>
            </a:pPr>
            <a:endParaRPr/>
          </a:p>
        </p:txBody>
      </p:sp>
      <p:pic>
        <p:nvPicPr>
          <p:cNvPr id="297" name="Google Shape;297;p21" descr="https://lh6.googleusercontent.com/mLwDGmvOfeVb9o7VQJtstreVB0wvbkQf8MlPj-ruzUoW2EMbCNmMgp7B3hDNZUqGAOtaDh5zipHSERGkZpOr6DCNXklRdOUWwODH7cjJE2m5KmTUIheWwtTZUTW2cGXuQata31oo"/>
          <p:cNvPicPr preferRelativeResize="0"/>
          <p:nvPr/>
        </p:nvPicPr>
        <p:blipFill rotWithShape="1">
          <a:blip r:embed="rId3">
            <a:alphaModFix/>
          </a:blip>
          <a:srcRect/>
          <a:stretch/>
        </p:blipFill>
        <p:spPr>
          <a:xfrm>
            <a:off x="3150509" y="2571750"/>
            <a:ext cx="2842982" cy="1903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a:t>3.</a:t>
            </a:r>
            <a:endParaRPr/>
          </a:p>
          <a:p>
            <a:pPr marL="0" lvl="0" indent="0" algn="ctr" rtl="0">
              <a:lnSpc>
                <a:spcPct val="100000"/>
              </a:lnSpc>
              <a:spcBef>
                <a:spcPts val="0"/>
              </a:spcBef>
              <a:spcAft>
                <a:spcPts val="0"/>
              </a:spcAft>
              <a:buSzPts val="4000"/>
              <a:buNone/>
            </a:pPr>
            <a:r>
              <a:rPr lang="en"/>
              <a:t>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12</a:t>
            </a:fld>
            <a:endParaRPr/>
          </a:p>
        </p:txBody>
      </p:sp>
      <p:pic>
        <p:nvPicPr>
          <p:cNvPr id="308" name="Google Shape;308;p23"/>
          <p:cNvPicPr preferRelativeResize="0"/>
          <p:nvPr/>
        </p:nvPicPr>
        <p:blipFill>
          <a:blip r:embed="rId3">
            <a:alphaModFix/>
          </a:blip>
          <a:stretch>
            <a:fillRect/>
          </a:stretch>
        </p:blipFill>
        <p:spPr>
          <a:xfrm>
            <a:off x="525275" y="1284850"/>
            <a:ext cx="4991100" cy="2533650"/>
          </a:xfrm>
          <a:prstGeom prst="rect">
            <a:avLst/>
          </a:prstGeom>
          <a:noFill/>
          <a:ln>
            <a:noFill/>
          </a:ln>
        </p:spPr>
      </p:pic>
      <p:sp>
        <p:nvSpPr>
          <p:cNvPr id="309" name="Google Shape;309;p23"/>
          <p:cNvSpPr txBox="1">
            <a:spLocks noGrp="1"/>
          </p:cNvSpPr>
          <p:nvPr>
            <p:ph type="title"/>
          </p:nvPr>
        </p:nvSpPr>
        <p:spPr>
          <a:xfrm>
            <a:off x="168450" y="370425"/>
            <a:ext cx="6003600" cy="49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Reinforcement Learning</a:t>
            </a:r>
            <a:endParaRPr/>
          </a:p>
        </p:txBody>
      </p:sp>
      <p:sp>
        <p:nvSpPr>
          <p:cNvPr id="310" name="Google Shape;310;p23"/>
          <p:cNvSpPr txBox="1"/>
          <p:nvPr/>
        </p:nvSpPr>
        <p:spPr>
          <a:xfrm>
            <a:off x="816575" y="3929650"/>
            <a:ext cx="4408500" cy="49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Calibri"/>
                <a:ea typeface="Calibri"/>
                <a:cs typeface="Calibri"/>
                <a:sym typeface="Calibri"/>
              </a:rPr>
              <a:t>Reinforcement Learning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13</a:t>
            </a:fld>
            <a:endParaRPr/>
          </a:p>
        </p:txBody>
      </p:sp>
      <p:graphicFrame>
        <p:nvGraphicFramePr>
          <p:cNvPr id="316" name="Google Shape;316;p24"/>
          <p:cNvGraphicFramePr/>
          <p:nvPr/>
        </p:nvGraphicFramePr>
        <p:xfrm>
          <a:off x="429225" y="1462400"/>
          <a:ext cx="5276875" cy="3194558"/>
        </p:xfrm>
        <a:graphic>
          <a:graphicData uri="http://schemas.openxmlformats.org/drawingml/2006/table">
            <a:tbl>
              <a:tblPr>
                <a:noFill/>
                <a:tableStyleId>{40010339-170F-4493-A6E1-E51224D9066E}</a:tableStyleId>
              </a:tblPr>
              <a:tblGrid>
                <a:gridCol w="3514925">
                  <a:extLst>
                    <a:ext uri="{9D8B030D-6E8A-4147-A177-3AD203B41FA5}">
                      <a16:colId xmlns:a16="http://schemas.microsoft.com/office/drawing/2014/main" val="20000"/>
                    </a:ext>
                  </a:extLst>
                </a:gridCol>
                <a:gridCol w="626075">
                  <a:extLst>
                    <a:ext uri="{9D8B030D-6E8A-4147-A177-3AD203B41FA5}">
                      <a16:colId xmlns:a16="http://schemas.microsoft.com/office/drawing/2014/main" val="20001"/>
                    </a:ext>
                  </a:extLst>
                </a:gridCol>
                <a:gridCol w="1135875">
                  <a:extLst>
                    <a:ext uri="{9D8B030D-6E8A-4147-A177-3AD203B41FA5}">
                      <a16:colId xmlns:a16="http://schemas.microsoft.com/office/drawing/2014/main" val="20002"/>
                    </a:ext>
                  </a:extLst>
                </a:gridCol>
              </a:tblGrid>
              <a:tr h="304800">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Algorithms</a:t>
                      </a:r>
                      <a:endParaRPr sz="1200" b="1">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Year</a:t>
                      </a:r>
                      <a:endParaRPr sz="1200" b="1">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Based on</a:t>
                      </a:r>
                      <a:endParaRPr sz="1200" b="1">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Deep Q Network (DQN)</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2013</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Value</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21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Nature DQN</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2015</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Value</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921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Deep Deterministic Policy Gradient (DDPG)</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2015</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Policy</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Proximal Policy Optimization (TRPO)</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2015</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ea typeface="Calibri"/>
                          <a:cs typeface="Calibri"/>
                          <a:sym typeface="Calibri"/>
                        </a:rPr>
                        <a:t>Policy</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Asynchronous Advantage Actor-Critic (A3C)</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2016</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ea typeface="Calibri"/>
                          <a:cs typeface="Calibri"/>
                          <a:sym typeface="Calibri"/>
                        </a:rPr>
                        <a:t>Policy</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223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Unsupervised Reinforcement and Auxiliary Learning</a:t>
                      </a:r>
                      <a:endParaRPr sz="1200">
                        <a:latin typeface="Calibri"/>
                        <a:ea typeface="Calibri"/>
                        <a:cs typeface="Calibri"/>
                        <a:sym typeface="Calibri"/>
                      </a:endParaRPr>
                    </a:p>
                    <a:p>
                      <a:pPr marL="0" lvl="0" indent="0" algn="ctr" rtl="0">
                        <a:lnSpc>
                          <a:spcPct val="115000"/>
                        </a:lnSpc>
                        <a:spcBef>
                          <a:spcPts val="0"/>
                        </a:spcBef>
                        <a:spcAft>
                          <a:spcPts val="0"/>
                        </a:spcAft>
                        <a:buNone/>
                      </a:pPr>
                      <a:r>
                        <a:rPr lang="en" sz="1200">
                          <a:latin typeface="Calibri"/>
                          <a:ea typeface="Calibri"/>
                          <a:cs typeface="Calibri"/>
                          <a:sym typeface="Calibri"/>
                        </a:rPr>
                        <a:t> (UNREAL)</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2016</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ea typeface="Calibri"/>
                          <a:cs typeface="Calibri"/>
                          <a:sym typeface="Calibri"/>
                        </a:rPr>
                        <a:t>Policy</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223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Distributed Proximal Policy Optimization</a:t>
                      </a:r>
                      <a:endParaRPr sz="1200">
                        <a:latin typeface="Calibri"/>
                        <a:ea typeface="Calibri"/>
                        <a:cs typeface="Calibri"/>
                        <a:sym typeface="Calibri"/>
                      </a:endParaRPr>
                    </a:p>
                    <a:p>
                      <a:pPr marL="0" lvl="0" indent="0" algn="ctr" rtl="0">
                        <a:lnSpc>
                          <a:spcPct val="115000"/>
                        </a:lnSpc>
                        <a:spcBef>
                          <a:spcPts val="0"/>
                        </a:spcBef>
                        <a:spcAft>
                          <a:spcPts val="0"/>
                        </a:spcAft>
                        <a:buNone/>
                      </a:pPr>
                      <a:r>
                        <a:rPr lang="en" sz="1200">
                          <a:latin typeface="Calibri"/>
                          <a:ea typeface="Calibri"/>
                          <a:cs typeface="Calibri"/>
                          <a:sym typeface="Calibri"/>
                        </a:rPr>
                        <a:t> (DPPO)</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2017</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Calibri"/>
                          <a:ea typeface="Calibri"/>
                          <a:cs typeface="Calibri"/>
                          <a:sym typeface="Calibri"/>
                        </a:rPr>
                        <a:t>Policy</a:t>
                      </a:r>
                      <a:endParaRPr sz="1200">
                        <a:latin typeface="Calibri"/>
                        <a:ea typeface="Calibri"/>
                        <a:cs typeface="Calibri"/>
                        <a:sym typeface="Calibri"/>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7" name="Google Shape;317;p24"/>
          <p:cNvSpPr txBox="1"/>
          <p:nvPr/>
        </p:nvSpPr>
        <p:spPr>
          <a:xfrm>
            <a:off x="863413" y="968900"/>
            <a:ext cx="4408500" cy="49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Calibri"/>
                <a:ea typeface="Calibri"/>
                <a:cs typeface="Calibri"/>
                <a:sym typeface="Calibri"/>
              </a:rPr>
              <a:t> Main Algorithms of Deep Reinforcement Learning</a:t>
            </a:r>
            <a:endParaRPr/>
          </a:p>
        </p:txBody>
      </p:sp>
      <p:sp>
        <p:nvSpPr>
          <p:cNvPr id="318" name="Google Shape;318;p24"/>
          <p:cNvSpPr txBox="1">
            <a:spLocks noGrp="1"/>
          </p:cNvSpPr>
          <p:nvPr>
            <p:ph type="title"/>
          </p:nvPr>
        </p:nvSpPr>
        <p:spPr>
          <a:xfrm>
            <a:off x="168450" y="370425"/>
            <a:ext cx="6003600" cy="49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Deep Reinforcement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14</a:t>
            </a:fld>
            <a:endParaRPr/>
          </a:p>
        </p:txBody>
      </p:sp>
      <p:sp>
        <p:nvSpPr>
          <p:cNvPr id="324" name="Google Shape;324;p25"/>
          <p:cNvSpPr txBox="1">
            <a:spLocks noGrp="1"/>
          </p:cNvSpPr>
          <p:nvPr>
            <p:ph type="title"/>
          </p:nvPr>
        </p:nvSpPr>
        <p:spPr>
          <a:xfrm>
            <a:off x="168450" y="370425"/>
            <a:ext cx="6003600" cy="49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Proximal Policy Optimization</a:t>
            </a:r>
            <a:endParaRPr/>
          </a:p>
        </p:txBody>
      </p:sp>
      <p:sp>
        <p:nvSpPr>
          <p:cNvPr id="325" name="Google Shape;325;p25"/>
          <p:cNvSpPr/>
          <p:nvPr/>
        </p:nvSpPr>
        <p:spPr>
          <a:xfrm>
            <a:off x="1961325" y="2631575"/>
            <a:ext cx="2121300" cy="727200"/>
          </a:xfrm>
          <a:prstGeom prst="roundRect">
            <a:avLst>
              <a:gd name="adj" fmla="val 16667"/>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rPr>
              <a:t>TRPO</a:t>
            </a:r>
            <a:endParaRPr/>
          </a:p>
        </p:txBody>
      </p:sp>
      <p:sp>
        <p:nvSpPr>
          <p:cNvPr id="326" name="Google Shape;326;p25"/>
          <p:cNvSpPr/>
          <p:nvPr/>
        </p:nvSpPr>
        <p:spPr>
          <a:xfrm>
            <a:off x="1961325" y="3844700"/>
            <a:ext cx="2121300" cy="727200"/>
          </a:xfrm>
          <a:prstGeom prst="roundRect">
            <a:avLst>
              <a:gd name="adj" fmla="val 16667"/>
            </a:avLst>
          </a:prstGeom>
          <a:solidFill>
            <a:srgbClr val="9FC5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rPr>
              <a:t>PPO</a:t>
            </a:r>
            <a:endParaRPr sz="3600">
              <a:solidFill>
                <a:srgbClr val="FFFFFF"/>
              </a:solidFill>
            </a:endParaRPr>
          </a:p>
        </p:txBody>
      </p:sp>
      <p:sp>
        <p:nvSpPr>
          <p:cNvPr id="327" name="Google Shape;327;p25"/>
          <p:cNvSpPr/>
          <p:nvPr/>
        </p:nvSpPr>
        <p:spPr>
          <a:xfrm>
            <a:off x="1180725" y="1418450"/>
            <a:ext cx="3682500" cy="727200"/>
          </a:xfrm>
          <a:prstGeom prst="roundRect">
            <a:avLst>
              <a:gd name="adj" fmla="val 16667"/>
            </a:avLst>
          </a:prstGeom>
          <a:solidFill>
            <a:srgbClr val="9FC5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rPr>
              <a:t>Policy Gradient</a:t>
            </a:r>
            <a:endParaRPr sz="3600">
              <a:solidFill>
                <a:srgbClr val="FFFFFF"/>
              </a:solidFill>
            </a:endParaRPr>
          </a:p>
        </p:txBody>
      </p:sp>
      <p:cxnSp>
        <p:nvCxnSpPr>
          <p:cNvPr id="328" name="Google Shape;328;p25"/>
          <p:cNvCxnSpPr>
            <a:stCxn id="327" idx="2"/>
            <a:endCxn id="325" idx="0"/>
          </p:cNvCxnSpPr>
          <p:nvPr/>
        </p:nvCxnSpPr>
        <p:spPr>
          <a:xfrm>
            <a:off x="3021975" y="2145650"/>
            <a:ext cx="0" cy="486000"/>
          </a:xfrm>
          <a:prstGeom prst="straightConnector1">
            <a:avLst/>
          </a:prstGeom>
          <a:noFill/>
          <a:ln w="28575" cap="flat" cmpd="sng">
            <a:solidFill>
              <a:schemeClr val="dk2"/>
            </a:solidFill>
            <a:prstDash val="solid"/>
            <a:round/>
            <a:headEnd type="none" w="med" len="med"/>
            <a:tailEnd type="triangle" w="med" len="med"/>
          </a:ln>
        </p:spPr>
      </p:cxnSp>
      <p:cxnSp>
        <p:nvCxnSpPr>
          <p:cNvPr id="329" name="Google Shape;329;p25"/>
          <p:cNvCxnSpPr>
            <a:stCxn id="325" idx="2"/>
            <a:endCxn id="326" idx="0"/>
          </p:cNvCxnSpPr>
          <p:nvPr/>
        </p:nvCxnSpPr>
        <p:spPr>
          <a:xfrm>
            <a:off x="3021975" y="3358775"/>
            <a:ext cx="0" cy="486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6"/>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15</a:t>
            </a:fld>
            <a:endParaRPr/>
          </a:p>
        </p:txBody>
      </p:sp>
      <p:sp>
        <p:nvSpPr>
          <p:cNvPr id="335" name="Google Shape;335;p26"/>
          <p:cNvSpPr txBox="1">
            <a:spLocks noGrp="1"/>
          </p:cNvSpPr>
          <p:nvPr>
            <p:ph type="title"/>
          </p:nvPr>
        </p:nvSpPr>
        <p:spPr>
          <a:xfrm>
            <a:off x="168450" y="370425"/>
            <a:ext cx="6003600" cy="49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ML-Agents</a:t>
            </a:r>
            <a:endParaRPr/>
          </a:p>
        </p:txBody>
      </p:sp>
      <p:pic>
        <p:nvPicPr>
          <p:cNvPr id="336" name="Google Shape;336;p26"/>
          <p:cNvPicPr preferRelativeResize="0"/>
          <p:nvPr/>
        </p:nvPicPr>
        <p:blipFill>
          <a:blip r:embed="rId3">
            <a:alphaModFix/>
          </a:blip>
          <a:stretch>
            <a:fillRect/>
          </a:stretch>
        </p:blipFill>
        <p:spPr>
          <a:xfrm>
            <a:off x="567400" y="1030538"/>
            <a:ext cx="4924425" cy="3419475"/>
          </a:xfrm>
          <a:prstGeom prst="rect">
            <a:avLst/>
          </a:prstGeom>
          <a:noFill/>
          <a:ln>
            <a:noFill/>
          </a:ln>
        </p:spPr>
      </p:pic>
      <p:sp>
        <p:nvSpPr>
          <p:cNvPr id="337" name="Google Shape;337;p26"/>
          <p:cNvSpPr txBox="1"/>
          <p:nvPr/>
        </p:nvSpPr>
        <p:spPr>
          <a:xfrm>
            <a:off x="825350" y="4450025"/>
            <a:ext cx="4408500" cy="49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Calibri"/>
                <a:ea typeface="Calibri"/>
                <a:cs typeface="Calibri"/>
                <a:sym typeface="Calibri"/>
              </a:rPr>
              <a:t>Unity ML-Agents Structure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7"/>
          <p:cNvSpPr txBox="1">
            <a:spLocks noGrp="1"/>
          </p:cNvSpPr>
          <p:nvPr>
            <p:ph type="ctrTitle"/>
          </p:nvPr>
        </p:nvSpPr>
        <p:spPr>
          <a:xfrm>
            <a:off x="2089200" y="1929300"/>
            <a:ext cx="49656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a:t>4.</a:t>
            </a:r>
            <a:endParaRPr/>
          </a:p>
          <a:p>
            <a:pPr marL="0" lvl="0" indent="0" algn="ctr" rtl="0">
              <a:lnSpc>
                <a:spcPct val="100000"/>
              </a:lnSpc>
              <a:spcBef>
                <a:spcPts val="0"/>
              </a:spcBef>
              <a:spcAft>
                <a:spcPts val="0"/>
              </a:spcAft>
              <a:buSzPts val="4000"/>
              <a:buNone/>
            </a:pPr>
            <a:r>
              <a:rPr lang="en"/>
              <a:t>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Implementation</a:t>
            </a:r>
            <a:endParaRPr/>
          </a:p>
        </p:txBody>
      </p:sp>
      <p:sp>
        <p:nvSpPr>
          <p:cNvPr id="348" name="Google Shape;348;p28"/>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17</a:t>
            </a:fld>
            <a:endParaRPr/>
          </a:p>
        </p:txBody>
      </p:sp>
      <p:sp>
        <p:nvSpPr>
          <p:cNvPr id="349" name="Google Shape;349;p28"/>
          <p:cNvSpPr txBox="1">
            <a:spLocks noGrp="1"/>
          </p:cNvSpPr>
          <p:nvPr>
            <p:ph type="body" idx="1"/>
          </p:nvPr>
        </p:nvSpPr>
        <p:spPr>
          <a:xfrm>
            <a:off x="228601" y="1672300"/>
            <a:ext cx="334470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endParaRPr/>
          </a:p>
          <a:p>
            <a:pPr marL="457200" lvl="0" indent="-342900" algn="l" rtl="0">
              <a:lnSpc>
                <a:spcPct val="100000"/>
              </a:lnSpc>
              <a:spcBef>
                <a:spcPts val="600"/>
              </a:spcBef>
              <a:spcAft>
                <a:spcPts val="0"/>
              </a:spcAft>
              <a:buSzPts val="1800"/>
              <a:buChar char="▹"/>
            </a:pPr>
            <a:endParaRPr/>
          </a:p>
        </p:txBody>
      </p:sp>
      <p:pic>
        <p:nvPicPr>
          <p:cNvPr id="350" name="Google Shape;350;p28"/>
          <p:cNvPicPr preferRelativeResize="0"/>
          <p:nvPr/>
        </p:nvPicPr>
        <p:blipFill>
          <a:blip r:embed="rId3">
            <a:alphaModFix/>
          </a:blip>
          <a:stretch>
            <a:fillRect/>
          </a:stretch>
        </p:blipFill>
        <p:spPr>
          <a:xfrm>
            <a:off x="1572900" y="1483025"/>
            <a:ext cx="2907300" cy="3533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Implementation</a:t>
            </a:r>
            <a:endParaRPr/>
          </a:p>
        </p:txBody>
      </p:sp>
      <p:sp>
        <p:nvSpPr>
          <p:cNvPr id="356" name="Google Shape;356;p29"/>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18</a:t>
            </a:fld>
            <a:endParaRPr/>
          </a:p>
        </p:txBody>
      </p:sp>
      <p:sp>
        <p:nvSpPr>
          <p:cNvPr id="357" name="Google Shape;357;p29"/>
          <p:cNvSpPr txBox="1">
            <a:spLocks noGrp="1"/>
          </p:cNvSpPr>
          <p:nvPr>
            <p:ph type="body" idx="1"/>
          </p:nvPr>
        </p:nvSpPr>
        <p:spPr>
          <a:xfrm>
            <a:off x="228601" y="1672300"/>
            <a:ext cx="334470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endParaRPr/>
          </a:p>
          <a:p>
            <a:pPr marL="457200" lvl="0" indent="-342900" algn="l" rtl="0">
              <a:lnSpc>
                <a:spcPct val="100000"/>
              </a:lnSpc>
              <a:spcBef>
                <a:spcPts val="600"/>
              </a:spcBef>
              <a:spcAft>
                <a:spcPts val="0"/>
              </a:spcAft>
              <a:buSzPts val="1800"/>
              <a:buChar char="▹"/>
            </a:pPr>
            <a:endParaRPr/>
          </a:p>
        </p:txBody>
      </p:sp>
      <p:pic>
        <p:nvPicPr>
          <p:cNvPr id="358" name="Google Shape;358;p29"/>
          <p:cNvPicPr preferRelativeResize="0"/>
          <p:nvPr/>
        </p:nvPicPr>
        <p:blipFill>
          <a:blip r:embed="rId3">
            <a:alphaModFix/>
          </a:blip>
          <a:stretch>
            <a:fillRect/>
          </a:stretch>
        </p:blipFill>
        <p:spPr>
          <a:xfrm>
            <a:off x="1110276" y="1552688"/>
            <a:ext cx="3832560" cy="339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Implementation</a:t>
            </a:r>
            <a:endParaRPr/>
          </a:p>
        </p:txBody>
      </p:sp>
      <p:sp>
        <p:nvSpPr>
          <p:cNvPr id="364" name="Google Shape;364;p30"/>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19</a:t>
            </a:fld>
            <a:endParaRPr/>
          </a:p>
        </p:txBody>
      </p:sp>
      <p:sp>
        <p:nvSpPr>
          <p:cNvPr id="365" name="Google Shape;365;p30"/>
          <p:cNvSpPr txBox="1">
            <a:spLocks noGrp="1"/>
          </p:cNvSpPr>
          <p:nvPr>
            <p:ph type="body" idx="1"/>
          </p:nvPr>
        </p:nvSpPr>
        <p:spPr>
          <a:xfrm>
            <a:off x="228601" y="1672300"/>
            <a:ext cx="334470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endParaRPr/>
          </a:p>
          <a:p>
            <a:pPr marL="457200" lvl="0" indent="-342900" algn="l" rtl="0">
              <a:lnSpc>
                <a:spcPct val="100000"/>
              </a:lnSpc>
              <a:spcBef>
                <a:spcPts val="600"/>
              </a:spcBef>
              <a:spcAft>
                <a:spcPts val="0"/>
              </a:spcAft>
              <a:buSzPts val="1800"/>
              <a:buChar char="▹"/>
            </a:pPr>
            <a:endParaRPr/>
          </a:p>
        </p:txBody>
      </p:sp>
      <p:pic>
        <p:nvPicPr>
          <p:cNvPr id="366" name="Google Shape;366;p30"/>
          <p:cNvPicPr preferRelativeResize="0"/>
          <p:nvPr/>
        </p:nvPicPr>
        <p:blipFill>
          <a:blip r:embed="rId3">
            <a:alphaModFix/>
          </a:blip>
          <a:stretch>
            <a:fillRect/>
          </a:stretch>
        </p:blipFill>
        <p:spPr>
          <a:xfrm>
            <a:off x="561601" y="1864700"/>
            <a:ext cx="4929898" cy="27703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Index</a:t>
            </a:r>
            <a:endParaRPr/>
          </a:p>
        </p:txBody>
      </p:sp>
      <p:sp>
        <p:nvSpPr>
          <p:cNvPr id="241" name="Google Shape;241;p13"/>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2</a:t>
            </a:fld>
            <a:endParaRPr/>
          </a:p>
        </p:txBody>
      </p:sp>
      <p:sp>
        <p:nvSpPr>
          <p:cNvPr id="242" name="Google Shape;242;p13"/>
          <p:cNvSpPr txBox="1">
            <a:spLocks noGrp="1"/>
          </p:cNvSpPr>
          <p:nvPr>
            <p:ph type="body" idx="1"/>
          </p:nvPr>
        </p:nvSpPr>
        <p:spPr>
          <a:xfrm>
            <a:off x="457200" y="1672300"/>
            <a:ext cx="3102864" cy="3155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
              <a:t>Introduction</a:t>
            </a:r>
            <a:endParaRPr/>
          </a:p>
          <a:p>
            <a:pPr marL="457200" lvl="0" indent="-342900" algn="l" rtl="0">
              <a:lnSpc>
                <a:spcPct val="100000"/>
              </a:lnSpc>
              <a:spcBef>
                <a:spcPts val="600"/>
              </a:spcBef>
              <a:spcAft>
                <a:spcPts val="0"/>
              </a:spcAft>
              <a:buSzPts val="1800"/>
              <a:buChar char="▹"/>
            </a:pPr>
            <a:r>
              <a:rPr lang="en"/>
              <a:t>Game Play</a:t>
            </a:r>
            <a:endParaRPr/>
          </a:p>
          <a:p>
            <a:pPr marL="457200" lvl="0" indent="-342900" algn="l" rtl="0">
              <a:lnSpc>
                <a:spcPct val="100000"/>
              </a:lnSpc>
              <a:spcBef>
                <a:spcPts val="600"/>
              </a:spcBef>
              <a:spcAft>
                <a:spcPts val="0"/>
              </a:spcAft>
              <a:buSzPts val="1800"/>
              <a:buChar char="▹"/>
            </a:pPr>
            <a:r>
              <a:rPr lang="en"/>
              <a:t>Algorithm</a:t>
            </a:r>
            <a:endParaRPr/>
          </a:p>
          <a:p>
            <a:pPr marL="457200" lvl="0" indent="-342900" algn="l" rtl="0">
              <a:lnSpc>
                <a:spcPct val="100000"/>
              </a:lnSpc>
              <a:spcBef>
                <a:spcPts val="600"/>
              </a:spcBef>
              <a:spcAft>
                <a:spcPts val="0"/>
              </a:spcAft>
              <a:buSzPts val="1800"/>
              <a:buChar char="▹"/>
            </a:pPr>
            <a:r>
              <a:rPr lang="en"/>
              <a:t>Implementation</a:t>
            </a:r>
            <a:endParaRPr/>
          </a:p>
          <a:p>
            <a:pPr marL="457200" lvl="0" indent="-342900" algn="l" rtl="0">
              <a:lnSpc>
                <a:spcPct val="100000"/>
              </a:lnSpc>
              <a:spcBef>
                <a:spcPts val="600"/>
              </a:spcBef>
              <a:spcAft>
                <a:spcPts val="0"/>
              </a:spcAft>
              <a:buSzPts val="1800"/>
              <a:buChar char="▹"/>
            </a:pPr>
            <a:r>
              <a:rPr lang="en"/>
              <a:t>Demo</a:t>
            </a:r>
            <a:endParaRPr/>
          </a:p>
          <a:p>
            <a:pPr marL="457200" lvl="0" indent="-342900" algn="l" rtl="0">
              <a:lnSpc>
                <a:spcPct val="100000"/>
              </a:lnSpc>
              <a:spcBef>
                <a:spcPts val="60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a:t>5.</a:t>
            </a:r>
            <a:endParaRPr/>
          </a:p>
          <a:p>
            <a:pPr marL="0" lvl="0" indent="0" algn="ctr" rtl="0">
              <a:lnSpc>
                <a:spcPct val="100000"/>
              </a:lnSpc>
              <a:spcBef>
                <a:spcPts val="0"/>
              </a:spcBef>
              <a:spcAft>
                <a:spcPts val="0"/>
              </a:spcAft>
              <a:buSzPts val="4000"/>
              <a:buNone/>
            </a:pPr>
            <a:r>
              <a:rPr lang="en"/>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ctrTitle" idx="4294967295"/>
          </p:nvPr>
        </p:nvSpPr>
        <p:spPr>
          <a:xfrm>
            <a:off x="3552600" y="1962447"/>
            <a:ext cx="4905600" cy="894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A5B0FE"/>
              </a:buClr>
              <a:buSzPts val="3000"/>
              <a:buFont typeface="Miriam Libre"/>
              <a:buNone/>
            </a:pPr>
            <a:r>
              <a:rPr lang="en" sz="4800">
                <a:solidFill>
                  <a:srgbClr val="FFFFFF"/>
                </a:solidFill>
              </a:rPr>
              <a:t>Demo Time</a:t>
            </a:r>
            <a:endParaRPr sz="4800" b="0" i="0" u="none" strike="noStrike" cap="none">
              <a:solidFill>
                <a:srgbClr val="FFFFFF"/>
              </a:solidFill>
              <a:latin typeface="Miriam Libre"/>
              <a:ea typeface="Miriam Libre"/>
              <a:cs typeface="Miriam Libre"/>
              <a:sym typeface="Miriam Libre"/>
            </a:endParaRPr>
          </a:p>
        </p:txBody>
      </p:sp>
      <p:sp>
        <p:nvSpPr>
          <p:cNvPr id="377" name="Google Shape;377;p32"/>
          <p:cNvSpPr txBox="1">
            <a:spLocks noGrp="1"/>
          </p:cNvSpPr>
          <p:nvPr>
            <p:ph type="subTitle" idx="4294967295"/>
          </p:nvPr>
        </p:nvSpPr>
        <p:spPr>
          <a:xfrm>
            <a:off x="3645200" y="3165805"/>
            <a:ext cx="49056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A5B0FE"/>
              </a:buClr>
              <a:buSzPts val="2400"/>
              <a:buFont typeface="Barlow Light"/>
              <a:buNone/>
            </a:pPr>
            <a:r>
              <a:rPr lang="en" dirty="0">
                <a:hlinkClick r:id="rId3"/>
              </a:rPr>
              <a:t>https://</a:t>
            </a:r>
            <a:r>
              <a:rPr lang="en" dirty="0" err="1">
                <a:hlinkClick r:id="rId3"/>
              </a:rPr>
              <a:t>www.youtube.com</a:t>
            </a:r>
            <a:r>
              <a:rPr lang="en" dirty="0">
                <a:hlinkClick r:id="rId3"/>
              </a:rPr>
              <a:t>/</a:t>
            </a:r>
            <a:r>
              <a:rPr lang="en" dirty="0" err="1">
                <a:hlinkClick r:id="rId3"/>
              </a:rPr>
              <a:t>watch?v</a:t>
            </a:r>
            <a:r>
              <a:rPr lang="en" dirty="0">
                <a:hlinkClick r:id="rId3"/>
              </a:rPr>
              <a:t>=</a:t>
            </a:r>
            <a:r>
              <a:rPr lang="en" dirty="0" err="1">
                <a:hlinkClick r:id="rId3"/>
              </a:rPr>
              <a:t>lbGGDvMfniw</a:t>
            </a:r>
            <a:endParaRPr sz="2400" b="0" i="0" u="none" strike="noStrike" cap="none" dirty="0">
              <a:solidFill>
                <a:srgbClr val="000000"/>
              </a:solidFill>
              <a:latin typeface="Barlow Light"/>
              <a:ea typeface="Barlow Light"/>
              <a:cs typeface="Barlow Light"/>
              <a:sym typeface="Barlow Light"/>
            </a:endParaRPr>
          </a:p>
        </p:txBody>
      </p:sp>
      <p:sp>
        <p:nvSpPr>
          <p:cNvPr id="378" name="Google Shape;378;p32"/>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21</a:t>
            </a:fld>
            <a:endParaRPr/>
          </a:p>
        </p:txBody>
      </p:sp>
      <p:grpSp>
        <p:nvGrpSpPr>
          <p:cNvPr id="379" name="Google Shape;379;p32"/>
          <p:cNvGrpSpPr/>
          <p:nvPr/>
        </p:nvGrpSpPr>
        <p:grpSpPr>
          <a:xfrm flipH="1">
            <a:off x="125036" y="2932502"/>
            <a:ext cx="2792552" cy="2221397"/>
            <a:chOff x="9925050" y="4203700"/>
            <a:chExt cx="2267050" cy="1803375"/>
          </a:xfrm>
        </p:grpSpPr>
        <p:sp>
          <p:nvSpPr>
            <p:cNvPr id="380" name="Google Shape;380;p32"/>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1" name="Google Shape;381;p32"/>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2" name="Google Shape;382;p32"/>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3" name="Google Shape;383;p32"/>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4" name="Google Shape;384;p32"/>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5" name="Google Shape;385;p32"/>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32"/>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32"/>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32"/>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32"/>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32"/>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32"/>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5"/>
        <p:cNvGrpSpPr/>
        <p:nvPr/>
      </p:nvGrpSpPr>
      <p:grpSpPr>
        <a:xfrm>
          <a:off x="0" y="0"/>
          <a:ext cx="0" cy="0"/>
          <a:chOff x="0" y="0"/>
          <a:chExt cx="0" cy="0"/>
        </a:xfrm>
      </p:grpSpPr>
      <p:sp>
        <p:nvSpPr>
          <p:cNvPr id="396" name="Google Shape;396;p33"/>
          <p:cNvSpPr txBox="1">
            <a:spLocks noGrp="1"/>
          </p:cNvSpPr>
          <p:nvPr>
            <p:ph type="ctrTitle" idx="4294967295"/>
          </p:nvPr>
        </p:nvSpPr>
        <p:spPr>
          <a:xfrm>
            <a:off x="685800" y="4403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A5B0FE"/>
              </a:buClr>
              <a:buSzPts val="3000"/>
              <a:buFont typeface="Miriam Libre"/>
              <a:buNone/>
            </a:pPr>
            <a:r>
              <a:rPr lang="en" sz="6000" b="0" i="0" u="none" strike="noStrike" cap="none">
                <a:solidFill>
                  <a:srgbClr val="A5B0FE"/>
                </a:solidFill>
                <a:latin typeface="Miriam Libre"/>
                <a:ea typeface="Miriam Libre"/>
                <a:cs typeface="Miriam Libre"/>
                <a:sym typeface="Miriam Libre"/>
              </a:rPr>
              <a:t>THANKS!</a:t>
            </a:r>
            <a:endParaRPr sz="6000" b="0" i="0" u="none" strike="noStrike" cap="none">
              <a:solidFill>
                <a:srgbClr val="A5B0FE"/>
              </a:solidFill>
              <a:latin typeface="Miriam Libre"/>
              <a:ea typeface="Miriam Libre"/>
              <a:cs typeface="Miriam Libre"/>
              <a:sym typeface="Miriam Libre"/>
            </a:endParaRPr>
          </a:p>
        </p:txBody>
      </p:sp>
      <p:sp>
        <p:nvSpPr>
          <p:cNvPr id="397" name="Google Shape;397;p33"/>
          <p:cNvSpPr txBox="1">
            <a:spLocks noGrp="1"/>
          </p:cNvSpPr>
          <p:nvPr>
            <p:ph type="subTitle" idx="4294967295"/>
          </p:nvPr>
        </p:nvSpPr>
        <p:spPr>
          <a:xfrm>
            <a:off x="685800" y="256577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1"/>
              </a:buClr>
              <a:buSzPts val="1100"/>
              <a:buFont typeface="Arial"/>
              <a:buNone/>
            </a:pPr>
            <a:r>
              <a:rPr lang="en" sz="3600" b="1" i="0" u="none" strike="noStrike" cap="none">
                <a:solidFill>
                  <a:srgbClr val="000000"/>
                </a:solidFill>
                <a:latin typeface="Barlow Light"/>
                <a:ea typeface="Barlow Light"/>
                <a:cs typeface="Barlow Light"/>
                <a:sym typeface="Barlow Light"/>
              </a:rPr>
              <a:t>Any questions?</a:t>
            </a:r>
            <a:endParaRPr sz="3600" b="1" i="0" u="none" strike="noStrike" cap="none">
              <a:solidFill>
                <a:srgbClr val="000000"/>
              </a:solidFill>
              <a:latin typeface="Barlow Light"/>
              <a:ea typeface="Barlow Light"/>
              <a:cs typeface="Barlow Light"/>
              <a:sym typeface="Barlow Light"/>
            </a:endParaRPr>
          </a:p>
        </p:txBody>
      </p:sp>
      <p:sp>
        <p:nvSpPr>
          <p:cNvPr id="398" name="Google Shape;398;p33"/>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a:t>1.</a:t>
            </a:r>
            <a:endParaRPr/>
          </a:p>
          <a:p>
            <a:pPr marL="0" lvl="0" indent="0" algn="ctr" rtl="0">
              <a:lnSpc>
                <a:spcPct val="100000"/>
              </a:lnSpc>
              <a:spcBef>
                <a:spcPts val="0"/>
              </a:spcBef>
              <a:spcAft>
                <a:spcPts val="0"/>
              </a:spcAft>
              <a:buSzPts val="4000"/>
              <a:buNone/>
            </a:pPr>
            <a:r>
              <a:rPr lang="en"/>
              <a:t>Introduction</a:t>
            </a:r>
            <a:endParaRPr/>
          </a:p>
        </p:txBody>
      </p:sp>
      <p:sp>
        <p:nvSpPr>
          <p:cNvPr id="248" name="Google Shape;248;p14"/>
          <p:cNvSpPr txBox="1">
            <a:spLocks noGrp="1"/>
          </p:cNvSpPr>
          <p:nvPr>
            <p:ph type="subTitle" idx="1"/>
          </p:nvPr>
        </p:nvSpPr>
        <p:spPr>
          <a:xfrm>
            <a:off x="2626350" y="3144854"/>
            <a:ext cx="38913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Let’s start with the first set of 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body" idx="1"/>
          </p:nvPr>
        </p:nvSpPr>
        <p:spPr>
          <a:xfrm>
            <a:off x="2848484" y="825425"/>
            <a:ext cx="3447000" cy="3492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600"/>
              </a:spcBef>
              <a:spcAft>
                <a:spcPts val="0"/>
              </a:spcAft>
              <a:buSzPts val="2400"/>
              <a:buNone/>
            </a:pPr>
            <a:r>
              <a:rPr lang="en" i="0"/>
              <a:t>This project is aiming at realizing a game AI with reinforcement learning concepts learned in class and comprising it in the game designed by us.</a:t>
            </a:r>
            <a:endParaRPr/>
          </a:p>
        </p:txBody>
      </p:sp>
      <p:sp>
        <p:nvSpPr>
          <p:cNvPr id="254" name="Google Shape;254;p15"/>
          <p:cNvSpPr txBox="1">
            <a:spLocks noGrp="1"/>
          </p:cNvSpPr>
          <p:nvPr>
            <p:ph type="sldNum" idx="12"/>
          </p:nvPr>
        </p:nvSpPr>
        <p:spPr>
          <a:xfrm>
            <a:off x="4116400" y="4807500"/>
            <a:ext cx="911100" cy="33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260" name="Google Shape;260;p16"/>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5</a:t>
            </a:fld>
            <a:endParaRPr/>
          </a:p>
        </p:txBody>
      </p:sp>
      <p:sp>
        <p:nvSpPr>
          <p:cNvPr id="261" name="Google Shape;261;p16"/>
          <p:cNvSpPr txBox="1">
            <a:spLocks noGrp="1"/>
          </p:cNvSpPr>
          <p:nvPr>
            <p:ph type="body" idx="1"/>
          </p:nvPr>
        </p:nvSpPr>
        <p:spPr>
          <a:xfrm>
            <a:off x="457200" y="1672300"/>
            <a:ext cx="249420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b="1"/>
              <a:t>Design</a:t>
            </a:r>
            <a:endParaRPr/>
          </a:p>
          <a:p>
            <a:pPr marL="457200" lvl="0" indent="-342900" algn="l" rtl="0">
              <a:lnSpc>
                <a:spcPct val="100000"/>
              </a:lnSpc>
              <a:spcBef>
                <a:spcPts val="600"/>
              </a:spcBef>
              <a:spcAft>
                <a:spcPts val="0"/>
              </a:spcAft>
              <a:buSzPts val="1800"/>
              <a:buChar char="▹"/>
            </a:pPr>
            <a:r>
              <a:rPr lang="en"/>
              <a:t>Suits AI player</a:t>
            </a:r>
            <a:endParaRPr/>
          </a:p>
          <a:p>
            <a:pPr marL="457200" lvl="0" indent="-342900" algn="l" rtl="0">
              <a:lnSpc>
                <a:spcPct val="100000"/>
              </a:lnSpc>
              <a:spcBef>
                <a:spcPts val="600"/>
              </a:spcBef>
              <a:spcAft>
                <a:spcPts val="0"/>
              </a:spcAft>
              <a:buSzPts val="1800"/>
              <a:buChar char="▹"/>
            </a:pPr>
            <a:r>
              <a:rPr lang="en"/>
              <a:t>Reasonable Time</a:t>
            </a:r>
            <a:endParaRPr/>
          </a:p>
          <a:p>
            <a:pPr marL="457200" lvl="0" indent="-342900" algn="l" rtl="0">
              <a:lnSpc>
                <a:spcPct val="100000"/>
              </a:lnSpc>
              <a:spcBef>
                <a:spcPts val="600"/>
              </a:spcBef>
              <a:spcAft>
                <a:spcPts val="0"/>
              </a:spcAft>
              <a:buSzPts val="1800"/>
              <a:buChar char="▹"/>
            </a:pPr>
            <a:r>
              <a:rPr lang="en"/>
              <a:t>Difficulty</a:t>
            </a:r>
            <a:endParaRPr/>
          </a:p>
          <a:p>
            <a:pPr marL="457200" lvl="0" indent="-342900" algn="l" rtl="0">
              <a:lnSpc>
                <a:spcPct val="100000"/>
              </a:lnSpc>
              <a:spcBef>
                <a:spcPts val="600"/>
              </a:spcBef>
              <a:spcAft>
                <a:spcPts val="0"/>
              </a:spcAft>
              <a:buSzPts val="1800"/>
              <a:buChar char="▹"/>
            </a:pPr>
            <a:r>
              <a:rPr lang="en"/>
              <a:t>First-person Perspective</a:t>
            </a:r>
            <a:endParaRPr/>
          </a:p>
        </p:txBody>
      </p:sp>
      <p:sp>
        <p:nvSpPr>
          <p:cNvPr id="262" name="Google Shape;262;p16"/>
          <p:cNvSpPr txBox="1">
            <a:spLocks noGrp="1"/>
          </p:cNvSpPr>
          <p:nvPr>
            <p:ph type="body" idx="2"/>
          </p:nvPr>
        </p:nvSpPr>
        <p:spPr>
          <a:xfrm>
            <a:off x="3101652" y="1672300"/>
            <a:ext cx="2494200"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b="1"/>
              <a:t>Background</a:t>
            </a:r>
            <a:endParaRPr/>
          </a:p>
          <a:p>
            <a:pPr marL="457200" lvl="0" indent="-342900" algn="l" rtl="0">
              <a:lnSpc>
                <a:spcPct val="100000"/>
              </a:lnSpc>
              <a:spcBef>
                <a:spcPts val="600"/>
              </a:spcBef>
              <a:spcAft>
                <a:spcPts val="0"/>
              </a:spcAft>
              <a:buSzPts val="1800"/>
              <a:buChar char="▹"/>
            </a:pPr>
            <a:r>
              <a:rPr lang="en"/>
              <a:t>Algorithm</a:t>
            </a:r>
            <a:endParaRPr/>
          </a:p>
          <a:p>
            <a:pPr marL="457200" lvl="0" indent="-342900" algn="l" rtl="0">
              <a:lnSpc>
                <a:spcPct val="100000"/>
              </a:lnSpc>
              <a:spcBef>
                <a:spcPts val="600"/>
              </a:spcBef>
              <a:spcAft>
                <a:spcPts val="0"/>
              </a:spcAft>
              <a:buSzPts val="1800"/>
              <a:buChar char="▹"/>
            </a:pPr>
            <a:r>
              <a:rPr lang="en"/>
              <a:t>ML-agents</a:t>
            </a:r>
            <a:endParaRPr/>
          </a:p>
          <a:p>
            <a:pPr marL="457200" lvl="0" indent="-342900" algn="l" rtl="0">
              <a:lnSpc>
                <a:spcPct val="100000"/>
              </a:lnSpc>
              <a:spcBef>
                <a:spcPts val="600"/>
              </a:spcBef>
              <a:spcAft>
                <a:spcPts val="0"/>
              </a:spcAft>
              <a:buSzPts val="1800"/>
              <a:buChar char="▹"/>
            </a:pPr>
            <a:r>
              <a:rPr lang="en"/>
              <a:t>Prototype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ctrTitle"/>
          </p:nvPr>
        </p:nvSpPr>
        <p:spPr>
          <a:xfrm>
            <a:off x="2626350" y="1888150"/>
            <a:ext cx="38913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a:t>2.</a:t>
            </a:r>
            <a:endParaRPr/>
          </a:p>
          <a:p>
            <a:pPr marL="0" lvl="0" indent="0" algn="ctr" rtl="0">
              <a:lnSpc>
                <a:spcPct val="100000"/>
              </a:lnSpc>
              <a:spcBef>
                <a:spcPts val="0"/>
              </a:spcBef>
              <a:spcAft>
                <a:spcPts val="0"/>
              </a:spcAft>
              <a:buSzPts val="4000"/>
              <a:buNone/>
            </a:pPr>
            <a:r>
              <a:rPr lang="en"/>
              <a:t>Game Play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txBox="1">
            <a:spLocks noGrp="1"/>
          </p:cNvSpPr>
          <p:nvPr>
            <p:ph type="ctrTitle" idx="4294967295"/>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A5B0FE"/>
              </a:buClr>
              <a:buSzPts val="3000"/>
              <a:buFont typeface="Miriam Libre"/>
              <a:buNone/>
            </a:pPr>
            <a:r>
              <a:rPr lang="en" sz="6600" b="0" i="0" u="none" strike="noStrike" cap="none">
                <a:solidFill>
                  <a:srgbClr val="FFFFFF"/>
                </a:solidFill>
                <a:latin typeface="Miriam Libre"/>
                <a:ea typeface="Miriam Libre"/>
                <a:cs typeface="Miriam Libre"/>
                <a:sym typeface="Miriam Libre"/>
              </a:rPr>
              <a:t>Find the Escape Point</a:t>
            </a:r>
            <a:endParaRPr sz="6600" b="0" i="0" u="none" strike="noStrike" cap="none">
              <a:solidFill>
                <a:srgbClr val="FFFFFF"/>
              </a:solidFill>
              <a:latin typeface="Miriam Libre"/>
              <a:ea typeface="Miriam Libre"/>
              <a:cs typeface="Miriam Libre"/>
              <a:sym typeface="Miriam Libre"/>
            </a:endParaRPr>
          </a:p>
        </p:txBody>
      </p:sp>
      <p:sp>
        <p:nvSpPr>
          <p:cNvPr id="273" name="Google Shape;273;p18"/>
          <p:cNvSpPr txBox="1">
            <a:spLocks noGrp="1"/>
          </p:cNvSpPr>
          <p:nvPr>
            <p:ph type="subTitle" idx="4294967295"/>
          </p:nvPr>
        </p:nvSpPr>
        <p:spPr>
          <a:xfrm>
            <a:off x="685800" y="2840053"/>
            <a:ext cx="7772400" cy="7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rgbClr val="A5B0FE"/>
              </a:buClr>
              <a:buSzPts val="2400"/>
              <a:buFont typeface="Barlow Light"/>
              <a:buNone/>
            </a:pPr>
            <a:r>
              <a:rPr lang="en" sz="2400" b="0" i="0" u="none" strike="noStrike" cap="none">
                <a:solidFill>
                  <a:srgbClr val="000000"/>
                </a:solidFill>
                <a:latin typeface="Barlow Light"/>
                <a:ea typeface="Barlow Light"/>
                <a:cs typeface="Barlow Light"/>
                <a:sym typeface="Barlow Light"/>
              </a:rPr>
              <a:t>That is the core game play and rule!</a:t>
            </a:r>
            <a:endParaRPr sz="2400" b="0" i="0" u="none" strike="noStrike" cap="none">
              <a:solidFill>
                <a:srgbClr val="000000"/>
              </a:solidFill>
              <a:latin typeface="Barlow Light"/>
              <a:ea typeface="Barlow Light"/>
              <a:cs typeface="Barlow Light"/>
              <a:sym typeface="Barlow Light"/>
            </a:endParaRPr>
          </a:p>
        </p:txBody>
      </p:sp>
      <p:sp>
        <p:nvSpPr>
          <p:cNvPr id="274" name="Google Shape;274;p18"/>
          <p:cNvSpPr txBox="1">
            <a:spLocks noGrp="1"/>
          </p:cNvSpPr>
          <p:nvPr>
            <p:ph type="sldNum" idx="12"/>
          </p:nvPr>
        </p:nvSpPr>
        <p:spPr>
          <a:xfrm>
            <a:off x="4116400" y="4807375"/>
            <a:ext cx="911100" cy="33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Game Play</a:t>
            </a:r>
            <a:endParaRPr/>
          </a:p>
        </p:txBody>
      </p:sp>
      <p:sp>
        <p:nvSpPr>
          <p:cNvPr id="280" name="Google Shape;280;p19"/>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8</a:t>
            </a:fld>
            <a:endParaRPr/>
          </a:p>
        </p:txBody>
      </p:sp>
      <p:sp>
        <p:nvSpPr>
          <p:cNvPr id="281" name="Google Shape;281;p19"/>
          <p:cNvSpPr txBox="1">
            <a:spLocks noGrp="1"/>
          </p:cNvSpPr>
          <p:nvPr>
            <p:ph type="body" idx="1"/>
          </p:nvPr>
        </p:nvSpPr>
        <p:spPr>
          <a:xfrm>
            <a:off x="228601" y="1672300"/>
            <a:ext cx="3344778" cy="31551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b="1"/>
              <a:t>Human-Computer Competition</a:t>
            </a:r>
            <a:endParaRPr/>
          </a:p>
          <a:p>
            <a:pPr marL="457200" lvl="0" indent="-342900" algn="l" rtl="0">
              <a:lnSpc>
                <a:spcPct val="100000"/>
              </a:lnSpc>
              <a:spcBef>
                <a:spcPts val="600"/>
              </a:spcBef>
              <a:spcAft>
                <a:spcPts val="0"/>
              </a:spcAft>
              <a:buSzPts val="1800"/>
              <a:buChar char="▹"/>
            </a:pPr>
            <a:r>
              <a:rPr lang="en"/>
              <a:t>Start at the same time</a:t>
            </a:r>
            <a:endParaRPr/>
          </a:p>
          <a:p>
            <a:pPr marL="457200" lvl="0" indent="-342900" algn="l" rtl="0">
              <a:lnSpc>
                <a:spcPct val="100000"/>
              </a:lnSpc>
              <a:spcBef>
                <a:spcPts val="600"/>
              </a:spcBef>
              <a:spcAft>
                <a:spcPts val="0"/>
              </a:spcAft>
              <a:buSzPts val="1800"/>
              <a:buChar char="▹"/>
            </a:pPr>
            <a:r>
              <a:rPr lang="en"/>
              <a:t>Same field</a:t>
            </a:r>
            <a:endParaRPr/>
          </a:p>
          <a:p>
            <a:pPr marL="457200" lvl="0" indent="-342900" algn="l" rtl="0">
              <a:lnSpc>
                <a:spcPct val="100000"/>
              </a:lnSpc>
              <a:spcBef>
                <a:spcPts val="600"/>
              </a:spcBef>
              <a:spcAft>
                <a:spcPts val="0"/>
              </a:spcAft>
              <a:buSzPts val="1800"/>
              <a:buChar char="▹"/>
            </a:pPr>
            <a:r>
              <a:rPr lang="en"/>
              <a:t>15 rounds in total</a:t>
            </a:r>
            <a:endParaRPr/>
          </a:p>
          <a:p>
            <a:pPr marL="457200" lvl="0" indent="-342900" algn="l" rtl="0">
              <a:lnSpc>
                <a:spcPct val="100000"/>
              </a:lnSpc>
              <a:spcBef>
                <a:spcPts val="600"/>
              </a:spcBef>
              <a:spcAft>
                <a:spcPts val="0"/>
              </a:spcAft>
              <a:buSzPts val="1800"/>
              <a:buChar char="▹"/>
            </a:pPr>
            <a:r>
              <a:rPr lang="en"/>
              <a:t>First finish win</a:t>
            </a:r>
            <a:endParaRPr/>
          </a:p>
        </p:txBody>
      </p:sp>
      <p:pic>
        <p:nvPicPr>
          <p:cNvPr id="282" name="Google Shape;282;p19" descr="C:\Users\Alpha\AppData\Local\Temp\WeChat Files\374202401787595439.png"/>
          <p:cNvPicPr preferRelativeResize="0"/>
          <p:nvPr/>
        </p:nvPicPr>
        <p:blipFill rotWithShape="1">
          <a:blip r:embed="rId3">
            <a:alphaModFix/>
          </a:blip>
          <a:srcRect/>
          <a:stretch/>
        </p:blipFill>
        <p:spPr>
          <a:xfrm>
            <a:off x="3791914" y="956654"/>
            <a:ext cx="1983245" cy="3870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txBox="1">
            <a:spLocks noGrp="1"/>
          </p:cNvSpPr>
          <p:nvPr>
            <p:ph type="ctrTitle" idx="4294967295"/>
          </p:nvPr>
        </p:nvSpPr>
        <p:spPr>
          <a:xfrm>
            <a:off x="677688" y="2935375"/>
            <a:ext cx="1711135"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A5B0FE"/>
              </a:buClr>
              <a:buSzPts val="3000"/>
              <a:buFont typeface="Miriam Libre"/>
              <a:buNone/>
            </a:pPr>
            <a:r>
              <a:rPr lang="en" sz="9600" b="0" i="0" u="none" strike="noStrike" cap="none">
                <a:solidFill>
                  <a:srgbClr val="A5B0FE"/>
                </a:solidFill>
                <a:latin typeface="Miriam Libre"/>
                <a:ea typeface="Miriam Libre"/>
                <a:cs typeface="Miriam Libre"/>
                <a:sym typeface="Miriam Libre"/>
              </a:rPr>
              <a:t>15 </a:t>
            </a:r>
            <a:r>
              <a:rPr lang="en" sz="3600" b="0" i="0" u="none" strike="noStrike" cap="none">
                <a:solidFill>
                  <a:srgbClr val="A5B0FE"/>
                </a:solidFill>
                <a:latin typeface="Miriam Libre"/>
                <a:ea typeface="Miriam Libre"/>
                <a:cs typeface="Miriam Libre"/>
                <a:sym typeface="Miriam Libre"/>
              </a:rPr>
              <a:t>Spawn points</a:t>
            </a:r>
            <a:endParaRPr sz="3600" b="0" i="0" u="none" strike="noStrike" cap="none">
              <a:solidFill>
                <a:srgbClr val="A5B0FE"/>
              </a:solidFill>
              <a:latin typeface="Miriam Libre"/>
              <a:ea typeface="Miriam Libre"/>
              <a:cs typeface="Miriam Libre"/>
              <a:sym typeface="Miriam Libre"/>
            </a:endParaRPr>
          </a:p>
        </p:txBody>
      </p:sp>
      <p:sp>
        <p:nvSpPr>
          <p:cNvPr id="288" name="Google Shape;288;p20"/>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000"/>
              <a:buNone/>
            </a:pPr>
            <a:fld id="{00000000-1234-1234-1234-123412341234}" type="slidenum">
              <a:rPr lang="en"/>
              <a:t>9</a:t>
            </a:fld>
            <a:endParaRPr/>
          </a:p>
        </p:txBody>
      </p:sp>
      <p:pic>
        <p:nvPicPr>
          <p:cNvPr id="289" name="Google Shape;289;p20" descr="https://lh4.googleusercontent.com/4_G6M4rUfBr3QT1ETtx5Oh6FeeLah4cl_tgG9gVSCcmIzn2HrVkWBw-snC7P_Vy-wFnRQIkhpACHH8uabWLKOWG8mdPGHuybaOVTEgalXeztUAaDhMIXgIjnHa73lDzYPI14ykOo"/>
          <p:cNvPicPr preferRelativeResize="0"/>
          <p:nvPr/>
        </p:nvPicPr>
        <p:blipFill rotWithShape="1">
          <a:blip r:embed="rId3">
            <a:alphaModFix/>
          </a:blip>
          <a:srcRect/>
          <a:stretch/>
        </p:blipFill>
        <p:spPr>
          <a:xfrm>
            <a:off x="4108533" y="503828"/>
            <a:ext cx="4072941" cy="4135844"/>
          </a:xfrm>
          <a:prstGeom prst="rect">
            <a:avLst/>
          </a:prstGeom>
          <a:noFill/>
          <a:ln>
            <a:noFill/>
          </a:ln>
        </p:spPr>
      </p:pic>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Macintosh PowerPoint</Application>
  <PresentationFormat>On-screen Show (16:9)</PresentationFormat>
  <Paragraphs>124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Barlow</vt:lpstr>
      <vt:lpstr>Miriam Libre</vt:lpstr>
      <vt:lpstr>Barlow Light</vt:lpstr>
      <vt:lpstr>Work Sans</vt:lpstr>
      <vt:lpstr>Calibri</vt:lpstr>
      <vt:lpstr>Arial</vt:lpstr>
      <vt:lpstr>Roderigo template</vt:lpstr>
      <vt:lpstr>Maze Game COMP5511 Artificial Intelligence Concepts Group Project  Group Member: Chen Qi 18083945G Gao Huahui 18071699G Wang Di 18075629G Su Gengmin 18003394G Zhao Haiqi 18087348G</vt:lpstr>
      <vt:lpstr>Index</vt:lpstr>
      <vt:lpstr>1. Introduction</vt:lpstr>
      <vt:lpstr>PowerPoint Presentation</vt:lpstr>
      <vt:lpstr>Introduction</vt:lpstr>
      <vt:lpstr>2. Game Play</vt:lpstr>
      <vt:lpstr>Find the Escape Point</vt:lpstr>
      <vt:lpstr>Game Play</vt:lpstr>
      <vt:lpstr>15 Spawn points</vt:lpstr>
      <vt:lpstr>Game Play</vt:lpstr>
      <vt:lpstr>3. Algorithm</vt:lpstr>
      <vt:lpstr>Reinforcement Learning</vt:lpstr>
      <vt:lpstr>Deep Reinforcement Learning</vt:lpstr>
      <vt:lpstr>Proximal Policy Optimization</vt:lpstr>
      <vt:lpstr>ML-Agents</vt:lpstr>
      <vt:lpstr>4. Implementation</vt:lpstr>
      <vt:lpstr>Implementation</vt:lpstr>
      <vt:lpstr>Implementation</vt:lpstr>
      <vt:lpstr>Implementation</vt:lpstr>
      <vt:lpstr>5. Demo</vt:lpstr>
      <vt:lpstr>Demo Time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Game COMP5511 Artificial Intelligence Concepts Group Project  Group Member: Chen Qi 18083945G Gao Huahui 18071699G Wang Di 18075629G Su Gengmin 18003394G Zhao Haiqi 18087348G</dc:title>
  <cp:lastModifiedBy>ZHAO, Haiqi [Student]</cp:lastModifiedBy>
  <cp:revision>1</cp:revision>
  <dcterms:modified xsi:type="dcterms:W3CDTF">2018-12-18T08:50:37Z</dcterms:modified>
</cp:coreProperties>
</file>