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343" r:id="rId4"/>
    <p:sldId id="334" r:id="rId5"/>
    <p:sldId id="259" r:id="rId6"/>
    <p:sldId id="333" r:id="rId7"/>
    <p:sldId id="264" r:id="rId8"/>
    <p:sldId id="265" r:id="rId9"/>
    <p:sldId id="335" r:id="rId10"/>
    <p:sldId id="336" r:id="rId11"/>
    <p:sldId id="267" r:id="rId12"/>
    <p:sldId id="337" r:id="rId13"/>
    <p:sldId id="269" r:id="rId14"/>
    <p:sldId id="339" r:id="rId15"/>
    <p:sldId id="340" r:id="rId16"/>
    <p:sldId id="341" r:id="rId17"/>
    <p:sldId id="271" r:id="rId18"/>
    <p:sldId id="272" r:id="rId19"/>
    <p:sldId id="273" r:id="rId20"/>
    <p:sldId id="274" r:id="rId21"/>
    <p:sldId id="344" r:id="rId22"/>
    <p:sldId id="345" r:id="rId23"/>
    <p:sldId id="275" r:id="rId24"/>
    <p:sldId id="276" r:id="rId25"/>
    <p:sldId id="277" r:id="rId26"/>
    <p:sldId id="278" r:id="rId27"/>
    <p:sldId id="346" r:id="rId28"/>
    <p:sldId id="347" r:id="rId29"/>
    <p:sldId id="348" r:id="rId30"/>
    <p:sldId id="281" r:id="rId31"/>
    <p:sldId id="349" r:id="rId32"/>
    <p:sldId id="283" r:id="rId33"/>
    <p:sldId id="284" r:id="rId34"/>
    <p:sldId id="285" r:id="rId35"/>
    <p:sldId id="286" r:id="rId36"/>
    <p:sldId id="287" r:id="rId37"/>
    <p:sldId id="288" r:id="rId38"/>
    <p:sldId id="350" r:id="rId39"/>
    <p:sldId id="35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1" autoAdjust="0"/>
  </p:normalViewPr>
  <p:slideViewPr>
    <p:cSldViewPr>
      <p:cViewPr varScale="1">
        <p:scale>
          <a:sx n="122" d="100"/>
          <a:sy n="122" d="100"/>
        </p:scale>
        <p:origin x="53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A177E8-4A51-4033-99C0-E1B4222217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4C918F-E859-4A8F-817B-F95F02B9E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fld id="{FCD3CB80-4842-4A9B-947A-847F8EDE0236}" type="datetimeFigureOut">
              <a:rPr lang="zh-TW" altLang="en-US"/>
              <a:pPr>
                <a:defRPr/>
              </a:pPr>
              <a:t>2020/9/29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140780-A9FB-4F4A-A3DC-E4574C4988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E8E90A-D3EF-4598-93EC-6C3694ECE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153F94D-3439-4B9D-B170-F14E22A43BE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CB04297-78F0-4D8D-9731-598E77BA3D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174A62C-0EAC-4725-AEAE-50B1203D71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361324B-B365-4BB2-89B9-DDD079EB5A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C98A7E7-097B-4079-A7B4-A7F000D44F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C4DB83C-FD12-4765-9254-E6E99A6205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4012B8D-BEE5-4726-874F-FBFEABA58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fld id="{BEFC93CD-67DA-4745-9A6E-3B6240BFA6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C342B7C-090F-4584-A9DE-4E44513BF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213C1F-4926-4B05-A364-A97BF6FD9E6F}" type="slidenum">
              <a:rPr lang="en-US" altLang="zh-TW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8CD7CFB-89A6-4210-8051-A8EEB1153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014DB52-3C1E-49B5-85F9-676D4B88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A9E6F-E03C-4388-A33E-6667E44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D03FC-7C49-4482-B855-7E0B490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102EE-8425-40B8-B967-5F80AA29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1D32A-9A31-458B-BB95-F852942987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033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8" descr="98174861.JPG">
            <a:extLst>
              <a:ext uri="{FF2B5EF4-FFF2-40B4-BE49-F238E27FC236}">
                <a16:creationId xmlns:a16="http://schemas.microsoft.com/office/drawing/2014/main" id="{B5F5B4DE-FCD2-43FB-9D67-302722772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D607D3D-4466-41C9-A8A9-6CE9E3B6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CA5D6FE-5976-4B46-8BE8-E35FF3F5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</a:t>
            </a:r>
            <a:r>
              <a:rPr lang="en-US" altLang="zh-TW" err="1"/>
              <a:t>Cengage</a:t>
            </a:r>
            <a:r>
              <a:rPr lang="en-US" altLang="zh-TW"/>
              <a:t> Learning Engineering. All Rights Reserved.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03DD683-BE3F-42D2-9E49-958BC67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98817-1CF7-49BF-8833-0333E2961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81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8" descr="98174861.JPG">
            <a:extLst>
              <a:ext uri="{FF2B5EF4-FFF2-40B4-BE49-F238E27FC236}">
                <a16:creationId xmlns:a16="http://schemas.microsoft.com/office/drawing/2014/main" id="{CD29D6D3-19BA-4C2A-88B6-599BBA1F3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DFE14B1-D105-4F9C-A40A-D0B7AD93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27DD92C-FC8C-4AA6-8734-425AF8B9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505CC10-A246-4656-BC53-D0D5850E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D857F-37D7-4113-A93A-9A11DFA54F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86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6442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F5938D74-BFA8-407C-B8C7-A9274107B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B37BF15A-FF43-411D-82A6-90776FA11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E9385C-8338-4E4B-95F7-82DDA4577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2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3A99B-1EE0-4636-962B-EE69CA0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E8504-8B5B-4143-84F7-282D00A4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619A4-A83F-4A50-BA70-F8257352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E4324-3EF7-4302-A00C-F49F63FB8E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25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E7CD75-EF58-4DE3-ADF0-85ACBA12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88A993-804C-4EC4-9179-2C8E1D26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CD358-2C46-4908-9BE2-0C47FD99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15E4E-81CD-49B6-9545-B7C6630B38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60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DED8E5-569E-4FA7-929A-94992671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78F88B-2FC1-4FFE-ABAB-19942A6C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AA232E-785F-477A-BD56-EC3CFD1A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1AAA-4143-4EC1-BF70-6C3F1D6CD8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78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B2FF9121-B943-4B7D-8103-85801DC07C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9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2">
            <a:extLst>
              <a:ext uri="{FF2B5EF4-FFF2-40B4-BE49-F238E27FC236}">
                <a16:creationId xmlns:a16="http://schemas.microsoft.com/office/drawing/2014/main" id="{D1A182E4-B31C-4B49-91CE-B2267CE73C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18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8" descr="98174861.JPG">
            <a:extLst>
              <a:ext uri="{FF2B5EF4-FFF2-40B4-BE49-F238E27FC236}">
                <a16:creationId xmlns:a16="http://schemas.microsoft.com/office/drawing/2014/main" id="{D6BF04A5-1554-4A3C-BF72-6BDEBDA1E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CL_Logo_RGB_JPG.jpg">
            <a:extLst>
              <a:ext uri="{FF2B5EF4-FFF2-40B4-BE49-F238E27FC236}">
                <a16:creationId xmlns:a16="http://schemas.microsoft.com/office/drawing/2014/main" id="{6373BB95-4F50-4F1E-9541-406F06D58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26175"/>
            <a:ext cx="14478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日期版面配置區 4">
            <a:extLst>
              <a:ext uri="{FF2B5EF4-FFF2-40B4-BE49-F238E27FC236}">
                <a16:creationId xmlns:a16="http://schemas.microsoft.com/office/drawing/2014/main" id="{910B3179-FFD2-4221-919C-3EE65408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3D6D79AC-E999-4258-AA79-E5EE301E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</a:t>
            </a:r>
            <a:r>
              <a:rPr lang="en-US" altLang="zh-TW" err="1"/>
              <a:t>Cengage</a:t>
            </a:r>
            <a:r>
              <a:rPr lang="en-US" altLang="zh-TW"/>
              <a:t> Learning Engineering.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17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8" descr="98174861.JPG">
            <a:extLst>
              <a:ext uri="{FF2B5EF4-FFF2-40B4-BE49-F238E27FC236}">
                <a16:creationId xmlns:a16="http://schemas.microsoft.com/office/drawing/2014/main" id="{71FD4A6A-39B1-4B57-8BB8-486C09078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294BCC64-1A7F-4B6E-B483-C6BD55E8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B59129F5-6699-4C73-B962-87BFF09C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A8BE0FBE-69A1-4E97-89AA-EED7218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2347E-FA81-479D-99FF-440B73F7C3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1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98174861.JPG">
            <a:extLst>
              <a:ext uri="{FF2B5EF4-FFF2-40B4-BE49-F238E27FC236}">
                <a16:creationId xmlns:a16="http://schemas.microsoft.com/office/drawing/2014/main" id="{9F71E286-AE9E-468E-A7CE-7137E59AA243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:a16="http://schemas.microsoft.com/office/drawing/2014/main" id="{C7B194E9-7BC5-4B5E-BA26-EB2E5AC104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74BF8B-B9CC-4553-B155-3D75A0E33FC1}"/>
              </a:ext>
            </a:extLst>
          </p:cNvPr>
          <p:cNvSpPr/>
          <p:nvPr/>
        </p:nvSpPr>
        <p:spPr>
          <a:xfrm>
            <a:off x="0" y="1219200"/>
            <a:ext cx="91440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A36CB-B5C9-4DA1-894F-DC6E8C010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kumimoji="0"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2548A1-4875-4AF0-BBB1-3D7F7C58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</a:defRPr>
            </a:lvl1pPr>
          </a:lstStyle>
          <a:p>
            <a:fld id="{7168D33D-9C24-4CA3-B64D-4C31D8352A6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1031" name="Picture 10" descr="CL_Logo_RGB_JPG.jpg">
            <a:extLst>
              <a:ext uri="{FF2B5EF4-FFF2-40B4-BE49-F238E27FC236}">
                <a16:creationId xmlns:a16="http://schemas.microsoft.com/office/drawing/2014/main" id="{6046CA53-D559-4DB5-A6FD-A1362F2869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26175"/>
            <a:ext cx="14478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7D94EF39-8441-4808-B783-22B4CBBDC346}"/>
              </a:ext>
            </a:extLst>
          </p:cNvPr>
          <p:cNvSpPr txBox="1">
            <a:spLocks/>
          </p:cNvSpPr>
          <p:nvPr/>
        </p:nvSpPr>
        <p:spPr bwMode="auto">
          <a:xfrm>
            <a:off x="-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78D40B-ADB9-4273-845C-22341ED338EA}" type="slidenum">
              <a:rPr kumimoji="0" lang="en-US" altLang="zh-TW" sz="1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‹#›</a:t>
            </a:fld>
            <a:endParaRPr kumimoji="0" lang="en-US" altLang="zh-TW" sz="1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3" name="文字版面配置區 2">
            <a:extLst>
              <a:ext uri="{FF2B5EF4-FFF2-40B4-BE49-F238E27FC236}">
                <a16:creationId xmlns:a16="http://schemas.microsoft.com/office/drawing/2014/main" id="{8DC25965-856A-4EDA-875F-62070B2448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Lab%202.pptx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6464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9C55B4A-A506-4BAC-B2EB-D81AD9B2AE38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TW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16387" name="投影片編號版面配置區 5">
            <a:extLst>
              <a:ext uri="{FF2B5EF4-FFF2-40B4-BE49-F238E27FC236}">
                <a16:creationId xmlns:a16="http://schemas.microsoft.com/office/drawing/2014/main" id="{DA86EA17-678D-4AE6-8BE2-80C64F17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4A8C0-6066-47EC-9284-9258A261F784}" type="slidenum">
              <a:rPr lang="en-US" altLang="zh-TW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B9A1F00-84BE-47F4-877E-C428D2E6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TW" altLang="zh-TW" sz="1800">
              <a:latin typeface="Verdana" panose="020B0604030504040204" pitchFamily="34" charset="0"/>
            </a:endParaRPr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41E29882-6DCC-434E-B596-323C47DB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3810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b="1">
                <a:latin typeface="Verdana" panose="020B0604030504040204" pitchFamily="34" charset="0"/>
              </a:rPr>
              <a:t>Lecture 2: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b="1">
                <a:latin typeface="Verdana" panose="020B0604030504040204" pitchFamily="34" charset="0"/>
              </a:rPr>
              <a:t>Image Files and </a:t>
            </a:r>
            <a:r>
              <a:rPr kumimoji="0" lang="en-US" altLang="zh-TW" sz="4000" b="1">
                <a:latin typeface="Verdana" panose="020B0604030504040204" pitchFamily="34" charset="0"/>
              </a:rPr>
              <a:t>File Types</a:t>
            </a:r>
            <a:endParaRPr lang="en-US" altLang="zh-TW" b="1">
              <a:latin typeface="Verdana" panose="020B060403050404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0" lang="en-US" altLang="zh-TW" b="1">
              <a:latin typeface="Verdana" panose="020B0604030504040204" pitchFamily="34" charset="0"/>
            </a:endParaRPr>
          </a:p>
        </p:txBody>
      </p:sp>
      <p:pic>
        <p:nvPicPr>
          <p:cNvPr id="16390" name="Picture 2" descr="https://cf-assets2.tenlong.com.tw/products/images/000/087/372/original/51OXCnThQnL.jpg?1525646548">
            <a:extLst>
              <a:ext uri="{FF2B5EF4-FFF2-40B4-BE49-F238E27FC236}">
                <a16:creationId xmlns:a16="http://schemas.microsoft.com/office/drawing/2014/main" id="{D1619C30-0EAA-4038-B0C3-131F67E3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5388"/>
            <a:ext cx="3333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E4391004-3064-4478-BCB9-9F3BB28D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OpenCV</a:t>
            </a:r>
            <a:r>
              <a:rPr lang="zh-TW" altLang="en-US"/>
              <a:t>讀影像檔</a:t>
            </a:r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2F34E90B-7035-4152-9191-7543E45567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import numpy as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Import cv2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img = cv2.imread(‘sunrise.jpg’, cv2.IMREAD_COLOR)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cv2.imshow(‘image’,img)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cv2.waitKey(0)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cv2.destroyAllWindows()</a:t>
            </a:r>
          </a:p>
        </p:txBody>
      </p:sp>
      <p:sp>
        <p:nvSpPr>
          <p:cNvPr id="26628" name="投影片編號版面配置區 5">
            <a:extLst>
              <a:ext uri="{FF2B5EF4-FFF2-40B4-BE49-F238E27FC236}">
                <a16:creationId xmlns:a16="http://schemas.microsoft.com/office/drawing/2014/main" id="{B7D31F12-A30C-4393-A51D-C4437B26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DE5A6B-09AB-419E-942E-B28E6A63BC22}" type="slidenum">
              <a:rPr lang="en-US" altLang="zh-TW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pic>
        <p:nvPicPr>
          <p:cNvPr id="26629" name="圖片 1">
            <a:extLst>
              <a:ext uri="{FF2B5EF4-FFF2-40B4-BE49-F238E27FC236}">
                <a16:creationId xmlns:a16="http://schemas.microsoft.com/office/drawing/2014/main" id="{B6870B33-7D95-41D0-94BA-A3290814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624013"/>
            <a:ext cx="46355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AD0DBFE6-860E-49A0-B742-700ADA71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索引彩色影像</a:t>
            </a:r>
            <a:endParaRPr lang="zh-TW" altLang="en-US"/>
          </a:p>
        </p:txBody>
      </p:sp>
      <p:sp>
        <p:nvSpPr>
          <p:cNvPr id="27651" name="內容版面配置區 7">
            <a:extLst>
              <a:ext uri="{FF2B5EF4-FFF2-40B4-BE49-F238E27FC236}">
                <a16:creationId xmlns:a16="http://schemas.microsoft.com/office/drawing/2014/main" id="{C51E4F41-9847-4090-9E2C-EE697EDD8523}"/>
              </a:ext>
            </a:extLst>
          </p:cNvPr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kumimoji="0"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kumimoji="0" lang="en-US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652" name="矩形 4">
            <a:extLst>
              <a:ext uri="{FF2B5EF4-FFF2-40B4-BE49-F238E27FC236}">
                <a16:creationId xmlns:a16="http://schemas.microsoft.com/office/drawing/2014/main" id="{2C9FE0F3-33C9-4764-B910-471D578E58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41438"/>
            <a:ext cx="6791325" cy="830262"/>
            <a:chOff x="288" y="845"/>
            <a:chExt cx="4278" cy="523"/>
          </a:xfrm>
        </p:grpSpPr>
        <p:pic>
          <p:nvPicPr>
            <p:cNvPr id="27658" name="矩形 4">
              <a:extLst>
                <a:ext uri="{FF2B5EF4-FFF2-40B4-BE49-F238E27FC236}">
                  <a16:creationId xmlns:a16="http://schemas.microsoft.com/office/drawing/2014/main" id="{1A4107E6-5522-4456-8529-35145DF28D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902"/>
              <a:ext cx="418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9" name="Text Box 6">
              <a:extLst>
                <a:ext uri="{FF2B5EF4-FFF2-40B4-BE49-F238E27FC236}">
                  <a16:creationId xmlns:a16="http://schemas.microsoft.com/office/drawing/2014/main" id="{ED9CC351-45AC-4A00-A733-1ED2B4B5E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45"/>
              <a:ext cx="41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2400">
                  <a:latin typeface="Courier New" panose="02070309020205020404" pitchFamily="49" charset="0"/>
                  <a:cs typeface="Courier New" panose="02070309020205020404" pitchFamily="49" charset="0"/>
                </a:rPr>
                <a:t>&gt;&gt; plt.figure, cv2.imshow(‘trees.tif’)</a:t>
              </a:r>
              <a:endParaRPr kumimoji="0" lang="zh-TW" altLang="en-US" sz="2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7653" name="Picture 2">
            <a:extLst>
              <a:ext uri="{FF2B5EF4-FFF2-40B4-BE49-F238E27FC236}">
                <a16:creationId xmlns:a16="http://schemas.microsoft.com/office/drawing/2014/main" id="{81E37C66-EFFA-4B82-9ACA-AB86DE27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8141" r="15759" b="15115"/>
          <a:stretch>
            <a:fillRect/>
          </a:stretch>
        </p:blipFill>
        <p:spPr bwMode="auto">
          <a:xfrm>
            <a:off x="3124200" y="2124075"/>
            <a:ext cx="2819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5D1DE8C2-73F7-4D3D-96F8-5ECA54D7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5564" t="6977" r="15953" b="16279"/>
          <a:stretch>
            <a:fillRect/>
          </a:stretch>
        </p:blipFill>
        <p:spPr bwMode="auto">
          <a:xfrm>
            <a:off x="5943600" y="37338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655" name="矩形 6">
            <a:extLst>
              <a:ext uri="{FF2B5EF4-FFF2-40B4-BE49-F238E27FC236}">
                <a16:creationId xmlns:a16="http://schemas.microsoft.com/office/drawing/2014/main" id="{DFF4AF48-5A29-436F-A0F5-D156728CCC49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4260850"/>
            <a:ext cx="5426075" cy="1281113"/>
            <a:chOff x="380" y="2684"/>
            <a:chExt cx="3418" cy="807"/>
          </a:xfrm>
        </p:grpSpPr>
        <p:pic>
          <p:nvPicPr>
            <p:cNvPr id="27656" name="矩形 6">
              <a:extLst>
                <a:ext uri="{FF2B5EF4-FFF2-40B4-BE49-F238E27FC236}">
                  <a16:creationId xmlns:a16="http://schemas.microsoft.com/office/drawing/2014/main" id="{422AD3B9-C623-448B-B505-2D84BB5A1C1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2684"/>
              <a:ext cx="341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7" name="Text Box 12">
              <a:extLst>
                <a:ext uri="{FF2B5EF4-FFF2-40B4-BE49-F238E27FC236}">
                  <a16:creationId xmlns:a16="http://schemas.microsoft.com/office/drawing/2014/main" id="{C42FB72C-330A-4917-B4AC-DC2DE0871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3408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2400">
                  <a:latin typeface="Courier New" panose="02070309020205020404" pitchFamily="49" charset="0"/>
                  <a:cs typeface="Courier New" panose="02070309020205020404" pitchFamily="49" charset="0"/>
                </a:rPr>
                <a:t>&gt;&gt; em = cv2.imread(‘trees.tif’);</a:t>
              </a:r>
            </a:p>
            <a:p>
              <a:pPr>
                <a:buFontTx/>
                <a:buNone/>
              </a:pPr>
              <a:r>
                <a:rPr kumimoji="0" lang="en-US" altLang="zh-TW" sz="2400">
                  <a:latin typeface="Courier New" panose="02070309020205020404" pitchFamily="49" charset="0"/>
                  <a:cs typeface="Courier New" panose="02070309020205020404" pitchFamily="49" charset="0"/>
                </a:rPr>
                <a:t>&gt;&gt; figure, cv2.imshow(em)</a:t>
              </a:r>
              <a:endParaRPr kumimoji="0" lang="zh-TW" altLang="en-US" sz="2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D5E0BD09-EA7E-4150-A492-7AA1A1D2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Python</a:t>
            </a:r>
            <a:r>
              <a:rPr lang="zh-TW" altLang="en-US"/>
              <a:t>處理</a:t>
            </a:r>
            <a:r>
              <a:rPr lang="en-US" altLang="en-US"/>
              <a:t>索引彩色影像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D1C490-83D2-48BC-A8DE-EAD63379E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28676" name="文字方塊 6">
            <a:extLst>
              <a:ext uri="{FF2B5EF4-FFF2-40B4-BE49-F238E27FC236}">
                <a16:creationId xmlns:a16="http://schemas.microsoft.com/office/drawing/2014/main" id="{B51A1905-87EF-47A4-AA7C-4F943FE9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752600"/>
            <a:ext cx="8991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from PIL import Image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import numpy as np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im = Image.open(‘trees.tif’)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indexed = np.array(im)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palette = im.getpalette()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4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num_colors = len(palette)/3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max_val = float(np.iinfo(indexed.dtype).max)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Verdana" panose="020B0604030504040204" pitchFamily="34" charset="0"/>
              </a:rPr>
              <a:t>map= np.array(palette).reshape(num_colors,3) /max_val</a:t>
            </a:r>
            <a:endParaRPr lang="zh-TW" altLang="en-US" sz="2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D1D36A6A-A76F-40B5-9FC5-AE358711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184150"/>
            <a:ext cx="8229600" cy="1143000"/>
          </a:xfrm>
        </p:spPr>
        <p:txBody>
          <a:bodyPr/>
          <a:lstStyle/>
          <a:p>
            <a:r>
              <a:rPr lang="en-US" altLang="en-US"/>
              <a:t>資料形態與轉換</a:t>
            </a:r>
            <a:endParaRPr lang="zh-TW" altLang="en-US"/>
          </a:p>
        </p:txBody>
      </p:sp>
      <p:pic>
        <p:nvPicPr>
          <p:cNvPr id="29699" name="圖片 1">
            <a:extLst>
              <a:ext uri="{FF2B5EF4-FFF2-40B4-BE49-F238E27FC236}">
                <a16:creationId xmlns:a16="http://schemas.microsoft.com/office/drawing/2014/main" id="{437350AE-B811-4F0B-AF59-CF4476D8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11371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字方塊 3">
            <a:extLst>
              <a:ext uri="{FF2B5EF4-FFF2-40B4-BE49-F238E27FC236}">
                <a16:creationId xmlns:a16="http://schemas.microsoft.com/office/drawing/2014/main" id="{995C794F-164E-486E-8914-C3F37E74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70025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>
                <a:latin typeface="Verdana" panose="020B0604030504040204" pitchFamily="34" charset="0"/>
              </a:rPr>
              <a:t>資料型態例子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AA219D36-CD00-459E-A992-12EB4300E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Python</a:t>
            </a:r>
            <a:r>
              <a:rPr lang="en-US" altLang="en-US"/>
              <a:t>資料形態與轉換</a:t>
            </a:r>
            <a:endParaRPr lang="en-US" altLang="zh-TW">
              <a:sym typeface="Gill Sans" pitchFamily="-8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74D547-0F99-4244-AE77-A4C5C0964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01750"/>
            <a:ext cx="4729163" cy="3208338"/>
          </a:xfrm>
        </p:spPr>
        <p:txBody>
          <a:bodyPr/>
          <a:lstStyle/>
          <a:p>
            <a:pPr marL="420688" eaLnBrk="1" hangingPunct="1">
              <a:buFont typeface="Gill Sans" pitchFamily="-84" charset="0"/>
              <a:buChar char="•"/>
            </a:pPr>
            <a:r>
              <a:rPr lang="en-US" altLang="zh-TW" sz="2600">
                <a:sym typeface="Gill Sans" pitchFamily="-84" charset="0"/>
              </a:rPr>
              <a:t>Numbers have two main types</a:t>
            </a:r>
          </a:p>
          <a:p>
            <a:pPr marL="585788" lvl="1" eaLnBrk="1" hangingPunct="1">
              <a:buFont typeface="Gill Sans" pitchFamily="-84" charset="0"/>
              <a:buChar char="•"/>
            </a:pPr>
            <a:r>
              <a:rPr lang="en-US" altLang="zh-TW" sz="2600">
                <a:sym typeface="Gill Sans" pitchFamily="-84" charset="0"/>
              </a:rPr>
              <a:t>Integers are whole numbers: -14, -2, 0, 1, 100, 401233</a:t>
            </a:r>
          </a:p>
          <a:p>
            <a:pPr marL="585788" lvl="1" eaLnBrk="1" hangingPunct="1">
              <a:buFont typeface="Gill Sans" pitchFamily="-84" charset="0"/>
              <a:buChar char="•"/>
            </a:pPr>
            <a:r>
              <a:rPr lang="en-US" altLang="zh-TW" sz="2600">
                <a:sym typeface="Gill Sans" pitchFamily="-84" charset="0"/>
              </a:rPr>
              <a:t>Floating Point Numbers have decimal parts:  -2.5 , 0.0, 98.6, 14.0</a:t>
            </a:r>
          </a:p>
          <a:p>
            <a:pPr marL="420688" eaLnBrk="1" hangingPunct="1">
              <a:buFont typeface="Gill Sans" pitchFamily="-84" charset="0"/>
              <a:buChar char="•"/>
            </a:pPr>
            <a:r>
              <a:rPr lang="en-US" altLang="zh-TW" sz="2600">
                <a:sym typeface="Gill Sans" pitchFamily="-84" charset="0"/>
              </a:rPr>
              <a:t>There are other number types - they are variations on float and integer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CADED62-35B3-4933-B3BF-35EF94BB1C2B}"/>
              </a:ext>
            </a:extLst>
          </p:cNvPr>
          <p:cNvSpPr>
            <a:spLocks/>
          </p:cNvSpPr>
          <p:nvPr/>
        </p:nvSpPr>
        <p:spPr bwMode="auto">
          <a:xfrm>
            <a:off x="6324600" y="1328738"/>
            <a:ext cx="2257425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zh-TW" sz="240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xx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type (</a:t>
            </a:r>
            <a:r>
              <a:rPr lang="en-US" altLang="zh-TW" sz="240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xx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&lt;type 'int'&gt;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zh-TW" sz="240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temp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 = 98.6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zh-TW" sz="2400">
                <a:solidFill>
                  <a:srgbClr val="FF00FF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type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(</a:t>
            </a:r>
            <a:r>
              <a:rPr lang="en-US" altLang="zh-TW" sz="240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temp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&lt;type 'float'&gt;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zh-TW" sz="2400">
                <a:solidFill>
                  <a:srgbClr val="FF00FF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type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&lt;type 'int'&gt;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zh-TW" sz="2400">
                <a:solidFill>
                  <a:srgbClr val="FF00FF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type</a:t>
            </a: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(1.0)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&lt;type 'float'&gt;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A09B2CFB-FAE0-45F8-803E-F5D477E0B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3288" y="0"/>
            <a:ext cx="6553200" cy="1293813"/>
          </a:xfrm>
        </p:spPr>
        <p:txBody>
          <a:bodyPr/>
          <a:lstStyle/>
          <a:p>
            <a:pPr algn="l" eaLnBrk="1" hangingPunct="1"/>
            <a:r>
              <a:rPr lang="en-US" altLang="zh-TW"/>
              <a:t>Python</a:t>
            </a:r>
            <a:r>
              <a:rPr lang="en-US" altLang="en-US"/>
              <a:t>資料形態與轉換</a:t>
            </a:r>
            <a:endParaRPr lang="en-US" altLang="zh-TW">
              <a:solidFill>
                <a:srgbClr val="FF00FF"/>
              </a:solidFill>
              <a:sym typeface="Gill Sans" pitchFamily="-8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1BADF79-0F19-430F-A3F9-3981FBD78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143000"/>
            <a:ext cx="3894137" cy="3208338"/>
          </a:xfrm>
        </p:spPr>
        <p:txBody>
          <a:bodyPr/>
          <a:lstStyle/>
          <a:p>
            <a:pPr marL="420688" eaLnBrk="1" hangingPunct="1">
              <a:buFont typeface="Gill Sans" pitchFamily="-84" charset="0"/>
              <a:buChar char="•"/>
            </a:pPr>
            <a:r>
              <a:rPr lang="en-US" altLang="zh-TW">
                <a:sym typeface="Gill Sans" pitchFamily="-84" charset="0"/>
              </a:rPr>
              <a:t>When you put an integer and floating point in an expression the integer is </a:t>
            </a:r>
            <a:r>
              <a:rPr lang="en-US" altLang="zh-TW">
                <a:solidFill>
                  <a:srgbClr val="FF00FF"/>
                </a:solidFill>
                <a:sym typeface="Gill Sans" pitchFamily="-84" charset="0"/>
              </a:rPr>
              <a:t>implicitly</a:t>
            </a:r>
            <a:r>
              <a:rPr lang="en-US" altLang="zh-TW">
                <a:sym typeface="Gill Sans" pitchFamily="-84" charset="0"/>
              </a:rPr>
              <a:t> converted to a float</a:t>
            </a:r>
          </a:p>
          <a:p>
            <a:pPr marL="420688" eaLnBrk="1" hangingPunct="1">
              <a:buFont typeface="Gill Sans" pitchFamily="-84" charset="0"/>
              <a:buChar char="•"/>
            </a:pPr>
            <a:r>
              <a:rPr lang="en-US" altLang="zh-TW">
                <a:sym typeface="Gill Sans" pitchFamily="-84" charset="0"/>
              </a:rPr>
              <a:t>You can control this with the built in functions int() and float()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CD65F7E-2B48-48E7-8333-6E4659F82DB8}"/>
              </a:ext>
            </a:extLst>
          </p:cNvPr>
          <p:cNvSpPr>
            <a:spLocks/>
          </p:cNvSpPr>
          <p:nvPr/>
        </p:nvSpPr>
        <p:spPr bwMode="auto">
          <a:xfrm>
            <a:off x="5449888" y="1497013"/>
            <a:ext cx="3481387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float(99) / 100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0.99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zh-TW" sz="2025" dirty="0" err="1">
                <a:solidFill>
                  <a:schemeClr val="tx1"/>
                </a:solidFill>
                <a:ea typeface="MS PGothic" panose="020B0600070205080204" pitchFamily="34" charset="-128"/>
              </a:rPr>
              <a:t>i</a:t>
            </a: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 = 42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type(</a:t>
            </a:r>
            <a:r>
              <a:rPr lang="en-US" altLang="zh-TW" sz="2025" dirty="0" err="1">
                <a:solidFill>
                  <a:schemeClr val="tx1"/>
                </a:solidFill>
                <a:ea typeface="MS PGothic" panose="020B0600070205080204" pitchFamily="34" charset="-128"/>
              </a:rPr>
              <a:t>i</a:t>
            </a: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&lt;type '</a:t>
            </a:r>
            <a:r>
              <a:rPr lang="en-US" altLang="zh-TW" sz="2025" dirty="0" err="1">
                <a:solidFill>
                  <a:schemeClr val="tx1"/>
                </a:solidFill>
                <a:ea typeface="MS PGothic" panose="020B0600070205080204" pitchFamily="34" charset="-128"/>
              </a:rPr>
              <a:t>int</a:t>
            </a: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'&gt;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f = float(</a:t>
            </a:r>
            <a:r>
              <a:rPr lang="en-US" altLang="zh-TW" sz="2025" dirty="0" err="1">
                <a:solidFill>
                  <a:schemeClr val="tx1"/>
                </a:solidFill>
                <a:ea typeface="MS PGothic" panose="020B0600070205080204" pitchFamily="34" charset="-128"/>
              </a:rPr>
              <a:t>i</a:t>
            </a: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f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42.0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type(f)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&lt;type 'float'&gt;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1 + 2 * float(3) / 4 - 5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-2.5</a:t>
            </a:r>
          </a:p>
          <a:p>
            <a:pPr eaLnBrk="1" hangingPunct="1">
              <a:defRPr/>
            </a:pPr>
            <a:r>
              <a:rPr lang="en-US" altLang="zh-TW" sz="2025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DF0DFE-9092-42A1-909B-C17592B47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400800" cy="1293813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sym typeface="Gill Sans" pitchFamily="-84" charset="0"/>
              </a:rPr>
              <a:t>Python </a:t>
            </a:r>
            <a:r>
              <a:rPr lang="zh-TW" altLang="en-US">
                <a:solidFill>
                  <a:srgbClr val="FF0000"/>
                </a:solidFill>
                <a:sym typeface="Gill Sans" pitchFamily="-84" charset="0"/>
              </a:rPr>
              <a:t>字串轉換</a:t>
            </a:r>
            <a:endParaRPr lang="en-US" altLang="zh-TW">
              <a:solidFill>
                <a:srgbClr val="FF0000"/>
              </a:solidFill>
              <a:sym typeface="Gill Sans" pitchFamily="-8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53EF73F-C7CC-43F2-8FD4-184EF9DD6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3465513" cy="3208338"/>
          </a:xfrm>
        </p:spPr>
        <p:txBody>
          <a:bodyPr/>
          <a:lstStyle/>
          <a:p>
            <a:pPr marL="420688" eaLnBrk="1" hangingPunct="1">
              <a:buFont typeface="Gill Sans" pitchFamily="-84" charset="0"/>
              <a:buChar char="•"/>
            </a:pPr>
            <a:r>
              <a:rPr lang="en-US" altLang="zh-TW">
                <a:sym typeface="Gill Sans" pitchFamily="-84" charset="0"/>
              </a:rPr>
              <a:t>You can also use int() and float() to convert between strings and integers</a:t>
            </a:r>
          </a:p>
          <a:p>
            <a:pPr marL="420688" eaLnBrk="1" hangingPunct="1">
              <a:buFont typeface="Gill Sans" pitchFamily="-84" charset="0"/>
              <a:buChar char="•"/>
            </a:pPr>
            <a:r>
              <a:rPr lang="en-US" altLang="zh-TW">
                <a:sym typeface="Gill Sans" pitchFamily="-84" charset="0"/>
              </a:rPr>
              <a:t>You will get an error if the string does not contain numeric characters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58D6360-07B3-4C73-B332-019469FEA9C6}"/>
              </a:ext>
            </a:extLst>
          </p:cNvPr>
          <p:cNvSpPr>
            <a:spLocks/>
          </p:cNvSpPr>
          <p:nvPr/>
        </p:nvSpPr>
        <p:spPr bwMode="auto">
          <a:xfrm>
            <a:off x="4764088" y="1268413"/>
            <a:ext cx="4130675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= '123'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type(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&lt;type '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str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'&gt;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print(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+ 1)</a:t>
            </a:r>
          </a:p>
          <a:p>
            <a:pPr eaLnBrk="1" hangingPunct="1">
              <a:defRPr/>
            </a:pP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Traceback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(most recent call last):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 File "&lt;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stdin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&gt;", line 1, in &lt;module&gt;</a:t>
            </a:r>
          </a:p>
          <a:p>
            <a:pPr eaLnBrk="1" hangingPunct="1">
              <a:defRPr/>
            </a:pP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TypeError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: cannot concatenate '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str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' and '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int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int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type(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&lt;type '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int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'&gt;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print(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ival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+ 1)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124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nsv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= 'hello bob'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niv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int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nsv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Traceback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(most recent call last):</a:t>
            </a:r>
          </a:p>
          <a:p>
            <a:pPr eaLnBrk="1" hangingPunct="1">
              <a:defRPr/>
            </a:pP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  File "&lt;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stdin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&gt;", line 1, in &lt;module&gt;</a:t>
            </a:r>
          </a:p>
          <a:p>
            <a:pPr eaLnBrk="1" hangingPunct="1">
              <a:defRPr/>
            </a:pP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ValueError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: invalid literal for </a:t>
            </a:r>
            <a:r>
              <a:rPr lang="en-US" altLang="zh-TW" sz="1688" dirty="0" err="1">
                <a:solidFill>
                  <a:schemeClr val="tx1"/>
                </a:solidFill>
                <a:ea typeface="MS PGothic" panose="020B0600070205080204" pitchFamily="34" charset="-128"/>
              </a:rPr>
              <a:t>int</a:t>
            </a:r>
            <a:r>
              <a:rPr lang="en-US" altLang="zh-TW" sz="1688" dirty="0">
                <a:solidFill>
                  <a:schemeClr val="tx1"/>
                </a:solidFill>
                <a:ea typeface="MS PGothic" panose="020B0600070205080204" pitchFamily="34" charset="-128"/>
              </a:rPr>
              <a:t>()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889EAC27-DAF7-4EC2-91AC-4F035F3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影像檔案與格式</a:t>
            </a:r>
            <a:endParaRPr lang="zh-TW" altLang="en-US"/>
          </a:p>
        </p:txBody>
      </p:sp>
      <p:sp>
        <p:nvSpPr>
          <p:cNvPr id="4" name="內容版面配置區 7">
            <a:extLst>
              <a:ext uri="{FF2B5EF4-FFF2-40B4-BE49-F238E27FC236}">
                <a16:creationId xmlns:a16="http://schemas.microsoft.com/office/drawing/2014/main" id="{E480BFDF-114A-4BD4-825D-A540258651CC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3200" dirty="0">
              <a:latin typeface="+mn-lt"/>
              <a:ea typeface="+mn-ea"/>
              <a:cs typeface="Courier New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kumimoji="0" lang="zh-TW" altLang="en-US" sz="3200" dirty="0"/>
              <a:t>使用Ｐ</a:t>
            </a:r>
            <a:r>
              <a:rPr kumimoji="0" lang="en-US" altLang="zh-TW" sz="3200" dirty="0" err="1"/>
              <a:t>ython</a:t>
            </a:r>
            <a:r>
              <a:rPr kumimoji="0" lang="zh-TW" altLang="en-US" sz="3200" dirty="0"/>
              <a:t>套件進行影像處理無須知道</a:t>
            </a:r>
            <a:r>
              <a:rPr kumimoji="0" lang="en-US" altLang="zh-TW" sz="3200" dirty="0"/>
              <a:t>GIF</a:t>
            </a:r>
            <a:r>
              <a:rPr kumimoji="0" lang="zh-TW" altLang="en-US" sz="3200" dirty="0"/>
              <a:t>、</a:t>
            </a:r>
            <a:r>
              <a:rPr kumimoji="0" lang="en-US" altLang="zh-TW" sz="3200" dirty="0"/>
              <a:t>TIFF</a:t>
            </a:r>
            <a:r>
              <a:rPr kumimoji="0" lang="zh-TW" altLang="en-US" sz="3200" dirty="0"/>
              <a:t>、</a:t>
            </a:r>
            <a:r>
              <a:rPr kumimoji="0" lang="en-US" altLang="zh-TW" sz="3200" dirty="0"/>
              <a:t>PNG </a:t>
            </a:r>
            <a:r>
              <a:rPr kumimoji="0" lang="zh-TW" altLang="en-US" sz="3200" dirty="0"/>
              <a:t>和其他格式之間的差別。</a:t>
            </a:r>
            <a:endParaRPr kumimoji="0" lang="en-US" altLang="zh-TW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kumimoji="0" lang="en-US" altLang="zh-TW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kumimoji="0" lang="zh-TW" altLang="en-US" sz="3200" dirty="0"/>
              <a:t>但若對不同的圖形格式有基本了解的話，在決定該使用哪一種檔案類型、何時要使用哪一種檔案類型的時候就會較為容易。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內容版面配置區 7">
            <a:extLst>
              <a:ext uri="{FF2B5EF4-FFF2-40B4-BE49-F238E27FC236}">
                <a16:creationId xmlns:a16="http://schemas.microsoft.com/office/drawing/2014/main" id="{E72803D0-6873-4A00-A40C-EADD936956DD}"/>
              </a:ext>
            </a:extLst>
          </p:cNvPr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TW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標頭資訊</a:t>
            </a:r>
            <a:r>
              <a:rPr kumimoji="0" lang="zh-TW" altLang="en-US" sz="2800">
                <a:latin typeface="Verdana" panose="020B0604030504040204" pitchFamily="34" charset="0"/>
              </a:rPr>
              <a:t>（</a:t>
            </a:r>
            <a:r>
              <a:rPr kumimoji="0" lang="en-US" altLang="zh-TW" sz="2800">
                <a:latin typeface="Verdana" panose="020B0604030504040204" pitchFamily="34" charset="0"/>
              </a:rPr>
              <a:t>header information</a:t>
            </a:r>
            <a:r>
              <a:rPr kumimoji="0" lang="zh-TW" altLang="en-US" sz="2800">
                <a:latin typeface="Verdana" panose="020B0604030504040204" pitchFamily="34" charset="0"/>
              </a:rPr>
              <a:t>）</a:t>
            </a:r>
            <a:endParaRPr kumimoji="0" lang="en-US" altLang="zh-TW" sz="2800" b="1">
              <a:latin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zh-TW" altLang="en-US">
                <a:latin typeface="Verdana" panose="020B0604030504040204" pitchFamily="34" charset="0"/>
              </a:rPr>
              <a:t>最少會包含以像素為單位的影像尺寸（長、寬</a:t>
            </a:r>
            <a:endParaRPr kumimoji="0" lang="en-US" altLang="zh-TW">
              <a:latin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zh-TW" altLang="en-US">
                <a:latin typeface="Verdana" panose="020B0604030504040204" pitchFamily="34" charset="0"/>
              </a:rPr>
              <a:t>還可能包含色譜、壓縮方式及影像的描述。</a:t>
            </a:r>
          </a:p>
        </p:txBody>
      </p:sp>
      <p:sp>
        <p:nvSpPr>
          <p:cNvPr id="34819" name="標題 1">
            <a:extLst>
              <a:ext uri="{FF2B5EF4-FFF2-40B4-BE49-F238E27FC236}">
                <a16:creationId xmlns:a16="http://schemas.microsoft.com/office/drawing/2014/main" id="{4056AAC6-2D6D-46BC-B701-99031752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影像檔案與格式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FCDE7122-2FA2-42C1-8105-92FB33A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影像檔案與格式</a:t>
            </a:r>
            <a:endParaRPr lang="zh-TW" altLang="en-US"/>
          </a:p>
        </p:txBody>
      </p:sp>
      <p:sp>
        <p:nvSpPr>
          <p:cNvPr id="35843" name="文字方塊 7">
            <a:extLst>
              <a:ext uri="{FF2B5EF4-FFF2-40B4-BE49-F238E27FC236}">
                <a16:creationId xmlns:a16="http://schemas.microsoft.com/office/drawing/2014/main" id="{0C3E6C4E-399E-4AB5-8B3F-80F6F921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</a:rPr>
              <a:t>Ch2-p.30</a:t>
            </a:r>
            <a:endParaRPr kumimoji="0" lang="zh-TW" altLang="en-US" sz="14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844" name="Rectangle 9">
            <a:extLst>
              <a:ext uri="{FF2B5EF4-FFF2-40B4-BE49-F238E27FC236}">
                <a16:creationId xmlns:a16="http://schemas.microsoft.com/office/drawing/2014/main" id="{7DBEAF2D-E419-4B8B-9FA0-79A4FF3B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zh-TW" altLang="en-US"/>
              <a:t>Ｐ</a:t>
            </a:r>
            <a:r>
              <a:rPr kumimoji="0" lang="en-US" altLang="zh-TW"/>
              <a:t>ython</a:t>
            </a:r>
            <a:r>
              <a:rPr kumimoji="0" lang="zh-TW" altLang="en-US"/>
              <a:t>的</a:t>
            </a:r>
            <a:r>
              <a:rPr kumimoji="0" lang="en-US" altLang="zh-TW"/>
              <a:t>OpenCv</a:t>
            </a:r>
            <a:r>
              <a:rPr kumimoji="0" lang="zh-TW" altLang="en-US"/>
              <a:t>的</a:t>
            </a:r>
            <a:r>
              <a:rPr kumimoji="0"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kumimoji="0" lang="en-US" altLang="zh-TW"/>
              <a:t> </a:t>
            </a:r>
            <a:r>
              <a:rPr kumimoji="0" lang="zh-TW" altLang="en-US"/>
              <a:t>和</a:t>
            </a:r>
            <a:r>
              <a:rPr kumimoji="0" lang="en-US" altLang="zh-TW">
                <a:latin typeface="Courier New" panose="02070309020205020404" pitchFamily="49" charset="0"/>
              </a:rPr>
              <a:t>imwrite </a:t>
            </a:r>
            <a:r>
              <a:rPr kumimoji="0" lang="zh-TW" altLang="en-US"/>
              <a:t>函數目前可支援下列格式：</a:t>
            </a:r>
          </a:p>
          <a:p>
            <a:pPr lvl="1" eaLnBrk="1" hangingPunct="1"/>
            <a:r>
              <a:rPr kumimoji="0" lang="en-US" altLang="zh-TW"/>
              <a:t>JPEG</a:t>
            </a:r>
          </a:p>
          <a:p>
            <a:pPr lvl="2" eaLnBrk="1" hangingPunct="1"/>
            <a:r>
              <a:rPr kumimoji="0" lang="zh-TW" altLang="en-US"/>
              <a:t>是以聯合影像專家組織（</a:t>
            </a:r>
            <a:r>
              <a:rPr kumimoji="0" lang="en-US" altLang="zh-TW"/>
              <a:t>Joint Photographics Experts Group</a:t>
            </a:r>
            <a:r>
              <a:rPr kumimoji="0" lang="zh-TW" altLang="en-US"/>
              <a:t>）壓縮方法產生的影像，將在第十四章深入討論。</a:t>
            </a:r>
          </a:p>
          <a:p>
            <a:pPr lvl="1" eaLnBrk="1" hangingPunct="1"/>
            <a:r>
              <a:rPr kumimoji="0" lang="en-US" altLang="zh-TW"/>
              <a:t>TIFF</a:t>
            </a:r>
          </a:p>
          <a:p>
            <a:pPr lvl="2" eaLnBrk="1" hangingPunct="1"/>
            <a:r>
              <a:rPr kumimoji="0" lang="zh-TW" altLang="en-US"/>
              <a:t>標記影像檔案格式（</a:t>
            </a:r>
            <a:r>
              <a:rPr kumimoji="0" lang="en-US" altLang="zh-TW"/>
              <a:t>Tagged Image File Format</a:t>
            </a:r>
            <a:r>
              <a:rPr kumimoji="0" lang="zh-TW" altLang="en-US"/>
              <a:t>）是一種非常普遍的格式，可以支援不同的壓縮方法、一個檔案可包含多個影像，並支援二元、灰階、全彩及索引影像。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6">
            <a:extLst>
              <a:ext uri="{FF2B5EF4-FFF2-40B4-BE49-F238E27FC236}">
                <a16:creationId xmlns:a16="http://schemas.microsoft.com/office/drawing/2014/main" id="{C67F8E87-FACE-48A1-AB40-CA96FD9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Python </a:t>
            </a:r>
            <a:r>
              <a:rPr lang="zh-TW" altLang="en-US"/>
              <a:t>與影像處理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8A67C6F-AEB1-43F2-8D4B-9BB106B918D5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3200" dirty="0">
                <a:latin typeface="+mn-lt"/>
                <a:ea typeface="+mn-ea"/>
              </a:rPr>
              <a:t>Python</a:t>
            </a:r>
            <a:r>
              <a:rPr kumimoji="0" lang="zh-TW" altLang="en-US" sz="3200" dirty="0"/>
              <a:t>是一套支援矩陣與矩陣運算的資料分析套裝軟體</a:t>
            </a:r>
            <a:endParaRPr kumimoji="0" lang="en-US" altLang="zh-TW" sz="140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TW" altLang="en-US" sz="2800" dirty="0"/>
              <a:t>鍵入指令：</a:t>
            </a:r>
          </a:p>
          <a:p>
            <a:pPr lvl="1">
              <a:spcBef>
                <a:spcPct val="20000"/>
              </a:spcBef>
              <a:defRPr/>
            </a:pPr>
            <a:endParaRPr kumimoji="0" lang="en-US" altLang="zh-TW" sz="2800" b="1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kumimoji="0" lang="en-US" altLang="zh-TW" sz="2800" b="1" dirty="0">
              <a:latin typeface="+mn-lt"/>
              <a:ea typeface="+mn-ea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TW" sz="2800" b="1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TW" altLang="en-US" sz="3200" dirty="0"/>
              <a:t>鍵入指令：</a:t>
            </a:r>
            <a:endParaRPr kumimoji="0" lang="en-US" altLang="zh-TW" sz="32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kumimoji="0" lang="zh-TW" altLang="en-US" sz="3200" dirty="0">
              <a:latin typeface="+mn-lt"/>
              <a:ea typeface="+mn-ea"/>
            </a:endParaRPr>
          </a:p>
        </p:txBody>
      </p:sp>
      <p:pic>
        <p:nvPicPr>
          <p:cNvPr id="18436" name="圖片 1">
            <a:extLst>
              <a:ext uri="{FF2B5EF4-FFF2-40B4-BE49-F238E27FC236}">
                <a16:creationId xmlns:a16="http://schemas.microsoft.com/office/drawing/2014/main" id="{7694B475-C0E4-4EF0-8A17-65730E0C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7800"/>
            <a:ext cx="716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矩形 2">
            <a:extLst>
              <a:ext uri="{FF2B5EF4-FFF2-40B4-BE49-F238E27FC236}">
                <a16:creationId xmlns:a16="http://schemas.microsoft.com/office/drawing/2014/main" id="{68951B91-2448-4B83-9335-65D0E71E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1263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Verdana" panose="020B0604030504040204" pitchFamily="34" charset="0"/>
              </a:rPr>
              <a:t>from PIL import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Verdana" panose="020B0604030504040204" pitchFamily="34" charset="0"/>
              </a:rPr>
              <a:t>pil_im = Image.open(</a:t>
            </a:r>
            <a:r>
              <a:rPr lang="en-US" altLang="zh-TW" sz="1800">
                <a:latin typeface="Verdana" panose="020B0604030504040204" pitchFamily="34" charset="0"/>
              </a:rPr>
              <a:t>‘sunrise</a:t>
            </a:r>
            <a:r>
              <a:rPr lang="zh-TW" altLang="en-US" sz="1800">
                <a:latin typeface="Verdana" panose="020B0604030504040204" pitchFamily="34" charset="0"/>
              </a:rPr>
              <a:t>.jpg’)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35E008BD-7E2C-452E-A11B-42DF85DE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影像檔案與格式</a:t>
            </a:r>
            <a:endParaRPr lang="zh-TW" altLang="en-US"/>
          </a:p>
        </p:txBody>
      </p:sp>
      <p:sp>
        <p:nvSpPr>
          <p:cNvPr id="36867" name="Rectangle 10">
            <a:extLst>
              <a:ext uri="{FF2B5EF4-FFF2-40B4-BE49-F238E27FC236}">
                <a16:creationId xmlns:a16="http://schemas.microsoft.com/office/drawing/2014/main" id="{C20D4AA1-51F3-49A1-BF05-017D2EA44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kumimoji="0" lang="en-US" altLang="zh-TW"/>
              <a:t>GIF</a:t>
            </a:r>
          </a:p>
          <a:p>
            <a:pPr lvl="2" eaLnBrk="1" hangingPunct="1"/>
            <a:r>
              <a:rPr kumimoji="0" lang="zh-TW" altLang="en-US"/>
              <a:t>圖形交換格式（</a:t>
            </a:r>
            <a:r>
              <a:rPr kumimoji="0" lang="en-US" altLang="zh-TW"/>
              <a:t>Graphics Interchange Format</a:t>
            </a:r>
            <a:r>
              <a:rPr kumimoji="0" lang="zh-TW" altLang="en-US"/>
              <a:t>）使用歷史悠久，專門用於資料傳輸。現在仍為人普遍使用，多半狀況都可支援，不過可以處理的影像類型仍有些限制。</a:t>
            </a:r>
          </a:p>
          <a:p>
            <a:pPr lvl="1" eaLnBrk="1" hangingPunct="1"/>
            <a:r>
              <a:rPr kumimoji="0" lang="en-US" altLang="zh-TW"/>
              <a:t>BMP</a:t>
            </a:r>
          </a:p>
          <a:p>
            <a:pPr lvl="2" eaLnBrk="1" hangingPunct="1"/>
            <a:r>
              <a:rPr kumimoji="0" lang="zh-TW" altLang="en-US"/>
              <a:t>微軟點陣圖格式（</a:t>
            </a:r>
            <a:r>
              <a:rPr kumimoji="0" lang="en-US" altLang="zh-TW"/>
              <a:t>Microsoft BMP format</a:t>
            </a:r>
            <a:r>
              <a:rPr kumimoji="0" lang="zh-TW" altLang="en-US"/>
              <a:t>）使用普遍，主要使用於微軟作業系統。</a:t>
            </a:r>
            <a:endParaRPr kumimoji="0" lang="en-US" altLang="zh-TW"/>
          </a:p>
          <a:p>
            <a:pPr lvl="1" eaLnBrk="1" hangingPunct="1"/>
            <a:r>
              <a:rPr kumimoji="0" lang="en-US" altLang="zh-TW"/>
              <a:t>PNG</a:t>
            </a:r>
          </a:p>
          <a:p>
            <a:pPr lvl="2" eaLnBrk="1" hangingPunct="1"/>
            <a:r>
              <a:rPr kumimoji="0" lang="zh-TW" altLang="en-US"/>
              <a:t>可攜式網路圖形格式（</a:t>
            </a:r>
            <a:r>
              <a:rPr kumimoji="0" lang="en-US" altLang="zh-TW"/>
              <a:t>Portable Network Graphics</a:t>
            </a:r>
            <a:r>
              <a:rPr kumimoji="0" lang="zh-TW" altLang="en-US"/>
              <a:t>），克服了一些</a:t>
            </a:r>
            <a:r>
              <a:rPr kumimoji="0" lang="en-US" altLang="zh-TW"/>
              <a:t>GIF</a:t>
            </a:r>
            <a:r>
              <a:rPr kumimoji="0" lang="zh-TW" altLang="en-US"/>
              <a:t>格式的缺點，並可加以取代。</a:t>
            </a:r>
            <a:endParaRPr kumimoji="0"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CD820A9A-F42F-46AA-AAD8-51337034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影像檔案與格式</a:t>
            </a:r>
            <a:endParaRPr lang="zh-TW" altLang="en-US"/>
          </a:p>
        </p:txBody>
      </p:sp>
      <p:sp>
        <p:nvSpPr>
          <p:cNvPr id="37891" name="Rectangle 10">
            <a:extLst>
              <a:ext uri="{FF2B5EF4-FFF2-40B4-BE49-F238E27FC236}">
                <a16:creationId xmlns:a16="http://schemas.microsoft.com/office/drawing/2014/main" id="{7ED5C6D4-7B82-4315-BFFB-94E1C35C5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kumimoji="0" lang="en-US" altLang="zh-TW"/>
              <a:t>HDF</a:t>
            </a:r>
          </a:p>
          <a:p>
            <a:pPr lvl="2" eaLnBrk="1" hangingPunct="1"/>
            <a:r>
              <a:rPr kumimoji="0" lang="zh-TW" altLang="en-US"/>
              <a:t>階層資料格式（</a:t>
            </a:r>
            <a:r>
              <a:rPr kumimoji="0" lang="en-US" altLang="zh-TW"/>
              <a:t>Hierarchical Data Format</a:t>
            </a:r>
            <a:r>
              <a:rPr kumimoji="0" lang="zh-TW" altLang="en-US"/>
              <a:t>）是一種延伸性強、多用途的格式，專為科學影像使用而設計。</a:t>
            </a:r>
          </a:p>
          <a:p>
            <a:pPr lvl="1" eaLnBrk="1" hangingPunct="1"/>
            <a:r>
              <a:rPr kumimoji="0" lang="en-US" altLang="zh-TW"/>
              <a:t>PCX</a:t>
            </a:r>
          </a:p>
          <a:p>
            <a:pPr lvl="2" eaLnBrk="1" hangingPunct="1"/>
            <a:r>
              <a:rPr kumimoji="0" lang="zh-TW" altLang="en-US"/>
              <a:t>原本是為</a:t>
            </a:r>
            <a:r>
              <a:rPr kumimoji="0" lang="en-US" altLang="zh-TW"/>
              <a:t>MS-DOS</a:t>
            </a:r>
            <a:r>
              <a:rPr kumimoji="0" lang="zh-TW" altLang="en-US"/>
              <a:t>軟體</a:t>
            </a:r>
            <a:r>
              <a:rPr kumimoji="0" lang="en-US" altLang="zh-TW"/>
              <a:t>PC</a:t>
            </a:r>
            <a:r>
              <a:rPr kumimoji="0" lang="zh-TW" altLang="en-US"/>
              <a:t> </a:t>
            </a:r>
            <a:r>
              <a:rPr kumimoji="0" lang="en-US" altLang="zh-TW"/>
              <a:t>Paintbrush</a:t>
            </a:r>
            <a:r>
              <a:rPr kumimoji="0" lang="zh-TW" altLang="en-US"/>
              <a:t>設計，也可使用在某些微軟產品。</a:t>
            </a:r>
            <a:endParaRPr kumimoji="0" lang="en-US" altLang="zh-TW"/>
          </a:p>
          <a:p>
            <a:pPr lvl="1" eaLnBrk="1" hangingPunct="1"/>
            <a:r>
              <a:rPr kumimoji="0" lang="en-US" altLang="zh-TW"/>
              <a:t>XWD</a:t>
            </a:r>
          </a:p>
          <a:p>
            <a:pPr lvl="2" eaLnBrk="1" hangingPunct="1"/>
            <a:r>
              <a:rPr kumimoji="0" lang="en-US" altLang="zh-TW"/>
              <a:t>X</a:t>
            </a:r>
            <a:r>
              <a:rPr kumimoji="0" lang="zh-TW" altLang="en-US"/>
              <a:t>視窗傾印格式（</a:t>
            </a:r>
            <a:r>
              <a:rPr kumimoji="0" lang="en-US" altLang="zh-TW"/>
              <a:t>X</a:t>
            </a:r>
            <a:r>
              <a:rPr kumimoji="0" lang="zh-TW" altLang="en-US"/>
              <a:t> </a:t>
            </a:r>
            <a:r>
              <a:rPr kumimoji="0" lang="en-US" altLang="zh-TW"/>
              <a:t>Window Dump</a:t>
            </a:r>
            <a:r>
              <a:rPr kumimoji="0" lang="zh-TW" altLang="en-US"/>
              <a:t>）是用來儲存</a:t>
            </a:r>
            <a:r>
              <a:rPr kumimoji="0" lang="en-US" altLang="zh-TW"/>
              <a:t>X</a:t>
            </a:r>
            <a:r>
              <a:rPr kumimoji="0" lang="zh-TW" altLang="en-US"/>
              <a:t>視窗系統螢幕傾印的影像。這是</a:t>
            </a:r>
            <a:r>
              <a:rPr kumimoji="0" lang="en-US" altLang="zh-TW"/>
              <a:t>Unix</a:t>
            </a:r>
            <a:r>
              <a:rPr kumimoji="0" lang="zh-TW" altLang="en-US"/>
              <a:t>作業系統下的標準視窗影像儲存格式。</a:t>
            </a:r>
            <a:endParaRPr kumimoji="0" lang="en-US" altLang="zh-TW"/>
          </a:p>
          <a:p>
            <a:pPr lvl="1" eaLnBrk="1" hangingPunct="1"/>
            <a:endParaRPr kumimoji="0" lang="en-US" altLang="zh-TW" sz="2400"/>
          </a:p>
          <a:p>
            <a:pPr lvl="1" eaLnBrk="1" hangingPunct="1"/>
            <a:endParaRPr kumimoji="0"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A165B616-123A-4F49-96AC-8A386B8D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影像檔案與格式</a:t>
            </a:r>
            <a:endParaRPr lang="zh-TW" altLang="en-US"/>
          </a:p>
        </p:txBody>
      </p:sp>
      <p:sp>
        <p:nvSpPr>
          <p:cNvPr id="38915" name="Rectangle 10">
            <a:extLst>
              <a:ext uri="{FF2B5EF4-FFF2-40B4-BE49-F238E27FC236}">
                <a16:creationId xmlns:a16="http://schemas.microsoft.com/office/drawing/2014/main" id="{23F7C285-2D2D-4354-93CA-9FBC7395D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kumimoji="0" lang="en-US" altLang="zh-TW"/>
              <a:t>ICO</a:t>
            </a:r>
          </a:p>
          <a:p>
            <a:pPr lvl="2" eaLnBrk="1" hangingPunct="1"/>
            <a:r>
              <a:rPr kumimoji="0" lang="zh-TW" altLang="en-US"/>
              <a:t>這個格式是用於顯示微軟視窗作業系統的小圖示，一個檔案可以包含多個影像。</a:t>
            </a:r>
          </a:p>
          <a:p>
            <a:pPr lvl="1" eaLnBrk="1" hangingPunct="1"/>
            <a:r>
              <a:rPr kumimoji="0" lang="en-US" altLang="zh-TW"/>
              <a:t>CUR</a:t>
            </a:r>
          </a:p>
          <a:p>
            <a:pPr lvl="2" eaLnBrk="1" hangingPunct="1"/>
            <a:r>
              <a:rPr kumimoji="0" lang="zh-TW" altLang="en-US"/>
              <a:t>這個格式是用於顯示微軟視窗作業系統的滑鼠游標。</a:t>
            </a:r>
            <a:endParaRPr kumimoji="0" lang="en-US" altLang="zh-TW"/>
          </a:p>
          <a:p>
            <a:pPr lvl="1" eaLnBrk="1" hangingPunct="1"/>
            <a:endParaRPr kumimoji="0" lang="en-US" altLang="zh-TW" sz="2400"/>
          </a:p>
          <a:p>
            <a:pPr lvl="1" eaLnBrk="1" hangingPunct="1"/>
            <a:endParaRPr kumimoji="0"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E91A1C10-3C7D-45B9-9A49-F2EB61C0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產生</a:t>
            </a:r>
            <a:r>
              <a:rPr lang="en-US" altLang="zh-TW" b="1"/>
              <a:t>16</a:t>
            </a:r>
            <a:r>
              <a:rPr lang="zh-TW" altLang="en-US" b="1"/>
              <a:t>進位傾印的</a:t>
            </a:r>
            <a:r>
              <a:rPr lang="en-US" altLang="zh-TW" b="1"/>
              <a:t>Python</a:t>
            </a:r>
            <a:r>
              <a:rPr lang="zh-TW" altLang="en-US" b="1"/>
              <a:t>函式</a:t>
            </a:r>
          </a:p>
        </p:txBody>
      </p:sp>
      <p:pic>
        <p:nvPicPr>
          <p:cNvPr id="39939" name="圖片 3">
            <a:extLst>
              <a:ext uri="{FF2B5EF4-FFF2-40B4-BE49-F238E27FC236}">
                <a16:creationId xmlns:a16="http://schemas.microsoft.com/office/drawing/2014/main" id="{0143B0E7-0661-4E9B-AC41-A30138D8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71600"/>
            <a:ext cx="84915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82640B33-D64E-421C-84AA-C6886F7F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向量影像</a:t>
            </a:r>
            <a:r>
              <a:rPr lang="en-US" altLang="zh-TW"/>
              <a:t> </a:t>
            </a:r>
            <a:r>
              <a:rPr lang="en-US" altLang="en-US"/>
              <a:t>vs. 掃描點影像</a:t>
            </a:r>
            <a:endParaRPr lang="zh-TW" altLang="en-US"/>
          </a:p>
        </p:txBody>
      </p:sp>
      <p:sp>
        <p:nvSpPr>
          <p:cNvPr id="40963" name="Rectangle 9">
            <a:extLst>
              <a:ext uri="{FF2B5EF4-FFF2-40B4-BE49-F238E27FC236}">
                <a16:creationId xmlns:a16="http://schemas.microsoft.com/office/drawing/2014/main" id="{5BC8B498-E83C-452B-8E71-4CD9788E6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zh-TW" altLang="en-US"/>
              <a:t>儲存影像資訊有兩種不同的方法：</a:t>
            </a:r>
            <a:endParaRPr kumimoji="0" lang="en-US" altLang="zh-TW"/>
          </a:p>
          <a:p>
            <a:pPr lvl="1" eaLnBrk="1" hangingPunct="1"/>
            <a:r>
              <a:rPr kumimoji="0" lang="zh-TW" altLang="en-US" b="1">
                <a:solidFill>
                  <a:srgbClr val="FF0000"/>
                </a:solidFill>
              </a:rPr>
              <a:t>向量影像</a:t>
            </a:r>
            <a:r>
              <a:rPr kumimoji="0" lang="zh-TW" altLang="en-US"/>
              <a:t>（</a:t>
            </a:r>
            <a:r>
              <a:rPr kumimoji="0" lang="en-US" altLang="zh-TW"/>
              <a:t>vector images</a:t>
            </a:r>
            <a:r>
              <a:rPr kumimoji="0" lang="zh-TW" altLang="en-US"/>
              <a:t>）：線或向量的集合</a:t>
            </a:r>
          </a:p>
          <a:p>
            <a:pPr lvl="1" eaLnBrk="1" hangingPunct="1"/>
            <a:r>
              <a:rPr kumimoji="0" lang="zh-TW" altLang="en-US" b="1">
                <a:solidFill>
                  <a:srgbClr val="FF0000"/>
                </a:solidFill>
              </a:rPr>
              <a:t>掃描點影像</a:t>
            </a:r>
            <a:r>
              <a:rPr kumimoji="0" lang="zh-TW" altLang="en-US"/>
              <a:t>（</a:t>
            </a:r>
            <a:r>
              <a:rPr kumimoji="0" lang="en-US" altLang="zh-TW"/>
              <a:t>raster images</a:t>
            </a:r>
            <a:r>
              <a:rPr kumimoji="0" lang="zh-TW" altLang="en-US"/>
              <a:t>）：點的集合</a:t>
            </a:r>
          </a:p>
          <a:p>
            <a:pPr lvl="1" eaLnBrk="1" hangingPunct="1"/>
            <a:endParaRPr kumimoji="0" lang="en-US" altLang="zh-TW"/>
          </a:p>
          <a:p>
            <a:pPr eaLnBrk="1" hangingPunct="1"/>
            <a:r>
              <a:rPr kumimoji="0" lang="zh-TW" altLang="en-US"/>
              <a:t>大部分的影像檔案格式都將影像儲存為掃描點的資訊。</a:t>
            </a:r>
          </a:p>
          <a:p>
            <a:pPr eaLnBrk="1" hangingPunct="1"/>
            <a:endParaRPr kumimoji="0"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>
            <a:extLst>
              <a:ext uri="{FF2B5EF4-FFF2-40B4-BE49-F238E27FC236}">
                <a16:creationId xmlns:a16="http://schemas.microsoft.com/office/drawing/2014/main" id="{0DCC56FC-E445-481E-BD06-2D912948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簡單的掃描點影像格式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8B9BA8-C4C6-471D-A918-A4B730FCE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© 2010 </a:t>
            </a:r>
            <a:r>
              <a:rPr lang="en-US" altLang="zh-TW" dirty="0" err="1"/>
              <a:t>Cengage</a:t>
            </a:r>
            <a:r>
              <a:rPr lang="en-US" altLang="zh-TW" dirty="0"/>
              <a:t> Learning Engineering. All Rights Reserved.</a:t>
            </a:r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51E5AE7F-CA32-41AA-AE27-090A2A20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zh-TW" altLang="en-US"/>
              <a:t>除了包含所有的像素資訊之外，影像檔案還必須包含</a:t>
            </a:r>
            <a:r>
              <a:rPr kumimoji="0" lang="zh-TW" altLang="en-US" b="1">
                <a:solidFill>
                  <a:srgbClr val="FF0000"/>
                </a:solidFill>
              </a:rPr>
              <a:t>標頭資訊</a:t>
            </a:r>
            <a:r>
              <a:rPr kumimoji="0" lang="zh-TW" altLang="en-US"/>
              <a:t>（</a:t>
            </a:r>
            <a:r>
              <a:rPr kumimoji="0" lang="en-US" altLang="zh-TW"/>
              <a:t>header information</a:t>
            </a:r>
            <a:r>
              <a:rPr kumimoji="0" lang="zh-TW" altLang="en-US"/>
              <a:t>）。</a:t>
            </a:r>
            <a:endParaRPr kumimoji="0" lang="en-US" altLang="zh-TW"/>
          </a:p>
          <a:p>
            <a:pPr lvl="1" eaLnBrk="1" hangingPunct="1"/>
            <a:r>
              <a:rPr kumimoji="0" lang="zh-TW" altLang="en-US"/>
              <a:t>最重要的就是影像大小，或許還有一些其他資訊，像是色譜或壓縮方法。</a:t>
            </a:r>
          </a:p>
          <a:p>
            <a:pPr lvl="1" eaLnBrk="1" hangingPunct="1"/>
            <a:r>
              <a:rPr kumimoji="0" lang="zh-TW" altLang="en-US"/>
              <a:t>例如：</a:t>
            </a:r>
            <a:r>
              <a:rPr kumimoji="0" lang="en-US" altLang="zh-TW"/>
              <a:t> ASCII PGM </a:t>
            </a:r>
            <a:r>
              <a:rPr kumimoji="0" lang="zh-TW" altLang="en-US"/>
              <a:t>格式是設計成和其他格式進行轉換時使用的泛用格式。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>
            <a:extLst>
              <a:ext uri="{FF2B5EF4-FFF2-40B4-BE49-F238E27FC236}">
                <a16:creationId xmlns:a16="http://schemas.microsoft.com/office/drawing/2014/main" id="{BE12D511-2CF7-496A-8288-B8502E62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微軟BMP</a:t>
            </a:r>
            <a:endParaRPr lang="zh-TW" altLang="en-US"/>
          </a:p>
        </p:txBody>
      </p:sp>
      <p:pic>
        <p:nvPicPr>
          <p:cNvPr id="43011" name="Picture 10">
            <a:extLst>
              <a:ext uri="{FF2B5EF4-FFF2-40B4-BE49-F238E27FC236}">
                <a16:creationId xmlns:a16="http://schemas.microsoft.com/office/drawing/2014/main" id="{FCAC92F2-4D83-49BC-AECC-0B88E735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268413"/>
            <a:ext cx="6838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>
            <a:extLst>
              <a:ext uri="{FF2B5EF4-FFF2-40B4-BE49-F238E27FC236}">
                <a16:creationId xmlns:a16="http://schemas.microsoft.com/office/drawing/2014/main" id="{F7BEE9DF-494C-4004-ACE5-E318476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微軟BMP</a:t>
            </a:r>
            <a:endParaRPr lang="zh-TW" altLang="en-US"/>
          </a:p>
        </p:txBody>
      </p:sp>
      <p:grpSp>
        <p:nvGrpSpPr>
          <p:cNvPr id="44035" name="Group 19">
            <a:extLst>
              <a:ext uri="{FF2B5EF4-FFF2-40B4-BE49-F238E27FC236}">
                <a16:creationId xmlns:a16="http://schemas.microsoft.com/office/drawing/2014/main" id="{6474F077-F0D6-4C17-A4E2-9923D7097D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524000"/>
            <a:ext cx="7712075" cy="4408488"/>
            <a:chOff x="88" y="1200"/>
            <a:chExt cx="5538" cy="3166"/>
          </a:xfrm>
        </p:grpSpPr>
        <p:pic>
          <p:nvPicPr>
            <p:cNvPr id="44036" name="Picture 14">
              <a:extLst>
                <a:ext uri="{FF2B5EF4-FFF2-40B4-BE49-F238E27FC236}">
                  <a16:creationId xmlns:a16="http://schemas.microsoft.com/office/drawing/2014/main" id="{F65B7B16-8CB9-481C-B9F8-AE6855011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505"/>
              <a:ext cx="5503" cy="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7" name="Picture 17">
              <a:extLst>
                <a:ext uri="{FF2B5EF4-FFF2-40B4-BE49-F238E27FC236}">
                  <a16:creationId xmlns:a16="http://schemas.microsoft.com/office/drawing/2014/main" id="{80475AD1-8EF0-439F-A481-30CC82C5E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2938"/>
              <a:ext cx="5495" cy="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8" name="Picture 18">
              <a:extLst>
                <a:ext uri="{FF2B5EF4-FFF2-40B4-BE49-F238E27FC236}">
                  <a16:creationId xmlns:a16="http://schemas.microsoft.com/office/drawing/2014/main" id="{390C8DC1-6EF7-42E5-AF40-F5A06D3E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147"/>
            <a:stretch>
              <a:fillRect/>
            </a:stretch>
          </p:blipFill>
          <p:spPr bwMode="auto">
            <a:xfrm>
              <a:off x="88" y="1200"/>
              <a:ext cx="55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>
            <a:extLst>
              <a:ext uri="{FF2B5EF4-FFF2-40B4-BE49-F238E27FC236}">
                <a16:creationId xmlns:a16="http://schemas.microsoft.com/office/drawing/2014/main" id="{88DFEA4C-D42E-48EE-98DB-20608730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微軟BMP</a:t>
            </a:r>
            <a:endParaRPr lang="zh-TW" altLang="en-US"/>
          </a:p>
        </p:txBody>
      </p:sp>
      <p:sp>
        <p:nvSpPr>
          <p:cNvPr id="45059" name="Rectangle 12">
            <a:extLst>
              <a:ext uri="{FF2B5EF4-FFF2-40B4-BE49-F238E27FC236}">
                <a16:creationId xmlns:a16="http://schemas.microsoft.com/office/drawing/2014/main" id="{13EBADD8-14B2-4F5E-B428-D3FB041C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0" lang="en-US" altLang="zh-TW"/>
          </a:p>
          <a:p>
            <a:pPr eaLnBrk="1" hangingPunct="1"/>
            <a:endParaRPr kumimoji="0" lang="en-US" altLang="zh-TW"/>
          </a:p>
          <a:p>
            <a:pPr eaLnBrk="1" hangingPunct="1"/>
            <a:endParaRPr kumimoji="0" lang="en-US" altLang="zh-TW"/>
          </a:p>
          <a:p>
            <a:pPr eaLnBrk="1" hangingPunct="1"/>
            <a:endParaRPr kumimoji="0" lang="en-US" altLang="zh-TW"/>
          </a:p>
          <a:p>
            <a:pPr lvl="1" eaLnBrk="1" hangingPunct="1"/>
            <a:r>
              <a:rPr kumimoji="0" lang="zh-TW" altLang="en-US" sz="2400"/>
              <a:t>這個影像的寬度資料位於第</a:t>
            </a:r>
            <a:r>
              <a:rPr kumimoji="0" lang="en-US" altLang="zh-TW" sz="2400"/>
              <a:t>18 </a:t>
            </a:r>
            <a:r>
              <a:rPr kumimoji="0" lang="zh-TW" altLang="en-US" sz="2400"/>
              <a:t>至</a:t>
            </a:r>
            <a:r>
              <a:rPr kumimoji="0" lang="en-US" altLang="zh-TW" sz="2400"/>
              <a:t>21 </a:t>
            </a:r>
            <a:r>
              <a:rPr kumimoji="0" lang="zh-TW" altLang="en-US" sz="2400"/>
              <a:t>位元組，在第二列：</a:t>
            </a:r>
          </a:p>
          <a:p>
            <a:pPr lvl="1" eaLnBrk="1" hangingPunct="1">
              <a:buFontTx/>
              <a:buNone/>
            </a:pPr>
            <a:r>
              <a:rPr kumimoji="0" lang="en-US" altLang="zh-TW" sz="2400"/>
              <a:t>	</a:t>
            </a:r>
            <a:r>
              <a:rPr kumimoji="0" lang="zh-TW" altLang="en-US" sz="2400"/>
              <a:t>　　</a:t>
            </a:r>
            <a:r>
              <a:rPr kumimoji="0" lang="en-US" altLang="zh-TW" sz="2400"/>
              <a:t>42 00 00 00</a:t>
            </a:r>
          </a:p>
          <a:p>
            <a:pPr lvl="1" eaLnBrk="1" hangingPunct="1"/>
            <a:r>
              <a:rPr kumimoji="0" lang="zh-TW" altLang="en-US" sz="2400"/>
              <a:t>要知道確實的寬度，必須將這些位元組重新排列：</a:t>
            </a:r>
          </a:p>
          <a:p>
            <a:pPr lvl="1" eaLnBrk="1" hangingPunct="1">
              <a:buFontTx/>
              <a:buNone/>
            </a:pPr>
            <a:r>
              <a:rPr kumimoji="0" lang="en-US" altLang="zh-TW" sz="2400"/>
              <a:t>	</a:t>
            </a:r>
            <a:r>
              <a:rPr kumimoji="0" lang="zh-TW" altLang="en-US" sz="2400"/>
              <a:t>　　</a:t>
            </a:r>
            <a:r>
              <a:rPr kumimoji="0" lang="en-US" altLang="zh-TW" sz="2400"/>
              <a:t>00 00 00 42</a:t>
            </a:r>
            <a:endParaRPr kumimoji="0" lang="zh-TW" altLang="en-US" sz="2400"/>
          </a:p>
        </p:txBody>
      </p:sp>
      <p:pic>
        <p:nvPicPr>
          <p:cNvPr id="45060" name="Picture 13">
            <a:extLst>
              <a:ext uri="{FF2B5EF4-FFF2-40B4-BE49-F238E27FC236}">
                <a16:creationId xmlns:a16="http://schemas.microsoft.com/office/drawing/2014/main" id="{1AD6EB93-EBD1-4AE5-8FB5-5018CC2B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7484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B82209E1-6365-409F-80C1-4A90B2A0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微軟BMP</a:t>
            </a:r>
            <a:endParaRPr lang="zh-TW" altLang="en-US"/>
          </a:p>
        </p:txBody>
      </p:sp>
      <p:sp>
        <p:nvSpPr>
          <p:cNvPr id="46083" name="Rectangle 10">
            <a:extLst>
              <a:ext uri="{FF2B5EF4-FFF2-40B4-BE49-F238E27FC236}">
                <a16:creationId xmlns:a16="http://schemas.microsoft.com/office/drawing/2014/main" id="{13D3E82A-CC57-41C4-A9FA-C7EEA617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kumimoji="0" lang="zh-TW" altLang="en-US"/>
              <a:t>然後再轉換為十進位：</a:t>
            </a:r>
          </a:p>
          <a:p>
            <a:pPr lvl="1" eaLnBrk="1" hangingPunct="1">
              <a:buFontTx/>
              <a:buNone/>
            </a:pPr>
            <a:r>
              <a:rPr kumimoji="0" lang="en-US" altLang="zh-TW"/>
              <a:t>	</a:t>
            </a:r>
            <a:r>
              <a:rPr kumimoji="0" lang="zh-TW" altLang="en-US"/>
              <a:t>　　</a:t>
            </a:r>
            <a:r>
              <a:rPr kumimoji="0" lang="en-US" altLang="zh-TW"/>
              <a:t>(4 × 16</a:t>
            </a:r>
            <a:r>
              <a:rPr kumimoji="0" lang="en-US" altLang="zh-TW" baseline="30000"/>
              <a:t>1</a:t>
            </a:r>
            <a:r>
              <a:rPr kumimoji="0" lang="en-US" altLang="zh-TW"/>
              <a:t>)+ (2 × 16</a:t>
            </a:r>
            <a:r>
              <a:rPr kumimoji="0" lang="en-US" altLang="zh-TW" baseline="30000"/>
              <a:t>0</a:t>
            </a:r>
            <a:r>
              <a:rPr kumimoji="0" lang="en-US" altLang="zh-TW"/>
              <a:t>) = 66</a:t>
            </a:r>
          </a:p>
          <a:p>
            <a:pPr lvl="1" eaLnBrk="1" hangingPunct="1">
              <a:buFontTx/>
              <a:buNone/>
            </a:pPr>
            <a:r>
              <a:rPr kumimoji="0" lang="zh-TW" altLang="en-US"/>
              <a:t>	這就是以像素為單位的影像寬度。</a:t>
            </a:r>
          </a:p>
          <a:p>
            <a:pPr lvl="1" eaLnBrk="1" hangingPunct="1"/>
            <a:endParaRPr kumimoji="0" lang="zh-TW" altLang="en-US"/>
          </a:p>
          <a:p>
            <a:pPr lvl="1" eaLnBrk="1" hangingPunct="1"/>
            <a:r>
              <a:rPr kumimoji="0" lang="zh-TW" altLang="en-US"/>
              <a:t>影像高度</a:t>
            </a:r>
            <a:endParaRPr kumimoji="0" lang="en-US" altLang="zh-TW"/>
          </a:p>
          <a:p>
            <a:pPr lvl="1" eaLnBrk="1" hangingPunct="1">
              <a:buFontTx/>
              <a:buNone/>
            </a:pPr>
            <a:r>
              <a:rPr kumimoji="0" lang="en-US" altLang="zh-TW"/>
              <a:t>	</a:t>
            </a:r>
            <a:r>
              <a:rPr kumimoji="0" lang="zh-TW" altLang="en-US"/>
              <a:t>　　</a:t>
            </a:r>
            <a:r>
              <a:rPr kumimoji="0" lang="en-US" altLang="zh-TW"/>
              <a:t>1F  00  00  00</a:t>
            </a:r>
          </a:p>
          <a:p>
            <a:pPr lvl="1" eaLnBrk="1" hangingPunct="1">
              <a:buFontTx/>
              <a:buNone/>
            </a:pPr>
            <a:r>
              <a:rPr kumimoji="0" lang="en-US" altLang="zh-TW"/>
              <a:t>	</a:t>
            </a:r>
            <a:r>
              <a:rPr kumimoji="0" lang="zh-TW" altLang="en-US"/>
              <a:t>　　</a:t>
            </a:r>
            <a:r>
              <a:rPr kumimoji="0" lang="en-US" altLang="zh-TW"/>
              <a:t>(1 × 16</a:t>
            </a:r>
            <a:r>
              <a:rPr kumimoji="0" lang="en-US" altLang="zh-TW" baseline="30000"/>
              <a:t>1</a:t>
            </a:r>
            <a:r>
              <a:rPr kumimoji="0" lang="en-US" altLang="zh-TW"/>
              <a:t>) + (F × 16</a:t>
            </a:r>
            <a:r>
              <a:rPr kumimoji="0" lang="en-US" altLang="zh-TW" baseline="30000"/>
              <a:t>0</a:t>
            </a:r>
            <a:r>
              <a:rPr kumimoji="0" lang="en-US" altLang="zh-TW"/>
              <a:t>) = 16 + 15 = 31</a:t>
            </a:r>
          </a:p>
          <a:p>
            <a:pPr lvl="1" eaLnBrk="1" hangingPunct="1"/>
            <a:endParaRPr kumimoji="0"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C220A557-7EDC-4B3B-B8CD-DE5F1DE4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與影像處理</a:t>
            </a:r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ADBCE897-EDA1-47CE-AFC7-0348F2E737B2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TW" altLang="en-US" sz="3200" dirty="0">
                <a:latin typeface="+mn-lt"/>
                <a:ea typeface="+mn-ea"/>
              </a:rPr>
              <a:t>常用的</a:t>
            </a:r>
            <a:r>
              <a:rPr kumimoji="0" lang="en-US" altLang="zh-TW" sz="3200" dirty="0">
                <a:latin typeface="+mn-lt"/>
                <a:ea typeface="+mn-ea"/>
              </a:rPr>
              <a:t>Python</a:t>
            </a:r>
            <a:r>
              <a:rPr kumimoji="0" lang="zh-TW" altLang="en-US" sz="3200" dirty="0">
                <a:latin typeface="+mn-lt"/>
                <a:ea typeface="+mn-ea"/>
              </a:rPr>
              <a:t>影像處理套件</a:t>
            </a:r>
            <a:endParaRPr kumimoji="0" lang="en-US" altLang="zh-TW" sz="320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800" b="1" dirty="0" err="1">
                <a:latin typeface="+mn-lt"/>
                <a:ea typeface="+mn-ea"/>
              </a:rPr>
              <a:t>Skimage</a:t>
            </a:r>
            <a:r>
              <a:rPr kumimoji="0" lang="zh-TW" altLang="en-US" sz="2800" b="1" dirty="0">
                <a:latin typeface="+mn-lt"/>
                <a:ea typeface="+mn-ea"/>
              </a:rPr>
              <a:t>、</a:t>
            </a:r>
            <a:r>
              <a:rPr kumimoji="0" lang="en-US" altLang="zh-TW" sz="2800" b="1" dirty="0" err="1">
                <a:latin typeface="+mn-lt"/>
                <a:ea typeface="+mn-ea"/>
              </a:rPr>
              <a:t>pilow</a:t>
            </a:r>
            <a:r>
              <a:rPr kumimoji="0" lang="zh-TW" altLang="en-US" sz="2800" b="1" dirty="0">
                <a:latin typeface="+mn-lt"/>
                <a:ea typeface="+mn-ea"/>
              </a:rPr>
              <a:t>、</a:t>
            </a:r>
            <a:r>
              <a:rPr kumimoji="0" lang="en-US" altLang="zh-TW" sz="2800" b="1" dirty="0" err="1">
                <a:latin typeface="+mn-lt"/>
                <a:ea typeface="+mn-ea"/>
              </a:rPr>
              <a:t>opencv</a:t>
            </a:r>
            <a:r>
              <a:rPr kumimoji="0" lang="en-US" altLang="zh-TW" sz="2800" b="1" dirty="0">
                <a:latin typeface="+mn-lt"/>
                <a:ea typeface="+mn-ea"/>
              </a:rPr>
              <a:t>…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TW" altLang="en-US" sz="3200" dirty="0"/>
              <a:t>鍵入指令：</a:t>
            </a:r>
            <a:endParaRPr kumimoji="0" lang="en-US" altLang="zh-TW" sz="32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kumimoji="0" lang="zh-TW" altLang="en-US" sz="3200" dirty="0">
              <a:latin typeface="+mn-lt"/>
              <a:ea typeface="+mn-ea"/>
            </a:endParaRPr>
          </a:p>
        </p:txBody>
      </p:sp>
      <p:sp>
        <p:nvSpPr>
          <p:cNvPr id="19460" name="矩形 8">
            <a:extLst>
              <a:ext uri="{FF2B5EF4-FFF2-40B4-BE49-F238E27FC236}">
                <a16:creationId xmlns:a16="http://schemas.microsoft.com/office/drawing/2014/main" id="{27E20453-FE37-4754-A4F6-6BCD8461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21013"/>
            <a:ext cx="7239000" cy="13843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latin typeface="CourierStd"/>
              </a:rPr>
              <a:t>import cv2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latin typeface="CourierStd"/>
              </a:rPr>
              <a:t>image = cv2.imread('MyPic.png')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latin typeface="CourierStd"/>
              </a:rPr>
              <a:t>cv2.imwrite('MyPic.jpg', image)</a:t>
            </a:r>
            <a:endParaRPr lang="zh-TW" altLang="en-US" sz="2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>
            <a:extLst>
              <a:ext uri="{FF2B5EF4-FFF2-40B4-BE49-F238E27FC236}">
                <a16:creationId xmlns:a16="http://schemas.microsoft.com/office/drawing/2014/main" id="{F4E37D68-C9E2-479D-9173-2454508E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GIF 與PNG</a:t>
            </a:r>
            <a:endParaRPr lang="zh-TW" altLang="en-US"/>
          </a:p>
        </p:txBody>
      </p:sp>
      <p:sp>
        <p:nvSpPr>
          <p:cNvPr id="47107" name="Rectangle 10">
            <a:extLst>
              <a:ext uri="{FF2B5EF4-FFF2-40B4-BE49-F238E27FC236}">
                <a16:creationId xmlns:a16="http://schemas.microsoft.com/office/drawing/2014/main" id="{3AC4E25F-4B0A-4DFE-8F12-EE61EDDD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38200" indent="-381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en-US" altLang="zh-TW" b="1"/>
              <a:t>GIF</a:t>
            </a:r>
          </a:p>
          <a:p>
            <a:pPr lvl="1" eaLnBrk="1" hangingPunct="1">
              <a:buFontTx/>
              <a:buAutoNum type="arabicPeriod"/>
            </a:pPr>
            <a:r>
              <a:rPr kumimoji="0" lang="zh-TW" altLang="en-US"/>
              <a:t>色彩使用色譜儲存。</a:t>
            </a:r>
            <a:r>
              <a:rPr kumimoji="0" lang="en-US" altLang="zh-TW"/>
              <a:t>GIF </a:t>
            </a:r>
            <a:r>
              <a:rPr kumimoji="0" lang="zh-TW" altLang="en-US"/>
              <a:t>的規格允許每個影像最多可使用</a:t>
            </a:r>
            <a:r>
              <a:rPr kumimoji="0" lang="en-US" altLang="zh-TW"/>
              <a:t>256 </a:t>
            </a:r>
            <a:r>
              <a:rPr kumimoji="0" lang="zh-TW" altLang="en-US"/>
              <a:t>色。</a:t>
            </a:r>
          </a:p>
          <a:p>
            <a:pPr lvl="1" eaLnBrk="1" hangingPunct="1">
              <a:buFontTx/>
              <a:buAutoNum type="arabicPeriod"/>
            </a:pPr>
            <a:r>
              <a:rPr kumimoji="0" lang="en-US" altLang="zh-TW"/>
              <a:t>GIF </a:t>
            </a:r>
            <a:r>
              <a:rPr kumimoji="0" lang="zh-TW" altLang="en-US"/>
              <a:t>無法儲存二元或灰階影像，除非使用</a:t>
            </a:r>
            <a:r>
              <a:rPr kumimoji="0" lang="en-US" altLang="zh-TW"/>
              <a:t>RGB </a:t>
            </a:r>
            <a:r>
              <a:rPr kumimoji="0" lang="zh-TW" altLang="en-US"/>
              <a:t>值產生對應的顏色。</a:t>
            </a:r>
          </a:p>
          <a:p>
            <a:pPr lvl="1" eaLnBrk="1" hangingPunct="1">
              <a:buFontTx/>
              <a:buAutoNum type="arabicPeriod"/>
            </a:pPr>
            <a:r>
              <a:rPr kumimoji="0" lang="zh-TW" altLang="en-US"/>
              <a:t>像素資料使用</a:t>
            </a:r>
            <a:r>
              <a:rPr kumimoji="0" lang="en-US" altLang="zh-TW"/>
              <a:t>LZW</a:t>
            </a:r>
            <a:r>
              <a:rPr kumimoji="0" lang="zh-TW" altLang="en-US"/>
              <a:t>（</a:t>
            </a:r>
            <a:r>
              <a:rPr kumimoji="0" lang="en-US" altLang="zh-TW"/>
              <a:t>Lempel-Ziv-Welch</a:t>
            </a:r>
            <a:r>
              <a:rPr kumimoji="0" lang="zh-TW" altLang="en-US"/>
              <a:t>）壓縮。</a:t>
            </a:r>
          </a:p>
          <a:p>
            <a:pPr lvl="1" eaLnBrk="1" hangingPunct="1">
              <a:buFontTx/>
              <a:buAutoNum type="arabicPeriod"/>
            </a:pPr>
            <a:r>
              <a:rPr kumimoji="0" lang="en-US" altLang="zh-TW"/>
              <a:t>GIF </a:t>
            </a:r>
            <a:r>
              <a:rPr kumimoji="0" lang="zh-TW" altLang="en-US"/>
              <a:t>格式每個檔案可包含多個影像，這樣的特性可用於創造動畫</a:t>
            </a:r>
            <a:r>
              <a:rPr kumimoji="0" lang="en-US" altLang="zh-TW"/>
              <a:t>GIF</a:t>
            </a:r>
            <a:r>
              <a:rPr kumimoji="0" lang="zh-TW" altLang="en-US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>
            <a:extLst>
              <a:ext uri="{FF2B5EF4-FFF2-40B4-BE49-F238E27FC236}">
                <a16:creationId xmlns:a16="http://schemas.microsoft.com/office/drawing/2014/main" id="{1CFEFBD1-BA5B-47D0-8A60-AE9FDBF9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GIF 與PNG</a:t>
            </a:r>
            <a:endParaRPr lang="zh-TW" altLang="en-US"/>
          </a:p>
        </p:txBody>
      </p:sp>
      <p:sp>
        <p:nvSpPr>
          <p:cNvPr id="48131" name="Rectangle 11">
            <a:extLst>
              <a:ext uri="{FF2B5EF4-FFF2-40B4-BE49-F238E27FC236}">
                <a16:creationId xmlns:a16="http://schemas.microsoft.com/office/drawing/2014/main" id="{4764B6EC-8DA0-422B-B5B3-52DCFF56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en-US" altLang="zh-TW" b="1"/>
              <a:t>PNG</a:t>
            </a:r>
          </a:p>
          <a:p>
            <a:pPr lvl="1" eaLnBrk="1" hangingPunct="1"/>
            <a:r>
              <a:rPr kumimoji="0" lang="zh-TW" altLang="en-US"/>
              <a:t>是較晚發展的格式，用以取代</a:t>
            </a:r>
            <a:r>
              <a:rPr kumimoji="0" lang="en-US" altLang="zh-TW"/>
              <a:t>GIF</a:t>
            </a:r>
            <a:r>
              <a:rPr kumimoji="0" lang="zh-TW" altLang="en-US"/>
              <a:t>，並改善</a:t>
            </a:r>
            <a:r>
              <a:rPr kumimoji="0" lang="en-US" altLang="zh-TW"/>
              <a:t>GIF </a:t>
            </a:r>
            <a:r>
              <a:rPr kumimoji="0" lang="zh-TW" altLang="en-US"/>
              <a:t>的某些缺點。</a:t>
            </a:r>
          </a:p>
          <a:p>
            <a:pPr lvl="1" eaLnBrk="1" hangingPunct="1"/>
            <a:r>
              <a:rPr kumimoji="0" lang="en-US" altLang="zh-TW"/>
              <a:t>PNG </a:t>
            </a:r>
            <a:r>
              <a:rPr kumimoji="0" lang="zh-TW" altLang="en-US"/>
              <a:t>不仰賴任何專利演算法，而且支援的影像類型較</a:t>
            </a:r>
            <a:r>
              <a:rPr kumimoji="0" lang="en-US" altLang="zh-TW"/>
              <a:t>GIF </a:t>
            </a:r>
            <a:r>
              <a:rPr kumimoji="0" lang="zh-TW" altLang="en-US"/>
              <a:t>多。</a:t>
            </a:r>
          </a:p>
          <a:p>
            <a:pPr lvl="1" eaLnBrk="1" hangingPunct="1"/>
            <a:r>
              <a:rPr kumimoji="0" lang="zh-TW" altLang="en-US"/>
              <a:t>支援灰階、全彩及索引影像。</a:t>
            </a:r>
          </a:p>
          <a:p>
            <a:pPr lvl="1" eaLnBrk="1" hangingPunct="1"/>
            <a:r>
              <a:rPr kumimoji="0" lang="zh-TW" altLang="en-US"/>
              <a:t>此外，使用的壓縮工具</a:t>
            </a:r>
            <a:r>
              <a:rPr kumimoji="0" lang="en-US" altLang="zh-TW"/>
              <a:t>zlib </a:t>
            </a:r>
            <a:r>
              <a:rPr kumimoji="0" lang="zh-TW" altLang="en-US"/>
              <a:t>通常具有較好的壓縮效果。</a:t>
            </a:r>
          </a:p>
          <a:p>
            <a:pPr eaLnBrk="1" hangingPunct="1"/>
            <a:endParaRPr kumimoji="0"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8777CA-FDB7-43DB-9B07-3F48C6038F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49155" name="標題 1">
            <a:extLst>
              <a:ext uri="{FF2B5EF4-FFF2-40B4-BE49-F238E27FC236}">
                <a16:creationId xmlns:a16="http://schemas.microsoft.com/office/drawing/2014/main" id="{FB2BB007-57D5-4607-B80E-8EEC3162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JPEG</a:t>
            </a:r>
            <a:endParaRPr lang="zh-TW" altLang="en-US"/>
          </a:p>
        </p:txBody>
      </p:sp>
      <p:sp>
        <p:nvSpPr>
          <p:cNvPr id="49156" name="Rectangle 11">
            <a:extLst>
              <a:ext uri="{FF2B5EF4-FFF2-40B4-BE49-F238E27FC236}">
                <a16:creationId xmlns:a16="http://schemas.microsoft.com/office/drawing/2014/main" id="{B285BA93-33BF-4E06-988F-20506A18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en-US" altLang="zh-TW"/>
              <a:t>JPEG</a:t>
            </a:r>
            <a:r>
              <a:rPr kumimoji="0" lang="zh-TW" altLang="en-US"/>
              <a:t>演算法的壓縮會失真，原始資料無法完全復原。</a:t>
            </a:r>
          </a:p>
        </p:txBody>
      </p:sp>
      <p:pic>
        <p:nvPicPr>
          <p:cNvPr id="49157" name="Picture 12">
            <a:extLst>
              <a:ext uri="{FF2B5EF4-FFF2-40B4-BE49-F238E27FC236}">
                <a16:creationId xmlns:a16="http://schemas.microsoft.com/office/drawing/2014/main" id="{A6162D62-B159-4B62-8787-9EEECC5DF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3820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4B685E-F688-40F0-BDBE-65066C067D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© 2010 Cengage Learning Engineering. All Rights Reserved.</a:t>
            </a:r>
          </a:p>
        </p:txBody>
      </p:sp>
      <p:sp>
        <p:nvSpPr>
          <p:cNvPr id="50179" name="標題 1">
            <a:extLst>
              <a:ext uri="{FF2B5EF4-FFF2-40B4-BE49-F238E27FC236}">
                <a16:creationId xmlns:a16="http://schemas.microsoft.com/office/drawing/2014/main" id="{C4310FE5-3304-46C9-9441-C87E9797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JPEG</a:t>
            </a:r>
            <a:endParaRPr lang="zh-TW" altLang="en-US"/>
          </a:p>
        </p:txBody>
      </p:sp>
      <p:pic>
        <p:nvPicPr>
          <p:cNvPr id="50180" name="Picture 12">
            <a:extLst>
              <a:ext uri="{FF2B5EF4-FFF2-40B4-BE49-F238E27FC236}">
                <a16:creationId xmlns:a16="http://schemas.microsoft.com/office/drawing/2014/main" id="{F7791904-9CAE-4F04-B635-0295AB83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68413"/>
            <a:ext cx="74374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22218A8-D639-4260-A4AD-B16F9185287E}"/>
              </a:ext>
            </a:extLst>
          </p:cNvPr>
          <p:cNvSpPr/>
          <p:nvPr/>
        </p:nvSpPr>
        <p:spPr>
          <a:xfrm>
            <a:off x="2438400" y="5105400"/>
            <a:ext cx="1447800" cy="6873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17B5AD00-2B46-48D1-8124-36D96E53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TIFF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D8998C-F234-40AF-A6E2-7787A2031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51204" name="Rectangle 9">
            <a:extLst>
              <a:ext uri="{FF2B5EF4-FFF2-40B4-BE49-F238E27FC236}">
                <a16:creationId xmlns:a16="http://schemas.microsoft.com/office/drawing/2014/main" id="{6946D277-49E5-421A-8F43-58CC609C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zh-TW" altLang="en-US" b="1">
                <a:solidFill>
                  <a:srgbClr val="FF0000"/>
                </a:solidFill>
              </a:rPr>
              <a:t>標記影像檔案格式</a:t>
            </a:r>
            <a:r>
              <a:rPr kumimoji="0" lang="zh-TW" altLang="en-US"/>
              <a:t>（</a:t>
            </a:r>
            <a:r>
              <a:rPr kumimoji="0" lang="en-US" altLang="zh-TW"/>
              <a:t>Tagged Image File Format</a:t>
            </a:r>
            <a:r>
              <a:rPr kumimoji="0" lang="zh-TW" altLang="en-US"/>
              <a:t>）或</a:t>
            </a:r>
            <a:r>
              <a:rPr kumimoji="0" lang="en-US" altLang="zh-TW"/>
              <a:t>TIFF </a:t>
            </a:r>
            <a:r>
              <a:rPr kumimoji="0" lang="zh-TW" altLang="en-US"/>
              <a:t>是最完整的影像格式之一。</a:t>
            </a:r>
          </a:p>
          <a:p>
            <a:pPr eaLnBrk="1" hangingPunct="1"/>
            <a:r>
              <a:rPr kumimoji="0" lang="zh-TW" altLang="en-US"/>
              <a:t>每個檔案可儲存多個影像。</a:t>
            </a:r>
          </a:p>
          <a:p>
            <a:pPr eaLnBrk="1" hangingPunct="1"/>
            <a:r>
              <a:rPr kumimoji="0" lang="zh-TW" altLang="en-US"/>
              <a:t>可以使用不同壓縮程序，以及不同的位元組排序。</a:t>
            </a:r>
          </a:p>
          <a:p>
            <a:pPr eaLnBrk="1" hangingPunct="1"/>
            <a:r>
              <a:rPr kumimoji="0" lang="zh-TW" altLang="en-US"/>
              <a:t>支援二元、灰階、全彩或索引影像，並支援不透明及透明模式。</a:t>
            </a:r>
            <a:endParaRPr kumimoji="0" lang="en-US" altLang="zh-TW"/>
          </a:p>
          <a:p>
            <a:pPr eaLnBrk="1" hangingPunct="1"/>
            <a:r>
              <a:rPr kumimoji="0" lang="zh-TW" altLang="en-US"/>
              <a:t>可說是資料交換的最佳格式。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67D023-AE1C-4BEB-BD7F-F08E2754DC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52227" name="標題 1">
            <a:extLst>
              <a:ext uri="{FF2B5EF4-FFF2-40B4-BE49-F238E27FC236}">
                <a16:creationId xmlns:a16="http://schemas.microsoft.com/office/drawing/2014/main" id="{E4D55B9B-BD79-4035-8873-8C136EE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TIFF</a:t>
            </a:r>
            <a:endParaRPr lang="zh-TW" altLang="en-US"/>
          </a:p>
        </p:txBody>
      </p:sp>
      <p:pic>
        <p:nvPicPr>
          <p:cNvPr id="52228" name="Picture 13">
            <a:extLst>
              <a:ext uri="{FF2B5EF4-FFF2-40B4-BE49-F238E27FC236}">
                <a16:creationId xmlns:a16="http://schemas.microsoft.com/office/drawing/2014/main" id="{7B2D991C-C6F7-4071-A123-C1F01B74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268413"/>
            <a:ext cx="75136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4">
            <a:extLst>
              <a:ext uri="{FF2B5EF4-FFF2-40B4-BE49-F238E27FC236}">
                <a16:creationId xmlns:a16="http://schemas.microsoft.com/office/drawing/2014/main" id="{DE977FDC-4F96-4CF8-8631-A37F6F06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8075"/>
            <a:ext cx="745966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2BD95F-8FB6-456D-BCEA-A46AD1514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53251" name="標題 1">
            <a:extLst>
              <a:ext uri="{FF2B5EF4-FFF2-40B4-BE49-F238E27FC236}">
                <a16:creationId xmlns:a16="http://schemas.microsoft.com/office/drawing/2014/main" id="{93B7791A-61DD-48D5-B567-2A215924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TIFF</a:t>
            </a:r>
            <a:endParaRPr lang="zh-TW" altLang="en-US"/>
          </a:p>
        </p:txBody>
      </p:sp>
      <p:sp>
        <p:nvSpPr>
          <p:cNvPr id="53252" name="Rectangle 11">
            <a:extLst>
              <a:ext uri="{FF2B5EF4-FFF2-40B4-BE49-F238E27FC236}">
                <a16:creationId xmlns:a16="http://schemas.microsoft.com/office/drawing/2014/main" id="{59460F5B-075C-44E1-B28D-3F0B1C6D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zh-TW" altLang="en-US"/>
              <a:t>此一影像使用小尾序位元組排序。</a:t>
            </a:r>
          </a:p>
          <a:p>
            <a:pPr eaLnBrk="1" hangingPunct="1"/>
            <a:r>
              <a:rPr kumimoji="0" lang="zh-TW" altLang="en-US"/>
              <a:t>檔案的第一個影像（其實只有一個影像）開始於位元組：</a:t>
            </a:r>
          </a:p>
          <a:p>
            <a:pPr eaLnBrk="1" hangingPunct="1"/>
            <a:endParaRPr kumimoji="0" lang="en-US" altLang="zh-TW"/>
          </a:p>
          <a:p>
            <a:pPr eaLnBrk="1" hangingPunct="1"/>
            <a:endParaRPr kumimoji="0" lang="en-US" altLang="zh-TW"/>
          </a:p>
          <a:p>
            <a:pPr eaLnBrk="1" hangingPunct="1"/>
            <a:r>
              <a:rPr kumimoji="0" lang="en-US" altLang="en-US"/>
              <a:t>因為這是一個小尾序檔案，所以要將位元組順序重新排列：</a:t>
            </a:r>
            <a:r>
              <a:rPr kumimoji="0"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00 01 01 E0</a:t>
            </a:r>
            <a:r>
              <a:rPr kumimoji="0" lang="en-US" altLang="en-US"/>
              <a:t>。結果得出十進位的66016。</a:t>
            </a:r>
          </a:p>
        </p:txBody>
      </p:sp>
      <p:pic>
        <p:nvPicPr>
          <p:cNvPr id="53253" name="Picture 12">
            <a:extLst>
              <a:ext uri="{FF2B5EF4-FFF2-40B4-BE49-F238E27FC236}">
                <a16:creationId xmlns:a16="http://schemas.microsoft.com/office/drawing/2014/main" id="{7C67DC36-AA34-41FA-AC87-32003E1A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128963"/>
            <a:ext cx="8305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>
            <a:extLst>
              <a:ext uri="{FF2B5EF4-FFF2-40B4-BE49-F238E27FC236}">
                <a16:creationId xmlns:a16="http://schemas.microsoft.com/office/drawing/2014/main" id="{ED9554E6-84A2-4895-9684-3669C65C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DICOM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DEBE0E-6915-488A-BDB7-C74528E01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54276" name="Rectangle 9">
            <a:extLst>
              <a:ext uri="{FF2B5EF4-FFF2-40B4-BE49-F238E27FC236}">
                <a16:creationId xmlns:a16="http://schemas.microsoft.com/office/drawing/2014/main" id="{245DBC0E-6AD0-4F1B-A7FA-7DBD9E5A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en-US" altLang="zh-TW"/>
              <a:t>DICOM</a:t>
            </a:r>
            <a:r>
              <a:rPr kumimoji="0" lang="zh-TW" altLang="en-US"/>
              <a:t>（</a:t>
            </a:r>
            <a:r>
              <a:rPr kumimoji="0" lang="en-US" altLang="zh-TW"/>
              <a:t>Digital Imaging and Communications in Medicine</a:t>
            </a:r>
            <a:r>
              <a:rPr kumimoji="0" lang="zh-TW" altLang="en-US"/>
              <a:t>， 醫療數位影像與傳輸）</a:t>
            </a:r>
          </a:p>
          <a:p>
            <a:pPr eaLnBrk="1" hangingPunct="1"/>
            <a:r>
              <a:rPr kumimoji="0" lang="zh-TW" altLang="en-US"/>
              <a:t>和</a:t>
            </a:r>
            <a:r>
              <a:rPr kumimoji="0" lang="en-US" altLang="zh-TW"/>
              <a:t>GIF </a:t>
            </a:r>
            <a:r>
              <a:rPr kumimoji="0" lang="zh-TW" altLang="en-US"/>
              <a:t>一樣可以儲存多個影像檔案。</a:t>
            </a:r>
          </a:p>
          <a:p>
            <a:pPr eaLnBrk="1" hangingPunct="1"/>
            <a:r>
              <a:rPr kumimoji="0" lang="zh-TW" altLang="en-US"/>
              <a:t>不過，這些檔案可以當作是以</a:t>
            </a:r>
            <a:r>
              <a:rPr kumimoji="0" lang="en-US" altLang="zh-TW"/>
              <a:t>3D </a:t>
            </a:r>
            <a:r>
              <a:rPr kumimoji="0" lang="zh-TW" altLang="en-US"/>
              <a:t>物件的切面圖或圖幀。</a:t>
            </a:r>
          </a:p>
          <a:p>
            <a:pPr eaLnBrk="1" hangingPunct="1"/>
            <a:r>
              <a:rPr kumimoji="0" lang="en-US" altLang="zh-TW"/>
              <a:t>DICOM </a:t>
            </a:r>
            <a:r>
              <a:rPr kumimoji="0" lang="zh-TW" altLang="en-US"/>
              <a:t>的規格龐大且複雜</a:t>
            </a:r>
            <a:r>
              <a:rPr kumimoji="0" lang="en-US" altLang="en-US"/>
              <a:t>，</a:t>
            </a:r>
            <a:r>
              <a:rPr kumimoji="0" lang="en-US" altLang="zh-TW"/>
              <a:t>WWW </a:t>
            </a:r>
            <a:r>
              <a:rPr kumimoji="0" lang="zh-TW" altLang="en-US"/>
              <a:t>上已經公布幾個版本。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>
            <a:extLst>
              <a:ext uri="{FF2B5EF4-FFF2-40B4-BE49-F238E27FC236}">
                <a16:creationId xmlns:a16="http://schemas.microsoft.com/office/drawing/2014/main" id="{F3DF4E50-366D-48F0-9D21-8F84D7CF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hlinkClick r:id="rId2" action="ppaction://hlinkpres?slideindex=1&amp;slidetitle="/>
              </a:rPr>
              <a:t>實驗二 影像處理實作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4E6B21-D88C-4E4A-9856-FAF8912A00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© 2010 Cengage Learning </a:t>
            </a:r>
            <a:r>
              <a:rPr lang="en-US" altLang="zh-TW" dirty="0" err="1"/>
              <a:t>ngineering</a:t>
            </a:r>
            <a:r>
              <a:rPr lang="en-US" altLang="zh-TW" dirty="0"/>
              <a:t>. All Rights Reserved.</a:t>
            </a:r>
          </a:p>
        </p:txBody>
      </p:sp>
      <p:sp>
        <p:nvSpPr>
          <p:cNvPr id="55300" name="內容版面配置區 2">
            <a:extLst>
              <a:ext uri="{FF2B5EF4-FFF2-40B4-BE49-F238E27FC236}">
                <a16:creationId xmlns:a16="http://schemas.microsoft.com/office/drawing/2014/main" id="{805000C7-9D7A-4D2A-8E96-372F7D0835F3}"/>
              </a:ext>
            </a:extLst>
          </p:cNvPr>
          <p:cNvSpPr txBox="1">
            <a:spLocks/>
          </p:cNvSpPr>
          <p:nvPr/>
        </p:nvSpPr>
        <p:spPr bwMode="auto">
          <a:xfrm>
            <a:off x="20638" y="1524000"/>
            <a:ext cx="8915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kumimoji="0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lab sessions focus on the basic image processing  using Python</a:t>
            </a:r>
          </a:p>
          <a:p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1: Installing Python on your computer</a:t>
            </a:r>
            <a:r>
              <a:rPr kumimoji="0"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(You can also use Google CoLab to finish the lab)</a:t>
            </a:r>
          </a:p>
          <a:p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2: Install Pillow and OpenCV on your python</a:t>
            </a:r>
          </a:p>
          <a:p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3: Prepare an image in your computer</a:t>
            </a:r>
          </a:p>
          <a:p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4: Load the image into Python</a:t>
            </a:r>
          </a:p>
          <a:p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5: Display the loaded image using Matplotlib</a:t>
            </a:r>
          </a:p>
          <a:p>
            <a:r>
              <a:rPr kumimoji="0"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6-1:</a:t>
            </a:r>
            <a:r>
              <a:rPr lang="zh-TW" altLang="zh-TW" sz="24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影像處理實作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數位影像反白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kumimoji="0" lang="en-US" altLang="zh-TW" sz="2400" b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Task 6-2: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影像處理實作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練習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二值化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kumimoji="0" lang="en-US" altLang="zh-TW" sz="2400" b="1">
              <a:latin typeface="Times New Roman" panose="02020603050405020304" pitchFamily="18" charset="0"/>
            </a:endParaRPr>
          </a:p>
          <a:p>
            <a:r>
              <a:rPr kumimoji="0" lang="en-US" altLang="zh-TW" sz="2400" b="1">
                <a:latin typeface="Times New Roman" panose="02020603050405020304" pitchFamily="18" charset="0"/>
              </a:rPr>
              <a:t>Task 7: Write a lab report including the results of all tasks</a:t>
            </a:r>
            <a:endParaRPr kumimoji="0" lang="zh-TW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3231F7C-572E-4A01-A752-D4A4E33D3984}"/>
              </a:ext>
            </a:extLst>
          </p:cNvPr>
          <p:cNvSpPr txBox="1"/>
          <p:nvPr/>
        </p:nvSpPr>
        <p:spPr>
          <a:xfrm>
            <a:off x="2740025" y="2968625"/>
            <a:ext cx="29733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i="1" dirty="0">
                <a:latin typeface="+mj-ea"/>
                <a:ea typeface="+mj-ea"/>
              </a:rPr>
              <a:t>Any Questions?</a:t>
            </a:r>
            <a:endParaRPr lang="zh-TW" altLang="en-US" sz="3600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6">
            <a:extLst>
              <a:ext uri="{FF2B5EF4-FFF2-40B4-BE49-F238E27FC236}">
                <a16:creationId xmlns:a16="http://schemas.microsoft.com/office/drawing/2014/main" id="{E249D860-6B02-4D64-B47F-8D609A8C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RGB to gray Images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02BB3D1-DCEC-4591-B489-0151839858D3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TW" altLang="en-US" sz="2800" b="1" dirty="0">
                <a:latin typeface="+mn-lt"/>
                <a:ea typeface="+mn-ea"/>
              </a:rPr>
              <a:t>使用</a:t>
            </a:r>
            <a:r>
              <a:rPr kumimoji="0" lang="en-US" altLang="zh-TW" sz="2800" b="1" dirty="0">
                <a:latin typeface="+mn-lt"/>
                <a:ea typeface="+mn-ea"/>
              </a:rPr>
              <a:t> </a:t>
            </a:r>
            <a:r>
              <a:rPr kumimoji="0" lang="en-US" altLang="zh-TW" sz="2800" b="1" dirty="0" err="1">
                <a:latin typeface="+mn-lt"/>
                <a:ea typeface="+mn-ea"/>
              </a:rPr>
              <a:t>matlabplot</a:t>
            </a:r>
            <a:r>
              <a:rPr kumimoji="0" lang="zh-TW" altLang="en-US" sz="2800" b="1" dirty="0">
                <a:latin typeface="+mn-lt"/>
                <a:ea typeface="+mn-ea"/>
              </a:rPr>
              <a:t>顯示影像</a:t>
            </a:r>
            <a:endParaRPr kumimoji="0" lang="en-US" altLang="zh-TW" sz="2800" b="1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kumimoji="0" lang="en-US" altLang="zh-TW" sz="2800" b="1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kumimoji="0" lang="en-US" altLang="zh-TW" sz="2800" b="1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kumimoji="0" lang="en-US" altLang="zh-TW" sz="2800" b="1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zh-TW" sz="32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kumimoji="0" lang="zh-TW" altLang="en-US" sz="3200" dirty="0">
              <a:latin typeface="+mn-lt"/>
              <a:ea typeface="+mn-ea"/>
            </a:endParaRPr>
          </a:p>
        </p:txBody>
      </p:sp>
      <p:sp>
        <p:nvSpPr>
          <p:cNvPr id="20484" name="矩形 2">
            <a:extLst>
              <a:ext uri="{FF2B5EF4-FFF2-40B4-BE49-F238E27FC236}">
                <a16:creationId xmlns:a16="http://schemas.microsoft.com/office/drawing/2014/main" id="{60955EB6-15E9-4A79-B939-F2C830C2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856163" cy="203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Verdana" panose="020B0604030504040204" pitchFamily="34" charset="0"/>
              </a:rPr>
              <a:t>from PIL import Image</a:t>
            </a:r>
            <a:endParaRPr lang="en-US" altLang="zh-TW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import matplotlib.pyplot as plt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Verdana" panose="020B0604030504040204" pitchFamily="34" charset="0"/>
              </a:rPr>
              <a:t>pil_im = Image.open(</a:t>
            </a:r>
            <a:r>
              <a:rPr lang="en-US" altLang="zh-TW" sz="1800">
                <a:latin typeface="Verdana" panose="020B0604030504040204" pitchFamily="34" charset="0"/>
              </a:rPr>
              <a:t>‘sunrise</a:t>
            </a:r>
            <a:r>
              <a:rPr lang="zh-TW" altLang="en-US" sz="1800">
                <a:latin typeface="Verdana" panose="020B0604030504040204" pitchFamily="34" charset="0"/>
              </a:rPr>
              <a:t>.jpg’)</a:t>
            </a:r>
            <a:endParaRPr lang="en-US" altLang="zh-TW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#plot the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plt.figure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plt.imshow(pil_im)</a:t>
            </a:r>
            <a:endParaRPr lang="zh-TW" altLang="en-US" sz="1800">
              <a:latin typeface="Verdana" panose="020B0604030504040204" pitchFamily="34" charset="0"/>
            </a:endParaRPr>
          </a:p>
        </p:txBody>
      </p:sp>
      <p:pic>
        <p:nvPicPr>
          <p:cNvPr id="20485" name="圖片 4">
            <a:extLst>
              <a:ext uri="{FF2B5EF4-FFF2-40B4-BE49-F238E27FC236}">
                <a16:creationId xmlns:a16="http://schemas.microsoft.com/office/drawing/2014/main" id="{6075A1B6-30B8-4C6D-87D5-8CDE758D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1676400"/>
            <a:ext cx="3475037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6">
            <a:extLst>
              <a:ext uri="{FF2B5EF4-FFF2-40B4-BE49-F238E27FC236}">
                <a16:creationId xmlns:a16="http://schemas.microsoft.com/office/drawing/2014/main" id="{FA784635-1343-4D98-AD75-78FC43DE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灰階影像 (</a:t>
            </a:r>
            <a:r>
              <a:rPr lang="en-US" altLang="zh-TW"/>
              <a:t>Grayscale Images)</a:t>
            </a:r>
            <a:endParaRPr lang="zh-TW" altLang="en-US"/>
          </a:p>
        </p:txBody>
      </p:sp>
      <p:sp>
        <p:nvSpPr>
          <p:cNvPr id="21507" name="矩形 3">
            <a:extLst>
              <a:ext uri="{FF2B5EF4-FFF2-40B4-BE49-F238E27FC236}">
                <a16:creationId xmlns:a16="http://schemas.microsoft.com/office/drawing/2014/main" id="{D6578FF2-30C5-4A7C-B057-C88359C1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5715000" cy="4094163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from PIL import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import matplotlib.pyplot as plt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import numpy as 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pil_im = Image.open('sunrise.jpg')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pil_imgray = pil_im.convert('LA')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img = np.array(list(pil_imgray.getdata(band=0)), float)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img.shape = (pil_imgray.size[1], pil_imgray.size[0])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Verdana" panose="020B0604030504040204" pitchFamily="34" charset="0"/>
              </a:rPr>
              <a:t>plt.imshow(img)</a:t>
            </a:r>
          </a:p>
        </p:txBody>
      </p:sp>
      <p:pic>
        <p:nvPicPr>
          <p:cNvPr id="21508" name="圖片 4">
            <a:extLst>
              <a:ext uri="{FF2B5EF4-FFF2-40B4-BE49-F238E27FC236}">
                <a16:creationId xmlns:a16="http://schemas.microsoft.com/office/drawing/2014/main" id="{2AFE89B2-E9BE-4DF6-8AF8-F69E3C4B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600200"/>
            <a:ext cx="2976562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矩形 6">
            <a:extLst>
              <a:ext uri="{FF2B5EF4-FFF2-40B4-BE49-F238E27FC236}">
                <a16:creationId xmlns:a16="http://schemas.microsoft.com/office/drawing/2014/main" id="{6AE76466-7D5B-4FD7-A120-C9D03B060A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225925"/>
            <a:ext cx="2413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標題 6">
            <a:extLst>
              <a:ext uri="{FF2B5EF4-FFF2-40B4-BE49-F238E27FC236}">
                <a16:creationId xmlns:a16="http://schemas.microsoft.com/office/drawing/2014/main" id="{ABDB0766-AA2F-4BE0-9C5B-66AA890D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Grayscale Images</a:t>
            </a:r>
            <a:endParaRPr lang="zh-TW" altLang="en-US"/>
          </a:p>
        </p:txBody>
      </p:sp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4E4A372B-0E97-40F6-895F-1B5F8238B5F0}"/>
              </a:ext>
            </a:extLst>
          </p:cNvPr>
          <p:cNvSpPr txBox="1">
            <a:spLocks/>
          </p:cNvSpPr>
          <p:nvPr/>
        </p:nvSpPr>
        <p:spPr bwMode="auto">
          <a:xfrm>
            <a:off x="228600" y="147955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kumimoji="0" lang="zh-TW" altLang="en-US" sz="3200" dirty="0"/>
              <a:t>在螢幕上顯示</a:t>
            </a:r>
            <a:r>
              <a:rPr kumimoji="0" lang="en-US" altLang="zh-TW" sz="3200" dirty="0"/>
              <a:t>figure </a:t>
            </a:r>
            <a:r>
              <a:rPr kumimoji="0" lang="zh-TW" altLang="en-US" sz="3200" dirty="0"/>
              <a:t>視窗。</a:t>
            </a:r>
          </a:p>
          <a:p>
            <a:pPr lvl="1" eaLnBrk="1" hangingPunct="1">
              <a:defRPr/>
            </a:pPr>
            <a:r>
              <a:rPr kumimoji="0" lang="zh-TW" altLang="en-US" sz="3200" dirty="0"/>
              <a:t>所謂的</a:t>
            </a:r>
            <a:r>
              <a:rPr kumimoji="0" lang="en-US" altLang="zh-TW" sz="3200" dirty="0"/>
              <a:t>figure </a:t>
            </a:r>
            <a:r>
              <a:rPr kumimoji="0" lang="zh-TW" altLang="en-US" sz="3200" dirty="0"/>
              <a:t>便是指圖形物件呈現的視窗，物件可包含影像或各種圖表。</a:t>
            </a:r>
          </a:p>
        </p:txBody>
      </p:sp>
      <p:grpSp>
        <p:nvGrpSpPr>
          <p:cNvPr id="22533" name="矩形 6">
            <a:extLst>
              <a:ext uri="{FF2B5EF4-FFF2-40B4-BE49-F238E27FC236}">
                <a16:creationId xmlns:a16="http://schemas.microsoft.com/office/drawing/2014/main" id="{8A7C7965-A18C-4806-93D8-1565C3291F46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1598613"/>
            <a:ext cx="1676400" cy="609600"/>
            <a:chOff x="569" y="1007"/>
            <a:chExt cx="1056" cy="384"/>
          </a:xfrm>
        </p:grpSpPr>
        <p:pic>
          <p:nvPicPr>
            <p:cNvPr id="22536" name="矩形 6">
              <a:extLst>
                <a:ext uri="{FF2B5EF4-FFF2-40B4-BE49-F238E27FC236}">
                  <a16:creationId xmlns:a16="http://schemas.microsoft.com/office/drawing/2014/main" id="{6FE925EB-3CA9-4D56-BADB-2CE7249803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" y="1007"/>
              <a:ext cx="10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 Box 7">
              <a:extLst>
                <a:ext uri="{FF2B5EF4-FFF2-40B4-BE49-F238E27FC236}">
                  <a16:creationId xmlns:a16="http://schemas.microsoft.com/office/drawing/2014/main" id="{544F5FFC-4C61-460F-B677-688E24F18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23"/>
              <a:ext cx="104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b="1">
                  <a:latin typeface="Courier New" panose="02070309020205020404" pitchFamily="49" charset="0"/>
                  <a:cs typeface="Courier New" panose="02070309020205020404" pitchFamily="49" charset="0"/>
                </a:rPr>
                <a:t>figure</a:t>
              </a:r>
              <a:endParaRPr kumimoji="0" lang="zh-TW" altLang="en-US">
                <a:latin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534" name="Text Box 6">
            <a:extLst>
              <a:ext uri="{FF2B5EF4-FFF2-40B4-BE49-F238E27FC236}">
                <a16:creationId xmlns:a16="http://schemas.microsoft.com/office/drawing/2014/main" id="{95CEDC01-2C4D-4CCB-AADF-35460552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910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b="1">
                <a:latin typeface="Courier New" panose="02070309020205020404" pitchFamily="49" charset="0"/>
                <a:cs typeface="Courier New" panose="02070309020205020404" pitchFamily="49" charset="0"/>
              </a:rPr>
              <a:t>imshow(img)</a:t>
            </a:r>
            <a:endParaRPr kumimoji="0" lang="zh-TW" altLang="en-US" b="1">
              <a:latin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2535" name="矩形 3">
            <a:extLst>
              <a:ext uri="{FF2B5EF4-FFF2-40B4-BE49-F238E27FC236}">
                <a16:creationId xmlns:a16="http://schemas.microsoft.com/office/drawing/2014/main" id="{3B6B248E-DB38-4F92-A66C-61EA8904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5022850"/>
            <a:ext cx="6529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zh-TW" altLang="en-US" sz="2400"/>
              <a:t>將矩陣</a:t>
            </a:r>
            <a:r>
              <a:rPr kumimoji="0" lang="en-US" altLang="zh-TW" sz="2400"/>
              <a:t>img </a:t>
            </a:r>
            <a:r>
              <a:rPr kumimoji="0" lang="zh-TW" altLang="en-US" sz="2400"/>
              <a:t>以影像形式顯示出來</a:t>
            </a:r>
            <a:endParaRPr kumimoji="0" lang="en-US" altLang="zh-TW" sz="2400">
              <a:latin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4F38458A-47C2-4F1F-9C4A-BE8D596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RGB </a:t>
            </a:r>
            <a:r>
              <a:rPr lang="zh-TW" altLang="en-US" b="1"/>
              <a:t>色彩模型的彩色立方體</a:t>
            </a:r>
          </a:p>
        </p:txBody>
      </p:sp>
      <p:pic>
        <p:nvPicPr>
          <p:cNvPr id="23555" name="圖片 1">
            <a:extLst>
              <a:ext uri="{FF2B5EF4-FFF2-40B4-BE49-F238E27FC236}">
                <a16:creationId xmlns:a16="http://schemas.microsoft.com/office/drawing/2014/main" id="{2E6C9E70-062E-4CB6-81A3-80A4F939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371600"/>
            <a:ext cx="5864225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6">
            <a:extLst>
              <a:ext uri="{FF2B5EF4-FFF2-40B4-BE49-F238E27FC236}">
                <a16:creationId xmlns:a16="http://schemas.microsoft.com/office/drawing/2014/main" id="{D1906A7F-964C-4354-86AD-07400AE5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RGB 影像</a:t>
            </a:r>
            <a:endParaRPr lang="zh-TW" altLang="en-US"/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D9499A1E-FE3B-498B-81D1-8F4A98B5F3CD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kumimoji="0" lang="zh-TW" altLang="en-US" sz="3200" dirty="0">
              <a:latin typeface="+mn-lt"/>
              <a:ea typeface="+mn-ea"/>
            </a:endParaRPr>
          </a:p>
        </p:txBody>
      </p:sp>
      <p:sp>
        <p:nvSpPr>
          <p:cNvPr id="24580" name="Rectangle 12">
            <a:extLst>
              <a:ext uri="{FF2B5EF4-FFF2-40B4-BE49-F238E27FC236}">
                <a16:creationId xmlns:a16="http://schemas.microsoft.com/office/drawing/2014/main" id="{23B6830A-C914-4566-8F3C-0D94B4F7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360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zh-TW" altLang="en-US" b="1">
                <a:solidFill>
                  <a:srgbClr val="FF0000"/>
                </a:solidFill>
              </a:rPr>
              <a:t>多維陣列</a:t>
            </a:r>
            <a:r>
              <a:rPr kumimoji="0" lang="zh-TW" altLang="en-US"/>
              <a:t>（</a:t>
            </a:r>
            <a:r>
              <a:rPr kumimoji="0" lang="en-US" altLang="zh-TW"/>
              <a:t>multidimensional array</a:t>
            </a:r>
            <a:r>
              <a:rPr kumimoji="0" lang="zh-TW" altLang="en-US"/>
              <a:t>）</a:t>
            </a:r>
          </a:p>
          <a:p>
            <a:pPr lvl="1" eaLnBrk="1" hangingPunct="1"/>
            <a:r>
              <a:rPr kumimoji="0" lang="zh-TW" altLang="en-US"/>
              <a:t>透過下面這個指令，可以看出</a:t>
            </a:r>
            <a:r>
              <a:rPr kumimoji="0" lang="en-US" altLang="zh-TW"/>
              <a:t>RGB</a:t>
            </a:r>
            <a:r>
              <a:rPr kumimoji="0" lang="zh-TW" altLang="en-US"/>
              <a:t>與灰階影像的明顯不同：</a:t>
            </a:r>
            <a:endParaRPr kumimoji="0" lang="en-US" altLang="zh-TW"/>
          </a:p>
          <a:p>
            <a:pPr lvl="1" eaLnBrk="1" hangingPunct="1"/>
            <a:endParaRPr kumimoji="0" lang="en-US" altLang="zh-TW"/>
          </a:p>
          <a:p>
            <a:pPr lvl="1" eaLnBrk="1" hangingPunct="1"/>
            <a:endParaRPr kumimoji="0" lang="en-US" altLang="zh-TW"/>
          </a:p>
          <a:p>
            <a:pPr lvl="1" eaLnBrk="1" hangingPunct="1"/>
            <a:r>
              <a:rPr kumimoji="0" lang="zh-TW" altLang="en-US"/>
              <a:t>要獲知任一指定位置的</a:t>
            </a:r>
            <a:r>
              <a:rPr kumimoji="0" lang="en-US" altLang="zh-TW"/>
              <a:t>RGB</a:t>
            </a:r>
            <a:r>
              <a:rPr kumimoji="0" lang="zh-TW" altLang="en-US"/>
              <a:t>數值，可以使用</a:t>
            </a:r>
            <a:r>
              <a:rPr kumimoji="0" lang="en-US" altLang="zh-TW"/>
              <a:t>Python</a:t>
            </a:r>
            <a:r>
              <a:rPr kumimoji="0" lang="zh-TW" altLang="en-US"/>
              <a:t>的矩陣索引方法。例如：</a:t>
            </a:r>
            <a:endParaRPr kumimoji="0" lang="en-US" altLang="zh-TW"/>
          </a:p>
          <a:p>
            <a:pPr lvl="1" eaLnBrk="1" hangingPunct="1"/>
            <a:endParaRPr kumimoji="0" lang="en-US" altLang="zh-TW"/>
          </a:p>
          <a:p>
            <a:pPr eaLnBrk="1" hangingPunct="1"/>
            <a:endParaRPr kumimoji="0" lang="zh-TW" altLang="en-US"/>
          </a:p>
        </p:txBody>
      </p:sp>
      <p:sp>
        <p:nvSpPr>
          <p:cNvPr id="24581" name="矩形 8">
            <a:extLst>
              <a:ext uri="{FF2B5EF4-FFF2-40B4-BE49-F238E27FC236}">
                <a16:creationId xmlns:a16="http://schemas.microsoft.com/office/drawing/2014/main" id="{6F5BE440-379E-4A19-84EB-C9940A57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7239000" cy="1016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CourierStd"/>
              </a:rPr>
              <a:t>import cv2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CourierStd"/>
              </a:rPr>
              <a:t>image = cv2.imread('MyPic.png')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Verdana" panose="020B0604030504040204" pitchFamily="34" charset="0"/>
              </a:rPr>
              <a:t>image.shape</a:t>
            </a:r>
            <a:endParaRPr lang="zh-TW" altLang="en-US" sz="2000">
              <a:latin typeface="Verdana" panose="020B0604030504040204" pitchFamily="34" charset="0"/>
            </a:endParaRPr>
          </a:p>
        </p:txBody>
      </p:sp>
      <p:sp>
        <p:nvSpPr>
          <p:cNvPr id="24582" name="矩形 9">
            <a:extLst>
              <a:ext uri="{FF2B5EF4-FFF2-40B4-BE49-F238E27FC236}">
                <a16:creationId xmlns:a16="http://schemas.microsoft.com/office/drawing/2014/main" id="{5B498A6E-5EA3-4F63-A949-C37C03D9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932363"/>
            <a:ext cx="8305800" cy="7080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(b, g, r) = image[170, 10]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"Pixel at (170, 10) - Red: {}, Green: {}, Blue: {}"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.format(r, g, b))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A53A7EDC-5D9D-40CF-9B4E-DEB930D7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像素值存取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5396F-3E0F-46DA-B8C6-2E5B62AB0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範例一</a:t>
            </a:r>
            <a:endParaRPr lang="en-US" altLang="zh-TW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TW" altLang="en-US" sz="2400" dirty="0"/>
              <a:t>from PIL import Image</a:t>
            </a:r>
            <a:endParaRPr lang="en-US" altLang="zh-TW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zh-TW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TW" altLang="en-US" sz="2400" dirty="0"/>
              <a:t>pil_im = Image.open(</a:t>
            </a:r>
            <a:r>
              <a:rPr lang="en-US" altLang="zh-TW" sz="2400" dirty="0"/>
              <a:t>‘sunrise</a:t>
            </a:r>
            <a:r>
              <a:rPr lang="zh-TW" altLang="en-US" sz="2400" dirty="0"/>
              <a:t>.jpg’)</a:t>
            </a:r>
            <a:endParaRPr lang="en-US" altLang="zh-TW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pix =</a:t>
            </a:r>
            <a:r>
              <a:rPr lang="en-US" altLang="zh-TW" sz="2400" dirty="0" err="1"/>
              <a:t>pil</a:t>
            </a:r>
            <a:r>
              <a:rPr lang="en-US" altLang="zh-TW" sz="2400" dirty="0"/>
              <a:t>_ </a:t>
            </a:r>
            <a:r>
              <a:rPr lang="en-US" altLang="zh-TW" sz="2400" dirty="0" err="1"/>
              <a:t>im.load</a:t>
            </a:r>
            <a:r>
              <a:rPr lang="en-US" altLang="zh-TW" sz="2400" dirty="0"/>
              <a:t>()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print(pix[1,1])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TW" sz="2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B6B4C5-D8A9-4700-B6E4-6A13EFE6F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範例二</a:t>
            </a:r>
            <a:endParaRPr lang="en-US" altLang="zh-TW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TW" altLang="en-US" dirty="0"/>
              <a:t>from PIL import Image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TW" altLang="en-US" dirty="0"/>
              <a:t>pil_im = Image.open(</a:t>
            </a:r>
            <a:r>
              <a:rPr lang="en-US" altLang="zh-TW" dirty="0"/>
              <a:t>‘sunrise</a:t>
            </a:r>
            <a:r>
              <a:rPr lang="zh-TW" altLang="en-US" dirty="0"/>
              <a:t>.jpg’)</a:t>
            </a:r>
            <a:endParaRPr lang="en-US" altLang="zh-TW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 err="1"/>
              <a:t>r,g,b</a:t>
            </a:r>
            <a:r>
              <a:rPr lang="en-US" altLang="zh-TW" dirty="0"/>
              <a:t> = </a:t>
            </a:r>
            <a:r>
              <a:rPr lang="en-US" altLang="zh-TW" dirty="0" err="1"/>
              <a:t>pil_im.getpixel</a:t>
            </a:r>
            <a:r>
              <a:rPr lang="en-US" altLang="zh-TW" dirty="0"/>
              <a:t>((1,1))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/>
              <a:t>print(</a:t>
            </a:r>
            <a:r>
              <a:rPr lang="en-US" altLang="zh-TW" dirty="0" err="1"/>
              <a:t>r,g,b</a:t>
            </a:r>
            <a:r>
              <a:rPr lang="en-US" altLang="zh-TW" dirty="0"/>
              <a:t>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3BCC9-349A-46C1-BF9B-61F7ED13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25606" name="投影片編號版面配置區 5">
            <a:extLst>
              <a:ext uri="{FF2B5EF4-FFF2-40B4-BE49-F238E27FC236}">
                <a16:creationId xmlns:a16="http://schemas.microsoft.com/office/drawing/2014/main" id="{24A160D6-84EA-4414-B4D7-97281AB1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9AE55-EC2B-4EDD-B0CA-9873EC11D85D}" type="slidenum">
              <a:rPr lang="en-US" altLang="zh-TW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25607" name="文字方塊 6">
            <a:extLst>
              <a:ext uri="{FF2B5EF4-FFF2-40B4-BE49-F238E27FC236}">
                <a16:creationId xmlns:a16="http://schemas.microsoft.com/office/drawing/2014/main" id="{D6B4A307-7A0C-4A6B-92C4-1C01DF7BC62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8200" y="541020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(195, 103,0)</a:t>
            </a:r>
            <a:endParaRPr lang="zh-TW" altLang="en-US" sz="1800">
              <a:latin typeface="Verdana" panose="020B0604030504040204" pitchFamily="34" charset="0"/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19939F0E-D1D2-40AB-B786-1D332F81C4E9}"/>
              </a:ext>
            </a:extLst>
          </p:cNvPr>
          <p:cNvSpPr/>
          <p:nvPr/>
        </p:nvSpPr>
        <p:spPr>
          <a:xfrm>
            <a:off x="381000" y="52578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609" name="文字方塊 11">
            <a:extLst>
              <a:ext uri="{FF2B5EF4-FFF2-40B4-BE49-F238E27FC236}">
                <a16:creationId xmlns:a16="http://schemas.microsoft.com/office/drawing/2014/main" id="{883D23DD-BCBF-40F2-9749-E658A3A6290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53000" y="5497513"/>
            <a:ext cx="281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(195, 103,0)</a:t>
            </a:r>
            <a:endParaRPr lang="zh-TW" altLang="en-US" sz="1800">
              <a:latin typeface="Verdana" panose="020B0604030504040204" pitchFamily="34" charset="0"/>
            </a:endParaRP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F422FFEA-21AC-4976-A94A-597FEE970185}"/>
              </a:ext>
            </a:extLst>
          </p:cNvPr>
          <p:cNvSpPr/>
          <p:nvPr/>
        </p:nvSpPr>
        <p:spPr>
          <a:xfrm>
            <a:off x="4876800" y="54102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15529</TotalTime>
  <Words>2061</Words>
  <Application>Microsoft Office PowerPoint</Application>
  <PresentationFormat>如螢幕大小 (4:3)</PresentationFormat>
  <Paragraphs>280</Paragraphs>
  <Slides>39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Verdana</vt:lpstr>
      <vt:lpstr>新細明體</vt:lpstr>
      <vt:lpstr>Arial</vt:lpstr>
      <vt:lpstr>Calibri</vt:lpstr>
      <vt:lpstr>Wingdings</vt:lpstr>
      <vt:lpstr>CourierStd</vt:lpstr>
      <vt:lpstr>Courier New</vt:lpstr>
      <vt:lpstr>微軟正黑體</vt:lpstr>
      <vt:lpstr>Gill Sans</vt:lpstr>
      <vt:lpstr>MS PGothic</vt:lpstr>
      <vt:lpstr>Times New Roman</vt:lpstr>
      <vt:lpstr>標楷體</vt:lpstr>
      <vt:lpstr>Office 佈景主題</vt:lpstr>
      <vt:lpstr>PowerPoint 簡報</vt:lpstr>
      <vt:lpstr>Python 與影像處理</vt:lpstr>
      <vt:lpstr>Python 與影像處理</vt:lpstr>
      <vt:lpstr>RGB to gray Images</vt:lpstr>
      <vt:lpstr>灰階影像 (Grayscale Images)</vt:lpstr>
      <vt:lpstr>Grayscale Images</vt:lpstr>
      <vt:lpstr>RGB 色彩模型的彩色立方體</vt:lpstr>
      <vt:lpstr>RGB 影像</vt:lpstr>
      <vt:lpstr>像素值存取</vt:lpstr>
      <vt:lpstr>使用OpenCV讀影像檔</vt:lpstr>
      <vt:lpstr>索引彩色影像</vt:lpstr>
      <vt:lpstr> Python處理索引彩色影像</vt:lpstr>
      <vt:lpstr>資料形態與轉換</vt:lpstr>
      <vt:lpstr>Python資料形態與轉換</vt:lpstr>
      <vt:lpstr>Python資料形態與轉換</vt:lpstr>
      <vt:lpstr>Python 字串轉換</vt:lpstr>
      <vt:lpstr>影像檔案與格式</vt:lpstr>
      <vt:lpstr>影像檔案與格式</vt:lpstr>
      <vt:lpstr>影像檔案與格式</vt:lpstr>
      <vt:lpstr>影像檔案與格式</vt:lpstr>
      <vt:lpstr>影像檔案與格式</vt:lpstr>
      <vt:lpstr>影像檔案與格式</vt:lpstr>
      <vt:lpstr>產生16進位傾印的Python函式</vt:lpstr>
      <vt:lpstr>向量影像 vs. 掃描點影像</vt:lpstr>
      <vt:lpstr>簡單的掃描點影像格式</vt:lpstr>
      <vt:lpstr>微軟BMP</vt:lpstr>
      <vt:lpstr>微軟BMP</vt:lpstr>
      <vt:lpstr>微軟BMP</vt:lpstr>
      <vt:lpstr>微軟BMP</vt:lpstr>
      <vt:lpstr>GIF 與PNG</vt:lpstr>
      <vt:lpstr>GIF 與PNG</vt:lpstr>
      <vt:lpstr>JPEG</vt:lpstr>
      <vt:lpstr>JPEG</vt:lpstr>
      <vt:lpstr>TIFF</vt:lpstr>
      <vt:lpstr>TIFF</vt:lpstr>
      <vt:lpstr>TIFF</vt:lpstr>
      <vt:lpstr>DICOM</vt:lpstr>
      <vt:lpstr>實驗二 影像處理實作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altit</dc:creator>
  <cp:lastModifiedBy>固廷 周</cp:lastModifiedBy>
  <cp:revision>581</cp:revision>
  <dcterms:created xsi:type="dcterms:W3CDTF">2009-09-29T15:43:50Z</dcterms:created>
  <dcterms:modified xsi:type="dcterms:W3CDTF">2020-09-29T05:55:42Z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000800b21b000000000001023720</vt:lpwstr>
  </property>
</Properties>
</file>