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3601" y="2148206"/>
            <a:ext cx="9144000" cy="977778"/>
          </a:xfrm>
        </p:spPr>
        <p:txBody>
          <a:bodyPr>
            <a:normAutofit fontScale="90000"/>
          </a:bodyPr>
          <a:lstStyle/>
          <a:p>
            <a:pPr algn="ctr"/>
            <a:r>
              <a:rPr lang="en-US" b="1" dirty="0"/>
              <a:t>Secure Data Hiding in Image Using Steganography</a:t>
            </a:r>
            <a:br>
              <a:rPr lang="en-US"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83021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YASH CHAUHAN</a:t>
            </a:r>
          </a:p>
          <a:p>
            <a:r>
              <a:rPr lang="en-US" sz="2000" b="1" dirty="0">
                <a:solidFill>
                  <a:schemeClr val="accent1">
                    <a:lumMod val="75000"/>
                  </a:schemeClr>
                </a:solidFill>
                <a:latin typeface="Arial"/>
                <a:cs typeface="Arial"/>
              </a:rPr>
              <a:t>College Name &amp; Department : SILVER OAK UNIVERSITY (IT)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5" name="Rectangle 10">
            <a:extLst>
              <a:ext uri="{FF2B5EF4-FFF2-40B4-BE49-F238E27FC236}">
                <a16:creationId xmlns:a16="http://schemas.microsoft.com/office/drawing/2014/main" id="{DDE1C8FA-25A4-A03F-FDA7-B4311691CD95}"/>
              </a:ext>
            </a:extLst>
          </p:cNvPr>
          <p:cNvSpPr>
            <a:spLocks noChangeArrowheads="1"/>
          </p:cNvSpPr>
          <p:nvPr/>
        </p:nvSpPr>
        <p:spPr bwMode="auto">
          <a:xfrm rot="10800000" flipV="1">
            <a:off x="0" y="1658464"/>
            <a:ext cx="8978462"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the digital era, securing sensitive information during communication is a challenge. Traditional encryption methods make data conspicuous, leading to potential interception. This project aims to implement </a:t>
            </a:r>
            <a:r>
              <a:rPr kumimoji="0" lang="en-US" altLang="en-US" sz="2000" b="1" i="0" u="none" strike="noStrike" cap="none" normalizeH="0" baseline="0" dirty="0">
                <a:ln>
                  <a:noFill/>
                </a:ln>
                <a:solidFill>
                  <a:schemeClr val="tx1"/>
                </a:solidFill>
                <a:effectLst/>
                <a:latin typeface="Arial" panose="020B0604020202020204" pitchFamily="34" charset="0"/>
              </a:rPr>
              <a:t>steganography</a:t>
            </a:r>
            <a:r>
              <a:rPr kumimoji="0" lang="en-US" altLang="en-US" sz="2000" b="0" i="0" u="none" strike="noStrike" cap="none" normalizeH="0" baseline="0" dirty="0">
                <a:ln>
                  <a:noFill/>
                </a:ln>
                <a:solidFill>
                  <a:schemeClr val="tx1"/>
                </a:solidFill>
                <a:effectLst/>
                <a:latin typeface="Arial" panose="020B0604020202020204" pitchFamily="34" charset="0"/>
              </a:rPr>
              <a:t>, a method of hiding secret data within images, making communication more secure and covert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1">
            <a:extLst>
              <a:ext uri="{FF2B5EF4-FFF2-40B4-BE49-F238E27FC236}">
                <a16:creationId xmlns:a16="http://schemas.microsoft.com/office/drawing/2014/main" id="{55BF1744-3FDF-4EAC-050D-C1F323C59099}"/>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2">
            <a:extLst>
              <a:ext uri="{FF2B5EF4-FFF2-40B4-BE49-F238E27FC236}">
                <a16:creationId xmlns:a16="http://schemas.microsoft.com/office/drawing/2014/main" id="{0743E530-AC95-43BC-2813-AEA34F656BC4}"/>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46201DBA-1C5F-46E6-9A3C-C76B404F6262}"/>
              </a:ext>
            </a:extLst>
          </p:cNvPr>
          <p:cNvSpPr>
            <a:spLocks noChangeArrowheads="1"/>
          </p:cNvSpPr>
          <p:nvPr/>
        </p:nvSpPr>
        <p:spPr bwMode="auto">
          <a:xfrm>
            <a:off x="0" y="-3785642"/>
            <a:ext cx="9318833" cy="757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OpenCV, PIL (Pillow), NumPy,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(for GUI), Cryptography (for encryption)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Image Processing:</a:t>
            </a:r>
            <a:r>
              <a:rPr kumimoji="0" lang="en-US" altLang="en-US" sz="1800" b="0" i="0" u="none" strike="noStrike" cap="none" normalizeH="0" baseline="0" dirty="0">
                <a:ln>
                  <a:noFill/>
                </a:ln>
                <a:solidFill>
                  <a:schemeClr val="tx1"/>
                </a:solidFill>
                <a:effectLst/>
                <a:latin typeface="Arial" panose="020B0604020202020204" pitchFamily="34" charset="0"/>
              </a:rPr>
              <a:t> Lossless image encoding and decoding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58538EC-E905-15A8-B43E-D9839FBA9988}"/>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E253BDDB-3AC5-0AA1-980F-1A69C60B6A05}"/>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IN" sz="2000" b="1" dirty="0"/>
              <a:t>Dual-layer Security:</a:t>
            </a:r>
            <a:r>
              <a:rPr lang="en-IN" sz="2000" dirty="0"/>
              <a:t> Message encryption before embedding into an image</a:t>
            </a:r>
          </a:p>
          <a:p>
            <a:pPr>
              <a:buFont typeface="Arial" panose="020B0604020202020204" pitchFamily="34" charset="0"/>
              <a:buChar char="•"/>
            </a:pPr>
            <a:r>
              <a:rPr lang="en-IN" sz="2000" b="1" dirty="0"/>
              <a:t>User-Friendly GUI:</a:t>
            </a:r>
            <a:r>
              <a:rPr lang="en-IN" sz="2000" dirty="0"/>
              <a:t> Simple interface for embedding and extracting messages</a:t>
            </a:r>
          </a:p>
          <a:p>
            <a:pPr>
              <a:buFont typeface="Arial" panose="020B0604020202020204" pitchFamily="34" charset="0"/>
              <a:buChar char="•"/>
            </a:pPr>
            <a:r>
              <a:rPr lang="en-IN" sz="2000" b="1" dirty="0"/>
              <a:t>Minimal Distortion:</a:t>
            </a:r>
            <a:r>
              <a:rPr lang="en-IN" sz="2000" dirty="0"/>
              <a:t> Ensures the image remains visually unchanged after data embedding</a:t>
            </a:r>
          </a:p>
          <a:p>
            <a:pPr>
              <a:buFont typeface="Arial" panose="020B0604020202020204" pitchFamily="34" charset="0"/>
              <a:buChar char="•"/>
            </a:pPr>
            <a:r>
              <a:rPr lang="en-IN" sz="2000" b="1" dirty="0"/>
              <a:t>Cross-Platform:</a:t>
            </a:r>
            <a:r>
              <a:rPr lang="en-IN" sz="2000" dirty="0"/>
              <a:t> Runs on Windows, Linux, and macOS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dirty="0"/>
              <a:t>Cybersecurity Professionals</a:t>
            </a:r>
          </a:p>
          <a:p>
            <a:pPr>
              <a:buFont typeface="Arial" panose="020B0604020202020204" pitchFamily="34" charset="0"/>
              <a:buChar char="•"/>
            </a:pPr>
            <a:r>
              <a:rPr lang="en-US" dirty="0"/>
              <a:t>Government Agencies</a:t>
            </a:r>
          </a:p>
          <a:p>
            <a:pPr>
              <a:buFont typeface="Arial" panose="020B0604020202020204" pitchFamily="34" charset="0"/>
              <a:buChar char="•"/>
            </a:pPr>
            <a:r>
              <a:rPr lang="en-US" dirty="0"/>
              <a:t>Private Companies (Secure Data Transfer)</a:t>
            </a:r>
          </a:p>
          <a:p>
            <a:pPr>
              <a:buFont typeface="Arial" panose="020B0604020202020204" pitchFamily="34" charset="0"/>
              <a:buChar char="•"/>
            </a:pPr>
            <a:r>
              <a:rPr lang="en-US" dirty="0"/>
              <a:t>General Users Concerned About Privacy</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re a computer">
            <a:extLst>
              <a:ext uri="{FF2B5EF4-FFF2-40B4-BE49-F238E27FC236}">
                <a16:creationId xmlns:a16="http://schemas.microsoft.com/office/drawing/2014/main" id="{0BB935DD-3806-2CB8-1DFE-1F741E122E1C}"/>
              </a:ext>
            </a:extLst>
          </p:cNvPr>
          <p:cNvPicPr>
            <a:picLocks noGrp="1" noChangeAspect="1"/>
          </p:cNvPicPr>
          <p:nvPr>
            <p:ph idx="1"/>
          </p:nvPr>
        </p:nvPicPr>
        <p:blipFill>
          <a:blip r:embed="rId2"/>
          <a:stretch>
            <a:fillRect/>
          </a:stretch>
        </p:blipFill>
        <p:spPr>
          <a:xfrm>
            <a:off x="1311615" y="1301750"/>
            <a:ext cx="9559585"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Steganography provides an efficient method for covert communication by embedding secret messages within images. With encryption, the security of data transmission is enhanced, making it difficult for attackers to intercept valuable information.</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https://github.com/chouhanYash/aicte---steno-project.git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253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dhruv patel</cp:lastModifiedBy>
  <cp:revision>26</cp:revision>
  <dcterms:created xsi:type="dcterms:W3CDTF">2021-05-26T16:50:10Z</dcterms:created>
  <dcterms:modified xsi:type="dcterms:W3CDTF">2025-02-26T15:33:34Z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