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5"/>
  </p:notesMasterIdLst>
  <p:handoutMasterIdLst>
    <p:handoutMasterId r:id="rId26"/>
  </p:handoutMasterIdLst>
  <p:sldIdLst>
    <p:sldId id="312" r:id="rId5"/>
    <p:sldId id="304" r:id="rId6"/>
    <p:sldId id="307" r:id="rId7"/>
    <p:sldId id="281" r:id="rId8"/>
    <p:sldId id="313" r:id="rId9"/>
    <p:sldId id="314" r:id="rId10"/>
    <p:sldId id="315" r:id="rId11"/>
    <p:sldId id="316" r:id="rId12"/>
    <p:sldId id="317" r:id="rId13"/>
    <p:sldId id="282" r:id="rId14"/>
    <p:sldId id="318" r:id="rId15"/>
    <p:sldId id="320" r:id="rId16"/>
    <p:sldId id="321" r:id="rId17"/>
    <p:sldId id="322" r:id="rId18"/>
    <p:sldId id="323" r:id="rId19"/>
    <p:sldId id="324" r:id="rId20"/>
    <p:sldId id="325" r:id="rId21"/>
    <p:sldId id="326" r:id="rId22"/>
    <p:sldId id="327" r:id="rId23"/>
    <p:sldId id="297" r:id="rId24"/>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388" autoAdjust="0"/>
  </p:normalViewPr>
  <p:slideViewPr>
    <p:cSldViewPr snapToGrid="0" snapToObjects="1">
      <p:cViewPr varScale="1">
        <p:scale>
          <a:sx n="78" d="100"/>
          <a:sy n="78" d="100"/>
        </p:scale>
        <p:origin x="878" y="72"/>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5434473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971935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4601478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8362295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1592573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3264748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1012265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8860168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845417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30815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2702926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3678917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7506337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4460161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US" dirty="0"/>
              <a:t>Computer science department</a:t>
            </a:r>
          </a:p>
        </p:txBody>
      </p:sp>
      <p:sp>
        <p:nvSpPr>
          <p:cNvPr id="3" name="Title 1">
            <a:extLst>
              <a:ext uri="{FF2B5EF4-FFF2-40B4-BE49-F238E27FC236}">
                <a16:creationId xmlns:a16="http://schemas.microsoft.com/office/drawing/2014/main" id="{E635EABD-689D-02BF-851A-938E3A596678}"/>
              </a:ext>
            </a:extLst>
          </p:cNvPr>
          <p:cNvSpPr txBox="1">
            <a:spLocks/>
          </p:cNvSpPr>
          <p:nvPr/>
        </p:nvSpPr>
        <p:spPr>
          <a:xfrm>
            <a:off x="3548719" y="5396665"/>
            <a:ext cx="6392421" cy="1519706"/>
          </a:xfrm>
          <a:prstGeom prst="rect">
            <a:avLst/>
          </a:prstGeom>
        </p:spPr>
        <p:txBody>
          <a:bodyPr vert="horz" lIns="91440" tIns="0" rIns="91440" bIns="0" rtlCol="0" anchor="ctr" anchorCtr="0">
            <a:noAutofit/>
          </a:bodyPr>
          <a:lstStyle>
            <a:lvl1pPr algn="ctr" defTabSz="914400" rtl="0" eaLnBrk="1" latinLnBrk="0" hangingPunct="1">
              <a:lnSpc>
                <a:spcPct val="100000"/>
              </a:lnSpc>
              <a:spcBef>
                <a:spcPct val="0"/>
              </a:spcBef>
              <a:buNone/>
              <a:defRPr sz="3600" b="1" kern="1200" cap="all" baseline="0">
                <a:solidFill>
                  <a:schemeClr val="accent6"/>
                </a:solidFill>
                <a:latin typeface="+mj-lt"/>
                <a:ea typeface="+mj-ea"/>
                <a:cs typeface="+mj-cs"/>
              </a:defRPr>
            </a:lvl1pPr>
          </a:lstStyle>
          <a:p>
            <a:r>
              <a:rPr lang="en-US" sz="2000" dirty="0">
                <a:solidFill>
                  <a:schemeClr val="bg1"/>
                </a:solidFill>
              </a:rPr>
              <a:t>Data science </a:t>
            </a:r>
            <a:r>
              <a:rPr lang="en-US" sz="2800" dirty="0">
                <a:solidFill>
                  <a:schemeClr val="bg1"/>
                </a:solidFill>
              </a:rPr>
              <a:t>|</a:t>
            </a:r>
            <a:r>
              <a:rPr lang="en-US" sz="2000" dirty="0">
                <a:solidFill>
                  <a:schemeClr val="bg1"/>
                </a:solidFill>
              </a:rPr>
              <a:t> Data analysis model</a:t>
            </a:r>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4D8B71E-D553-5A54-7F61-E395AD3D382B}"/>
              </a:ext>
            </a:extLst>
          </p:cNvPr>
          <p:cNvSpPr>
            <a:spLocks noGrp="1"/>
          </p:cNvSpPr>
          <p:nvPr>
            <p:ph type="title"/>
          </p:nvPr>
        </p:nvSpPr>
        <p:spPr>
          <a:xfrm>
            <a:off x="0" y="-204962"/>
            <a:ext cx="2445274" cy="646331"/>
          </a:xfrm>
        </p:spPr>
        <p:txBody>
          <a:bodyPr/>
          <a:lstStyle/>
          <a:p>
            <a:r>
              <a:rPr lang="en-US" sz="2000" dirty="0"/>
              <a:t>Visualization</a:t>
            </a:r>
            <a:r>
              <a:rPr lang="en-US" dirty="0"/>
              <a:t>   </a:t>
            </a:r>
          </a:p>
        </p:txBody>
      </p:sp>
      <p:sp>
        <p:nvSpPr>
          <p:cNvPr id="5" name="TextBox 4">
            <a:extLst>
              <a:ext uri="{FF2B5EF4-FFF2-40B4-BE49-F238E27FC236}">
                <a16:creationId xmlns:a16="http://schemas.microsoft.com/office/drawing/2014/main" id="{373D1C92-E1D9-2894-489A-492ED8AA7799}"/>
              </a:ext>
            </a:extLst>
          </p:cNvPr>
          <p:cNvSpPr txBox="1"/>
          <p:nvPr/>
        </p:nvSpPr>
        <p:spPr>
          <a:xfrm>
            <a:off x="2241166" y="-155236"/>
            <a:ext cx="304392" cy="646331"/>
          </a:xfrm>
          <a:prstGeom prst="rect">
            <a:avLst/>
          </a:prstGeom>
          <a:noFill/>
        </p:spPr>
        <p:txBody>
          <a:bodyPr wrap="square" rtlCol="0">
            <a:spAutoFit/>
          </a:bodyPr>
          <a:lstStyle/>
          <a:p>
            <a:r>
              <a:rPr lang="en-US" sz="3600" dirty="0">
                <a:solidFill>
                  <a:srgbClr val="1F2C8F"/>
                </a:solidFill>
              </a:rPr>
              <a:t>:</a:t>
            </a:r>
          </a:p>
        </p:txBody>
      </p:sp>
      <p:sp>
        <p:nvSpPr>
          <p:cNvPr id="6" name="TextBox 5">
            <a:extLst>
              <a:ext uri="{FF2B5EF4-FFF2-40B4-BE49-F238E27FC236}">
                <a16:creationId xmlns:a16="http://schemas.microsoft.com/office/drawing/2014/main" id="{747B0496-6CFB-8A60-4785-B0B596F57112}"/>
              </a:ext>
            </a:extLst>
          </p:cNvPr>
          <p:cNvSpPr txBox="1"/>
          <p:nvPr/>
        </p:nvSpPr>
        <p:spPr>
          <a:xfrm>
            <a:off x="2353935" y="15727"/>
            <a:ext cx="234908" cy="400110"/>
          </a:xfrm>
          <a:prstGeom prst="rect">
            <a:avLst/>
          </a:prstGeom>
          <a:noFill/>
        </p:spPr>
        <p:txBody>
          <a:bodyPr wrap="square" rtlCol="0">
            <a:spAutoFit/>
          </a:bodyPr>
          <a:lstStyle/>
          <a:p>
            <a:r>
              <a:rPr lang="en-US" sz="2000" dirty="0">
                <a:solidFill>
                  <a:srgbClr val="1F2C8F"/>
                </a:solidFill>
                <a:latin typeface="+mj-lt"/>
              </a:rPr>
              <a:t>-</a:t>
            </a:r>
          </a:p>
        </p:txBody>
      </p:sp>
      <p:pic>
        <p:nvPicPr>
          <p:cNvPr id="8" name="Picture 7">
            <a:extLst>
              <a:ext uri="{FF2B5EF4-FFF2-40B4-BE49-F238E27FC236}">
                <a16:creationId xmlns:a16="http://schemas.microsoft.com/office/drawing/2014/main" id="{977E8F84-77A9-3407-5553-0EDD444F5883}"/>
              </a:ext>
            </a:extLst>
          </p:cNvPr>
          <p:cNvPicPr>
            <a:picLocks noChangeAspect="1"/>
          </p:cNvPicPr>
          <p:nvPr/>
        </p:nvPicPr>
        <p:blipFill>
          <a:blip r:embed="rId3"/>
          <a:stretch>
            <a:fillRect/>
          </a:stretch>
        </p:blipFill>
        <p:spPr>
          <a:xfrm>
            <a:off x="2760234" y="1396180"/>
            <a:ext cx="8704198" cy="4919349"/>
          </a:xfrm>
          <a:prstGeom prst="rect">
            <a:avLst/>
          </a:prstGeom>
        </p:spPr>
      </p:pic>
      <p:sp>
        <p:nvSpPr>
          <p:cNvPr id="36" name="TextBox 35">
            <a:extLst>
              <a:ext uri="{FF2B5EF4-FFF2-40B4-BE49-F238E27FC236}">
                <a16:creationId xmlns:a16="http://schemas.microsoft.com/office/drawing/2014/main" id="{2ADC79E3-C025-67FA-1D68-2D1D169A7AE9}"/>
              </a:ext>
            </a:extLst>
          </p:cNvPr>
          <p:cNvSpPr txBox="1"/>
          <p:nvPr/>
        </p:nvSpPr>
        <p:spPr>
          <a:xfrm>
            <a:off x="2545558" y="326161"/>
            <a:ext cx="7846143"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1F2C8F"/>
                </a:solidFill>
                <a:effectLst>
                  <a:outerShdw blurRad="38100" dist="38100" dir="2700000" algn="tl">
                    <a:srgbClr val="000000">
                      <a:alpha val="43137"/>
                    </a:srgbClr>
                  </a:outerShdw>
                </a:effectLst>
              </a:rPr>
              <a:t>Histogram of the Age variable, showing the distribution of ages for individuals involved in accidents.</a:t>
            </a:r>
          </a:p>
        </p:txBody>
      </p:sp>
    </p:spTree>
    <p:extLst>
      <p:ext uri="{BB962C8B-B14F-4D97-AF65-F5344CB8AC3E}">
        <p14:creationId xmlns:p14="http://schemas.microsoft.com/office/powerpoint/2010/main" val="685681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2ADC79E3-C025-67FA-1D68-2D1D169A7AE9}"/>
              </a:ext>
            </a:extLst>
          </p:cNvPr>
          <p:cNvSpPr txBox="1"/>
          <p:nvPr/>
        </p:nvSpPr>
        <p:spPr>
          <a:xfrm>
            <a:off x="2557780" y="326161"/>
            <a:ext cx="7846143" cy="400110"/>
          </a:xfrm>
          <a:prstGeom prst="rect">
            <a:avLst/>
          </a:prstGeom>
          <a:noFill/>
          <a:ln>
            <a:noFill/>
          </a:ln>
        </p:spPr>
        <p:txBody>
          <a:bodyPr wrap="square" rtlCol="0">
            <a:spAutoFit/>
          </a:bodyPr>
          <a:lstStyle/>
          <a:p>
            <a:pPr marL="285750" indent="-285750">
              <a:buFont typeface="Arial" panose="020B0604020202020204" pitchFamily="34" charset="0"/>
              <a:buChar char="•"/>
            </a:pPr>
            <a:r>
              <a:rPr lang="en-US" sz="2000" dirty="0">
                <a:solidFill>
                  <a:srgbClr val="1F2C8F"/>
                </a:solidFill>
                <a:effectLst>
                  <a:outerShdw blurRad="38100" dist="38100" dir="2700000" algn="tl">
                    <a:srgbClr val="000000">
                      <a:alpha val="43137"/>
                    </a:srgbClr>
                  </a:outerShdw>
                </a:effectLst>
              </a:rPr>
              <a:t>Bar chart showing the number of accidents in each city.</a:t>
            </a:r>
          </a:p>
        </p:txBody>
      </p:sp>
      <p:pic>
        <p:nvPicPr>
          <p:cNvPr id="7" name="Picture 6">
            <a:extLst>
              <a:ext uri="{FF2B5EF4-FFF2-40B4-BE49-F238E27FC236}">
                <a16:creationId xmlns:a16="http://schemas.microsoft.com/office/drawing/2014/main" id="{65D1E6CE-CC11-6690-249B-ED6CD5AC86A8}"/>
              </a:ext>
            </a:extLst>
          </p:cNvPr>
          <p:cNvPicPr>
            <a:picLocks noChangeAspect="1"/>
          </p:cNvPicPr>
          <p:nvPr/>
        </p:nvPicPr>
        <p:blipFill>
          <a:blip r:embed="rId3"/>
          <a:stretch>
            <a:fillRect/>
          </a:stretch>
        </p:blipFill>
        <p:spPr>
          <a:xfrm>
            <a:off x="2557780" y="1532852"/>
            <a:ext cx="8655001" cy="4891545"/>
          </a:xfrm>
          <a:prstGeom prst="rect">
            <a:avLst/>
          </a:prstGeom>
        </p:spPr>
      </p:pic>
    </p:spTree>
    <p:extLst>
      <p:ext uri="{BB962C8B-B14F-4D97-AF65-F5344CB8AC3E}">
        <p14:creationId xmlns:p14="http://schemas.microsoft.com/office/powerpoint/2010/main" val="2158309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DDF9DEA-9EF8-AEA4-C6CC-572FEC37C33C}"/>
              </a:ext>
            </a:extLst>
          </p:cNvPr>
          <p:cNvPicPr>
            <a:picLocks noChangeAspect="1"/>
          </p:cNvPicPr>
          <p:nvPr/>
        </p:nvPicPr>
        <p:blipFill>
          <a:blip r:embed="rId3"/>
          <a:stretch>
            <a:fillRect/>
          </a:stretch>
        </p:blipFill>
        <p:spPr>
          <a:xfrm>
            <a:off x="2792361" y="1331089"/>
            <a:ext cx="8817095" cy="4983156"/>
          </a:xfrm>
          <a:prstGeom prst="rect">
            <a:avLst/>
          </a:prstGeom>
        </p:spPr>
      </p:pic>
      <p:sp>
        <p:nvSpPr>
          <p:cNvPr id="36" name="TextBox 35">
            <a:extLst>
              <a:ext uri="{FF2B5EF4-FFF2-40B4-BE49-F238E27FC236}">
                <a16:creationId xmlns:a16="http://schemas.microsoft.com/office/drawing/2014/main" id="{2ADC79E3-C025-67FA-1D68-2D1D169A7AE9}"/>
              </a:ext>
            </a:extLst>
          </p:cNvPr>
          <p:cNvSpPr txBox="1"/>
          <p:nvPr/>
        </p:nvSpPr>
        <p:spPr>
          <a:xfrm>
            <a:off x="2552454" y="328193"/>
            <a:ext cx="7846143"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1F2C8F"/>
                </a:solidFill>
                <a:effectLst>
                  <a:outerShdw blurRad="38100" dist="38100" dir="2700000" algn="tl">
                    <a:srgbClr val="000000">
                      <a:alpha val="43137"/>
                    </a:srgbClr>
                  </a:outerShdw>
                </a:effectLst>
              </a:rPr>
              <a:t>Bar chart showing the number of accidents for each cause category.</a:t>
            </a:r>
          </a:p>
        </p:txBody>
      </p:sp>
    </p:spTree>
    <p:extLst>
      <p:ext uri="{BB962C8B-B14F-4D97-AF65-F5344CB8AC3E}">
        <p14:creationId xmlns:p14="http://schemas.microsoft.com/office/powerpoint/2010/main" val="2879070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2ADC79E3-C025-67FA-1D68-2D1D169A7AE9}"/>
              </a:ext>
            </a:extLst>
          </p:cNvPr>
          <p:cNvSpPr txBox="1"/>
          <p:nvPr/>
        </p:nvSpPr>
        <p:spPr>
          <a:xfrm>
            <a:off x="2547677" y="326161"/>
            <a:ext cx="7846143"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1F2C8F"/>
                </a:solidFill>
                <a:effectLst>
                  <a:outerShdw blurRad="38100" dist="38100" dir="2700000" algn="tl">
                    <a:srgbClr val="000000">
                      <a:alpha val="43137"/>
                    </a:srgbClr>
                  </a:outerShdw>
                </a:effectLst>
              </a:rPr>
              <a:t>Pie chart showing the distribution of incident outcomes.</a:t>
            </a:r>
          </a:p>
        </p:txBody>
      </p:sp>
      <p:pic>
        <p:nvPicPr>
          <p:cNvPr id="7" name="Picture 6">
            <a:extLst>
              <a:ext uri="{FF2B5EF4-FFF2-40B4-BE49-F238E27FC236}">
                <a16:creationId xmlns:a16="http://schemas.microsoft.com/office/drawing/2014/main" id="{966EC1E8-72B9-6C68-6AB2-F7D8B546D438}"/>
              </a:ext>
            </a:extLst>
          </p:cNvPr>
          <p:cNvPicPr>
            <a:picLocks noChangeAspect="1"/>
          </p:cNvPicPr>
          <p:nvPr/>
        </p:nvPicPr>
        <p:blipFill>
          <a:blip r:embed="rId3"/>
          <a:stretch>
            <a:fillRect/>
          </a:stretch>
        </p:blipFill>
        <p:spPr>
          <a:xfrm>
            <a:off x="2850419" y="1284790"/>
            <a:ext cx="9028411" cy="5102585"/>
          </a:xfrm>
          <a:prstGeom prst="rect">
            <a:avLst/>
          </a:prstGeom>
        </p:spPr>
      </p:pic>
    </p:spTree>
    <p:extLst>
      <p:ext uri="{BB962C8B-B14F-4D97-AF65-F5344CB8AC3E}">
        <p14:creationId xmlns:p14="http://schemas.microsoft.com/office/powerpoint/2010/main" val="3200055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2ADC79E3-C025-67FA-1D68-2D1D169A7AE9}"/>
              </a:ext>
            </a:extLst>
          </p:cNvPr>
          <p:cNvSpPr txBox="1"/>
          <p:nvPr/>
        </p:nvSpPr>
        <p:spPr>
          <a:xfrm>
            <a:off x="2547676" y="326161"/>
            <a:ext cx="7846143"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1F2C8F"/>
                </a:solidFill>
                <a:effectLst>
                  <a:outerShdw blurRad="38100" dist="38100" dir="2700000" algn="tl">
                    <a:srgbClr val="000000">
                      <a:alpha val="43137"/>
                    </a:srgbClr>
                  </a:outerShdw>
                </a:effectLst>
              </a:rPr>
              <a:t>A histogram of the Age variable using ‘ggplot2’ ,the histogram shows the frequency distribution of ages</a:t>
            </a:r>
          </a:p>
        </p:txBody>
      </p:sp>
      <p:pic>
        <p:nvPicPr>
          <p:cNvPr id="3" name="Picture 2">
            <a:extLst>
              <a:ext uri="{FF2B5EF4-FFF2-40B4-BE49-F238E27FC236}">
                <a16:creationId xmlns:a16="http://schemas.microsoft.com/office/drawing/2014/main" id="{1C9C51B5-1F4C-CCD8-2192-C92BDCE6DC50}"/>
              </a:ext>
            </a:extLst>
          </p:cNvPr>
          <p:cNvPicPr>
            <a:picLocks noChangeAspect="1"/>
          </p:cNvPicPr>
          <p:nvPr/>
        </p:nvPicPr>
        <p:blipFill>
          <a:blip r:embed="rId3"/>
          <a:stretch>
            <a:fillRect/>
          </a:stretch>
        </p:blipFill>
        <p:spPr>
          <a:xfrm>
            <a:off x="2792361" y="1537758"/>
            <a:ext cx="9031388" cy="5104268"/>
          </a:xfrm>
          <a:prstGeom prst="rect">
            <a:avLst/>
          </a:prstGeom>
        </p:spPr>
      </p:pic>
    </p:spTree>
    <p:extLst>
      <p:ext uri="{BB962C8B-B14F-4D97-AF65-F5344CB8AC3E}">
        <p14:creationId xmlns:p14="http://schemas.microsoft.com/office/powerpoint/2010/main" val="3653534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2ADC79E3-C025-67FA-1D68-2D1D169A7AE9}"/>
              </a:ext>
            </a:extLst>
          </p:cNvPr>
          <p:cNvSpPr txBox="1"/>
          <p:nvPr/>
        </p:nvSpPr>
        <p:spPr>
          <a:xfrm>
            <a:off x="2547676" y="330368"/>
            <a:ext cx="7846143"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1F2C8F"/>
                </a:solidFill>
                <a:effectLst>
                  <a:outerShdw blurRad="38100" dist="38100" dir="2700000" algn="tl">
                    <a:srgbClr val="000000">
                      <a:alpha val="43137"/>
                    </a:srgbClr>
                  </a:outerShdw>
                </a:effectLst>
              </a:rPr>
              <a:t>Scatter plot showing the relationship between Age and </a:t>
            </a:r>
            <a:r>
              <a:rPr lang="en-US" sz="2000" dirty="0" err="1">
                <a:solidFill>
                  <a:srgbClr val="1F2C8F"/>
                </a:solidFill>
                <a:effectLst>
                  <a:outerShdw blurRad="38100" dist="38100" dir="2700000" algn="tl">
                    <a:srgbClr val="000000">
                      <a:alpha val="43137"/>
                    </a:srgbClr>
                  </a:outerShdw>
                </a:effectLst>
              </a:rPr>
              <a:t>Outcome_of_incident</a:t>
            </a:r>
            <a:r>
              <a:rPr lang="en-US" sz="2000" dirty="0">
                <a:solidFill>
                  <a:srgbClr val="1F2C8F"/>
                </a:solidFill>
                <a:effectLst>
                  <a:outerShdw blurRad="38100" dist="38100" dir="2700000" algn="tl">
                    <a:srgbClr val="000000">
                      <a:alpha val="43137"/>
                    </a:srgbClr>
                  </a:outerShdw>
                </a:effectLst>
              </a:rPr>
              <a:t>. The y-axis represents the numeric encoding of the outcomes.</a:t>
            </a:r>
          </a:p>
        </p:txBody>
      </p:sp>
      <p:pic>
        <p:nvPicPr>
          <p:cNvPr id="7" name="Picture 6">
            <a:extLst>
              <a:ext uri="{FF2B5EF4-FFF2-40B4-BE49-F238E27FC236}">
                <a16:creationId xmlns:a16="http://schemas.microsoft.com/office/drawing/2014/main" id="{14275178-C566-DB2D-A0EE-F35798B1FC57}"/>
              </a:ext>
            </a:extLst>
          </p:cNvPr>
          <p:cNvPicPr>
            <a:picLocks noChangeAspect="1"/>
          </p:cNvPicPr>
          <p:nvPr/>
        </p:nvPicPr>
        <p:blipFill>
          <a:blip r:embed="rId3"/>
          <a:stretch>
            <a:fillRect/>
          </a:stretch>
        </p:blipFill>
        <p:spPr>
          <a:xfrm>
            <a:off x="2799899" y="1582994"/>
            <a:ext cx="8748943" cy="4944638"/>
          </a:xfrm>
          <a:prstGeom prst="rect">
            <a:avLst/>
          </a:prstGeom>
        </p:spPr>
      </p:pic>
    </p:spTree>
    <p:extLst>
      <p:ext uri="{BB962C8B-B14F-4D97-AF65-F5344CB8AC3E}">
        <p14:creationId xmlns:p14="http://schemas.microsoft.com/office/powerpoint/2010/main" val="7790059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2ADC79E3-C025-67FA-1D68-2D1D169A7AE9}"/>
              </a:ext>
            </a:extLst>
          </p:cNvPr>
          <p:cNvSpPr txBox="1"/>
          <p:nvPr/>
        </p:nvSpPr>
        <p:spPr>
          <a:xfrm>
            <a:off x="2547676" y="332347"/>
            <a:ext cx="7846143"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1F2C8F"/>
                </a:solidFill>
                <a:effectLst>
                  <a:outerShdw blurRad="38100" dist="38100" dir="2700000" algn="tl">
                    <a:srgbClr val="000000">
                      <a:alpha val="43137"/>
                    </a:srgbClr>
                  </a:outerShdw>
                </a:effectLst>
              </a:rPr>
              <a:t>A boxplot showing the distribution of Age for each </a:t>
            </a:r>
            <a:r>
              <a:rPr lang="en-US" sz="2000" dirty="0" err="1">
                <a:solidFill>
                  <a:srgbClr val="1F2C8F"/>
                </a:solidFill>
                <a:effectLst>
                  <a:outerShdw blurRad="38100" dist="38100" dir="2700000" algn="tl">
                    <a:srgbClr val="000000">
                      <a:alpha val="43137"/>
                    </a:srgbClr>
                  </a:outerShdw>
                </a:effectLst>
              </a:rPr>
              <a:t>Cause_category</a:t>
            </a:r>
            <a:r>
              <a:rPr lang="en-US" sz="2000" dirty="0">
                <a:solidFill>
                  <a:srgbClr val="1F2C8F"/>
                </a:solidFill>
                <a:effectLst>
                  <a:outerShdw blurRad="38100" dist="38100" dir="2700000" algn="tl">
                    <a:srgbClr val="000000">
                      <a:alpha val="43137"/>
                    </a:srgbClr>
                  </a:outerShdw>
                </a:effectLst>
              </a:rPr>
              <a:t>, with gray boxes and black borders.</a:t>
            </a:r>
          </a:p>
        </p:txBody>
      </p:sp>
      <p:pic>
        <p:nvPicPr>
          <p:cNvPr id="3" name="Picture 2">
            <a:extLst>
              <a:ext uri="{FF2B5EF4-FFF2-40B4-BE49-F238E27FC236}">
                <a16:creationId xmlns:a16="http://schemas.microsoft.com/office/drawing/2014/main" id="{11B84E71-D829-EC20-991F-6DB8D9E0ADC9}"/>
              </a:ext>
            </a:extLst>
          </p:cNvPr>
          <p:cNvPicPr>
            <a:picLocks noChangeAspect="1"/>
          </p:cNvPicPr>
          <p:nvPr/>
        </p:nvPicPr>
        <p:blipFill>
          <a:blip r:embed="rId3"/>
          <a:stretch>
            <a:fillRect/>
          </a:stretch>
        </p:blipFill>
        <p:spPr>
          <a:xfrm>
            <a:off x="2851354" y="1435510"/>
            <a:ext cx="9006396" cy="5090143"/>
          </a:xfrm>
          <a:prstGeom prst="rect">
            <a:avLst/>
          </a:prstGeom>
        </p:spPr>
      </p:pic>
    </p:spTree>
    <p:extLst>
      <p:ext uri="{BB962C8B-B14F-4D97-AF65-F5344CB8AC3E}">
        <p14:creationId xmlns:p14="http://schemas.microsoft.com/office/powerpoint/2010/main" val="35832773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2ADC79E3-C025-67FA-1D68-2D1D169A7AE9}"/>
              </a:ext>
            </a:extLst>
          </p:cNvPr>
          <p:cNvSpPr txBox="1"/>
          <p:nvPr/>
        </p:nvSpPr>
        <p:spPr>
          <a:xfrm>
            <a:off x="2560280" y="580330"/>
            <a:ext cx="7846143"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1F2C8F"/>
                </a:solidFill>
                <a:effectLst>
                  <a:outerShdw blurRad="38100" dist="38100" dir="2700000" algn="tl">
                    <a:srgbClr val="000000">
                      <a:alpha val="43137"/>
                    </a:srgbClr>
                  </a:outerShdw>
                </a:effectLst>
              </a:rPr>
              <a:t>A similar boxplot for the distribution of Age across Cities</a:t>
            </a:r>
          </a:p>
        </p:txBody>
      </p:sp>
      <p:pic>
        <p:nvPicPr>
          <p:cNvPr id="3" name="Picture 2">
            <a:extLst>
              <a:ext uri="{FF2B5EF4-FFF2-40B4-BE49-F238E27FC236}">
                <a16:creationId xmlns:a16="http://schemas.microsoft.com/office/drawing/2014/main" id="{0A0A24AC-4A91-0FDA-E633-109FBF0A0367}"/>
              </a:ext>
            </a:extLst>
          </p:cNvPr>
          <p:cNvPicPr>
            <a:picLocks noChangeAspect="1"/>
          </p:cNvPicPr>
          <p:nvPr/>
        </p:nvPicPr>
        <p:blipFill>
          <a:blip r:embed="rId3"/>
          <a:stretch>
            <a:fillRect/>
          </a:stretch>
        </p:blipFill>
        <p:spPr>
          <a:xfrm>
            <a:off x="2792361" y="1639610"/>
            <a:ext cx="9200742" cy="4220074"/>
          </a:xfrm>
          <a:prstGeom prst="rect">
            <a:avLst/>
          </a:prstGeom>
        </p:spPr>
      </p:pic>
    </p:spTree>
    <p:extLst>
      <p:ext uri="{BB962C8B-B14F-4D97-AF65-F5344CB8AC3E}">
        <p14:creationId xmlns:p14="http://schemas.microsoft.com/office/powerpoint/2010/main" val="41828814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2ADC79E3-C025-67FA-1D68-2D1D169A7AE9}"/>
              </a:ext>
            </a:extLst>
          </p:cNvPr>
          <p:cNvSpPr txBox="1"/>
          <p:nvPr/>
        </p:nvSpPr>
        <p:spPr>
          <a:xfrm>
            <a:off x="2547676" y="447460"/>
            <a:ext cx="7846143"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1F2C8F"/>
                </a:solidFill>
                <a:effectLst>
                  <a:outerShdw blurRad="38100" dist="38100" dir="2700000" algn="tl">
                    <a:srgbClr val="000000">
                      <a:alpha val="43137"/>
                    </a:srgbClr>
                  </a:outerShdw>
                </a:effectLst>
              </a:rPr>
              <a:t>A scatter plot comparing the predicted ages to the actual ages.</a:t>
            </a:r>
          </a:p>
        </p:txBody>
      </p:sp>
      <p:pic>
        <p:nvPicPr>
          <p:cNvPr id="3" name="Picture 2">
            <a:extLst>
              <a:ext uri="{FF2B5EF4-FFF2-40B4-BE49-F238E27FC236}">
                <a16:creationId xmlns:a16="http://schemas.microsoft.com/office/drawing/2014/main" id="{9D0B6FA8-68F6-189F-2ACB-5D3F43042512}"/>
              </a:ext>
            </a:extLst>
          </p:cNvPr>
          <p:cNvPicPr>
            <a:picLocks noChangeAspect="1"/>
          </p:cNvPicPr>
          <p:nvPr/>
        </p:nvPicPr>
        <p:blipFill>
          <a:blip r:embed="rId3"/>
          <a:stretch>
            <a:fillRect/>
          </a:stretch>
        </p:blipFill>
        <p:spPr>
          <a:xfrm>
            <a:off x="2792360" y="1234440"/>
            <a:ext cx="9158487" cy="5176100"/>
          </a:xfrm>
          <a:prstGeom prst="rect">
            <a:avLst/>
          </a:prstGeom>
        </p:spPr>
      </p:pic>
    </p:spTree>
    <p:extLst>
      <p:ext uri="{BB962C8B-B14F-4D97-AF65-F5344CB8AC3E}">
        <p14:creationId xmlns:p14="http://schemas.microsoft.com/office/powerpoint/2010/main" val="1396270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0BA0336B-2BD5-A9D1-9A96-CC40CC4A2B75}"/>
              </a:ext>
            </a:extLst>
          </p:cNvPr>
          <p:cNvSpPr/>
          <p:nvPr/>
        </p:nvSpPr>
        <p:spPr>
          <a:xfrm>
            <a:off x="9279014" y="3429000"/>
            <a:ext cx="2912988" cy="3429000"/>
          </a:xfrm>
          <a:custGeom>
            <a:avLst/>
            <a:gdLst>
              <a:gd name="connsiteX0" fmla="*/ 455542 w 2444187"/>
              <a:gd name="connsiteY0" fmla="*/ 0 h 2877155"/>
              <a:gd name="connsiteX1" fmla="*/ 2444187 w 2444187"/>
              <a:gd name="connsiteY1" fmla="*/ 0 h 2877155"/>
              <a:gd name="connsiteX2" fmla="*/ 2444187 w 2444187"/>
              <a:gd name="connsiteY2" fmla="*/ 2678499 h 2877155"/>
              <a:gd name="connsiteX3" fmla="*/ 2302131 w 2444187"/>
              <a:gd name="connsiteY3" fmla="*/ 2746931 h 2877155"/>
              <a:gd name="connsiteX4" fmla="*/ 1657109 w 2444187"/>
              <a:gd name="connsiteY4" fmla="*/ 2877155 h 2877155"/>
              <a:gd name="connsiteX5" fmla="*/ 0 w 2444187"/>
              <a:gd name="connsiteY5" fmla="*/ 1220046 h 2877155"/>
              <a:gd name="connsiteX6" fmla="*/ 0 w 2444187"/>
              <a:gd name="connsiteY6" fmla="*/ 1138949 h 2877155"/>
              <a:gd name="connsiteX7" fmla="*/ 378403 w 2444187"/>
              <a:gd name="connsiteY7" fmla="*/ 84874 h 287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4187" h="2877155">
                <a:moveTo>
                  <a:pt x="455542" y="0"/>
                </a:moveTo>
                <a:lnTo>
                  <a:pt x="2444187" y="0"/>
                </a:lnTo>
                <a:lnTo>
                  <a:pt x="2444187" y="2678499"/>
                </a:lnTo>
                <a:lnTo>
                  <a:pt x="2302131" y="2746931"/>
                </a:lnTo>
                <a:cubicBezTo>
                  <a:pt x="2103877" y="2830786"/>
                  <a:pt x="1885908" y="2877155"/>
                  <a:pt x="1657109" y="2877155"/>
                </a:cubicBezTo>
                <a:cubicBezTo>
                  <a:pt x="741913" y="2877155"/>
                  <a:pt x="0" y="2135242"/>
                  <a:pt x="0" y="1220046"/>
                </a:cubicBezTo>
                <a:lnTo>
                  <a:pt x="0" y="1138949"/>
                </a:lnTo>
                <a:cubicBezTo>
                  <a:pt x="0" y="738551"/>
                  <a:pt x="142007" y="371320"/>
                  <a:pt x="378403" y="84874"/>
                </a:cubicBezTo>
                <a:close/>
              </a:path>
            </a:pathLst>
          </a:custGeom>
          <a:solidFill>
            <a:srgbClr val="E7E7C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itle 2">
            <a:extLst>
              <a:ext uri="{FF2B5EF4-FFF2-40B4-BE49-F238E27FC236}">
                <a16:creationId xmlns:a16="http://schemas.microsoft.com/office/drawing/2014/main" id="{9443EC8A-1733-CCF7-081F-EB4667CB3285}"/>
              </a:ext>
            </a:extLst>
          </p:cNvPr>
          <p:cNvSpPr>
            <a:spLocks noGrp="1"/>
          </p:cNvSpPr>
          <p:nvPr>
            <p:ph type="title"/>
          </p:nvPr>
        </p:nvSpPr>
        <p:spPr>
          <a:xfrm>
            <a:off x="304801" y="462784"/>
            <a:ext cx="3886200" cy="683216"/>
          </a:xfrm>
        </p:spPr>
        <p:txBody>
          <a:bodyPr/>
          <a:lstStyle/>
          <a:p>
            <a:r>
              <a:rPr lang="en-US" dirty="0"/>
              <a:t>Explanation</a:t>
            </a:r>
          </a:p>
        </p:txBody>
      </p:sp>
      <p:sp>
        <p:nvSpPr>
          <p:cNvPr id="4" name="Content Placeholder 3">
            <a:extLst>
              <a:ext uri="{FF2B5EF4-FFF2-40B4-BE49-F238E27FC236}">
                <a16:creationId xmlns:a16="http://schemas.microsoft.com/office/drawing/2014/main" id="{ACE55D3D-AA24-CF53-6679-29B3C83F7646}"/>
              </a:ext>
            </a:extLst>
          </p:cNvPr>
          <p:cNvSpPr>
            <a:spLocks noGrp="1"/>
          </p:cNvSpPr>
          <p:nvPr>
            <p:ph idx="13"/>
          </p:nvPr>
        </p:nvSpPr>
        <p:spPr>
          <a:xfrm>
            <a:off x="1209615" y="1565264"/>
            <a:ext cx="9300819" cy="4996219"/>
          </a:xfrm>
        </p:spPr>
        <p:txBody>
          <a:bodyPr>
            <a:noAutofit/>
          </a:bodyPr>
          <a:lstStyle/>
          <a:p>
            <a:pPr>
              <a:lnSpc>
                <a:spcPct val="150000"/>
              </a:lnSpc>
            </a:pPr>
            <a:r>
              <a:rPr lang="en-US" sz="1800" dirty="0">
                <a:effectLst>
                  <a:outerShdw blurRad="38100" dist="38100" dir="2700000" algn="tl">
                    <a:srgbClr val="000000">
                      <a:alpha val="43137"/>
                    </a:srgbClr>
                  </a:outerShdw>
                </a:effectLst>
              </a:rPr>
              <a:t>We analyzes and visualizes traffic accident data. It starts by loading necessary libraries and reading the dataset. Factors such as `</a:t>
            </a:r>
            <a:r>
              <a:rPr lang="en-US" sz="1800" dirty="0" err="1">
                <a:effectLst>
                  <a:outerShdw blurRad="38100" dist="38100" dir="2700000" algn="tl">
                    <a:srgbClr val="000000">
                      <a:alpha val="43137"/>
                    </a:srgbClr>
                  </a:outerShdw>
                </a:effectLst>
              </a:rPr>
              <a:t>Cause_category</a:t>
            </a:r>
            <a:r>
              <a:rPr lang="en-US" sz="1800" dirty="0">
                <a:effectLst>
                  <a:outerShdw blurRad="38100" dist="38100" dir="2700000" algn="tl">
                    <a:srgbClr val="000000">
                      <a:alpha val="43137"/>
                    </a:srgbClr>
                  </a:outerShdw>
                </a:effectLst>
              </a:rPr>
              <a:t>`, `</a:t>
            </a:r>
            <a:r>
              <a:rPr lang="en-US" sz="1800" dirty="0" err="1">
                <a:effectLst>
                  <a:outerShdw blurRad="38100" dist="38100" dir="2700000" algn="tl">
                    <a:srgbClr val="000000">
                      <a:alpha val="43137"/>
                    </a:srgbClr>
                  </a:outerShdw>
                </a:effectLst>
              </a:rPr>
              <a:t>Outcome_of_incident</a:t>
            </a:r>
            <a:r>
              <a:rPr lang="en-US" sz="1800" dirty="0">
                <a:effectLst>
                  <a:outerShdw blurRad="38100" dist="38100" dir="2700000" algn="tl">
                    <a:srgbClr val="000000">
                      <a:alpha val="43137"/>
                    </a:srgbClr>
                  </a:outerShdw>
                </a:effectLst>
              </a:rPr>
              <a:t>`, and `Cities` are converted to factors, and missing values are removed. Summary statistics are generated, and the distributions of cities, cause categories, cause subcategories, and outcomes are printed. Various visualizations are created, including a histogram of age distribution, a bar plot of total accidents by city, a bar plot of accidents by cause category, a pie chart of incident outcomes, and a histogram of age frequency. Statistical analyses include logistic regression to predict incident outcomes, point-biserial correlation to assess the relationship between age and outcome, and a chi-square test to examine the association between cause category and outcome. A linear regression model is used to predict age based on cause category and cities, and a scatter plot compares predicted vs. actual ages. These steps collectively provide insights into the data's structure, distributions, and relationships.</a:t>
            </a:r>
          </a:p>
        </p:txBody>
      </p:sp>
      <p:sp>
        <p:nvSpPr>
          <p:cNvPr id="5" name="TextBox 4">
            <a:extLst>
              <a:ext uri="{FF2B5EF4-FFF2-40B4-BE49-F238E27FC236}">
                <a16:creationId xmlns:a16="http://schemas.microsoft.com/office/drawing/2014/main" id="{5CD72573-051F-583B-4D84-3757E3C0F513}"/>
              </a:ext>
            </a:extLst>
          </p:cNvPr>
          <p:cNvSpPr txBox="1"/>
          <p:nvPr/>
        </p:nvSpPr>
        <p:spPr>
          <a:xfrm>
            <a:off x="3965391" y="296517"/>
            <a:ext cx="776749" cy="923330"/>
          </a:xfrm>
          <a:prstGeom prst="rect">
            <a:avLst/>
          </a:prstGeom>
          <a:noFill/>
        </p:spPr>
        <p:txBody>
          <a:bodyPr wrap="square" rtlCol="0">
            <a:spAutoFit/>
          </a:bodyPr>
          <a:lstStyle/>
          <a:p>
            <a:r>
              <a:rPr lang="en-US" sz="5400" dirty="0">
                <a:solidFill>
                  <a:srgbClr val="1F2C8F"/>
                </a:solidFill>
              </a:rPr>
              <a:t>:</a:t>
            </a:r>
            <a:endParaRPr lang="en-US" sz="3600" dirty="0">
              <a:solidFill>
                <a:srgbClr val="1F2C8F"/>
              </a:solidFill>
            </a:endParaRPr>
          </a:p>
        </p:txBody>
      </p:sp>
      <p:sp>
        <p:nvSpPr>
          <p:cNvPr id="6" name="TextBox 5">
            <a:extLst>
              <a:ext uri="{FF2B5EF4-FFF2-40B4-BE49-F238E27FC236}">
                <a16:creationId xmlns:a16="http://schemas.microsoft.com/office/drawing/2014/main" id="{01DC62E8-6565-C441-F858-31F7DB3B4F14}"/>
              </a:ext>
            </a:extLst>
          </p:cNvPr>
          <p:cNvSpPr txBox="1"/>
          <p:nvPr/>
        </p:nvSpPr>
        <p:spPr>
          <a:xfrm>
            <a:off x="4191001" y="558022"/>
            <a:ext cx="599440" cy="523220"/>
          </a:xfrm>
          <a:prstGeom prst="rect">
            <a:avLst/>
          </a:prstGeom>
          <a:noFill/>
        </p:spPr>
        <p:txBody>
          <a:bodyPr wrap="square" rtlCol="0">
            <a:spAutoFit/>
          </a:bodyPr>
          <a:lstStyle/>
          <a:p>
            <a:r>
              <a:rPr lang="en-US" sz="2800" dirty="0">
                <a:solidFill>
                  <a:srgbClr val="1F2C8F"/>
                </a:solidFill>
                <a:latin typeface="+mj-lt"/>
              </a:rPr>
              <a:t>-</a:t>
            </a:r>
          </a:p>
        </p:txBody>
      </p:sp>
    </p:spTree>
    <p:extLst>
      <p:ext uri="{BB962C8B-B14F-4D97-AF65-F5344CB8AC3E}">
        <p14:creationId xmlns:p14="http://schemas.microsoft.com/office/powerpoint/2010/main" val="4072101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6583680" cy="1531357"/>
          </a:xfrm>
        </p:spPr>
        <p:txBody>
          <a:bodyPr/>
          <a:lstStyle/>
          <a:p>
            <a:r>
              <a:rPr lang="en-US" dirty="0"/>
              <a:t>index   </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834640"/>
            <a:ext cx="6583680" cy="3207344"/>
          </a:xfrm>
        </p:spPr>
        <p:txBody>
          <a:bodyPr/>
          <a:lstStyle/>
          <a:p>
            <a:r>
              <a:rPr lang="en-US" dirty="0"/>
              <a:t>Introduction</a:t>
            </a:r>
          </a:p>
          <a:p>
            <a:r>
              <a:rPr lang="en-US" dirty="0"/>
              <a:t>Code</a:t>
            </a:r>
          </a:p>
          <a:p>
            <a:r>
              <a:rPr lang="en-US" dirty="0"/>
              <a:t>Visualization</a:t>
            </a:r>
          </a:p>
          <a:p>
            <a:r>
              <a:rPr lang="en-US" dirty="0"/>
              <a:t>Explanation</a:t>
            </a:r>
          </a:p>
          <a:p>
            <a:r>
              <a:rPr lang="en-US" dirty="0"/>
              <a:t>Conclusion</a:t>
            </a:r>
          </a:p>
        </p:txBody>
      </p:sp>
      <p:sp>
        <p:nvSpPr>
          <p:cNvPr id="5" name="TextBox 4">
            <a:extLst>
              <a:ext uri="{FF2B5EF4-FFF2-40B4-BE49-F238E27FC236}">
                <a16:creationId xmlns:a16="http://schemas.microsoft.com/office/drawing/2014/main" id="{6F9804DB-0A14-149D-3A01-9EE5F33A8179}"/>
              </a:ext>
            </a:extLst>
          </p:cNvPr>
          <p:cNvSpPr txBox="1"/>
          <p:nvPr/>
        </p:nvSpPr>
        <p:spPr>
          <a:xfrm>
            <a:off x="2578510" y="1751409"/>
            <a:ext cx="776749" cy="923330"/>
          </a:xfrm>
          <a:prstGeom prst="rect">
            <a:avLst/>
          </a:prstGeom>
          <a:noFill/>
        </p:spPr>
        <p:txBody>
          <a:bodyPr wrap="square" rtlCol="0">
            <a:spAutoFit/>
          </a:bodyPr>
          <a:lstStyle/>
          <a:p>
            <a:r>
              <a:rPr lang="en-US" sz="5400" dirty="0">
                <a:solidFill>
                  <a:srgbClr val="1F2C8F"/>
                </a:solidFill>
              </a:rPr>
              <a:t>:</a:t>
            </a:r>
            <a:endParaRPr lang="en-US" sz="3600" dirty="0">
              <a:solidFill>
                <a:srgbClr val="1F2C8F"/>
              </a:solidFill>
            </a:endParaRPr>
          </a:p>
        </p:txBody>
      </p:sp>
      <p:sp>
        <p:nvSpPr>
          <p:cNvPr id="6" name="TextBox 5">
            <a:extLst>
              <a:ext uri="{FF2B5EF4-FFF2-40B4-BE49-F238E27FC236}">
                <a16:creationId xmlns:a16="http://schemas.microsoft.com/office/drawing/2014/main" id="{12AE876C-0FB9-2D33-BEA3-6FD1E0A5EF69}"/>
              </a:ext>
            </a:extLst>
          </p:cNvPr>
          <p:cNvSpPr txBox="1"/>
          <p:nvPr/>
        </p:nvSpPr>
        <p:spPr>
          <a:xfrm>
            <a:off x="2804120" y="2012914"/>
            <a:ext cx="599440" cy="523220"/>
          </a:xfrm>
          <a:prstGeom prst="rect">
            <a:avLst/>
          </a:prstGeom>
          <a:noFill/>
        </p:spPr>
        <p:txBody>
          <a:bodyPr wrap="square" rtlCol="0">
            <a:spAutoFit/>
          </a:bodyPr>
          <a:lstStyle/>
          <a:p>
            <a:r>
              <a:rPr lang="en-US" sz="2800" dirty="0">
                <a:solidFill>
                  <a:srgbClr val="1F2C8F"/>
                </a:solidFill>
                <a:latin typeface="+mj-lt"/>
              </a:rPr>
              <a:t>-</a:t>
            </a:r>
          </a:p>
        </p:txBody>
      </p:sp>
    </p:spTree>
    <p:extLst>
      <p:ext uri="{BB962C8B-B14F-4D97-AF65-F5344CB8AC3E}">
        <p14:creationId xmlns:p14="http://schemas.microsoft.com/office/powerpoint/2010/main" val="39132197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B2D0E840-F3C4-3E3B-2343-729D2F86542A}"/>
              </a:ext>
            </a:extLst>
          </p:cNvPr>
          <p:cNvSpPr/>
          <p:nvPr/>
        </p:nvSpPr>
        <p:spPr>
          <a:xfrm>
            <a:off x="7355640" y="-2738"/>
            <a:ext cx="4842076" cy="6860738"/>
          </a:xfrm>
          <a:custGeom>
            <a:avLst/>
            <a:gdLst>
              <a:gd name="connsiteX0" fmla="*/ 3563479 w 4674737"/>
              <a:gd name="connsiteY0" fmla="*/ 0 h 7126958"/>
              <a:gd name="connsiteX1" fmla="*/ 4533507 w 4674737"/>
              <a:gd name="connsiteY1" fmla="*/ 0 h 7126958"/>
              <a:gd name="connsiteX2" fmla="*/ 4674737 w 4674737"/>
              <a:gd name="connsiteY2" fmla="*/ 3571 h 7126958"/>
              <a:gd name="connsiteX3" fmla="*/ 4674737 w 4674737"/>
              <a:gd name="connsiteY3" fmla="*/ 7123387 h 7126958"/>
              <a:gd name="connsiteX4" fmla="*/ 4533507 w 4674737"/>
              <a:gd name="connsiteY4" fmla="*/ 7126958 h 7126958"/>
              <a:gd name="connsiteX5" fmla="*/ 3563479 w 4674737"/>
              <a:gd name="connsiteY5" fmla="*/ 7126958 h 7126958"/>
              <a:gd name="connsiteX6" fmla="*/ 0 w 4674737"/>
              <a:gd name="connsiteY6" fmla="*/ 3563479 h 7126958"/>
              <a:gd name="connsiteX7" fmla="*/ 3563479 w 4674737"/>
              <a:gd name="connsiteY7" fmla="*/ 0 h 7126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74737" h="7126958">
                <a:moveTo>
                  <a:pt x="3563479" y="0"/>
                </a:moveTo>
                <a:lnTo>
                  <a:pt x="4533507" y="0"/>
                </a:lnTo>
                <a:lnTo>
                  <a:pt x="4674737" y="3571"/>
                </a:lnTo>
                <a:lnTo>
                  <a:pt x="4674737" y="7123387"/>
                </a:lnTo>
                <a:lnTo>
                  <a:pt x="4533507" y="7126958"/>
                </a:lnTo>
                <a:lnTo>
                  <a:pt x="3563479" y="7126958"/>
                </a:lnTo>
                <a:cubicBezTo>
                  <a:pt x="1595424" y="7126958"/>
                  <a:pt x="0" y="5531534"/>
                  <a:pt x="0" y="3563479"/>
                </a:cubicBezTo>
                <a:cubicBezTo>
                  <a:pt x="0" y="1595424"/>
                  <a:pt x="1595424" y="0"/>
                  <a:pt x="3563479" y="0"/>
                </a:cubicBezTo>
                <a:close/>
              </a:path>
            </a:pathLst>
          </a:custGeom>
          <a:solidFill>
            <a:srgbClr val="FDFAF6"/>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Title 1">
            <a:extLst>
              <a:ext uri="{FF2B5EF4-FFF2-40B4-BE49-F238E27FC236}">
                <a16:creationId xmlns:a16="http://schemas.microsoft.com/office/drawing/2014/main" id="{AE76B661-CE9A-C937-7E37-1138E82D54DD}"/>
              </a:ext>
            </a:extLst>
          </p:cNvPr>
          <p:cNvSpPr txBox="1">
            <a:spLocks/>
          </p:cNvSpPr>
          <p:nvPr/>
        </p:nvSpPr>
        <p:spPr>
          <a:xfrm>
            <a:off x="425895" y="802008"/>
            <a:ext cx="5723586" cy="798060"/>
          </a:xfrm>
          <a:prstGeom prst="rect">
            <a:avLst/>
          </a:prstGeom>
        </p:spPr>
        <p:txBody>
          <a:bodyPr vert="horz" lIns="91440" tIns="0" rIns="91440" bIns="0" rtlCol="0" anchor="b" anchorCtr="0">
            <a:noAutofit/>
          </a:bodyPr>
          <a:lstStyle>
            <a:lvl1pPr algn="l" defTabSz="914400" rtl="0" eaLnBrk="1" latinLnBrk="0" hangingPunct="1">
              <a:lnSpc>
                <a:spcPct val="100000"/>
              </a:lnSpc>
              <a:spcBef>
                <a:spcPct val="0"/>
              </a:spcBef>
              <a:buNone/>
              <a:defRPr sz="3600" b="1" kern="1200" cap="all" baseline="0">
                <a:solidFill>
                  <a:schemeClr val="accent6"/>
                </a:solidFill>
                <a:latin typeface="+mj-lt"/>
                <a:ea typeface="+mj-ea"/>
                <a:cs typeface="+mj-cs"/>
              </a:defRPr>
            </a:lvl1pPr>
          </a:lstStyle>
          <a:p>
            <a:r>
              <a:rPr lang="en-US" dirty="0"/>
              <a:t>conclusion</a:t>
            </a:r>
          </a:p>
        </p:txBody>
      </p:sp>
      <p:sp>
        <p:nvSpPr>
          <p:cNvPr id="12" name="TextBox 11">
            <a:extLst>
              <a:ext uri="{FF2B5EF4-FFF2-40B4-BE49-F238E27FC236}">
                <a16:creationId xmlns:a16="http://schemas.microsoft.com/office/drawing/2014/main" id="{584BCFB9-FBDD-6584-606B-EE98EA9D413C}"/>
              </a:ext>
            </a:extLst>
          </p:cNvPr>
          <p:cNvSpPr txBox="1"/>
          <p:nvPr/>
        </p:nvSpPr>
        <p:spPr>
          <a:xfrm>
            <a:off x="3897991" y="769623"/>
            <a:ext cx="776749" cy="923330"/>
          </a:xfrm>
          <a:prstGeom prst="rect">
            <a:avLst/>
          </a:prstGeom>
          <a:noFill/>
        </p:spPr>
        <p:txBody>
          <a:bodyPr wrap="square" rtlCol="0">
            <a:spAutoFit/>
          </a:bodyPr>
          <a:lstStyle/>
          <a:p>
            <a:r>
              <a:rPr lang="en-US" sz="5400" dirty="0">
                <a:solidFill>
                  <a:srgbClr val="1F2C8F"/>
                </a:solidFill>
              </a:rPr>
              <a:t>:</a:t>
            </a:r>
            <a:endParaRPr lang="en-US" sz="3600" dirty="0">
              <a:solidFill>
                <a:srgbClr val="1F2C8F"/>
              </a:solidFill>
            </a:endParaRPr>
          </a:p>
        </p:txBody>
      </p:sp>
      <p:sp>
        <p:nvSpPr>
          <p:cNvPr id="13" name="TextBox 12">
            <a:extLst>
              <a:ext uri="{FF2B5EF4-FFF2-40B4-BE49-F238E27FC236}">
                <a16:creationId xmlns:a16="http://schemas.microsoft.com/office/drawing/2014/main" id="{458E9E4B-9B84-8F9E-9A13-1840184FB482}"/>
              </a:ext>
            </a:extLst>
          </p:cNvPr>
          <p:cNvSpPr txBox="1"/>
          <p:nvPr/>
        </p:nvSpPr>
        <p:spPr>
          <a:xfrm>
            <a:off x="4123601" y="1031128"/>
            <a:ext cx="599440" cy="523220"/>
          </a:xfrm>
          <a:prstGeom prst="rect">
            <a:avLst/>
          </a:prstGeom>
          <a:noFill/>
        </p:spPr>
        <p:txBody>
          <a:bodyPr wrap="square" rtlCol="0">
            <a:spAutoFit/>
          </a:bodyPr>
          <a:lstStyle/>
          <a:p>
            <a:r>
              <a:rPr lang="en-US" sz="2800" dirty="0">
                <a:solidFill>
                  <a:srgbClr val="1F2C8F"/>
                </a:solidFill>
                <a:latin typeface="+mj-lt"/>
              </a:rPr>
              <a:t>-</a:t>
            </a:r>
          </a:p>
        </p:txBody>
      </p:sp>
      <p:sp>
        <p:nvSpPr>
          <p:cNvPr id="14" name="Content Placeholder 2">
            <a:extLst>
              <a:ext uri="{FF2B5EF4-FFF2-40B4-BE49-F238E27FC236}">
                <a16:creationId xmlns:a16="http://schemas.microsoft.com/office/drawing/2014/main" id="{8B069724-777E-2B2F-3B86-DBF94846CB71}"/>
              </a:ext>
            </a:extLst>
          </p:cNvPr>
          <p:cNvSpPr txBox="1">
            <a:spLocks/>
          </p:cNvSpPr>
          <p:nvPr/>
        </p:nvSpPr>
        <p:spPr>
          <a:xfrm>
            <a:off x="891252" y="2183118"/>
            <a:ext cx="10046824" cy="3598033"/>
          </a:xfrm>
          <a:prstGeom prst="rect">
            <a:avLst/>
          </a:prstGeom>
        </p:spPr>
        <p:txBody>
          <a:bodyPr/>
          <a:lst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In conclusion, our analysis of the accident data has provided valuable insights into various aspects of accidents, including their causes, outcomes, and demographic patterns. Through statistical methods and visualizations, we've identified significant predictors of accident outcomes and uncovered relationships between variables such as age, cause categories, and cities. These findings can inform targeted safety interventions and policy decisions, helping to improve overall safety measures and resource allocation. By leveraging data-driven insights, we can work towards reducing the occurrence and severity of accidents, ultimately creating safer communities for everyone.</a:t>
            </a:r>
          </a:p>
        </p:txBody>
      </p:sp>
    </p:spTree>
    <p:extLst>
      <p:ext uri="{BB962C8B-B14F-4D97-AF65-F5344CB8AC3E}">
        <p14:creationId xmlns:p14="http://schemas.microsoft.com/office/powerpoint/2010/main" val="1973173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425895" y="802008"/>
            <a:ext cx="5723586" cy="1177182"/>
          </a:xfrm>
        </p:spPr>
        <p:txBody>
          <a:bodyPr/>
          <a:lstStyle/>
          <a:p>
            <a:r>
              <a:rPr lang="en-US" dirty="0"/>
              <a:t>introduction</a:t>
            </a:r>
          </a:p>
        </p:txBody>
      </p:sp>
      <p:sp>
        <p:nvSpPr>
          <p:cNvPr id="5" name="TextBox 4">
            <a:extLst>
              <a:ext uri="{FF2B5EF4-FFF2-40B4-BE49-F238E27FC236}">
                <a16:creationId xmlns:a16="http://schemas.microsoft.com/office/drawing/2014/main" id="{B9724499-C20D-63FA-07D2-8D755147562F}"/>
              </a:ext>
            </a:extLst>
          </p:cNvPr>
          <p:cNvSpPr txBox="1"/>
          <p:nvPr/>
        </p:nvSpPr>
        <p:spPr>
          <a:xfrm>
            <a:off x="4511450" y="815343"/>
            <a:ext cx="776749" cy="923330"/>
          </a:xfrm>
          <a:prstGeom prst="rect">
            <a:avLst/>
          </a:prstGeom>
          <a:noFill/>
        </p:spPr>
        <p:txBody>
          <a:bodyPr wrap="square" rtlCol="0">
            <a:spAutoFit/>
          </a:bodyPr>
          <a:lstStyle/>
          <a:p>
            <a:r>
              <a:rPr lang="en-US" sz="5400" dirty="0">
                <a:solidFill>
                  <a:srgbClr val="1F2C8F"/>
                </a:solidFill>
              </a:rPr>
              <a:t>:</a:t>
            </a:r>
            <a:endParaRPr lang="en-US" sz="3600" dirty="0">
              <a:solidFill>
                <a:srgbClr val="1F2C8F"/>
              </a:solidFill>
            </a:endParaRPr>
          </a:p>
        </p:txBody>
      </p:sp>
      <p:sp>
        <p:nvSpPr>
          <p:cNvPr id="6" name="TextBox 5">
            <a:extLst>
              <a:ext uri="{FF2B5EF4-FFF2-40B4-BE49-F238E27FC236}">
                <a16:creationId xmlns:a16="http://schemas.microsoft.com/office/drawing/2014/main" id="{94964E7F-D1C4-B921-9267-4809647BA899}"/>
              </a:ext>
            </a:extLst>
          </p:cNvPr>
          <p:cNvSpPr txBox="1"/>
          <p:nvPr/>
        </p:nvSpPr>
        <p:spPr>
          <a:xfrm>
            <a:off x="4737060" y="1076848"/>
            <a:ext cx="599440" cy="523220"/>
          </a:xfrm>
          <a:prstGeom prst="rect">
            <a:avLst/>
          </a:prstGeom>
          <a:noFill/>
        </p:spPr>
        <p:txBody>
          <a:bodyPr wrap="square" rtlCol="0">
            <a:spAutoFit/>
          </a:bodyPr>
          <a:lstStyle/>
          <a:p>
            <a:r>
              <a:rPr lang="en-US" sz="2800" dirty="0">
                <a:solidFill>
                  <a:srgbClr val="1F2C8F"/>
                </a:solidFill>
                <a:latin typeface="+mj-lt"/>
              </a:rPr>
              <a:t>-</a:t>
            </a:r>
          </a:p>
        </p:txBody>
      </p:sp>
      <p:sp>
        <p:nvSpPr>
          <p:cNvPr id="9" name="Content Placeholder 2">
            <a:extLst>
              <a:ext uri="{FF2B5EF4-FFF2-40B4-BE49-F238E27FC236}">
                <a16:creationId xmlns:a16="http://schemas.microsoft.com/office/drawing/2014/main" id="{8C2319E1-68C3-028E-6636-650B5A359D2F}"/>
              </a:ext>
            </a:extLst>
          </p:cNvPr>
          <p:cNvSpPr txBox="1">
            <a:spLocks/>
          </p:cNvSpPr>
          <p:nvPr/>
        </p:nvSpPr>
        <p:spPr>
          <a:xfrm>
            <a:off x="1173389" y="2183118"/>
            <a:ext cx="7965460" cy="3598033"/>
          </a:xfrm>
          <a:prstGeom prst="rect">
            <a:avLst/>
          </a:prstGeom>
        </p:spPr>
        <p:txBody>
          <a:bodyPr/>
          <a:lst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In this presentation, we'll explore traffic accident dataset to understand patterns and outcomes using stats and visualization. </a:t>
            </a:r>
          </a:p>
          <a:p>
            <a:endParaRPr lang="en-US" sz="2400" dirty="0"/>
          </a:p>
          <a:p>
            <a:r>
              <a:rPr lang="en-US" sz="2400" dirty="0"/>
              <a:t>Our goal is to uncover insights about accidents through data analysis. </a:t>
            </a:r>
          </a:p>
          <a:p>
            <a:endParaRPr lang="en-US" sz="2400" dirty="0"/>
          </a:p>
          <a:p>
            <a:r>
              <a:rPr lang="en-US" sz="2400" dirty="0"/>
              <a:t>We'll use graphs and numbers to see what's happening and why it matters.</a:t>
            </a:r>
          </a:p>
        </p:txBody>
      </p:sp>
    </p:spTree>
    <p:extLst>
      <p:ext uri="{BB962C8B-B14F-4D97-AF65-F5344CB8AC3E}">
        <p14:creationId xmlns:p14="http://schemas.microsoft.com/office/powerpoint/2010/main" val="2906491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F4D06435-0D88-BA4D-2432-3665CFE9125F}"/>
              </a:ext>
            </a:extLst>
          </p:cNvPr>
          <p:cNvSpPr>
            <a:spLocks noGrp="1"/>
          </p:cNvSpPr>
          <p:nvPr>
            <p:ph type="title"/>
          </p:nvPr>
        </p:nvSpPr>
        <p:spPr>
          <a:xfrm>
            <a:off x="477520" y="-474083"/>
            <a:ext cx="6583680" cy="1531357"/>
          </a:xfrm>
        </p:spPr>
        <p:txBody>
          <a:bodyPr/>
          <a:lstStyle/>
          <a:p>
            <a:r>
              <a:rPr lang="en-US" dirty="0"/>
              <a:t>code   </a:t>
            </a:r>
          </a:p>
        </p:txBody>
      </p:sp>
      <p:sp>
        <p:nvSpPr>
          <p:cNvPr id="10" name="TextBox 9">
            <a:extLst>
              <a:ext uri="{FF2B5EF4-FFF2-40B4-BE49-F238E27FC236}">
                <a16:creationId xmlns:a16="http://schemas.microsoft.com/office/drawing/2014/main" id="{FC84BDD7-998E-13D9-A5FD-9736219DA731}"/>
              </a:ext>
            </a:extLst>
          </p:cNvPr>
          <p:cNvSpPr txBox="1"/>
          <p:nvPr/>
        </p:nvSpPr>
        <p:spPr>
          <a:xfrm>
            <a:off x="2139500" y="220052"/>
            <a:ext cx="776749" cy="923330"/>
          </a:xfrm>
          <a:prstGeom prst="rect">
            <a:avLst/>
          </a:prstGeom>
          <a:noFill/>
        </p:spPr>
        <p:txBody>
          <a:bodyPr wrap="square" rtlCol="0">
            <a:spAutoFit/>
          </a:bodyPr>
          <a:lstStyle/>
          <a:p>
            <a:r>
              <a:rPr lang="en-US" sz="5400" dirty="0">
                <a:solidFill>
                  <a:srgbClr val="1F2C8F"/>
                </a:solidFill>
              </a:rPr>
              <a:t>:</a:t>
            </a:r>
            <a:endParaRPr lang="en-US" sz="3600" dirty="0">
              <a:solidFill>
                <a:srgbClr val="1F2C8F"/>
              </a:solidFill>
            </a:endParaRPr>
          </a:p>
        </p:txBody>
      </p:sp>
      <p:sp>
        <p:nvSpPr>
          <p:cNvPr id="11" name="TextBox 10">
            <a:extLst>
              <a:ext uri="{FF2B5EF4-FFF2-40B4-BE49-F238E27FC236}">
                <a16:creationId xmlns:a16="http://schemas.microsoft.com/office/drawing/2014/main" id="{2B4225D6-ADBE-90AA-F239-B9858A61D5A5}"/>
              </a:ext>
            </a:extLst>
          </p:cNvPr>
          <p:cNvSpPr txBox="1"/>
          <p:nvPr/>
        </p:nvSpPr>
        <p:spPr>
          <a:xfrm>
            <a:off x="2367240" y="481557"/>
            <a:ext cx="599440" cy="523220"/>
          </a:xfrm>
          <a:prstGeom prst="rect">
            <a:avLst/>
          </a:prstGeom>
          <a:noFill/>
        </p:spPr>
        <p:txBody>
          <a:bodyPr wrap="square" rtlCol="0">
            <a:spAutoFit/>
          </a:bodyPr>
          <a:lstStyle/>
          <a:p>
            <a:r>
              <a:rPr lang="en-US" sz="2800" dirty="0">
                <a:solidFill>
                  <a:srgbClr val="1F2C8F"/>
                </a:solidFill>
                <a:latin typeface="+mj-lt"/>
              </a:rPr>
              <a:t>-</a:t>
            </a:r>
          </a:p>
        </p:txBody>
      </p:sp>
      <p:pic>
        <p:nvPicPr>
          <p:cNvPr id="3" name="Picture 2">
            <a:extLst>
              <a:ext uri="{FF2B5EF4-FFF2-40B4-BE49-F238E27FC236}">
                <a16:creationId xmlns:a16="http://schemas.microsoft.com/office/drawing/2014/main" id="{F6A78262-CA23-2B59-B92F-E7154AABB089}"/>
              </a:ext>
            </a:extLst>
          </p:cNvPr>
          <p:cNvPicPr>
            <a:picLocks noChangeAspect="1"/>
          </p:cNvPicPr>
          <p:nvPr/>
        </p:nvPicPr>
        <p:blipFill>
          <a:blip r:embed="rId3"/>
          <a:stretch>
            <a:fillRect/>
          </a:stretch>
        </p:blipFill>
        <p:spPr>
          <a:xfrm>
            <a:off x="1435509" y="1156859"/>
            <a:ext cx="10255045" cy="5415519"/>
          </a:xfrm>
          <a:prstGeom prst="rect">
            <a:avLst/>
          </a:prstGeom>
        </p:spPr>
      </p:pic>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C1FF3EB-7D6F-9B75-D916-EA615FDF6CEC}"/>
              </a:ext>
            </a:extLst>
          </p:cNvPr>
          <p:cNvPicPr>
            <a:picLocks noChangeAspect="1"/>
          </p:cNvPicPr>
          <p:nvPr/>
        </p:nvPicPr>
        <p:blipFill>
          <a:blip r:embed="rId3"/>
          <a:stretch>
            <a:fillRect/>
          </a:stretch>
        </p:blipFill>
        <p:spPr>
          <a:xfrm>
            <a:off x="865238" y="1323410"/>
            <a:ext cx="10697497" cy="4895046"/>
          </a:xfrm>
          <a:prstGeom prst="rect">
            <a:avLst/>
          </a:prstGeom>
        </p:spPr>
      </p:pic>
    </p:spTree>
    <p:extLst>
      <p:ext uri="{BB962C8B-B14F-4D97-AF65-F5344CB8AC3E}">
        <p14:creationId xmlns:p14="http://schemas.microsoft.com/office/powerpoint/2010/main" val="2911289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06D7DB9-36E2-3EBF-4ECD-0B5CCC1097D8}"/>
              </a:ext>
            </a:extLst>
          </p:cNvPr>
          <p:cNvPicPr>
            <a:picLocks noChangeAspect="1"/>
          </p:cNvPicPr>
          <p:nvPr/>
        </p:nvPicPr>
        <p:blipFill>
          <a:blip r:embed="rId3"/>
          <a:stretch>
            <a:fillRect/>
          </a:stretch>
        </p:blipFill>
        <p:spPr>
          <a:xfrm>
            <a:off x="553322" y="545689"/>
            <a:ext cx="8231863" cy="2877111"/>
          </a:xfrm>
          <a:prstGeom prst="rect">
            <a:avLst/>
          </a:prstGeom>
        </p:spPr>
      </p:pic>
      <p:pic>
        <p:nvPicPr>
          <p:cNvPr id="6" name="Picture 5">
            <a:extLst>
              <a:ext uri="{FF2B5EF4-FFF2-40B4-BE49-F238E27FC236}">
                <a16:creationId xmlns:a16="http://schemas.microsoft.com/office/drawing/2014/main" id="{C745AB2A-B12C-D029-F2CD-F59E43D60E8E}"/>
              </a:ext>
            </a:extLst>
          </p:cNvPr>
          <p:cNvPicPr>
            <a:picLocks noChangeAspect="1"/>
          </p:cNvPicPr>
          <p:nvPr/>
        </p:nvPicPr>
        <p:blipFill>
          <a:blip r:embed="rId4"/>
          <a:stretch>
            <a:fillRect/>
          </a:stretch>
        </p:blipFill>
        <p:spPr>
          <a:xfrm>
            <a:off x="553322" y="3421821"/>
            <a:ext cx="8231863" cy="2848562"/>
          </a:xfrm>
          <a:prstGeom prst="rect">
            <a:avLst/>
          </a:prstGeom>
        </p:spPr>
      </p:pic>
    </p:spTree>
    <p:extLst>
      <p:ext uri="{BB962C8B-B14F-4D97-AF65-F5344CB8AC3E}">
        <p14:creationId xmlns:p14="http://schemas.microsoft.com/office/powerpoint/2010/main" val="1037101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CAE9310-6BA0-C874-F7ED-442730CFAAC7}"/>
              </a:ext>
            </a:extLst>
          </p:cNvPr>
          <p:cNvPicPr>
            <a:picLocks noChangeAspect="1"/>
          </p:cNvPicPr>
          <p:nvPr/>
        </p:nvPicPr>
        <p:blipFill>
          <a:blip r:embed="rId3"/>
          <a:stretch>
            <a:fillRect/>
          </a:stretch>
        </p:blipFill>
        <p:spPr>
          <a:xfrm>
            <a:off x="600404" y="766916"/>
            <a:ext cx="10991191" cy="5005826"/>
          </a:xfrm>
          <a:prstGeom prst="rect">
            <a:avLst/>
          </a:prstGeom>
        </p:spPr>
      </p:pic>
    </p:spTree>
    <p:extLst>
      <p:ext uri="{BB962C8B-B14F-4D97-AF65-F5344CB8AC3E}">
        <p14:creationId xmlns:p14="http://schemas.microsoft.com/office/powerpoint/2010/main" val="3904324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C3C3822-DECA-C121-0F5B-17087FB1A9A4}"/>
              </a:ext>
            </a:extLst>
          </p:cNvPr>
          <p:cNvPicPr>
            <a:picLocks noChangeAspect="1"/>
          </p:cNvPicPr>
          <p:nvPr/>
        </p:nvPicPr>
        <p:blipFill>
          <a:blip r:embed="rId3"/>
          <a:stretch>
            <a:fillRect/>
          </a:stretch>
        </p:blipFill>
        <p:spPr>
          <a:xfrm>
            <a:off x="865239" y="750125"/>
            <a:ext cx="10461522" cy="5357750"/>
          </a:xfrm>
          <a:prstGeom prst="rect">
            <a:avLst/>
          </a:prstGeom>
        </p:spPr>
      </p:pic>
    </p:spTree>
    <p:extLst>
      <p:ext uri="{BB962C8B-B14F-4D97-AF65-F5344CB8AC3E}">
        <p14:creationId xmlns:p14="http://schemas.microsoft.com/office/powerpoint/2010/main" val="3127651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ADFA550-461F-A363-43EA-2AAAFBB8DE84}"/>
              </a:ext>
            </a:extLst>
          </p:cNvPr>
          <p:cNvPicPr>
            <a:picLocks noChangeAspect="1"/>
          </p:cNvPicPr>
          <p:nvPr/>
        </p:nvPicPr>
        <p:blipFill>
          <a:blip r:embed="rId3"/>
          <a:stretch>
            <a:fillRect/>
          </a:stretch>
        </p:blipFill>
        <p:spPr>
          <a:xfrm>
            <a:off x="668594" y="616532"/>
            <a:ext cx="10854812" cy="5624936"/>
          </a:xfrm>
          <a:prstGeom prst="rect">
            <a:avLst/>
          </a:prstGeom>
        </p:spPr>
      </p:pic>
    </p:spTree>
    <p:extLst>
      <p:ext uri="{BB962C8B-B14F-4D97-AF65-F5344CB8AC3E}">
        <p14:creationId xmlns:p14="http://schemas.microsoft.com/office/powerpoint/2010/main" val="198968963"/>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{D0EC0D74-2D1F-4B2F-840E-3D1F34ACDF32}tf78438558_win32</Template>
  <TotalTime>2</TotalTime>
  <Words>505</Words>
  <Application>Microsoft Office PowerPoint</Application>
  <PresentationFormat>Widescreen</PresentationFormat>
  <Paragraphs>41</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Arial Black</vt:lpstr>
      <vt:lpstr>Calibri</vt:lpstr>
      <vt:lpstr>Sabon Next LT</vt:lpstr>
      <vt:lpstr>Custom</vt:lpstr>
      <vt:lpstr>Computer science department</vt:lpstr>
      <vt:lpstr>index   </vt:lpstr>
      <vt:lpstr>introduction</vt:lpstr>
      <vt:lpstr>code   </vt:lpstr>
      <vt:lpstr>PowerPoint Presentation</vt:lpstr>
      <vt:lpstr>PowerPoint Presentation</vt:lpstr>
      <vt:lpstr>PowerPoint Presentation</vt:lpstr>
      <vt:lpstr>PowerPoint Presentation</vt:lpstr>
      <vt:lpstr>PowerPoint Presentation</vt:lpstr>
      <vt:lpstr>Visualization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Explanation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science department</dc:title>
  <dc:subject/>
  <dc:creator>Vedanti Chourey</dc:creator>
  <cp:lastModifiedBy>Vedanti Chourey</cp:lastModifiedBy>
  <cp:revision>1</cp:revision>
  <dcterms:created xsi:type="dcterms:W3CDTF">2024-05-26T15:52:03Z</dcterms:created>
  <dcterms:modified xsi:type="dcterms:W3CDTF">2024-05-26T15:54:25Z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