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595"/>
  </p:normalViewPr>
  <p:slideViewPr>
    <p:cSldViewPr snapToGrid="0" snapToObjects="1">
      <p:cViewPr>
        <p:scale>
          <a:sx n="56" d="100"/>
          <a:sy n="56" d="100"/>
        </p:scale>
        <p:origin x="144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F9CD1-D94E-E54B-B04A-13B88B15106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CE419-5ABF-0B4B-B72C-C2FDBC664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h1{    </a:t>
            </a:r>
            <a:r>
              <a:rPr lang="en-US" dirty="0" err="1" smtClean="0"/>
              <a:t>font-family:serif</a:t>
            </a:r>
            <a:r>
              <a:rPr lang="en-US" dirty="0" smtClean="0"/>
              <a:t>;}h2{    </a:t>
            </a:r>
            <a:r>
              <a:rPr lang="en-US" dirty="0" err="1" smtClean="0"/>
              <a:t>font-family:sans-serif</a:t>
            </a:r>
            <a:r>
              <a:rPr lang="en-US" dirty="0" smtClean="0"/>
              <a:t>;}h3{    </a:t>
            </a:r>
            <a:r>
              <a:rPr lang="en-US" dirty="0" err="1" smtClean="0"/>
              <a:t>font-family:cursive</a:t>
            </a:r>
            <a:r>
              <a:rPr lang="en-US" dirty="0" smtClean="0"/>
              <a:t>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CE419-5ABF-0B4B-B72C-C2FDBC6640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h1{    </a:t>
            </a:r>
            <a:r>
              <a:rPr lang="en-US" dirty="0" err="1" smtClean="0"/>
              <a:t>font-family:serif</a:t>
            </a:r>
            <a:r>
              <a:rPr lang="en-US" dirty="0" smtClean="0"/>
              <a:t>;}h2{    </a:t>
            </a:r>
            <a:r>
              <a:rPr lang="en-US" dirty="0" err="1" smtClean="0"/>
              <a:t>font-family:sans-serif</a:t>
            </a:r>
            <a:r>
              <a:rPr lang="en-US" dirty="0" smtClean="0"/>
              <a:t>;}h3{    </a:t>
            </a:r>
            <a:r>
              <a:rPr lang="en-US" dirty="0" err="1" smtClean="0"/>
              <a:t>font-family:cursive</a:t>
            </a:r>
            <a:r>
              <a:rPr lang="en-US" dirty="0" smtClean="0"/>
              <a:t>;}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CE419-5ABF-0B4B-B72C-C2FDBC6640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5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7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365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3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5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9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33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5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7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9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html &amp; </a:t>
            </a:r>
            <a:r>
              <a:rPr lang="en-US" dirty="0" err="1" smtClean="0"/>
              <a:t>css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Gabrielle </a:t>
            </a:r>
            <a:r>
              <a:rPr lang="en-US" dirty="0" err="1" smtClean="0"/>
              <a:t>crevecoeur</a:t>
            </a:r>
            <a:r>
              <a:rPr lang="en-US" dirty="0" smtClean="0"/>
              <a:t> | open source developer Evangelist | Microsoft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4480"/>
            <a:ext cx="9845647" cy="4494249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Pictures, Gifs, Video &lt;</a:t>
            </a:r>
            <a:r>
              <a:rPr lang="en-US" sz="2800" dirty="0" err="1" smtClean="0"/>
              <a:t>img</a:t>
            </a:r>
            <a:r>
              <a:rPr lang="en-US" sz="2800" dirty="0"/>
              <a:t>&gt;</a:t>
            </a:r>
            <a:endParaRPr lang="en-US" sz="2800" dirty="0" smtClean="0"/>
          </a:p>
          <a:p>
            <a:pPr lvl="2"/>
            <a:r>
              <a:rPr lang="en-US" sz="2800" dirty="0" smtClean="0"/>
              <a:t>From the Internet </a:t>
            </a:r>
          </a:p>
          <a:p>
            <a:pPr lvl="2"/>
            <a:r>
              <a:rPr lang="en-US" sz="2800" dirty="0" smtClean="0"/>
              <a:t>From corresponding folder</a:t>
            </a:r>
          </a:p>
          <a:p>
            <a:pPr lvl="2"/>
            <a:r>
              <a:rPr lang="en-US" sz="2800" dirty="0" smtClean="0"/>
              <a:t>No closing tags</a:t>
            </a:r>
          </a:p>
          <a:p>
            <a:pPr lvl="1"/>
            <a:r>
              <a:rPr lang="en-US" sz="2800" dirty="0" smtClean="0"/>
              <a:t>Linking to Other Pages &lt;a&gt;</a:t>
            </a:r>
          </a:p>
          <a:p>
            <a:pPr lvl="2"/>
            <a:r>
              <a:rPr lang="en-US" sz="2800" dirty="0" smtClean="0"/>
              <a:t>A link can be any element in on the page</a:t>
            </a:r>
          </a:p>
          <a:p>
            <a:pPr lvl="2"/>
            <a:r>
              <a:rPr lang="en-US" sz="2800" dirty="0" smtClean="0"/>
              <a:t>Link to another website</a:t>
            </a:r>
          </a:p>
          <a:p>
            <a:pPr lvl="2"/>
            <a:r>
              <a:rPr lang="en-US" sz="2800" dirty="0" smtClean="0"/>
              <a:t>Link to another page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Demo. (Add Image. Make existing element)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21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573" y="1394460"/>
            <a:ext cx="10531447" cy="5088609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Unordered &lt;</a:t>
            </a:r>
            <a:r>
              <a:rPr lang="en-US" sz="2800" dirty="0" err="1" smtClean="0"/>
              <a:t>ul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600" dirty="0" smtClean="0"/>
              <a:t>A bulleted list</a:t>
            </a:r>
          </a:p>
          <a:p>
            <a:pPr lvl="1"/>
            <a:r>
              <a:rPr lang="en-US" sz="2800" dirty="0" smtClean="0"/>
              <a:t>Ordered &lt;</a:t>
            </a:r>
            <a:r>
              <a:rPr lang="en-US" sz="2800" dirty="0" err="1" smtClean="0"/>
              <a:t>ol</a:t>
            </a:r>
            <a:r>
              <a:rPr lang="en-US" sz="2800" dirty="0" smtClean="0"/>
              <a:t>&gt;</a:t>
            </a:r>
          </a:p>
          <a:p>
            <a:pPr lvl="2"/>
            <a:r>
              <a:rPr lang="en-US" sz="2600" dirty="0" smtClean="0"/>
              <a:t>A numbered list</a:t>
            </a:r>
          </a:p>
          <a:p>
            <a:pPr lvl="1"/>
            <a:r>
              <a:rPr lang="en-US" sz="2800" dirty="0" smtClean="0"/>
              <a:t>Same Structure , different tags</a:t>
            </a:r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Demo. (Create a list under a &lt;h&gt; tag.)</a:t>
            </a:r>
          </a:p>
          <a:p>
            <a:pPr marL="457200" lvl="1" indent="0">
              <a:buNone/>
            </a:pPr>
            <a:r>
              <a:rPr lang="en-US" sz="2800" dirty="0" smtClean="0"/>
              <a:t>Challenge. (List within a list?)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99" y="498438"/>
            <a:ext cx="3210481" cy="2009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74" y="3157917"/>
            <a:ext cx="3703320" cy="18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4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D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40" y="2397632"/>
            <a:ext cx="9404723" cy="1400530"/>
          </a:xfrm>
        </p:spPr>
        <p:txBody>
          <a:bodyPr/>
          <a:lstStyle/>
          <a:p>
            <a:r>
              <a:rPr lang="en-US" dirty="0" smtClean="0"/>
              <a:t>Jumping in to CSS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Getting </a:t>
            </a:r>
            <a:r>
              <a:rPr lang="en-US" sz="2400" dirty="0"/>
              <a:t>started:</a:t>
            </a:r>
            <a:br>
              <a:rPr lang="en-US" sz="2400" dirty="0"/>
            </a:br>
            <a:r>
              <a:rPr lang="en-US" sz="2400" dirty="0"/>
              <a:t> https://</a:t>
            </a:r>
            <a:r>
              <a:rPr lang="en-US" sz="2400" dirty="0" err="1"/>
              <a:t>codepen.io</a:t>
            </a:r>
            <a:r>
              <a:rPr lang="en-US" sz="2400" dirty="0"/>
              <a:t>/pen/</a:t>
            </a:r>
          </a:p>
        </p:txBody>
      </p:sp>
    </p:spTree>
    <p:extLst>
      <p:ext uri="{BB962C8B-B14F-4D97-AF65-F5344CB8AC3E}">
        <p14:creationId xmlns:p14="http://schemas.microsoft.com/office/powerpoint/2010/main" val="28813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Your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0180"/>
            <a:ext cx="9845647" cy="4494249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&lt;style&gt; (enclosed in another tag)</a:t>
            </a:r>
          </a:p>
          <a:p>
            <a:pPr lvl="2"/>
            <a:r>
              <a:rPr lang="en-US" sz="2600" dirty="0" smtClean="0"/>
              <a:t>Font-size</a:t>
            </a:r>
          </a:p>
          <a:p>
            <a:pPr lvl="2"/>
            <a:r>
              <a:rPr lang="en-US" sz="2600" dirty="0" smtClean="0"/>
              <a:t>Font color</a:t>
            </a:r>
          </a:p>
          <a:p>
            <a:pPr lvl="2"/>
            <a:r>
              <a:rPr lang="en-US" sz="2600" dirty="0" smtClean="0"/>
              <a:t>Font-family (back up values)</a:t>
            </a:r>
          </a:p>
          <a:p>
            <a:pPr lvl="2"/>
            <a:r>
              <a:rPr lang="en-US" sz="2600" dirty="0" smtClean="0"/>
              <a:t>Background</a:t>
            </a:r>
            <a:endParaRPr lang="en-US" sz="26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Demo. (Customize  different elements with  style tags.)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42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4480"/>
            <a:ext cx="9845647" cy="4494249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Cascading Style Sheet</a:t>
            </a:r>
          </a:p>
          <a:p>
            <a:pPr lvl="2"/>
            <a:r>
              <a:rPr lang="en-US" sz="2600" dirty="0" smtClean="0"/>
              <a:t>Makes your page pretty!</a:t>
            </a:r>
          </a:p>
          <a:p>
            <a:pPr lvl="2"/>
            <a:r>
              <a:rPr lang="en-US" sz="2600" dirty="0" smtClean="0"/>
              <a:t>External page &lt;link&gt; (self closing tag)</a:t>
            </a:r>
          </a:p>
          <a:p>
            <a:pPr lvl="1"/>
            <a:r>
              <a:rPr lang="en-US" sz="2800" dirty="0" smtClean="0"/>
              <a:t>Syntax</a:t>
            </a:r>
          </a:p>
          <a:p>
            <a:pPr lvl="2"/>
            <a:r>
              <a:rPr lang="en-US" sz="2800" dirty="0" smtClean="0"/>
              <a:t>Selector (any HTML element)</a:t>
            </a:r>
          </a:p>
          <a:p>
            <a:pPr lvl="2"/>
            <a:r>
              <a:rPr lang="en-US" sz="2800" dirty="0" smtClean="0"/>
              <a:t>Property (can have several)</a:t>
            </a:r>
          </a:p>
          <a:p>
            <a:pPr lvl="2"/>
            <a:r>
              <a:rPr lang="en-US" sz="2800" dirty="0" smtClean="0"/>
              <a:t>Value </a:t>
            </a:r>
          </a:p>
          <a:p>
            <a:pPr lvl="2"/>
            <a:endParaRPr lang="en-US" sz="2600" dirty="0" smtClean="0"/>
          </a:p>
          <a:p>
            <a:pPr marL="457200" lvl="1" indent="0">
              <a:buNone/>
            </a:pPr>
            <a:r>
              <a:rPr lang="en-US" sz="2800" dirty="0" smtClean="0"/>
              <a:t>Demo. (change the style tags to </a:t>
            </a:r>
            <a:r>
              <a:rPr lang="en-US" sz="2800" dirty="0" err="1" smtClean="0"/>
              <a:t>css</a:t>
            </a:r>
            <a:r>
              <a:rPr lang="en-US" sz="2800" dirty="0" smtClean="0"/>
              <a:t>)</a:t>
            </a:r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3458704"/>
            <a:ext cx="4342478" cy="16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colors!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48" y="1440180"/>
            <a:ext cx="9845647" cy="4494249"/>
          </a:xfrm>
        </p:spPr>
        <p:txBody>
          <a:bodyPr>
            <a:noAutofit/>
          </a:bodyPr>
          <a:lstStyle/>
          <a:p>
            <a:pPr lvl="1"/>
            <a:r>
              <a:rPr lang="en-US" sz="3200" dirty="0" smtClean="0"/>
              <a:t>Names or Codes?</a:t>
            </a:r>
          </a:p>
          <a:p>
            <a:pPr lvl="2"/>
            <a:r>
              <a:rPr lang="en-US" sz="3200" dirty="0" smtClean="0"/>
              <a:t>ROYGBIV can be used as just words</a:t>
            </a:r>
          </a:p>
          <a:p>
            <a:pPr lvl="2"/>
            <a:r>
              <a:rPr lang="en-US" sz="3200" dirty="0" smtClean="0"/>
              <a:t>For other colors you may need hexadecimal codes</a:t>
            </a:r>
          </a:p>
          <a:p>
            <a:pPr lvl="2"/>
            <a:endParaRPr lang="en-US" sz="2400" dirty="0" smtClean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Demo. (Lets change elements with color codes.)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93" y="3297910"/>
            <a:ext cx="4920787" cy="19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6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Divs</a:t>
            </a:r>
            <a:r>
              <a:rPr lang="en-US" dirty="0" smtClean="0"/>
              <a:t> &lt;div&gt;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68" y="1554480"/>
            <a:ext cx="9845647" cy="4494249"/>
          </a:xfrm>
        </p:spPr>
        <p:txBody>
          <a:bodyPr>
            <a:noAutofit/>
          </a:bodyPr>
          <a:lstStyle/>
          <a:p>
            <a:r>
              <a:rPr lang="en-US" sz="2800" dirty="0" smtClean="0"/>
              <a:t>Great for creating sections</a:t>
            </a:r>
          </a:p>
          <a:p>
            <a:r>
              <a:rPr lang="en-US" sz="2800" dirty="0" smtClean="0"/>
              <a:t>Can be nested within each other</a:t>
            </a:r>
          </a:p>
          <a:p>
            <a:r>
              <a:rPr lang="en-US" sz="2800" dirty="0" smtClean="0"/>
              <a:t>Edit like any other element</a:t>
            </a:r>
          </a:p>
          <a:p>
            <a:endParaRPr lang="en-US" sz="30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r>
              <a:rPr lang="en-US" sz="2800" dirty="0" smtClean="0"/>
              <a:t>Demo. (Put an existing/new paragraph and header in a div. Customize it with CSS)</a:t>
            </a:r>
          </a:p>
          <a:p>
            <a:pPr marL="457200" lvl="1" indent="0">
              <a:buNone/>
            </a:pPr>
            <a:r>
              <a:rPr lang="en-US" sz="2800" dirty="0" smtClean="0"/>
              <a:t>Challenge. (Edit individual elements in the div)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207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 depth with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68" y="1554480"/>
            <a:ext cx="10432852" cy="4494249"/>
          </a:xfrm>
        </p:spPr>
        <p:txBody>
          <a:bodyPr>
            <a:noAutofit/>
          </a:bodyPr>
          <a:lstStyle/>
          <a:p>
            <a:r>
              <a:rPr lang="en-US" sz="3000" dirty="0" smtClean="0"/>
              <a:t>IDs &lt;id&gt; (enclosed in another tag)</a:t>
            </a:r>
          </a:p>
          <a:p>
            <a:pPr lvl="1"/>
            <a:r>
              <a:rPr lang="en-US" sz="2800" dirty="0" smtClean="0"/>
              <a:t>When styling one particular element</a:t>
            </a:r>
          </a:p>
          <a:p>
            <a:pPr lvl="1"/>
            <a:r>
              <a:rPr lang="en-US" sz="2800" dirty="0" smtClean="0"/>
              <a:t>Identified in CSS with a ‘#’</a:t>
            </a: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Demo. (Use an id to edit the styling of the last challenge element)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47" y="3406140"/>
            <a:ext cx="5109093" cy="18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98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more in depth with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68" y="1554480"/>
            <a:ext cx="10432852" cy="4494249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Classes &lt;class&gt; (enclosed in another tag)</a:t>
            </a:r>
          </a:p>
          <a:p>
            <a:pPr lvl="1"/>
            <a:r>
              <a:rPr lang="en-US" sz="2800" dirty="0" smtClean="0"/>
              <a:t>When a bunch of different elements need the same </a:t>
            </a:r>
            <a:r>
              <a:rPr lang="en-US" sz="2800" dirty="0" err="1" smtClean="0"/>
              <a:t>stying</a:t>
            </a:r>
            <a:endParaRPr lang="en-US" sz="2800" dirty="0" smtClean="0"/>
          </a:p>
          <a:p>
            <a:pPr lvl="1"/>
            <a:r>
              <a:rPr lang="en-US" sz="2800" dirty="0" smtClean="0"/>
              <a:t>Identified in CSS with a ‘.’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 smtClean="0"/>
              <a:t>Demo. (Use a class to give the same style to several elements)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779520"/>
            <a:ext cx="4893896" cy="17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Gabrielle. @</a:t>
            </a:r>
            <a:r>
              <a:rPr lang="en-US" dirty="0" err="1" smtClean="0"/>
              <a:t>nowayshecodes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803046"/>
            <a:ext cx="717200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Technical Evangelist at Microsoft</a:t>
            </a:r>
          </a:p>
          <a:p>
            <a:pPr marL="0" indent="0">
              <a:buNone/>
            </a:pPr>
            <a:r>
              <a:rPr lang="en-US" sz="3600" dirty="0"/>
              <a:t>Florida State Seminole, Blogger, Coder, and  Web </a:t>
            </a:r>
            <a:r>
              <a:rPr lang="en-US" sz="3600" dirty="0" err="1"/>
              <a:t>dev</a:t>
            </a:r>
            <a:r>
              <a:rPr lang="en-US" sz="3600" dirty="0"/>
              <a:t> lover </a:t>
            </a:r>
          </a:p>
          <a:p>
            <a:pPr marL="0" indent="0">
              <a:buNone/>
            </a:pPr>
            <a:r>
              <a:rPr lang="en-US" sz="3600" dirty="0"/>
              <a:t>Website: </a:t>
            </a:r>
            <a:r>
              <a:rPr lang="en-US" sz="3600" dirty="0" err="1" smtClean="0">
                <a:solidFill>
                  <a:srgbClr val="0070C0"/>
                </a:solidFill>
              </a:rPr>
              <a:t>nowayshecodes.com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00" r="7705"/>
          <a:stretch/>
        </p:blipFill>
        <p:spPr>
          <a:xfrm>
            <a:off x="7983296" y="2052918"/>
            <a:ext cx="2644498" cy="26086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17676"/>
            <a:ext cx="10508587" cy="459168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Experienced developer ?</a:t>
            </a:r>
          </a:p>
          <a:p>
            <a:pPr lvl="1"/>
            <a:r>
              <a:rPr lang="en-US" sz="3000" dirty="0"/>
              <a:t>Already familiar with a curly brace language</a:t>
            </a:r>
          </a:p>
          <a:p>
            <a:pPr lvl="1"/>
            <a:r>
              <a:rPr lang="en-US" sz="3000" dirty="0"/>
              <a:t>Doesn’t need to see another </a:t>
            </a:r>
            <a:r>
              <a:rPr lang="en-US" sz="3000" b="1" dirty="0"/>
              <a:t>if</a:t>
            </a:r>
            <a:r>
              <a:rPr lang="en-US" sz="3000" dirty="0"/>
              <a:t> demo</a:t>
            </a:r>
          </a:p>
          <a:p>
            <a:r>
              <a:rPr lang="en-US" sz="3000" dirty="0"/>
              <a:t>Adding </a:t>
            </a:r>
            <a:r>
              <a:rPr lang="en-US" sz="3000" dirty="0" smtClean="0"/>
              <a:t>HTML/CSS </a:t>
            </a:r>
            <a:r>
              <a:rPr lang="en-US" sz="3000" dirty="0"/>
              <a:t>to your toolbox?</a:t>
            </a:r>
          </a:p>
          <a:p>
            <a:pPr lvl="1"/>
            <a:r>
              <a:rPr lang="en-US" sz="3000" dirty="0"/>
              <a:t>Can’t figure out where the class keyword is</a:t>
            </a:r>
          </a:p>
          <a:p>
            <a:pPr lvl="1"/>
            <a:r>
              <a:rPr lang="en-US" sz="3000" dirty="0"/>
              <a:t>Need to see what features are available</a:t>
            </a:r>
          </a:p>
          <a:p>
            <a:pPr lvl="1"/>
            <a:r>
              <a:rPr lang="en-US" sz="3000" dirty="0"/>
              <a:t>Seeking easier ways to do things</a:t>
            </a:r>
          </a:p>
          <a:p>
            <a:r>
              <a:rPr lang="en-US" sz="3000" dirty="0"/>
              <a:t>Brand new to programming?</a:t>
            </a:r>
          </a:p>
          <a:p>
            <a:pPr lvl="1"/>
            <a:r>
              <a:rPr lang="en-US" sz="3000" dirty="0"/>
              <a:t>Want to start with something common?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4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D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40" y="2397632"/>
            <a:ext cx="9404723" cy="1400530"/>
          </a:xfrm>
        </p:spPr>
        <p:txBody>
          <a:bodyPr/>
          <a:lstStyle/>
          <a:p>
            <a:r>
              <a:rPr lang="en-US" dirty="0" smtClean="0"/>
              <a:t>Jumping in to HTML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Getting </a:t>
            </a:r>
            <a:r>
              <a:rPr lang="en-US" sz="2400" dirty="0"/>
              <a:t>started:</a:t>
            </a:r>
            <a:br>
              <a:rPr lang="en-US" sz="2400" dirty="0"/>
            </a:br>
            <a:r>
              <a:rPr lang="en-US" sz="2400" dirty="0"/>
              <a:t> https://</a:t>
            </a:r>
            <a:r>
              <a:rPr lang="en-US" sz="2400" dirty="0" err="1"/>
              <a:t>codepen.io</a:t>
            </a:r>
            <a:r>
              <a:rPr lang="en-US" sz="2400" dirty="0"/>
              <a:t>/pen/</a:t>
            </a:r>
          </a:p>
        </p:txBody>
      </p:sp>
    </p:spTree>
    <p:extLst>
      <p:ext uri="{BB962C8B-B14F-4D97-AF65-F5344CB8AC3E}">
        <p14:creationId xmlns:p14="http://schemas.microsoft.com/office/powerpoint/2010/main" val="165070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1418"/>
            <a:ext cx="10097107" cy="50336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”skeleton” of the webpage</a:t>
            </a:r>
          </a:p>
          <a:p>
            <a:r>
              <a:rPr lang="en-US" sz="3200" dirty="0"/>
              <a:t>Every webpage you have ever seen is most likely written in HTML</a:t>
            </a:r>
          </a:p>
          <a:p>
            <a:r>
              <a:rPr lang="en-US" sz="3200" dirty="0" smtClean="0"/>
              <a:t>How is it different than other languages?</a:t>
            </a:r>
          </a:p>
          <a:p>
            <a:pPr lvl="1"/>
            <a:r>
              <a:rPr lang="en-US" sz="3200" dirty="0" smtClean="0"/>
              <a:t>Not as many </a:t>
            </a:r>
            <a:r>
              <a:rPr lang="en-US" sz="3200" dirty="0" err="1" smtClean="0"/>
              <a:t>capabilites</a:t>
            </a:r>
            <a:endParaRPr lang="en-US" sz="3200" dirty="0" smtClean="0"/>
          </a:p>
          <a:p>
            <a:pPr lvl="1"/>
            <a:r>
              <a:rPr lang="en-US" sz="3200" dirty="0" smtClean="0"/>
              <a:t>Very simple and straightforward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73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27138"/>
            <a:ext cx="10325707" cy="503368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HyperText</a:t>
            </a:r>
            <a:r>
              <a:rPr lang="en-US" sz="2800" dirty="0" smtClean="0"/>
              <a:t> Markup Language</a:t>
            </a:r>
          </a:p>
          <a:p>
            <a:pPr lvl="1"/>
            <a:r>
              <a:rPr lang="en-US" sz="2600" dirty="0" smtClean="0"/>
              <a:t>“text with links in it”</a:t>
            </a:r>
          </a:p>
          <a:p>
            <a:pPr lvl="1"/>
            <a:r>
              <a:rPr lang="en-US" sz="2600" dirty="0" smtClean="0"/>
              <a:t>Made to do more with text than just sit on the page</a:t>
            </a:r>
          </a:p>
          <a:p>
            <a:r>
              <a:rPr lang="en-US" sz="2800" dirty="0" smtClean="0"/>
              <a:t>The ”skeleton” of the webpage</a:t>
            </a:r>
          </a:p>
          <a:p>
            <a:r>
              <a:rPr lang="en-US" sz="2800" dirty="0"/>
              <a:t>Every webpage you have ever seen is most likely written in HTML</a:t>
            </a:r>
          </a:p>
          <a:p>
            <a:r>
              <a:rPr lang="en-US" sz="2800" dirty="0" smtClean="0"/>
              <a:t>How is it different than other languages?</a:t>
            </a:r>
          </a:p>
          <a:p>
            <a:pPr lvl="1"/>
            <a:r>
              <a:rPr lang="en-US" sz="2800" dirty="0" smtClean="0"/>
              <a:t>Not as many capabilities</a:t>
            </a:r>
          </a:p>
          <a:p>
            <a:pPr lvl="1"/>
            <a:r>
              <a:rPr lang="en-US" sz="2800" dirty="0" smtClean="0"/>
              <a:t>Very simple and straightforward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37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9997"/>
            <a:ext cx="9732328" cy="48980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 is made up using tags</a:t>
            </a:r>
          </a:p>
          <a:p>
            <a:pPr lvl="1"/>
            <a:r>
              <a:rPr lang="en-US" sz="2600" dirty="0" smtClean="0"/>
              <a:t>In between ‘&lt;&gt;’</a:t>
            </a:r>
          </a:p>
          <a:p>
            <a:pPr lvl="1"/>
            <a:r>
              <a:rPr lang="en-US" sz="2600" dirty="0" smtClean="0"/>
              <a:t>Opening tags and closing tags</a:t>
            </a:r>
          </a:p>
          <a:p>
            <a:r>
              <a:rPr lang="en-US" sz="2800" dirty="0" smtClean="0"/>
              <a:t>To start we must need the DOCTYPE tag</a:t>
            </a:r>
          </a:p>
          <a:p>
            <a:pPr lvl="1"/>
            <a:r>
              <a:rPr lang="en-US" sz="2600" dirty="0" smtClean="0"/>
              <a:t>Tells the browser the language its reading</a:t>
            </a:r>
          </a:p>
          <a:p>
            <a:r>
              <a:rPr lang="en-US" sz="2800" dirty="0" smtClean="0"/>
              <a:t>Html tag</a:t>
            </a:r>
          </a:p>
          <a:p>
            <a:pPr lvl="1"/>
            <a:r>
              <a:rPr lang="en-US" sz="2600" dirty="0" smtClean="0"/>
              <a:t>Starts the HTML document</a:t>
            </a:r>
          </a:p>
          <a:p>
            <a:pPr lvl="1"/>
            <a:endParaRPr lang="en-US" sz="2600" dirty="0"/>
          </a:p>
          <a:p>
            <a:pPr marL="0" indent="0">
              <a:buNone/>
            </a:pPr>
            <a:r>
              <a:rPr lang="en-US" sz="2800" dirty="0" smtClean="0"/>
              <a:t>Demo.(add starting tags)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96" y="4585660"/>
            <a:ext cx="3637175" cy="18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7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Parts: The Head &amp; The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9959947" cy="470757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head will hold information about your webpage</a:t>
            </a:r>
          </a:p>
          <a:p>
            <a:pPr lvl="1"/>
            <a:r>
              <a:rPr lang="en-US" sz="2600" dirty="0" smtClean="0"/>
              <a:t>Title</a:t>
            </a:r>
          </a:p>
          <a:p>
            <a:pPr lvl="1"/>
            <a:r>
              <a:rPr lang="en-US" sz="2600" dirty="0" smtClean="0"/>
              <a:t>Scripts</a:t>
            </a:r>
          </a:p>
          <a:p>
            <a:r>
              <a:rPr lang="en-US" sz="2800" dirty="0" smtClean="0"/>
              <a:t>The body is where you put the content of your webpage</a:t>
            </a:r>
          </a:p>
          <a:p>
            <a:pPr lvl="1"/>
            <a:r>
              <a:rPr lang="en-US" sz="2600" dirty="0" smtClean="0"/>
              <a:t>Text</a:t>
            </a:r>
          </a:p>
          <a:p>
            <a:pPr lvl="1"/>
            <a:r>
              <a:rPr lang="en-US" sz="2600" dirty="0" smtClean="0"/>
              <a:t>Graphs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800" dirty="0" smtClean="0"/>
              <a:t>Demo. (Add head, title, body tags. Name title. Add paragraph to body)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25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10645747" cy="468471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Heading Tags</a:t>
            </a:r>
          </a:p>
          <a:p>
            <a:pPr lvl="1"/>
            <a:r>
              <a:rPr lang="en-US" sz="2400" dirty="0" smtClean="0"/>
              <a:t>Prominent Text in a web page</a:t>
            </a:r>
          </a:p>
          <a:p>
            <a:pPr lvl="1"/>
            <a:r>
              <a:rPr lang="en-US" sz="2400" dirty="0" smtClean="0"/>
              <a:t>Six heading tags. (h1 biggest; h6 smallest)</a:t>
            </a:r>
          </a:p>
          <a:p>
            <a:r>
              <a:rPr lang="en-US" sz="2800" dirty="0" smtClean="0"/>
              <a:t>Normal changes</a:t>
            </a:r>
          </a:p>
          <a:p>
            <a:pPr lvl="1"/>
            <a:r>
              <a:rPr lang="en-US" sz="2600" dirty="0" smtClean="0"/>
              <a:t>Bold &lt;b&gt; or &lt;strong&gt;</a:t>
            </a:r>
          </a:p>
          <a:p>
            <a:pPr lvl="1"/>
            <a:r>
              <a:rPr lang="en-US" sz="2600" dirty="0" smtClean="0"/>
              <a:t>Italicize &lt;</a:t>
            </a:r>
            <a:r>
              <a:rPr lang="en-US" sz="2600" dirty="0" err="1" smtClean="0"/>
              <a:t>i</a:t>
            </a:r>
            <a:r>
              <a:rPr lang="en-US" sz="2600" dirty="0" smtClean="0"/>
              <a:t>&gt; or &lt;</a:t>
            </a:r>
            <a:r>
              <a:rPr lang="en-US" sz="2600" dirty="0" err="1" smtClean="0"/>
              <a:t>em</a:t>
            </a:r>
            <a:r>
              <a:rPr lang="en-US" sz="2600" dirty="0" smtClean="0"/>
              <a:t>&gt;</a:t>
            </a:r>
          </a:p>
          <a:p>
            <a:pPr lvl="1"/>
            <a:r>
              <a:rPr lang="en-US" sz="2600" dirty="0" smtClean="0"/>
              <a:t>Highlight &lt;mark&gt;</a:t>
            </a:r>
          </a:p>
          <a:p>
            <a:pPr marL="457200" lvl="1" indent="0">
              <a:buNone/>
            </a:pPr>
            <a:endParaRPr lang="en-US" sz="2600" dirty="0"/>
          </a:p>
          <a:p>
            <a:pPr marL="457200" lvl="1" indent="0">
              <a:buNone/>
            </a:pPr>
            <a:r>
              <a:rPr lang="en-US" sz="2800" dirty="0" smtClean="0"/>
              <a:t>Demo. (Add text. Use altering text tags! 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7756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667</TotalTime>
  <Words>720</Words>
  <Application>Microsoft Macintosh PowerPoint</Application>
  <PresentationFormat>Widescreen</PresentationFormat>
  <Paragraphs>139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Wingdings 3</vt:lpstr>
      <vt:lpstr>Arial</vt:lpstr>
      <vt:lpstr>Ion</vt:lpstr>
      <vt:lpstr>Intro to html &amp; css </vt:lpstr>
      <vt:lpstr>Meet Gabrielle. @nowayshecodes</vt:lpstr>
      <vt:lpstr>About you.</vt:lpstr>
      <vt:lpstr>Jumping in to HTML      Getting started:  https://codepen.io/pen/</vt:lpstr>
      <vt:lpstr>Why HTML?</vt:lpstr>
      <vt:lpstr>Why HTML?</vt:lpstr>
      <vt:lpstr>How To Get Started</vt:lpstr>
      <vt:lpstr>Main Parts: The Head &amp; The Body</vt:lpstr>
      <vt:lpstr>Altering Text</vt:lpstr>
      <vt:lpstr>Images &amp; Links</vt:lpstr>
      <vt:lpstr>Lists</vt:lpstr>
      <vt:lpstr>Jumping in to CSS     Getting started:  https://codepen.io/pen/</vt:lpstr>
      <vt:lpstr>Styling Your Page</vt:lpstr>
      <vt:lpstr>CSS</vt:lpstr>
      <vt:lpstr>Playing with colors!</vt:lpstr>
      <vt:lpstr>Divs &lt;div&gt;</vt:lpstr>
      <vt:lpstr>Getting more in depth with design</vt:lpstr>
      <vt:lpstr>Getting more in depth with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 &amp; css </dc:title>
  <dc:creator>Gabrielle Creve-Coeur</dc:creator>
  <cp:lastModifiedBy>Gabrielle Creve-Coeur</cp:lastModifiedBy>
  <cp:revision>15</cp:revision>
  <dcterms:created xsi:type="dcterms:W3CDTF">2016-04-06T06:28:07Z</dcterms:created>
  <dcterms:modified xsi:type="dcterms:W3CDTF">2016-04-06T17:35:46Z</dcterms:modified>
</cp:coreProperties>
</file>